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63" r:id="rId2"/>
    <p:sldId id="497" r:id="rId3"/>
    <p:sldId id="498" r:id="rId4"/>
    <p:sldId id="506" r:id="rId5"/>
    <p:sldId id="505" r:id="rId6"/>
    <p:sldId id="499" r:id="rId7"/>
    <p:sldId id="507" r:id="rId8"/>
    <p:sldId id="501" r:id="rId9"/>
    <p:sldId id="502" r:id="rId10"/>
    <p:sldId id="50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e, Chelsea" initials="MC" lastIdx="1" clrIdx="0">
    <p:extLst>
      <p:ext uri="{19B8F6BF-5375-455C-9EA6-DF929625EA0E}">
        <p15:presenceInfo xmlns:p15="http://schemas.microsoft.com/office/powerpoint/2012/main" userId="S-1-5-21-2002351063-852911464-798706664-27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DBDBDB"/>
    <a:srgbClr val="D1D1D1"/>
    <a:srgbClr val="F6B11A"/>
    <a:srgbClr val="005B83"/>
    <a:srgbClr val="A62242"/>
    <a:srgbClr val="242B83"/>
    <a:srgbClr val="00B189"/>
    <a:srgbClr val="558ED5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20" autoAdjust="0"/>
    <p:restoredTop sz="85331" autoAdjust="0"/>
  </p:normalViewPr>
  <p:slideViewPr>
    <p:cSldViewPr snapToGrid="0">
      <p:cViewPr varScale="1">
        <p:scale>
          <a:sx n="98" d="100"/>
          <a:sy n="98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157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DBB6E-3C5D-4412-8BC6-290EC88D73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734690-D909-4F00-9727-73F8AA63009B}">
      <dgm:prSet phldrT="[Text]"/>
      <dgm:spPr>
        <a:solidFill>
          <a:srgbClr val="F6B11A"/>
        </a:solidFill>
      </dgm:spPr>
      <dgm:t>
        <a:bodyPr/>
        <a:lstStyle/>
        <a:p>
          <a:pPr>
            <a:spcAft>
              <a:spcPts val="1200"/>
            </a:spcAft>
          </a:pPr>
          <a:r>
            <a:rPr lang="en-US" b="1" dirty="0" smtClean="0">
              <a:solidFill>
                <a:srgbClr val="A62242"/>
              </a:solidFill>
            </a:rPr>
            <a:t>Soft-launch of redesigned website </a:t>
          </a:r>
        </a:p>
        <a:p>
          <a:pPr>
            <a:spcAft>
              <a:spcPct val="35000"/>
            </a:spcAft>
          </a:pPr>
          <a:r>
            <a:rPr lang="en-US" b="1" dirty="0" smtClean="0">
              <a:solidFill>
                <a:srgbClr val="A62242"/>
              </a:solidFill>
            </a:rPr>
            <a:t>Stakeholders invited to comment on website and proposed measures</a:t>
          </a:r>
          <a:endParaRPr lang="en-US" dirty="0" smtClean="0">
            <a:solidFill>
              <a:srgbClr val="A62242"/>
            </a:solidFill>
          </a:endParaRPr>
        </a:p>
        <a:p>
          <a:pPr>
            <a:spcAft>
              <a:spcPct val="35000"/>
            </a:spcAft>
          </a:pPr>
          <a:r>
            <a:rPr lang="en-US" dirty="0" smtClean="0">
              <a:solidFill>
                <a:srgbClr val="A62242"/>
              </a:solidFill>
            </a:rPr>
            <a:t>[March 2017]</a:t>
          </a:r>
          <a:endParaRPr lang="en-US" dirty="0">
            <a:solidFill>
              <a:srgbClr val="A62242"/>
            </a:solidFill>
          </a:endParaRPr>
        </a:p>
      </dgm:t>
    </dgm:pt>
    <dgm:pt modelId="{1F178972-083A-43C0-84E2-C28BEC0F4B4B}" type="parTrans" cxnId="{2C2F39ED-E636-483D-A263-63974D866178}">
      <dgm:prSet/>
      <dgm:spPr/>
      <dgm:t>
        <a:bodyPr/>
        <a:lstStyle/>
        <a:p>
          <a:endParaRPr lang="en-US"/>
        </a:p>
      </dgm:t>
    </dgm:pt>
    <dgm:pt modelId="{D6B9ACF7-BC76-4C28-B3BA-5B3BC8D69454}" type="sibTrans" cxnId="{2C2F39ED-E636-483D-A263-63974D866178}">
      <dgm:prSet/>
      <dgm:spPr/>
      <dgm:t>
        <a:bodyPr/>
        <a:lstStyle/>
        <a:p>
          <a:endParaRPr lang="en-US"/>
        </a:p>
      </dgm:t>
    </dgm:pt>
    <dgm:pt modelId="{ED225266-B86A-408C-8897-857350BC0948}">
      <dgm:prSet phldrT="[Text]"/>
      <dgm:spPr>
        <a:solidFill>
          <a:srgbClr val="F6B11A"/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b="1" dirty="0" smtClean="0">
              <a:solidFill>
                <a:srgbClr val="A62242"/>
              </a:solidFill>
            </a:rPr>
            <a:t>Stakeholder comments to proposed measures received, reviewed, and integrated</a:t>
          </a:r>
        </a:p>
        <a:p>
          <a:pPr>
            <a:spcAft>
              <a:spcPts val="600"/>
            </a:spcAft>
          </a:pPr>
          <a:endParaRPr lang="en-US" b="1" dirty="0" smtClean="0">
            <a:solidFill>
              <a:srgbClr val="A62242"/>
            </a:solidFill>
          </a:endParaRPr>
        </a:p>
        <a:p>
          <a:pPr>
            <a:spcAft>
              <a:spcPct val="35000"/>
            </a:spcAft>
          </a:pPr>
          <a:r>
            <a:rPr lang="en-US" dirty="0" smtClean="0">
              <a:solidFill>
                <a:srgbClr val="A62242"/>
              </a:solidFill>
            </a:rPr>
            <a:t>[March-June 2017]</a:t>
          </a:r>
          <a:endParaRPr lang="en-US" dirty="0">
            <a:solidFill>
              <a:srgbClr val="A62242"/>
            </a:solidFill>
          </a:endParaRPr>
        </a:p>
      </dgm:t>
    </dgm:pt>
    <dgm:pt modelId="{0068DE9E-D22E-4ECB-BBA4-16280B83C460}" type="parTrans" cxnId="{0A4C4FEB-8935-4688-B48B-FEC1637717DF}">
      <dgm:prSet/>
      <dgm:spPr/>
      <dgm:t>
        <a:bodyPr/>
        <a:lstStyle/>
        <a:p>
          <a:endParaRPr lang="en-US"/>
        </a:p>
      </dgm:t>
    </dgm:pt>
    <dgm:pt modelId="{9AB313B0-023F-43F3-9002-8F3BF197AF82}" type="sibTrans" cxnId="{0A4C4FEB-8935-4688-B48B-FEC1637717DF}">
      <dgm:prSet/>
      <dgm:spPr/>
      <dgm:t>
        <a:bodyPr/>
        <a:lstStyle/>
        <a:p>
          <a:endParaRPr lang="en-US"/>
        </a:p>
      </dgm:t>
    </dgm:pt>
    <dgm:pt modelId="{1AFAFA28-C2BF-4143-B20B-F6E85C1F7276}">
      <dgm:prSet phldrT="[Text]"/>
      <dgm:spPr>
        <a:solidFill>
          <a:srgbClr val="F6B11A"/>
        </a:solidFill>
      </dgm:spPr>
      <dgm:t>
        <a:bodyPr/>
        <a:lstStyle/>
        <a:p>
          <a:pPr>
            <a:spcAft>
              <a:spcPts val="1200"/>
            </a:spcAft>
          </a:pPr>
          <a:r>
            <a:rPr lang="en-US" b="1" dirty="0" smtClean="0">
              <a:solidFill>
                <a:srgbClr val="A62242"/>
              </a:solidFill>
            </a:rPr>
            <a:t>Final proposed measures for public institutions adopted by Board</a:t>
          </a:r>
        </a:p>
        <a:p>
          <a:pPr>
            <a:spcAft>
              <a:spcPts val="600"/>
            </a:spcAft>
          </a:pPr>
          <a:endParaRPr lang="en-US" dirty="0" smtClean="0">
            <a:solidFill>
              <a:srgbClr val="A62242"/>
            </a:solidFill>
          </a:endParaRPr>
        </a:p>
        <a:p>
          <a:pPr>
            <a:spcAft>
              <a:spcPct val="35000"/>
            </a:spcAft>
          </a:pPr>
          <a:r>
            <a:rPr lang="en-US" dirty="0" smtClean="0">
              <a:solidFill>
                <a:srgbClr val="A62242"/>
              </a:solidFill>
            </a:rPr>
            <a:t>[July 2017]</a:t>
          </a:r>
          <a:endParaRPr lang="en-US" dirty="0">
            <a:solidFill>
              <a:srgbClr val="A62242"/>
            </a:solidFill>
          </a:endParaRPr>
        </a:p>
      </dgm:t>
    </dgm:pt>
    <dgm:pt modelId="{54940DD2-225A-4D0B-B23B-1DB8B6861BEA}" type="parTrans" cxnId="{70999B8D-CAAB-41DC-95A6-E4BE867B69B0}">
      <dgm:prSet/>
      <dgm:spPr/>
      <dgm:t>
        <a:bodyPr/>
        <a:lstStyle/>
        <a:p>
          <a:endParaRPr lang="en-US"/>
        </a:p>
      </dgm:t>
    </dgm:pt>
    <dgm:pt modelId="{881418C3-674A-4AAF-B466-0C6A4E219BAF}" type="sibTrans" cxnId="{70999B8D-CAAB-41DC-95A6-E4BE867B69B0}">
      <dgm:prSet/>
      <dgm:spPr/>
      <dgm:t>
        <a:bodyPr/>
        <a:lstStyle/>
        <a:p>
          <a:endParaRPr lang="en-US"/>
        </a:p>
      </dgm:t>
    </dgm:pt>
    <dgm:pt modelId="{5459E97C-2EFE-4F96-B26F-557AAE2B7CBF}">
      <dgm:prSet phldrT="[Text]"/>
      <dgm:spPr>
        <a:solidFill>
          <a:srgbClr val="F6B11A"/>
        </a:solidFill>
      </dgm:spPr>
      <dgm:t>
        <a:bodyPr/>
        <a:lstStyle/>
        <a:p>
          <a:pPr>
            <a:spcAft>
              <a:spcPts val="2400"/>
            </a:spcAft>
          </a:pPr>
          <a:r>
            <a:rPr lang="en-US" b="1" dirty="0" smtClean="0">
              <a:solidFill>
                <a:srgbClr val="A62242"/>
              </a:solidFill>
            </a:rPr>
            <a:t>First rollover of redesigned website</a:t>
          </a:r>
          <a:endParaRPr lang="en-US" dirty="0">
            <a:solidFill>
              <a:srgbClr val="A62242"/>
            </a:solidFill>
          </a:endParaRPr>
        </a:p>
        <a:p>
          <a:pPr>
            <a:spcAft>
              <a:spcPts val="1200"/>
            </a:spcAft>
          </a:pPr>
          <a:endParaRPr lang="en-US" dirty="0">
            <a:solidFill>
              <a:srgbClr val="A62242"/>
            </a:solidFill>
          </a:endParaRPr>
        </a:p>
        <a:p>
          <a:pPr>
            <a:spcAft>
              <a:spcPct val="35000"/>
            </a:spcAft>
          </a:pPr>
          <a:r>
            <a:rPr lang="en-US" dirty="0" smtClean="0">
              <a:solidFill>
                <a:srgbClr val="A62242"/>
              </a:solidFill>
            </a:rPr>
            <a:t>[February 2018]</a:t>
          </a:r>
          <a:endParaRPr lang="en-US" dirty="0">
            <a:solidFill>
              <a:srgbClr val="A62242"/>
            </a:solidFill>
          </a:endParaRPr>
        </a:p>
      </dgm:t>
    </dgm:pt>
    <dgm:pt modelId="{9DF96710-1FC4-4CC5-B9B8-D717576ABAD1}" type="parTrans" cxnId="{29050074-5AC9-4D6A-8001-AE3E02C88BC6}">
      <dgm:prSet/>
      <dgm:spPr/>
      <dgm:t>
        <a:bodyPr/>
        <a:lstStyle/>
        <a:p>
          <a:endParaRPr lang="en-US"/>
        </a:p>
      </dgm:t>
    </dgm:pt>
    <dgm:pt modelId="{5E5A0646-6CFD-4A5A-810F-51541FC3AFEF}" type="sibTrans" cxnId="{29050074-5AC9-4D6A-8001-AE3E02C88BC6}">
      <dgm:prSet/>
      <dgm:spPr/>
      <dgm:t>
        <a:bodyPr/>
        <a:lstStyle/>
        <a:p>
          <a:endParaRPr lang="en-US"/>
        </a:p>
      </dgm:t>
    </dgm:pt>
    <dgm:pt modelId="{B08170E7-F774-46AF-95F7-D407B5A7CA19}">
      <dgm:prSet/>
      <dgm:spPr>
        <a:solidFill>
          <a:srgbClr val="F6B11A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b="1" dirty="0" smtClean="0">
              <a:solidFill>
                <a:srgbClr val="A62242"/>
              </a:solidFill>
            </a:rPr>
            <a:t>Institutional portal open for data entry</a:t>
          </a:r>
        </a:p>
        <a:p>
          <a:pPr>
            <a:spcAft>
              <a:spcPts val="600"/>
            </a:spcAft>
          </a:pPr>
          <a:r>
            <a:rPr lang="en-US" b="1" dirty="0" smtClean="0">
              <a:solidFill>
                <a:srgbClr val="A62242"/>
              </a:solidFill>
            </a:rPr>
            <a:t>CBM data certified by all public institutions  </a:t>
          </a:r>
          <a:endParaRPr lang="en-US" b="1" dirty="0">
            <a:solidFill>
              <a:srgbClr val="A62242"/>
            </a:solidFill>
          </a:endParaRPr>
        </a:p>
        <a:p>
          <a:pPr>
            <a:spcAft>
              <a:spcPct val="35000"/>
            </a:spcAft>
          </a:pPr>
          <a:r>
            <a:rPr lang="en-US" dirty="0" smtClean="0">
              <a:solidFill>
                <a:srgbClr val="A62242"/>
              </a:solidFill>
            </a:rPr>
            <a:t>[January 2018]</a:t>
          </a:r>
          <a:endParaRPr lang="en-US" dirty="0">
            <a:solidFill>
              <a:srgbClr val="A62242"/>
            </a:solidFill>
          </a:endParaRPr>
        </a:p>
      </dgm:t>
    </dgm:pt>
    <dgm:pt modelId="{42D67DEF-ACA7-45BC-A718-CD7CFB1DA99C}" type="parTrans" cxnId="{E6903076-F405-425A-8C58-BF92332DB38F}">
      <dgm:prSet/>
      <dgm:spPr/>
      <dgm:t>
        <a:bodyPr/>
        <a:lstStyle/>
        <a:p>
          <a:endParaRPr lang="en-US"/>
        </a:p>
      </dgm:t>
    </dgm:pt>
    <dgm:pt modelId="{DEA174E0-13D3-4CDD-A0DD-E64C5FF5346F}" type="sibTrans" cxnId="{E6903076-F405-425A-8C58-BF92332DB38F}">
      <dgm:prSet/>
      <dgm:spPr/>
      <dgm:t>
        <a:bodyPr/>
        <a:lstStyle/>
        <a:p>
          <a:endParaRPr lang="en-US"/>
        </a:p>
      </dgm:t>
    </dgm:pt>
    <dgm:pt modelId="{2B8A65E3-165D-44E3-B957-F38824FF60B3}" type="pres">
      <dgm:prSet presAssocID="{12CDBB6E-3C5D-4412-8BC6-290EC88D73E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54594E-711E-4468-AB06-6172FE01792A}" type="pres">
      <dgm:prSet presAssocID="{12CDBB6E-3C5D-4412-8BC6-290EC88D73EF}" presName="arrow" presStyleLbl="bgShp" presStyleIdx="0" presStyleCnt="1" custLinFactNeighborX="0" custLinFactNeighborY="8802"/>
      <dgm:spPr/>
    </dgm:pt>
    <dgm:pt modelId="{9CAE1E01-D962-4C40-BB9F-780C3017B92A}" type="pres">
      <dgm:prSet presAssocID="{12CDBB6E-3C5D-4412-8BC6-290EC88D73EF}" presName="linearProcess" presStyleCnt="0"/>
      <dgm:spPr/>
    </dgm:pt>
    <dgm:pt modelId="{B49D4CCF-280C-4958-B017-D811B8CCF423}" type="pres">
      <dgm:prSet presAssocID="{86734690-D909-4F00-9727-73F8AA63009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FBC4E-0984-4722-BF2D-1D26524A8AE1}" type="pres">
      <dgm:prSet presAssocID="{D6B9ACF7-BC76-4C28-B3BA-5B3BC8D69454}" presName="sibTrans" presStyleCnt="0"/>
      <dgm:spPr/>
    </dgm:pt>
    <dgm:pt modelId="{02EA6F53-04F7-4ED9-8ECF-5F729E666CA2}" type="pres">
      <dgm:prSet presAssocID="{ED225266-B86A-408C-8897-857350BC094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C7244-DB4E-4B52-B933-C44CD8A3CB71}" type="pres">
      <dgm:prSet presAssocID="{9AB313B0-023F-43F3-9002-8F3BF197AF82}" presName="sibTrans" presStyleCnt="0"/>
      <dgm:spPr/>
    </dgm:pt>
    <dgm:pt modelId="{A361BC2A-0AEC-4B6D-A73D-5CDA1AB8E123}" type="pres">
      <dgm:prSet presAssocID="{1AFAFA28-C2BF-4143-B20B-F6E85C1F727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DB249-574D-4D13-B104-7173F27156EB}" type="pres">
      <dgm:prSet presAssocID="{881418C3-674A-4AAF-B466-0C6A4E219BAF}" presName="sibTrans" presStyleCnt="0"/>
      <dgm:spPr/>
    </dgm:pt>
    <dgm:pt modelId="{6E18ED06-04DE-4464-A261-0E010659DE8B}" type="pres">
      <dgm:prSet presAssocID="{B08170E7-F774-46AF-95F7-D407B5A7CA1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29F1F-4ACC-4721-8BAF-4919900CB131}" type="pres">
      <dgm:prSet presAssocID="{DEA174E0-13D3-4CDD-A0DD-E64C5FF5346F}" presName="sibTrans" presStyleCnt="0"/>
      <dgm:spPr/>
    </dgm:pt>
    <dgm:pt modelId="{156C348C-02C2-4A4D-9E7E-E019086D14A6}" type="pres">
      <dgm:prSet presAssocID="{5459E97C-2EFE-4F96-B26F-557AAE2B7CB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C4FEB-8935-4688-B48B-FEC1637717DF}" srcId="{12CDBB6E-3C5D-4412-8BC6-290EC88D73EF}" destId="{ED225266-B86A-408C-8897-857350BC0948}" srcOrd="1" destOrd="0" parTransId="{0068DE9E-D22E-4ECB-BBA4-16280B83C460}" sibTransId="{9AB313B0-023F-43F3-9002-8F3BF197AF82}"/>
    <dgm:cxn modelId="{3BCDA69D-A639-4CA1-BB98-C44F50D061AC}" type="presOf" srcId="{ED225266-B86A-408C-8897-857350BC0948}" destId="{02EA6F53-04F7-4ED9-8ECF-5F729E666CA2}" srcOrd="0" destOrd="0" presId="urn:microsoft.com/office/officeart/2005/8/layout/hProcess9"/>
    <dgm:cxn modelId="{2C2F39ED-E636-483D-A263-63974D866178}" srcId="{12CDBB6E-3C5D-4412-8BC6-290EC88D73EF}" destId="{86734690-D909-4F00-9727-73F8AA63009B}" srcOrd="0" destOrd="0" parTransId="{1F178972-083A-43C0-84E2-C28BEC0F4B4B}" sibTransId="{D6B9ACF7-BC76-4C28-B3BA-5B3BC8D69454}"/>
    <dgm:cxn modelId="{E6903076-F405-425A-8C58-BF92332DB38F}" srcId="{12CDBB6E-3C5D-4412-8BC6-290EC88D73EF}" destId="{B08170E7-F774-46AF-95F7-D407B5A7CA19}" srcOrd="3" destOrd="0" parTransId="{42D67DEF-ACA7-45BC-A718-CD7CFB1DA99C}" sibTransId="{DEA174E0-13D3-4CDD-A0DD-E64C5FF5346F}"/>
    <dgm:cxn modelId="{17D31420-D5B1-4464-8604-A8E16D8EA30E}" type="presOf" srcId="{5459E97C-2EFE-4F96-B26F-557AAE2B7CBF}" destId="{156C348C-02C2-4A4D-9E7E-E019086D14A6}" srcOrd="0" destOrd="0" presId="urn:microsoft.com/office/officeart/2005/8/layout/hProcess9"/>
    <dgm:cxn modelId="{3B34B44A-41DE-4286-A1EE-337207175435}" type="presOf" srcId="{12CDBB6E-3C5D-4412-8BC6-290EC88D73EF}" destId="{2B8A65E3-165D-44E3-B957-F38824FF60B3}" srcOrd="0" destOrd="0" presId="urn:microsoft.com/office/officeart/2005/8/layout/hProcess9"/>
    <dgm:cxn modelId="{36126438-4ECB-4661-8077-F8961478DA2F}" type="presOf" srcId="{B08170E7-F774-46AF-95F7-D407B5A7CA19}" destId="{6E18ED06-04DE-4464-A261-0E010659DE8B}" srcOrd="0" destOrd="0" presId="urn:microsoft.com/office/officeart/2005/8/layout/hProcess9"/>
    <dgm:cxn modelId="{70999B8D-CAAB-41DC-95A6-E4BE867B69B0}" srcId="{12CDBB6E-3C5D-4412-8BC6-290EC88D73EF}" destId="{1AFAFA28-C2BF-4143-B20B-F6E85C1F7276}" srcOrd="2" destOrd="0" parTransId="{54940DD2-225A-4D0B-B23B-1DB8B6861BEA}" sibTransId="{881418C3-674A-4AAF-B466-0C6A4E219BAF}"/>
    <dgm:cxn modelId="{29050074-5AC9-4D6A-8001-AE3E02C88BC6}" srcId="{12CDBB6E-3C5D-4412-8BC6-290EC88D73EF}" destId="{5459E97C-2EFE-4F96-B26F-557AAE2B7CBF}" srcOrd="4" destOrd="0" parTransId="{9DF96710-1FC4-4CC5-B9B8-D717576ABAD1}" sibTransId="{5E5A0646-6CFD-4A5A-810F-51541FC3AFEF}"/>
    <dgm:cxn modelId="{7638EE67-FD17-4E45-A434-94DED4EC3405}" type="presOf" srcId="{86734690-D909-4F00-9727-73F8AA63009B}" destId="{B49D4CCF-280C-4958-B017-D811B8CCF423}" srcOrd="0" destOrd="0" presId="urn:microsoft.com/office/officeart/2005/8/layout/hProcess9"/>
    <dgm:cxn modelId="{153D8A68-C478-4C52-866F-3CC91D503AC1}" type="presOf" srcId="{1AFAFA28-C2BF-4143-B20B-F6E85C1F7276}" destId="{A361BC2A-0AEC-4B6D-A73D-5CDA1AB8E123}" srcOrd="0" destOrd="0" presId="urn:microsoft.com/office/officeart/2005/8/layout/hProcess9"/>
    <dgm:cxn modelId="{B8B2432A-BE96-43BC-A9B6-BB5B3478244E}" type="presParOf" srcId="{2B8A65E3-165D-44E3-B957-F38824FF60B3}" destId="{DA54594E-711E-4468-AB06-6172FE01792A}" srcOrd="0" destOrd="0" presId="urn:microsoft.com/office/officeart/2005/8/layout/hProcess9"/>
    <dgm:cxn modelId="{6977E2BD-6B6D-4610-92AD-319CC0B2E7C0}" type="presParOf" srcId="{2B8A65E3-165D-44E3-B957-F38824FF60B3}" destId="{9CAE1E01-D962-4C40-BB9F-780C3017B92A}" srcOrd="1" destOrd="0" presId="urn:microsoft.com/office/officeart/2005/8/layout/hProcess9"/>
    <dgm:cxn modelId="{B3C41F65-CF1D-4159-B378-F4064C84ABF4}" type="presParOf" srcId="{9CAE1E01-D962-4C40-BB9F-780C3017B92A}" destId="{B49D4CCF-280C-4958-B017-D811B8CCF423}" srcOrd="0" destOrd="0" presId="urn:microsoft.com/office/officeart/2005/8/layout/hProcess9"/>
    <dgm:cxn modelId="{2C4DCFD4-E739-4858-928D-C2F0D8500063}" type="presParOf" srcId="{9CAE1E01-D962-4C40-BB9F-780C3017B92A}" destId="{839FBC4E-0984-4722-BF2D-1D26524A8AE1}" srcOrd="1" destOrd="0" presId="urn:microsoft.com/office/officeart/2005/8/layout/hProcess9"/>
    <dgm:cxn modelId="{BB43FC1A-7EE8-403F-B0D7-19E933E3F672}" type="presParOf" srcId="{9CAE1E01-D962-4C40-BB9F-780C3017B92A}" destId="{02EA6F53-04F7-4ED9-8ECF-5F729E666CA2}" srcOrd="2" destOrd="0" presId="urn:microsoft.com/office/officeart/2005/8/layout/hProcess9"/>
    <dgm:cxn modelId="{9B7A1479-A906-460F-B0A9-5E606C284C4A}" type="presParOf" srcId="{9CAE1E01-D962-4C40-BB9F-780C3017B92A}" destId="{1CBC7244-DB4E-4B52-B933-C44CD8A3CB71}" srcOrd="3" destOrd="0" presId="urn:microsoft.com/office/officeart/2005/8/layout/hProcess9"/>
    <dgm:cxn modelId="{42E2775D-F4ED-451B-AEBC-36159A404B42}" type="presParOf" srcId="{9CAE1E01-D962-4C40-BB9F-780C3017B92A}" destId="{A361BC2A-0AEC-4B6D-A73D-5CDA1AB8E123}" srcOrd="4" destOrd="0" presId="urn:microsoft.com/office/officeart/2005/8/layout/hProcess9"/>
    <dgm:cxn modelId="{A661BB96-F6A7-4A7E-84E7-96B75E72866E}" type="presParOf" srcId="{9CAE1E01-D962-4C40-BB9F-780C3017B92A}" destId="{2E4DB249-574D-4D13-B104-7173F27156EB}" srcOrd="5" destOrd="0" presId="urn:microsoft.com/office/officeart/2005/8/layout/hProcess9"/>
    <dgm:cxn modelId="{A37D29BC-F0D2-4990-AEC4-A98A4F48ED50}" type="presParOf" srcId="{9CAE1E01-D962-4C40-BB9F-780C3017B92A}" destId="{6E18ED06-04DE-4464-A261-0E010659DE8B}" srcOrd="6" destOrd="0" presId="urn:microsoft.com/office/officeart/2005/8/layout/hProcess9"/>
    <dgm:cxn modelId="{C451044E-9222-4613-B11F-BD482432677F}" type="presParOf" srcId="{9CAE1E01-D962-4C40-BB9F-780C3017B92A}" destId="{B3C29F1F-4ACC-4721-8BAF-4919900CB131}" srcOrd="7" destOrd="0" presId="urn:microsoft.com/office/officeart/2005/8/layout/hProcess9"/>
    <dgm:cxn modelId="{67DF5673-1975-468C-9FCF-FD9E4570268B}" type="presParOf" srcId="{9CAE1E01-D962-4C40-BB9F-780C3017B92A}" destId="{156C348C-02C2-4A4D-9E7E-E019086D14A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4594E-711E-4468-AB06-6172FE01792A}">
      <dsp:nvSpPr>
        <dsp:cNvPr id="0" name=""/>
        <dsp:cNvSpPr/>
      </dsp:nvSpPr>
      <dsp:spPr>
        <a:xfrm>
          <a:off x="669724" y="0"/>
          <a:ext cx="7590206" cy="443919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D4CCF-280C-4958-B017-D811B8CCF423}">
      <dsp:nvSpPr>
        <dsp:cNvPr id="0" name=""/>
        <dsp:cNvSpPr/>
      </dsp:nvSpPr>
      <dsp:spPr>
        <a:xfrm>
          <a:off x="3924" y="1331758"/>
          <a:ext cx="1715732" cy="1775677"/>
        </a:xfrm>
        <a:prstGeom prst="roundRect">
          <a:avLst/>
        </a:prstGeom>
        <a:solidFill>
          <a:srgbClr val="F6B11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300" b="1" kern="1200" dirty="0" smtClean="0">
              <a:solidFill>
                <a:srgbClr val="A62242"/>
              </a:solidFill>
            </a:rPr>
            <a:t>Soft-launch of redesigned website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A62242"/>
              </a:solidFill>
            </a:rPr>
            <a:t>Stakeholders invited to comment on website and proposed measures</a:t>
          </a:r>
          <a:endParaRPr lang="en-US" sz="1300" kern="1200" dirty="0" smtClean="0">
            <a:solidFill>
              <a:srgbClr val="A62242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A62242"/>
              </a:solidFill>
            </a:rPr>
            <a:t>[March 2017]</a:t>
          </a:r>
          <a:endParaRPr lang="en-US" sz="1300" kern="1200" dirty="0">
            <a:solidFill>
              <a:srgbClr val="A62242"/>
            </a:solidFill>
          </a:endParaRPr>
        </a:p>
      </dsp:txBody>
      <dsp:txXfrm>
        <a:off x="87679" y="1415513"/>
        <a:ext cx="1548222" cy="1608167"/>
      </dsp:txXfrm>
    </dsp:sp>
    <dsp:sp modelId="{02EA6F53-04F7-4ED9-8ECF-5F729E666CA2}">
      <dsp:nvSpPr>
        <dsp:cNvPr id="0" name=""/>
        <dsp:cNvSpPr/>
      </dsp:nvSpPr>
      <dsp:spPr>
        <a:xfrm>
          <a:off x="1805442" y="1331758"/>
          <a:ext cx="1715732" cy="1775677"/>
        </a:xfrm>
        <a:prstGeom prst="roundRect">
          <a:avLst/>
        </a:prstGeom>
        <a:solidFill>
          <a:srgbClr val="F6B11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A62242"/>
              </a:solidFill>
            </a:rPr>
            <a:t>Stakeholder comments to proposed measures received, reviewed, and integrated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US" sz="1300" b="1" kern="1200" dirty="0" smtClean="0">
            <a:solidFill>
              <a:srgbClr val="A62242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A62242"/>
              </a:solidFill>
            </a:rPr>
            <a:t>[March-June 2017]</a:t>
          </a:r>
          <a:endParaRPr lang="en-US" sz="1300" kern="1200" dirty="0">
            <a:solidFill>
              <a:srgbClr val="A62242"/>
            </a:solidFill>
          </a:endParaRPr>
        </a:p>
      </dsp:txBody>
      <dsp:txXfrm>
        <a:off x="1889197" y="1415513"/>
        <a:ext cx="1548222" cy="1608167"/>
      </dsp:txXfrm>
    </dsp:sp>
    <dsp:sp modelId="{A361BC2A-0AEC-4B6D-A73D-5CDA1AB8E123}">
      <dsp:nvSpPr>
        <dsp:cNvPr id="0" name=""/>
        <dsp:cNvSpPr/>
      </dsp:nvSpPr>
      <dsp:spPr>
        <a:xfrm>
          <a:off x="3606961" y="1331758"/>
          <a:ext cx="1715732" cy="1775677"/>
        </a:xfrm>
        <a:prstGeom prst="roundRect">
          <a:avLst/>
        </a:prstGeom>
        <a:solidFill>
          <a:srgbClr val="F6B11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300" b="1" kern="1200" dirty="0" smtClean="0">
              <a:solidFill>
                <a:srgbClr val="A62242"/>
              </a:solidFill>
            </a:rPr>
            <a:t>Final proposed measures for public institutions adopted by Board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US" sz="1300" kern="1200" dirty="0" smtClean="0">
            <a:solidFill>
              <a:srgbClr val="A62242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A62242"/>
              </a:solidFill>
            </a:rPr>
            <a:t>[July 2017]</a:t>
          </a:r>
          <a:endParaRPr lang="en-US" sz="1300" kern="1200" dirty="0">
            <a:solidFill>
              <a:srgbClr val="A62242"/>
            </a:solidFill>
          </a:endParaRPr>
        </a:p>
      </dsp:txBody>
      <dsp:txXfrm>
        <a:off x="3690716" y="1415513"/>
        <a:ext cx="1548222" cy="1608167"/>
      </dsp:txXfrm>
    </dsp:sp>
    <dsp:sp modelId="{6E18ED06-04DE-4464-A261-0E010659DE8B}">
      <dsp:nvSpPr>
        <dsp:cNvPr id="0" name=""/>
        <dsp:cNvSpPr/>
      </dsp:nvSpPr>
      <dsp:spPr>
        <a:xfrm>
          <a:off x="5408480" y="1331758"/>
          <a:ext cx="1715732" cy="1775677"/>
        </a:xfrm>
        <a:prstGeom prst="roundRect">
          <a:avLst/>
        </a:prstGeom>
        <a:solidFill>
          <a:srgbClr val="F6B11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300" b="1" kern="1200" dirty="0" smtClean="0">
              <a:solidFill>
                <a:srgbClr val="A62242"/>
              </a:solidFill>
            </a:rPr>
            <a:t>Institutional portal open for data entry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300" b="1" kern="1200" dirty="0" smtClean="0">
              <a:solidFill>
                <a:srgbClr val="A62242"/>
              </a:solidFill>
            </a:rPr>
            <a:t>CBM data certified by all public institutions  </a:t>
          </a:r>
          <a:endParaRPr lang="en-US" sz="1300" b="1" kern="1200" dirty="0">
            <a:solidFill>
              <a:srgbClr val="A62242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A62242"/>
              </a:solidFill>
            </a:rPr>
            <a:t>[January 2018]</a:t>
          </a:r>
          <a:endParaRPr lang="en-US" sz="1300" kern="1200" dirty="0">
            <a:solidFill>
              <a:srgbClr val="A62242"/>
            </a:solidFill>
          </a:endParaRPr>
        </a:p>
      </dsp:txBody>
      <dsp:txXfrm>
        <a:off x="5492235" y="1415513"/>
        <a:ext cx="1548222" cy="1608167"/>
      </dsp:txXfrm>
    </dsp:sp>
    <dsp:sp modelId="{156C348C-02C2-4A4D-9E7E-E019086D14A6}">
      <dsp:nvSpPr>
        <dsp:cNvPr id="0" name=""/>
        <dsp:cNvSpPr/>
      </dsp:nvSpPr>
      <dsp:spPr>
        <a:xfrm>
          <a:off x="7209998" y="1331758"/>
          <a:ext cx="1715732" cy="1775677"/>
        </a:xfrm>
        <a:prstGeom prst="roundRect">
          <a:avLst/>
        </a:prstGeom>
        <a:solidFill>
          <a:srgbClr val="F6B11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2400"/>
            </a:spcAft>
          </a:pPr>
          <a:r>
            <a:rPr lang="en-US" sz="1300" b="1" kern="1200" dirty="0" smtClean="0">
              <a:solidFill>
                <a:srgbClr val="A62242"/>
              </a:solidFill>
            </a:rPr>
            <a:t>First rollover of redesigned website</a:t>
          </a:r>
          <a:endParaRPr lang="en-US" sz="1300" kern="1200" dirty="0">
            <a:solidFill>
              <a:srgbClr val="A62242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endParaRPr lang="en-US" sz="1300" kern="1200" dirty="0">
            <a:solidFill>
              <a:srgbClr val="A62242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A62242"/>
              </a:solidFill>
            </a:rPr>
            <a:t>[February 2018]</a:t>
          </a:r>
          <a:endParaRPr lang="en-US" sz="1300" kern="1200" dirty="0">
            <a:solidFill>
              <a:srgbClr val="A62242"/>
            </a:solidFill>
          </a:endParaRPr>
        </a:p>
      </dsp:txBody>
      <dsp:txXfrm>
        <a:off x="7293753" y="1415513"/>
        <a:ext cx="1548222" cy="1608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V-C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402958" y="863290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06/17</a:t>
            </a: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713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8364D48-0C95-4FB6-8CE9-7EA5F69F50DC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2B2C798A-60EA-4F3C-B644-E6CB0105F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647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9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98A-60EA-4F3C-B644-E6CB0105F2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3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4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C798A-60EA-4F3C-B644-E6CB0105F25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5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7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9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20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0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B6EF-73D3-42CA-9840-27944D768D40}" type="datetime1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B960B7-1A5D-4A40-9C6E-0A7BBAA5F9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/>
          <p:nvPr userDrawn="1"/>
        </p:nvSpPr>
        <p:spPr>
          <a:xfrm>
            <a:off x="4936495" y="3133305"/>
            <a:ext cx="3907416" cy="12820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baseline="0" dirty="0">
                <a:solidFill>
                  <a:srgbClr val="A6A6A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Texas Higher Education</a:t>
            </a:r>
            <a:endParaRPr lang="en-US" sz="3000" baseline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baseline="0" dirty="0">
                <a:solidFill>
                  <a:srgbClr val="A6A6A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Coordinating Board</a:t>
            </a:r>
            <a:endParaRPr lang="en-US" sz="3000" baseline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95" y="1734432"/>
            <a:ext cx="3840480" cy="13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6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EE8B-1505-4ECB-B647-EE4C365DD927}" type="datetime1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3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E7FC-8091-4AA6-AADC-B9A5F8FE3621}" type="datetime1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5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1BA5-5723-421D-AEA4-E3C2360C959B}" type="datetime1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0054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3D5E-6BB7-49AF-BE5D-11CA7F227AFD}" type="datetime1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538929"/>
            <a:ext cx="7886700" cy="701731"/>
          </a:xfrm>
          <a:solidFill>
            <a:srgbClr val="005B83"/>
          </a:solidFill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829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solidFill>
            <a:srgbClr val="005B83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solidFill>
            <a:srgbClr val="005B83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8A1-2995-4DBD-B8B9-B07ADE1E4631}" type="datetime1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93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156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9C5-F5DE-4F42-9D4E-68EB849875BD}" type="datetime1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F7BD-DD17-4383-B420-FF005D66689D}" type="datetime1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5937-E737-47D9-8BB4-6FDB61CD884A}" type="datetime1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9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57B6-8C7F-47C0-86C5-ED7A323DA458}" type="datetime1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D3B-D906-4713-B0E3-715C6621CBB5}" type="datetime1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C407-B72B-44B2-B29B-BB119111DAFF}" type="datetime1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7F27-4992-43A8-9A43-ADD5D179A549}" type="datetime1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355138"/>
            <a:ext cx="9144000" cy="73071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noAutofit/>
          </a:bodyPr>
          <a:lstStyle/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0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E3F9-11F0-4E63-9997-5C714A78C605}" type="datetime1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0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7401-BCBA-4B14-B6CB-ED1C72671826}" type="datetime1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DRAFT: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9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280D-CB84-40FC-A589-007B50CCAABD}" type="datetime1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INTERNAL DRAFT: NOT FOR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960B7-1A5D-4A40-9C6E-0A7BBAA5F9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59591"/>
            <a:ext cx="9144000" cy="612541"/>
          </a:xfrm>
          <a:prstGeom prst="rect">
            <a:avLst/>
          </a:prstGeom>
          <a:solidFill>
            <a:srgbClr val="A6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rgbClr val="005B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" y="6315290"/>
            <a:ext cx="12192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0" r:id="rId12"/>
    <p:sldLayoutId id="2147483652" r:id="rId13"/>
    <p:sldLayoutId id="2147483653" r:id="rId14"/>
    <p:sldLayoutId id="214748365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27"/>
          <a:stretch/>
        </p:blipFill>
        <p:spPr>
          <a:xfrm>
            <a:off x="4790661" y="1580322"/>
            <a:ext cx="4009156" cy="1282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90263"/>
            <a:ext cx="420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THECB Accountability System Update</a:t>
            </a:r>
            <a:endParaRPr lang="en-US" sz="3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3339061"/>
            <a:ext cx="42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Bill Abasolo</a:t>
            </a:r>
          </a:p>
          <a:p>
            <a:pPr algn="ctr"/>
            <a:r>
              <a:rPr lang="en-US" i="1" dirty="0" smtClean="0">
                <a:latin typeface="+mj-lt"/>
              </a:rPr>
              <a:t>Director of Strategic Planning and Analysis</a:t>
            </a:r>
            <a:endParaRPr lang="en-US" i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9851" y="2862799"/>
            <a:ext cx="4099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ea typeface="Adobe Gothic Std B" panose="020B0800000000000000" pitchFamily="34" charset="-128"/>
              </a:rPr>
              <a:t>Texas Higher Education</a:t>
            </a:r>
          </a:p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ea typeface="Adobe Gothic Std B" panose="020B0800000000000000" pitchFamily="34" charset="-128"/>
              </a:rPr>
              <a:t>Coordinating 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1025" y="4268387"/>
            <a:ext cx="371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TAIR Conference</a:t>
            </a:r>
          </a:p>
          <a:p>
            <a:pPr algn="ctr"/>
            <a:r>
              <a:rPr lang="en-US" i="1" dirty="0" smtClean="0"/>
              <a:t>Corpus Christi, Texas</a:t>
            </a:r>
          </a:p>
          <a:p>
            <a:pPr algn="ctr"/>
            <a:r>
              <a:rPr lang="en-US" i="1" dirty="0" smtClean="0">
                <a:latin typeface="+mj-lt"/>
              </a:rPr>
              <a:t>February 14, 2018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9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22963"/>
            <a:ext cx="9144000" cy="784221"/>
          </a:xfrm>
          <a:prstGeom prst="rect">
            <a:avLst/>
          </a:prstGeom>
          <a:solidFill>
            <a:srgbClr val="F6B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Questions?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2937444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5B83"/>
                </a:solidFill>
              </a:rPr>
              <a:t>Bill Abasolo</a:t>
            </a:r>
          </a:p>
          <a:p>
            <a:pPr algn="ctr"/>
            <a:r>
              <a:rPr lang="en-US" sz="2000" i="1" dirty="0" smtClean="0">
                <a:solidFill>
                  <a:srgbClr val="005B83"/>
                </a:solidFill>
              </a:rPr>
              <a:t>Director</a:t>
            </a:r>
          </a:p>
          <a:p>
            <a:pPr algn="ctr"/>
            <a:r>
              <a:rPr lang="en-US" sz="2000" dirty="0" smtClean="0">
                <a:solidFill>
                  <a:srgbClr val="005B83"/>
                </a:solidFill>
              </a:rPr>
              <a:t>Strategic Planning and Funding Division</a:t>
            </a:r>
          </a:p>
          <a:p>
            <a:pPr algn="ctr"/>
            <a:r>
              <a:rPr lang="en-US" sz="2000" dirty="0" smtClean="0">
                <a:solidFill>
                  <a:srgbClr val="005B83"/>
                </a:solidFill>
              </a:rPr>
              <a:t>Texas Higher Education Coordinating Board</a:t>
            </a:r>
          </a:p>
          <a:p>
            <a:pPr algn="ctr"/>
            <a:endParaRPr lang="en-US" sz="2400" dirty="0" smtClean="0">
              <a:solidFill>
                <a:srgbClr val="005B83"/>
              </a:solidFill>
            </a:endParaRPr>
          </a:p>
          <a:p>
            <a:pPr algn="ctr"/>
            <a:r>
              <a:rPr lang="en-US" sz="3200" dirty="0" smtClean="0">
                <a:solidFill>
                  <a:srgbClr val="005B83"/>
                </a:solidFill>
              </a:rPr>
              <a:t>bill.abasolo@thecb.state.tx.us</a:t>
            </a:r>
          </a:p>
          <a:p>
            <a:pPr algn="ctr"/>
            <a:r>
              <a:rPr lang="en-US" sz="2800" dirty="0" smtClean="0">
                <a:solidFill>
                  <a:srgbClr val="005B83"/>
                </a:solidFill>
              </a:rPr>
              <a:t>512-427-6531</a:t>
            </a:r>
          </a:p>
        </p:txBody>
      </p:sp>
    </p:spTree>
    <p:extLst>
      <p:ext uri="{BB962C8B-B14F-4D97-AF65-F5344CB8AC3E}">
        <p14:creationId xmlns:p14="http://schemas.microsoft.com/office/powerpoint/2010/main" val="19184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01B8-A09F-470C-8C1D-B5296467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Session topics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243F5-DB75-41FC-87D4-0290CED1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9347"/>
            <a:ext cx="7886700" cy="3937616"/>
          </a:xfrm>
        </p:spPr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Rollover Feb 9 – new year added</a:t>
            </a:r>
            <a:endParaRPr lang="en-US" i="1" dirty="0" smtClean="0"/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Features </a:t>
            </a:r>
            <a:r>
              <a:rPr lang="en-US" dirty="0"/>
              <a:t>added to the </a:t>
            </a:r>
            <a:r>
              <a:rPr lang="en-US" dirty="0" smtClean="0"/>
              <a:t>system since soft-launch</a:t>
            </a:r>
            <a:endParaRPr lang="en-US" dirty="0"/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Different uses of interactive to manipulate and download data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Future enhancements – what’s to come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F4FA0-9219-451C-8F48-0CEC096F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026" y="270444"/>
            <a:ext cx="2370140" cy="17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28402" y="209940"/>
            <a:ext cx="6715598" cy="1214201"/>
          </a:xfrm>
          <a:solidFill>
            <a:srgbClr val="E8E8E8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How did we get here?</a:t>
            </a:r>
            <a:endParaRPr lang="en-US" sz="3100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790585"/>
              </p:ext>
            </p:extLst>
          </p:nvPr>
        </p:nvGraphicFramePr>
        <p:xfrm>
          <a:off x="74644" y="1705574"/>
          <a:ext cx="8929655" cy="4439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21013" y="5242854"/>
            <a:ext cx="8433882" cy="671804"/>
          </a:xfrm>
          <a:prstGeom prst="roundRect">
            <a:avLst/>
          </a:prstGeom>
          <a:solidFill>
            <a:srgbClr val="F6B1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644" y="5224813"/>
            <a:ext cx="8929655" cy="70788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 smtClean="0">
                <a:solidFill>
                  <a:srgbClr val="C00000"/>
                </a:solidFill>
              </a:rPr>
              <a:t>Continuous enhancements to website based on requirements and user feedback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[March 2017 – Ongoing]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9940"/>
            <a:ext cx="2428401" cy="121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F4FA0-9219-451C-8F48-0CEC096F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7415"/>
            <a:ext cx="9146861" cy="472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6" y="250115"/>
            <a:ext cx="7600950" cy="10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01B8-A09F-470C-8C1D-B5296467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" y="365126"/>
            <a:ext cx="9066179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Methodology Change to Excess SCH for Two-Year Institutions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243F5-DB75-41FC-87D4-0290CED1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94" y="1889341"/>
            <a:ext cx="8297693" cy="4141807"/>
          </a:xfrm>
        </p:spPr>
        <p:txBody>
          <a:bodyPr>
            <a:no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000" dirty="0" smtClean="0"/>
              <a:t>Two-year institutions requested students having previously received an associate degree be removed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000" dirty="0" smtClean="0"/>
              <a:t>Challenge applying associate degree SCH requirements based on data reported to THECB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/>
              <a:t> </a:t>
            </a:r>
            <a:r>
              <a:rPr lang="en-US" sz="1800" dirty="0" smtClean="0"/>
              <a:t>Changing requirements based on legislation</a:t>
            </a:r>
          </a:p>
          <a:p>
            <a:pPr lvl="1">
              <a:spcAft>
                <a:spcPts val="2400"/>
              </a:spcAft>
            </a:pPr>
            <a:r>
              <a:rPr lang="en-US" sz="1800" dirty="0" smtClean="0"/>
              <a:t>2016 program inventory shows 60.48 as average SCH requirement</a:t>
            </a:r>
          </a:p>
          <a:p>
            <a:pPr lvl="1">
              <a:spcAft>
                <a:spcPts val="2400"/>
              </a:spcAft>
            </a:pPr>
            <a:r>
              <a:rPr lang="en-US" sz="1800" dirty="0" smtClean="0"/>
              <a:t>Return to using 60 SCH as requirement </a:t>
            </a:r>
            <a:endParaRPr lang="en-US" sz="1800" dirty="0"/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 smtClean="0"/>
              <a:t>3.     With rollover, excess SCH measures were restated for all years presented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F4FA0-9219-451C-8F48-0CEC096F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31" y="3491621"/>
            <a:ext cx="1712067" cy="1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639" y="4445540"/>
            <a:ext cx="3190021" cy="1797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1C01B8-A09F-470C-8C1D-B5296467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01342" cy="13255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Features added since soft-launch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243F5-DB75-41FC-87D4-0290CED1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94" y="2054712"/>
            <a:ext cx="8297693" cy="393761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Printable accountability </a:t>
            </a:r>
            <a:r>
              <a:rPr lang="en-US" dirty="0"/>
              <a:t>reports – </a:t>
            </a:r>
            <a:r>
              <a:rPr lang="en-US" dirty="0" smtClean="0">
                <a:solidFill>
                  <a:srgbClr val="C00000"/>
                </a:solidFill>
              </a:rPr>
              <a:t>beta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just </a:t>
            </a:r>
            <a:r>
              <a:rPr lang="en-US" dirty="0">
                <a:solidFill>
                  <a:srgbClr val="C00000"/>
                </a:solidFill>
              </a:rPr>
              <a:t>released!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Continued addition of data tables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In-table filtering expanded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Options in interactive added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User guides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F4FA0-9219-451C-8F48-0CEC096F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2963"/>
            <a:ext cx="9144000" cy="784221"/>
          </a:xfrm>
          <a:prstGeom prst="rect">
            <a:avLst/>
          </a:prstGeom>
          <a:solidFill>
            <a:srgbClr val="F6B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Resources: Quick Start Guide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7689" t="11396" r="47691" b="11111"/>
          <a:stretch/>
        </p:blipFill>
        <p:spPr bwMode="auto">
          <a:xfrm>
            <a:off x="851835" y="1268127"/>
            <a:ext cx="7401828" cy="45792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534525" y="1943651"/>
            <a:ext cx="1347537" cy="486728"/>
          </a:xfrm>
          <a:prstGeom prst="ellipse">
            <a:avLst/>
          </a:prstGeom>
          <a:noFill/>
          <a:ln w="38100">
            <a:solidFill>
              <a:srgbClr val="F6B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696325" y="1969301"/>
            <a:ext cx="838200" cy="435428"/>
          </a:xfrm>
          <a:prstGeom prst="rightArrow">
            <a:avLst/>
          </a:prstGeom>
          <a:solidFill>
            <a:srgbClr val="F6B11A"/>
          </a:solidFill>
          <a:ln>
            <a:solidFill>
              <a:srgbClr val="F6B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01B8-A09F-470C-8C1D-B5296467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01342" cy="13255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Live Demo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243F5-DB75-41FC-87D4-0290CED1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94" y="3764604"/>
            <a:ext cx="8297693" cy="2227723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Brief look at features added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E</a:t>
            </a:r>
            <a:r>
              <a:rPr lang="en-US" dirty="0" smtClean="0"/>
              <a:t>xamples of using interactive to manipulate and download data in different 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F4FA0-9219-451C-8F48-0CEC096F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01B8-A09F-470C-8C1D-B5296467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8" y="238667"/>
            <a:ext cx="8822987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Future enhancements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243F5-DB75-41FC-87D4-0290CED1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57" y="2280285"/>
            <a:ext cx="8297693" cy="393761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Final accountability reports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More tables in interactive</a:t>
            </a:r>
          </a:p>
          <a:p>
            <a:pPr marL="457200" lvl="1" indent="0">
              <a:spcAft>
                <a:spcPts val="24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Add FICE to output</a:t>
            </a:r>
            <a:endParaRPr lang="en-US" dirty="0"/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Improved navigation based on user feedback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More ‘system is working’ indicators</a:t>
            </a:r>
          </a:p>
          <a:p>
            <a:pPr marL="0" indent="0">
              <a:spcAft>
                <a:spcPts val="2400"/>
              </a:spcAft>
              <a:buNone/>
            </a:pPr>
            <a:endParaRPr lang="en-US" dirty="0" smtClean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F4FA0-9219-451C-8F48-0CEC096F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60B7-1A5D-4A40-9C6E-0A7BBAA5F990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02" y="358714"/>
            <a:ext cx="4140335" cy="41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17797</TotalTime>
  <Words>308</Words>
  <Application>Microsoft Office PowerPoint</Application>
  <PresentationFormat>On-screen Show (4:3)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Gothic Std B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Session topics </vt:lpstr>
      <vt:lpstr>  How did we get here?</vt:lpstr>
      <vt:lpstr>PowerPoint Presentation</vt:lpstr>
      <vt:lpstr>Methodology Change to Excess SCH for Two-Year Institutions</vt:lpstr>
      <vt:lpstr>Features added since soft-launch</vt:lpstr>
      <vt:lpstr>PowerPoint Presentation</vt:lpstr>
      <vt:lpstr>Live Demo</vt:lpstr>
      <vt:lpstr>Future enhancements</vt:lpstr>
      <vt:lpstr>PowerPoint Presentation</vt:lpstr>
    </vt:vector>
  </TitlesOfParts>
  <Company>THECB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Collier, Jessica</dc:creator>
  <cp:lastModifiedBy>Abasolo, Bill</cp:lastModifiedBy>
  <cp:revision>287</cp:revision>
  <cp:lastPrinted>2017-11-14T16:12:13Z</cp:lastPrinted>
  <dcterms:created xsi:type="dcterms:W3CDTF">2015-09-21T17:58:58Z</dcterms:created>
  <dcterms:modified xsi:type="dcterms:W3CDTF">2018-02-22T23:05:06Z</dcterms:modified>
</cp:coreProperties>
</file>