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3"/>
  </p:sldMasterIdLst>
  <p:notesMasterIdLst>
    <p:notesMasterId r:id="rId13"/>
  </p:notesMasterIdLst>
  <p:sldIdLst>
    <p:sldId id="366" r:id="rId4"/>
    <p:sldId id="368" r:id="rId5"/>
    <p:sldId id="399" r:id="rId6"/>
    <p:sldId id="400" r:id="rId7"/>
    <p:sldId id="402" r:id="rId8"/>
    <p:sldId id="403" r:id="rId9"/>
    <p:sldId id="405" r:id="rId10"/>
    <p:sldId id="406" r:id="rId11"/>
    <p:sldId id="40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2242"/>
    <a:srgbClr val="005B83"/>
    <a:srgbClr val="F6B11A"/>
    <a:srgbClr val="242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86" autoAdjust="0"/>
    <p:restoredTop sz="80000" autoAdjust="0"/>
  </p:normalViewPr>
  <p:slideViewPr>
    <p:cSldViewPr snapToGrid="0">
      <p:cViewPr varScale="1">
        <p:scale>
          <a:sx n="92" d="100"/>
          <a:sy n="92" d="100"/>
        </p:scale>
        <p:origin x="1860" y="84"/>
      </p:cViewPr>
      <p:guideLst/>
    </p:cSldViewPr>
  </p:slideViewPr>
  <p:notesTextViewPr>
    <p:cViewPr>
      <p:scale>
        <a:sx n="1" d="1"/>
        <a:sy n="1" d="1"/>
      </p:scale>
      <p:origin x="0" y="0"/>
    </p:cViewPr>
  </p:notesTextViewPr>
  <p:sorterViewPr>
    <p:cViewPr varScale="1">
      <p:scale>
        <a:sx n="100" d="100"/>
        <a:sy n="100" d="100"/>
      </p:scale>
      <p:origin x="0" y="-4194"/>
    </p:cViewPr>
  </p:sorterViewPr>
  <p:notesViewPr>
    <p:cSldViewPr snapToGrid="0">
      <p:cViewPr varScale="1">
        <p:scale>
          <a:sx n="80" d="100"/>
          <a:sy n="80" d="100"/>
        </p:scale>
        <p:origin x="226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8364D48-0C95-4FB6-8CE9-7EA5F69F50DC}" type="datetimeFigureOut">
              <a:rPr lang="en-US" smtClean="0"/>
              <a:t>2/22/2018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a:t>
            </a:fld>
            <a:endParaRPr lang="en-US"/>
          </a:p>
        </p:txBody>
      </p:sp>
    </p:spTree>
    <p:extLst>
      <p:ext uri="{BB962C8B-B14F-4D97-AF65-F5344CB8AC3E}">
        <p14:creationId xmlns:p14="http://schemas.microsoft.com/office/powerpoint/2010/main" val="1280122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214403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681052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906615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685984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9</a:t>
            </a:fld>
            <a:endParaRPr lang="en-US" dirty="0"/>
          </a:p>
        </p:txBody>
      </p:sp>
    </p:spTree>
    <p:extLst>
      <p:ext uri="{BB962C8B-B14F-4D97-AF65-F5344CB8AC3E}">
        <p14:creationId xmlns:p14="http://schemas.microsoft.com/office/powerpoint/2010/main" val="210652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58FC1-F8C8-41D1-8EAB-28A27F4E1556}"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2D20B-9627-4ACA-A581-0A59FC76EABB}"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6F62AC-092A-4C54-AB98-BAF81A9F464D}"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C0ABB-9B14-4413-9BE6-9D87ABBD946C}"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DE5B03C-E61A-4556-ABA9-E4D97D5BD3AA}" type="datetime1">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DF07ED-CF37-4D94-B59C-E3C984ECACB2}" type="datetime1">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64B7C3-C31F-4F34-89D7-18366AE55CF6}" type="datetime1">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C981A-55FF-4F91-ABE5-3C4766D61789}"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4C7F74-63C9-4AA7-9C52-F3588D71B927}" type="datetime1">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1CEFE0-AAD3-40A9-86A1-C65D59368D62}" type="datetime1">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08075-6DEC-4183-A7F5-24B3C01629A3}" type="datetime1">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C94DF-5859-41F0-A3A3-C133ACD3C839}" type="datetime1">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D280F-7FF3-442C-8B23-B6C08430036C}" type="datetime1">
              <a:rPr lang="en-US" smtClean="0"/>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93C185-6130-4C9E-808D-DA44F3DF74EB}" type="datetime1">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FA93B-71DF-4652-BAB3-6140CB129F36}" type="datetime1">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C052B-8ED7-4757-9A71-39A5137BB16D}" type="datetime1">
              <a:rPr lang="en-US" smtClean="0"/>
              <a:t>2/22/2018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60B7-1A5D-4A40-9C6E-0A7BBAA5F990}" type="slidenum">
              <a:rPr lang="en-US" smtClean="0"/>
              <a:t>‹#›</a:t>
            </a:fld>
            <a:endParaRPr lang="en-US"/>
          </a:p>
        </p:txBody>
      </p:sp>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0" r:id="rId12"/>
    <p:sldLayoutId id="2147483652" r:id="rId13"/>
    <p:sldLayoutId id="2147483653" r:id="rId14"/>
    <p:sldLayoutId id="2147483654"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Victor.Reyna@thecb.state.tx.u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785" y="2271932"/>
            <a:ext cx="4267863" cy="1200329"/>
          </a:xfrm>
          <a:prstGeom prst="rect">
            <a:avLst/>
          </a:prstGeom>
          <a:noFill/>
        </p:spPr>
        <p:txBody>
          <a:bodyPr wrap="square" rtlCol="0">
            <a:spAutoFit/>
          </a:bodyPr>
          <a:lstStyle/>
          <a:p>
            <a:pPr algn="ctr"/>
            <a:r>
              <a:rPr lang="en-US" sz="3600" b="1" dirty="0">
                <a:solidFill>
                  <a:srgbClr val="A62242"/>
                </a:solidFill>
                <a:latin typeface="+mj-lt"/>
              </a:rPr>
              <a:t>Coordinating Board Updates</a:t>
            </a:r>
          </a:p>
        </p:txBody>
      </p:sp>
    </p:spTree>
    <p:extLst>
      <p:ext uri="{BB962C8B-B14F-4D97-AF65-F5344CB8AC3E}">
        <p14:creationId xmlns:p14="http://schemas.microsoft.com/office/powerpoint/2010/main" val="343422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CDAF-C276-4E38-875C-AC439F9C4E4A}"/>
              </a:ext>
            </a:extLst>
          </p:cNvPr>
          <p:cNvSpPr>
            <a:spLocks noGrp="1"/>
          </p:cNvSpPr>
          <p:nvPr>
            <p:ph type="title"/>
          </p:nvPr>
        </p:nvSpPr>
        <p:spPr>
          <a:xfrm>
            <a:off x="961159" y="2368494"/>
            <a:ext cx="7886700" cy="1325563"/>
          </a:xfrm>
        </p:spPr>
        <p:txBody>
          <a:bodyPr/>
          <a:lstStyle/>
          <a:p>
            <a:r>
              <a:rPr lang="en-US" b="1" dirty="0">
                <a:solidFill>
                  <a:srgbClr val="A62242"/>
                </a:solidFill>
              </a:rPr>
              <a:t>General Reporting Updates</a:t>
            </a:r>
          </a:p>
        </p:txBody>
      </p:sp>
      <p:sp>
        <p:nvSpPr>
          <p:cNvPr id="3" name="Content Placeholder 2">
            <a:extLst>
              <a:ext uri="{FF2B5EF4-FFF2-40B4-BE49-F238E27FC236}">
                <a16:creationId xmlns:a16="http://schemas.microsoft.com/office/drawing/2014/main" id="{54F4664F-C166-4DC0-8587-E859939200F1}"/>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B40C8E6C-11F2-4890-B02E-CC0D0F4FEC4E}"/>
              </a:ext>
            </a:extLst>
          </p:cNvPr>
          <p:cNvSpPr>
            <a:spLocks noGrp="1"/>
          </p:cNvSpPr>
          <p:nvPr>
            <p:ph type="sldNum" sz="quarter" idx="12"/>
          </p:nvPr>
        </p:nvSpPr>
        <p:spPr/>
        <p:txBody>
          <a:bodyPr/>
          <a:lstStyle/>
          <a:p>
            <a:fld id="{42B960B7-1A5D-4A40-9C6E-0A7BBAA5F990}" type="slidenum">
              <a:rPr lang="en-US" smtClean="0"/>
              <a:t>2</a:t>
            </a:fld>
            <a:endParaRPr lang="en-US"/>
          </a:p>
        </p:txBody>
      </p:sp>
    </p:spTree>
    <p:extLst>
      <p:ext uri="{BB962C8B-B14F-4D97-AF65-F5344CB8AC3E}">
        <p14:creationId xmlns:p14="http://schemas.microsoft.com/office/powerpoint/2010/main" val="38480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6715" y="1122218"/>
            <a:ext cx="7886700" cy="457200"/>
          </a:xfrm>
        </p:spPr>
        <p:txBody>
          <a:bodyPr>
            <a:normAutofit fontScale="90000"/>
          </a:bodyPr>
          <a:lstStyle/>
          <a:p>
            <a:pPr algn="ctr"/>
            <a:r>
              <a:rPr lang="en-US" b="1" dirty="0">
                <a:solidFill>
                  <a:srgbClr val="A62242"/>
                </a:solidFill>
              </a:rPr>
              <a:t>Financial Aids Database System </a:t>
            </a:r>
            <a:br>
              <a:rPr lang="en-US" b="1" dirty="0">
                <a:solidFill>
                  <a:srgbClr val="A62242"/>
                </a:solidFill>
              </a:rPr>
            </a:br>
            <a:r>
              <a:rPr lang="en-US" b="1" dirty="0">
                <a:solidFill>
                  <a:srgbClr val="A62242"/>
                </a:solidFill>
              </a:rPr>
              <a:t>(FADS)</a:t>
            </a:r>
            <a:r>
              <a:rPr lang="en-US" dirty="0"/>
              <a:t/>
            </a:r>
            <a:br>
              <a:rPr lang="en-US" dirty="0"/>
            </a:br>
            <a:endParaRPr lang="en-US" dirty="0"/>
          </a:p>
        </p:txBody>
      </p:sp>
      <p:sp>
        <p:nvSpPr>
          <p:cNvPr id="2" name="Content Placeholder 1"/>
          <p:cNvSpPr>
            <a:spLocks noGrp="1"/>
          </p:cNvSpPr>
          <p:nvPr>
            <p:ph idx="1"/>
          </p:nvPr>
        </p:nvSpPr>
        <p:spPr>
          <a:xfrm>
            <a:off x="736715" y="1792215"/>
            <a:ext cx="7886700" cy="3968505"/>
          </a:xfrm>
        </p:spPr>
        <p:txBody>
          <a:bodyPr>
            <a:noAutofit/>
          </a:bodyPr>
          <a:lstStyle/>
          <a:p>
            <a:r>
              <a:rPr lang="en-US" dirty="0"/>
              <a:t>The annual FADS report was submitted in December 2017</a:t>
            </a:r>
          </a:p>
          <a:p>
            <a:r>
              <a:rPr lang="en-US" dirty="0"/>
              <a:t>The redesigned FADS report for FY 2018 will be submitted 3 times  – February, July, and December</a:t>
            </a:r>
          </a:p>
          <a:p>
            <a:pPr marL="0" indent="0">
              <a:buNone/>
            </a:pPr>
            <a:r>
              <a:rPr lang="en-US" dirty="0"/>
              <a:t>    (the manual for 2018 is now available online)</a:t>
            </a:r>
          </a:p>
          <a:p>
            <a:r>
              <a:rPr lang="en-US" dirty="0"/>
              <a:t>The initial submission date for the redesigned FADS report is February 28, 2018</a:t>
            </a:r>
          </a:p>
          <a:p>
            <a:pPr marL="0" indent="0">
              <a:buNone/>
            </a:pPr>
            <a:endParaRPr lang="en-US" sz="1800" dirty="0"/>
          </a:p>
        </p:txBody>
      </p:sp>
      <p:sp>
        <p:nvSpPr>
          <p:cNvPr id="3" name="Footer Placeholder 2"/>
          <p:cNvSpPr>
            <a:spLocks noGrp="1"/>
          </p:cNvSpPr>
          <p:nvPr>
            <p:ph type="ftr" sz="quarter" idx="11"/>
          </p:nvPr>
        </p:nvSpPr>
        <p:spPr/>
        <p:txBody>
          <a:bodyPr/>
          <a:lstStyle/>
          <a:p>
            <a:endParaRPr lang="en-US" dirty="0">
              <a:solidFill>
                <a:srgbClr val="005B83">
                  <a:tint val="75000"/>
                </a:srgbClr>
              </a:solidFill>
            </a:endParaRPr>
          </a:p>
        </p:txBody>
      </p:sp>
      <p:sp>
        <p:nvSpPr>
          <p:cNvPr id="5" name="Slide Number Placeholder 4"/>
          <p:cNvSpPr>
            <a:spLocks noGrp="1"/>
          </p:cNvSpPr>
          <p:nvPr>
            <p:ph type="sldNum" sz="quarter" idx="12"/>
          </p:nvPr>
        </p:nvSpPr>
        <p:spPr/>
        <p:txBody>
          <a:bodyPr/>
          <a:lstStyle/>
          <a:p>
            <a:fld id="{42B960B7-1A5D-4A40-9C6E-0A7BBAA5F990}" type="slidenum">
              <a:rPr lang="en-US" smtClean="0">
                <a:solidFill>
                  <a:srgbClr val="005B83">
                    <a:tint val="75000"/>
                  </a:srgbClr>
                </a:solidFill>
              </a:rPr>
              <a:pPr/>
              <a:t>3</a:t>
            </a:fld>
            <a:endParaRPr lang="en-US" dirty="0">
              <a:solidFill>
                <a:srgbClr val="005B83">
                  <a:tint val="75000"/>
                </a:srgbClr>
              </a:solidFill>
            </a:endParaRPr>
          </a:p>
        </p:txBody>
      </p:sp>
    </p:spTree>
    <p:extLst>
      <p:ext uri="{BB962C8B-B14F-4D97-AF65-F5344CB8AC3E}">
        <p14:creationId xmlns:p14="http://schemas.microsoft.com/office/powerpoint/2010/main" val="176100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b="1" dirty="0">
                <a:solidFill>
                  <a:srgbClr val="A62242"/>
                </a:solidFill>
              </a:rPr>
              <a:t>Purposes of Each Collection</a:t>
            </a:r>
            <a:br>
              <a:rPr lang="en-US" b="1" dirty="0">
                <a:solidFill>
                  <a:srgbClr val="A62242"/>
                </a:solidFill>
              </a:rPr>
            </a:br>
            <a:r>
              <a:rPr lang="en-US" b="1" dirty="0">
                <a:solidFill>
                  <a:srgbClr val="A62242"/>
                </a:solidFill>
              </a:rPr>
              <a:t>(FADS)</a:t>
            </a:r>
          </a:p>
        </p:txBody>
      </p:sp>
      <p:sp>
        <p:nvSpPr>
          <p:cNvPr id="2" name="Content Placeholder 1"/>
          <p:cNvSpPr>
            <a:spLocks noGrp="1"/>
          </p:cNvSpPr>
          <p:nvPr>
            <p:ph idx="1"/>
          </p:nvPr>
        </p:nvSpPr>
        <p:spPr>
          <a:xfrm>
            <a:off x="628649" y="1720118"/>
            <a:ext cx="8125057" cy="4351338"/>
          </a:xfrm>
        </p:spPr>
        <p:txBody>
          <a:bodyPr>
            <a:noAutofit/>
          </a:bodyPr>
          <a:lstStyle/>
          <a:p>
            <a:r>
              <a:rPr lang="en-US" dirty="0"/>
              <a:t>The first collection will be used to validate preliminary data in order to project state aid program resources for allocation and to evaluate current student financial aid needs for legislative reporting</a:t>
            </a:r>
          </a:p>
          <a:p>
            <a:r>
              <a:rPr lang="en-US" dirty="0"/>
              <a:t>The second collection is to reconcile state aid programs funds and track student eligibility (prior to 2018, the End-of-Year report served this purpose) </a:t>
            </a:r>
          </a:p>
          <a:p>
            <a:r>
              <a:rPr lang="en-US" dirty="0"/>
              <a:t>The third collection will be yearly data that institutions will certified for a variety of uses, such as mandated legislative reporting</a:t>
            </a:r>
          </a:p>
          <a:p>
            <a:pPr lvl="1"/>
            <a:endParaRPr lang="en-US" dirty="0"/>
          </a:p>
        </p:txBody>
      </p:sp>
      <p:sp>
        <p:nvSpPr>
          <p:cNvPr id="3" name="Footer Placeholder 2"/>
          <p:cNvSpPr>
            <a:spLocks noGrp="1"/>
          </p:cNvSpPr>
          <p:nvPr>
            <p:ph type="ftr" sz="quarter" idx="11"/>
          </p:nvPr>
        </p:nvSpPr>
        <p:spPr/>
        <p:txBody>
          <a:bodyPr/>
          <a:lstStyle/>
          <a:p>
            <a:endParaRPr lang="en-US" dirty="0">
              <a:solidFill>
                <a:srgbClr val="005B83">
                  <a:tint val="75000"/>
                </a:srgbClr>
              </a:solidFill>
            </a:endParaRPr>
          </a:p>
        </p:txBody>
      </p:sp>
      <p:sp>
        <p:nvSpPr>
          <p:cNvPr id="5" name="Slide Number Placeholder 4"/>
          <p:cNvSpPr>
            <a:spLocks noGrp="1"/>
          </p:cNvSpPr>
          <p:nvPr>
            <p:ph type="sldNum" sz="quarter" idx="12"/>
          </p:nvPr>
        </p:nvSpPr>
        <p:spPr/>
        <p:txBody>
          <a:bodyPr/>
          <a:lstStyle/>
          <a:p>
            <a:fld id="{42B960B7-1A5D-4A40-9C6E-0A7BBAA5F990}" type="slidenum">
              <a:rPr lang="en-US" smtClean="0">
                <a:solidFill>
                  <a:srgbClr val="005B83">
                    <a:tint val="75000"/>
                  </a:srgbClr>
                </a:solidFill>
              </a:rPr>
              <a:pPr/>
              <a:t>4</a:t>
            </a:fld>
            <a:endParaRPr lang="en-US" dirty="0">
              <a:solidFill>
                <a:srgbClr val="005B83">
                  <a:tint val="75000"/>
                </a:srgbClr>
              </a:solidFill>
            </a:endParaRPr>
          </a:p>
        </p:txBody>
      </p:sp>
    </p:spTree>
    <p:extLst>
      <p:ext uri="{BB962C8B-B14F-4D97-AF65-F5344CB8AC3E}">
        <p14:creationId xmlns:p14="http://schemas.microsoft.com/office/powerpoint/2010/main" val="129876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b="1" dirty="0">
                <a:solidFill>
                  <a:srgbClr val="A62242"/>
                </a:solidFill>
              </a:rPr>
              <a:t>Reporting Related to 2017 Legislation and Rules</a:t>
            </a:r>
            <a:endParaRPr lang="en-US" dirty="0">
              <a:solidFill>
                <a:srgbClr val="A62242"/>
              </a:solidFill>
            </a:endParaRPr>
          </a:p>
        </p:txBody>
      </p:sp>
      <p:sp>
        <p:nvSpPr>
          <p:cNvPr id="2" name="Content Placeholder 1"/>
          <p:cNvSpPr>
            <a:spLocks noGrp="1"/>
          </p:cNvSpPr>
          <p:nvPr>
            <p:ph idx="1"/>
          </p:nvPr>
        </p:nvSpPr>
        <p:spPr>
          <a:xfrm>
            <a:off x="628650" y="1690689"/>
            <a:ext cx="7886700" cy="4351338"/>
          </a:xfrm>
        </p:spPr>
        <p:txBody>
          <a:bodyPr>
            <a:noAutofit/>
          </a:bodyPr>
          <a:lstStyle/>
          <a:p>
            <a:r>
              <a:rPr lang="en-US" dirty="0"/>
              <a:t>SB1782 - Allows students who have accrued at least 50 SCH and stopped-out for 24 months one-time exemptions from the six-drop and three-peat rules, and a 15 SCH exemption from the 30-/45-hour rule. </a:t>
            </a:r>
          </a:p>
          <a:p>
            <a:pPr lvl="1"/>
            <a:r>
              <a:rPr lang="en-US" dirty="0"/>
              <a:t>Effective June 1, 2018</a:t>
            </a:r>
          </a:p>
          <a:p>
            <a:pPr lvl="1"/>
            <a:r>
              <a:rPr lang="en-US" dirty="0"/>
              <a:t>Institutions will have to know which hours are funded for CBM Reports</a:t>
            </a:r>
          </a:p>
          <a:p>
            <a:pPr lvl="1"/>
            <a:r>
              <a:rPr lang="en-US" dirty="0"/>
              <a:t>Webinar on reporting updates to be held in Spring 2018</a:t>
            </a:r>
          </a:p>
          <a:p>
            <a:r>
              <a:rPr lang="en-US" sz="2650" dirty="0"/>
              <a:t>Coordinating Board approved new rules at January 2018 Board meeting</a:t>
            </a:r>
          </a:p>
          <a:p>
            <a:pPr marL="1028675" lvl="3" indent="0">
              <a:buNone/>
            </a:pPr>
            <a:endParaRPr lang="en-US" sz="1650" dirty="0"/>
          </a:p>
          <a:p>
            <a:pPr marL="0" lvl="3" indent="0">
              <a:buNone/>
            </a:pPr>
            <a:r>
              <a:rPr lang="en-US" sz="1650" dirty="0"/>
              <a:t>	</a:t>
            </a:r>
          </a:p>
        </p:txBody>
      </p:sp>
      <p:sp>
        <p:nvSpPr>
          <p:cNvPr id="3" name="Footer Placeholder 2"/>
          <p:cNvSpPr>
            <a:spLocks noGrp="1"/>
          </p:cNvSpPr>
          <p:nvPr>
            <p:ph type="ftr" sz="quarter" idx="11"/>
          </p:nvPr>
        </p:nvSpPr>
        <p:spPr/>
        <p:txBody>
          <a:bodyPr/>
          <a:lstStyle/>
          <a:p>
            <a:endParaRPr lang="en-US" dirty="0">
              <a:solidFill>
                <a:srgbClr val="005B83">
                  <a:tint val="75000"/>
                </a:srgbClr>
              </a:solidFill>
            </a:endParaRPr>
          </a:p>
        </p:txBody>
      </p:sp>
      <p:sp>
        <p:nvSpPr>
          <p:cNvPr id="5" name="Slide Number Placeholder 4"/>
          <p:cNvSpPr>
            <a:spLocks noGrp="1"/>
          </p:cNvSpPr>
          <p:nvPr>
            <p:ph type="sldNum" sz="quarter" idx="12"/>
          </p:nvPr>
        </p:nvSpPr>
        <p:spPr/>
        <p:txBody>
          <a:bodyPr/>
          <a:lstStyle/>
          <a:p>
            <a:fld id="{42B960B7-1A5D-4A40-9C6E-0A7BBAA5F990}" type="slidenum">
              <a:rPr lang="en-US" smtClean="0">
                <a:solidFill>
                  <a:srgbClr val="005B83">
                    <a:tint val="75000"/>
                  </a:srgbClr>
                </a:solidFill>
              </a:rPr>
              <a:pPr/>
              <a:t>5</a:t>
            </a:fld>
            <a:endParaRPr lang="en-US" dirty="0">
              <a:solidFill>
                <a:srgbClr val="005B83">
                  <a:tint val="75000"/>
                </a:srgbClr>
              </a:solidFill>
            </a:endParaRPr>
          </a:p>
        </p:txBody>
      </p:sp>
    </p:spTree>
    <p:extLst>
      <p:ext uri="{BB962C8B-B14F-4D97-AF65-F5344CB8AC3E}">
        <p14:creationId xmlns:p14="http://schemas.microsoft.com/office/powerpoint/2010/main" val="338040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b="1" dirty="0">
                <a:solidFill>
                  <a:srgbClr val="A62242"/>
                </a:solidFill>
              </a:rPr>
              <a:t>Reporting Related to 2017 Legislation and Rules (cont.)</a:t>
            </a:r>
            <a:endParaRPr lang="en-US" dirty="0"/>
          </a:p>
        </p:txBody>
      </p:sp>
      <p:sp>
        <p:nvSpPr>
          <p:cNvPr id="2" name="Content Placeholder 1"/>
          <p:cNvSpPr>
            <a:spLocks noGrp="1"/>
          </p:cNvSpPr>
          <p:nvPr>
            <p:ph idx="1"/>
          </p:nvPr>
        </p:nvSpPr>
        <p:spPr>
          <a:xfrm>
            <a:off x="485422" y="1690689"/>
            <a:ext cx="8229600" cy="4351338"/>
          </a:xfrm>
        </p:spPr>
        <p:txBody>
          <a:bodyPr>
            <a:noAutofit/>
          </a:bodyPr>
          <a:lstStyle/>
          <a:p>
            <a:r>
              <a:rPr lang="en-US" sz="2400" dirty="0"/>
              <a:t>HB2223  - Funding for Developmental Education (DE) semester credit hours will be reduced from 18 to 9 at public universities and from 27 to 18 at public 2-year colleges</a:t>
            </a:r>
          </a:p>
          <a:p>
            <a:r>
              <a:rPr lang="en-US" sz="2400" dirty="0"/>
              <a:t>Additional 9 hours is allowable if the additional developmental coursework is English for Speakers of Other Languages (ESOL) </a:t>
            </a:r>
          </a:p>
          <a:p>
            <a:r>
              <a:rPr lang="en-US" sz="2600" dirty="0"/>
              <a:t>Affects reporting of DE SCH on the CBM001/0E1/004</a:t>
            </a:r>
            <a:endParaRPr lang="en-US" sz="2450" dirty="0"/>
          </a:p>
          <a:p>
            <a:pPr lvl="1"/>
            <a:r>
              <a:rPr lang="en-US" sz="2250" dirty="0"/>
              <a:t>Goes into effect in Fall 2017 but reporting updates can be made beginning spring 2018 </a:t>
            </a:r>
          </a:p>
          <a:p>
            <a:pPr lvl="1"/>
            <a:r>
              <a:rPr lang="en-US" sz="2250" dirty="0"/>
              <a:t>DE SCH taken in fall 2017 WILL count toward the limit in the spring of 2018 and beyond</a:t>
            </a:r>
          </a:p>
          <a:p>
            <a:r>
              <a:rPr lang="en-US" sz="2650" dirty="0"/>
              <a:t>Rule change was adopted by Board on October 26, 2017</a:t>
            </a:r>
          </a:p>
          <a:p>
            <a:pPr marL="0" lvl="2" indent="-457200">
              <a:buNone/>
            </a:pPr>
            <a:r>
              <a:rPr lang="en-US" sz="1850" dirty="0"/>
              <a:t>	</a:t>
            </a:r>
          </a:p>
        </p:txBody>
      </p:sp>
      <p:sp>
        <p:nvSpPr>
          <p:cNvPr id="3" name="Footer Placeholder 2"/>
          <p:cNvSpPr>
            <a:spLocks noGrp="1"/>
          </p:cNvSpPr>
          <p:nvPr>
            <p:ph type="ftr" sz="quarter" idx="11"/>
          </p:nvPr>
        </p:nvSpPr>
        <p:spPr/>
        <p:txBody>
          <a:bodyPr/>
          <a:lstStyle/>
          <a:p>
            <a:endParaRPr lang="en-US" dirty="0">
              <a:solidFill>
                <a:srgbClr val="005B83">
                  <a:tint val="75000"/>
                </a:srgbClr>
              </a:solidFill>
            </a:endParaRPr>
          </a:p>
        </p:txBody>
      </p:sp>
      <p:sp>
        <p:nvSpPr>
          <p:cNvPr id="5" name="Slide Number Placeholder 4"/>
          <p:cNvSpPr>
            <a:spLocks noGrp="1"/>
          </p:cNvSpPr>
          <p:nvPr>
            <p:ph type="sldNum" sz="quarter" idx="12"/>
          </p:nvPr>
        </p:nvSpPr>
        <p:spPr/>
        <p:txBody>
          <a:bodyPr/>
          <a:lstStyle/>
          <a:p>
            <a:fld id="{42B960B7-1A5D-4A40-9C6E-0A7BBAA5F990}" type="slidenum">
              <a:rPr lang="en-US" smtClean="0">
                <a:solidFill>
                  <a:srgbClr val="005B83">
                    <a:tint val="75000"/>
                  </a:srgbClr>
                </a:solidFill>
              </a:rPr>
              <a:pPr/>
              <a:t>6</a:t>
            </a:fld>
            <a:endParaRPr lang="en-US" dirty="0">
              <a:solidFill>
                <a:srgbClr val="005B83">
                  <a:tint val="75000"/>
                </a:srgbClr>
              </a:solidFill>
            </a:endParaRPr>
          </a:p>
        </p:txBody>
      </p:sp>
    </p:spTree>
    <p:extLst>
      <p:ext uri="{BB962C8B-B14F-4D97-AF65-F5344CB8AC3E}">
        <p14:creationId xmlns:p14="http://schemas.microsoft.com/office/powerpoint/2010/main" val="18692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a:solidFill>
                  <a:srgbClr val="A62242"/>
                </a:solidFill>
                <a:latin typeface="Calibri" panose="020F0502020204030204"/>
                <a:ea typeface="+mn-ea"/>
                <a:cs typeface="+mn-cs"/>
              </a:rPr>
              <a:t> Other Issues of Interest</a:t>
            </a:r>
            <a:endParaRPr lang="en-US" b="1" dirty="0">
              <a:solidFill>
                <a:srgbClr val="A62242"/>
              </a:solidFill>
            </a:endParaRPr>
          </a:p>
        </p:txBody>
      </p:sp>
      <p:sp>
        <p:nvSpPr>
          <p:cNvPr id="3" name="Content Placeholder 2"/>
          <p:cNvSpPr>
            <a:spLocks noGrp="1"/>
          </p:cNvSpPr>
          <p:nvPr>
            <p:ph idx="1"/>
          </p:nvPr>
        </p:nvSpPr>
        <p:spPr>
          <a:xfrm>
            <a:off x="628650" y="1328914"/>
            <a:ext cx="7886700" cy="4351338"/>
          </a:xfrm>
        </p:spPr>
        <p:txBody>
          <a:bodyPr>
            <a:normAutofit fontScale="92500" lnSpcReduction="20000"/>
          </a:bodyPr>
          <a:lstStyle/>
          <a:p>
            <a:pPr marL="0" indent="0">
              <a:buNone/>
            </a:pPr>
            <a:endParaRPr lang="en-US" dirty="0"/>
          </a:p>
          <a:p>
            <a:r>
              <a:rPr lang="en-US" dirty="0"/>
              <a:t>Dual Credit PE may not be reported for funding in most circumstances – health courses are the exception. PE taken at an ECHS is NOT fundable unless an allowable health course</a:t>
            </a:r>
          </a:p>
          <a:p>
            <a:r>
              <a:rPr lang="en-US" dirty="0"/>
              <a:t>Be sure to use the “H” in Location Code on CBM004 report to identify dual credit classes taught at high schools</a:t>
            </a:r>
          </a:p>
          <a:p>
            <a:r>
              <a:rPr lang="en-US" dirty="0"/>
              <a:t>HB 655 requires a student enrolled in an associate’s or bachelor’s degree program at a public junior college to file a degree plan no later than the second semester or term after the student has earned 30 semester credit hours</a:t>
            </a:r>
            <a:endParaRPr lang="en-US" sz="4500" dirty="0">
              <a:solidFill>
                <a:srgbClr val="005B83"/>
              </a:solidFill>
            </a:endParaRPr>
          </a:p>
        </p:txBody>
      </p:sp>
    </p:spTree>
    <p:extLst>
      <p:ext uri="{BB962C8B-B14F-4D97-AF65-F5344CB8AC3E}">
        <p14:creationId xmlns:p14="http://schemas.microsoft.com/office/powerpoint/2010/main" val="219536776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30604-DE38-4993-BF1A-A6BF07EB4027}"/>
              </a:ext>
            </a:extLst>
          </p:cNvPr>
          <p:cNvSpPr>
            <a:spLocks noGrp="1"/>
          </p:cNvSpPr>
          <p:nvPr>
            <p:ph type="title"/>
          </p:nvPr>
        </p:nvSpPr>
        <p:spPr/>
        <p:txBody>
          <a:bodyPr/>
          <a:lstStyle/>
          <a:p>
            <a:r>
              <a:rPr lang="en-US" b="1" dirty="0">
                <a:solidFill>
                  <a:srgbClr val="A62242"/>
                </a:solidFill>
                <a:latin typeface="Calibri" panose="020F0502020204030204"/>
              </a:rPr>
              <a:t>Other Issues of Interest (cont.)</a:t>
            </a:r>
            <a:endParaRPr lang="en-US" dirty="0"/>
          </a:p>
        </p:txBody>
      </p:sp>
      <p:sp>
        <p:nvSpPr>
          <p:cNvPr id="3" name="Content Placeholder 2">
            <a:extLst>
              <a:ext uri="{FF2B5EF4-FFF2-40B4-BE49-F238E27FC236}">
                <a16:creationId xmlns:a16="http://schemas.microsoft.com/office/drawing/2014/main" id="{5DE9028A-C750-42BF-8614-201A68726A3B}"/>
              </a:ext>
            </a:extLst>
          </p:cNvPr>
          <p:cNvSpPr>
            <a:spLocks noGrp="1"/>
          </p:cNvSpPr>
          <p:nvPr>
            <p:ph idx="1"/>
          </p:nvPr>
        </p:nvSpPr>
        <p:spPr>
          <a:xfrm>
            <a:off x="628650" y="1479665"/>
            <a:ext cx="7886700" cy="4697298"/>
          </a:xfrm>
        </p:spPr>
        <p:txBody>
          <a:bodyPr>
            <a:normAutofit fontScale="92500" lnSpcReduction="20000"/>
          </a:bodyPr>
          <a:lstStyle/>
          <a:p>
            <a:r>
              <a:rPr lang="en-US" dirty="0"/>
              <a:t>Negotiated Rulemaking Committee met to discuss unnecessary reporting (a review which is required every 5 years at the Coordinating Board)</a:t>
            </a:r>
          </a:p>
          <a:p>
            <a:r>
              <a:rPr lang="en-US" dirty="0"/>
              <a:t>The committee recommended </a:t>
            </a:r>
            <a:r>
              <a:rPr lang="en-US" u="sng" dirty="0"/>
              <a:t>removing </a:t>
            </a:r>
            <a:r>
              <a:rPr lang="en-US" dirty="0"/>
              <a:t>several items from the CBM reports:</a:t>
            </a:r>
          </a:p>
          <a:p>
            <a:pPr lvl="1"/>
            <a:r>
              <a:rPr lang="en-US" dirty="0"/>
              <a:t>“New Hire” item on faculty reports (CBM008)</a:t>
            </a:r>
          </a:p>
          <a:p>
            <a:pPr lvl="1"/>
            <a:r>
              <a:rPr lang="en-US" dirty="0"/>
              <a:t>“Parental Education” and “Family Obligations” items on </a:t>
            </a:r>
            <a:r>
              <a:rPr lang="en-US" dirty="0" err="1"/>
              <a:t>Univ</a:t>
            </a:r>
            <a:r>
              <a:rPr lang="en-US" dirty="0"/>
              <a:t> CBM00B (items 15, 16, and 20)</a:t>
            </a:r>
          </a:p>
          <a:p>
            <a:pPr lvl="1"/>
            <a:r>
              <a:rPr lang="en-US" dirty="0"/>
              <a:t>“Programs to Eliminate Gender Bias” on CTC CBM001/00C</a:t>
            </a:r>
          </a:p>
          <a:p>
            <a:r>
              <a:rPr lang="en-US" dirty="0"/>
              <a:t>“Semester Credit Hour Load off-campus/remote site” items (universities and HRIs) will be </a:t>
            </a:r>
            <a:r>
              <a:rPr lang="en-US" u="sng" dirty="0"/>
              <a:t>combined</a:t>
            </a:r>
            <a:r>
              <a:rPr lang="en-US" dirty="0"/>
              <a:t> with on-campus SCH items on CBM001</a:t>
            </a:r>
          </a:p>
          <a:p>
            <a:pPr lvl="2"/>
            <a:r>
              <a:rPr lang="en-US" dirty="0"/>
              <a:t>Item 10B will be combined with 10A for universities </a:t>
            </a:r>
          </a:p>
          <a:p>
            <a:pPr lvl="2"/>
            <a:r>
              <a:rPr lang="en-US" dirty="0"/>
              <a:t> Item 11 will be combined with 10 for HRIs</a:t>
            </a:r>
          </a:p>
          <a:p>
            <a:pPr marL="0" indent="0">
              <a:buNone/>
            </a:pPr>
            <a:r>
              <a:rPr lang="en-US" dirty="0"/>
              <a:t>THECB will notify institutions of these changes in March</a:t>
            </a:r>
          </a:p>
        </p:txBody>
      </p:sp>
      <p:sp>
        <p:nvSpPr>
          <p:cNvPr id="4" name="Slide Number Placeholder 3">
            <a:extLst>
              <a:ext uri="{FF2B5EF4-FFF2-40B4-BE49-F238E27FC236}">
                <a16:creationId xmlns:a16="http://schemas.microsoft.com/office/drawing/2014/main" id="{37CBC62F-23BF-4528-A094-95D4E2751A27}"/>
              </a:ext>
            </a:extLst>
          </p:cNvPr>
          <p:cNvSpPr>
            <a:spLocks noGrp="1"/>
          </p:cNvSpPr>
          <p:nvPr>
            <p:ph type="sldNum" sz="quarter" idx="12"/>
          </p:nvPr>
        </p:nvSpPr>
        <p:spPr/>
        <p:txBody>
          <a:bodyPr/>
          <a:lstStyle/>
          <a:p>
            <a:fld id="{42B960B7-1A5D-4A40-9C6E-0A7BBAA5F990}" type="slidenum">
              <a:rPr lang="en-US" smtClean="0"/>
              <a:t>8</a:t>
            </a:fld>
            <a:endParaRPr lang="en-US"/>
          </a:p>
        </p:txBody>
      </p:sp>
    </p:spTree>
    <p:extLst>
      <p:ext uri="{BB962C8B-B14F-4D97-AF65-F5344CB8AC3E}">
        <p14:creationId xmlns:p14="http://schemas.microsoft.com/office/powerpoint/2010/main" val="3415434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42B960B7-1A5D-4A40-9C6E-0A7BBAA5F990}" type="slidenum">
              <a:rPr lang="en-US" smtClean="0">
                <a:solidFill>
                  <a:schemeClr val="bg1"/>
                </a:solidFill>
              </a:rPr>
              <a:t>9</a:t>
            </a:fld>
            <a:endParaRPr lang="en-US" dirty="0">
              <a:solidFill>
                <a:schemeClr val="bg1"/>
              </a:solidFill>
            </a:endParaRPr>
          </a:p>
        </p:txBody>
      </p:sp>
      <p:sp>
        <p:nvSpPr>
          <p:cNvPr id="3" name="Rectangle 2"/>
          <p:cNvSpPr/>
          <p:nvPr/>
        </p:nvSpPr>
        <p:spPr>
          <a:xfrm>
            <a:off x="0" y="322963"/>
            <a:ext cx="9144000" cy="1480899"/>
          </a:xfrm>
          <a:prstGeom prst="rect">
            <a:avLst/>
          </a:prstGeom>
          <a:solidFill>
            <a:srgbClr val="F6B1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bg1"/>
                </a:solidFill>
                <a:latin typeface="+mj-lt"/>
              </a:rPr>
              <a:t>Questions about Reporting Update?</a:t>
            </a:r>
          </a:p>
        </p:txBody>
      </p:sp>
      <p:sp>
        <p:nvSpPr>
          <p:cNvPr id="5" name="Rectangle 4"/>
          <p:cNvSpPr/>
          <p:nvPr/>
        </p:nvSpPr>
        <p:spPr>
          <a:xfrm>
            <a:off x="1668237" y="1662758"/>
            <a:ext cx="5562198" cy="3539430"/>
          </a:xfrm>
          <a:prstGeom prst="rect">
            <a:avLst/>
          </a:prstGeom>
        </p:spPr>
        <p:txBody>
          <a:bodyPr wrap="square">
            <a:spAutoFit/>
          </a:bodyPr>
          <a:lstStyle/>
          <a:p>
            <a:pPr algn="ctr"/>
            <a:endParaRPr lang="en-US" sz="3200" dirty="0"/>
          </a:p>
          <a:p>
            <a:pPr algn="ctr"/>
            <a:r>
              <a:rPr lang="en-US" sz="3200" dirty="0"/>
              <a:t>Victor Reyna</a:t>
            </a:r>
          </a:p>
          <a:p>
            <a:pPr algn="ctr"/>
            <a:r>
              <a:rPr lang="en-US" sz="2400" i="1" dirty="0"/>
              <a:t>Interim Director</a:t>
            </a:r>
          </a:p>
          <a:p>
            <a:pPr algn="ctr"/>
            <a:r>
              <a:rPr lang="en-US" sz="2400" dirty="0"/>
              <a:t>Education Data Center</a:t>
            </a:r>
          </a:p>
          <a:p>
            <a:pPr algn="ctr"/>
            <a:r>
              <a:rPr lang="en-US" sz="2400" dirty="0"/>
              <a:t>Texas Higher Education Coordinating Board</a:t>
            </a:r>
          </a:p>
          <a:p>
            <a:pPr algn="ctr"/>
            <a:endParaRPr lang="en-US" sz="2400" dirty="0"/>
          </a:p>
          <a:p>
            <a:pPr algn="ctr"/>
            <a:r>
              <a:rPr lang="en-US" sz="3200" dirty="0">
                <a:hlinkClick r:id="rId3"/>
              </a:rPr>
              <a:t>Victor.Reyna@thecb.state.tx.us</a:t>
            </a:r>
            <a:endParaRPr lang="en-US" sz="3200" dirty="0"/>
          </a:p>
          <a:p>
            <a:pPr algn="ctr"/>
            <a:endParaRPr lang="en-US" sz="3200" dirty="0"/>
          </a:p>
        </p:txBody>
      </p:sp>
    </p:spTree>
    <p:extLst>
      <p:ext uri="{BB962C8B-B14F-4D97-AF65-F5344CB8AC3E}">
        <p14:creationId xmlns:p14="http://schemas.microsoft.com/office/powerpoint/2010/main" val="522150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ontrol xmlns="http://schemas.microsoft.com/VisualStudio/2011/storyboarding/control">
  <Id Name="System.Storyboarding.Common.MousePointer" Revision="1" Stencil="System.Storyboarding.Common" StencilVersion="0.1"/>
</Control>
</file>

<file path=customXml/item2.xml><?xml version="1.0" encoding="utf-8"?>
<Control xmlns="http://schemas.microsoft.com/VisualStudio/2011/storyboarding/control">
  <Id Name="System.Storyboarding.Common.MousePointer" Revision="1" Stencil="System.Storyboarding.Common" StencilVersion="0.1"/>
</Control>
</file>

<file path=customXml/itemProps1.xml><?xml version="1.0" encoding="utf-8"?>
<ds:datastoreItem xmlns:ds="http://schemas.openxmlformats.org/officeDocument/2006/customXml" ds:itemID="{3DB38A1C-E4B3-4D13-830E-FE529DB515F5}">
  <ds:schemaRefs>
    <ds:schemaRef ds:uri="http://schemas.microsoft.com/VisualStudio/2011/storyboarding/control"/>
  </ds:schemaRefs>
</ds:datastoreItem>
</file>

<file path=customXml/itemProps2.xml><?xml version="1.0" encoding="utf-8"?>
<ds:datastoreItem xmlns:ds="http://schemas.openxmlformats.org/officeDocument/2006/customXml" ds:itemID="{A6F74CAF-151B-4564-952A-61261340C0DB}">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Office Theme</Template>
  <TotalTime>2859</TotalTime>
  <Words>605</Words>
  <Application>Microsoft Office PowerPoint</Application>
  <PresentationFormat>On-screen Show (4:3)</PresentationFormat>
  <Paragraphs>63</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General Reporting Updates</vt:lpstr>
      <vt:lpstr>Financial Aids Database System  (FADS) </vt:lpstr>
      <vt:lpstr>Purposes of Each Collection (FADS)</vt:lpstr>
      <vt:lpstr>Reporting Related to 2017 Legislation and Rules</vt:lpstr>
      <vt:lpstr>Reporting Related to 2017 Legislation and Rules (cont.)</vt:lpstr>
      <vt:lpstr> Other Issues of Interest</vt:lpstr>
      <vt:lpstr>Other Issues of Interest (cont.)</vt:lpstr>
      <vt:lpstr>PowerPoint Presentation</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Collier</dc:creator>
  <cp:lastModifiedBy>Abasolo, Bill</cp:lastModifiedBy>
  <cp:revision>140</cp:revision>
  <cp:lastPrinted>2017-06-27T14:00:56Z</cp:lastPrinted>
  <dcterms:created xsi:type="dcterms:W3CDTF">2015-09-21T17:58:58Z</dcterms:created>
  <dcterms:modified xsi:type="dcterms:W3CDTF">2018-02-22T23:17:42Z</dcterms:modified>
</cp:coreProperties>
</file>