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2" r:id="rId4"/>
    <p:sldId id="273" r:id="rId5"/>
    <p:sldId id="274" r:id="rId6"/>
    <p:sldId id="259" r:id="rId7"/>
    <p:sldId id="258" r:id="rId8"/>
    <p:sldId id="261" r:id="rId9"/>
    <p:sldId id="260" r:id="rId10"/>
    <p:sldId id="262" r:id="rId11"/>
    <p:sldId id="263" r:id="rId12"/>
    <p:sldId id="264" r:id="rId13"/>
    <p:sldId id="265" r:id="rId14"/>
    <p:sldId id="266" r:id="rId15"/>
    <p:sldId id="275" r:id="rId16"/>
    <p:sldId id="267" r:id="rId17"/>
    <p:sldId id="269" r:id="rId18"/>
    <p:sldId id="270" r:id="rId19"/>
    <p:sldId id="271" r:id="rId20"/>
    <p:sldId id="27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0" d="100"/>
          <a:sy n="70" d="100"/>
        </p:scale>
        <p:origin x="-618"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2/14/2018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2/14/2018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2/14/2018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2/14/2018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2/14/2018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2/14/2018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2/14/2018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2/14/2018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2/14/2018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2/14/2018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2/14/2018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2/14/2018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2/14/2018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2/14/2018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2/14/2018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2/14/2018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2/14/2018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2/14/2018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4672" y="2733709"/>
            <a:ext cx="8539784" cy="1373070"/>
          </a:xfrm>
        </p:spPr>
        <p:txBody>
          <a:bodyPr/>
          <a:lstStyle/>
          <a:p>
            <a:r>
              <a:rPr lang="en-US" sz="4400" dirty="0"/>
              <a:t>Building Effective Relationships &amp; Project Management</a:t>
            </a:r>
          </a:p>
        </p:txBody>
      </p:sp>
      <p:sp>
        <p:nvSpPr>
          <p:cNvPr id="3" name="Subtitle 2"/>
          <p:cNvSpPr>
            <a:spLocks noGrp="1"/>
          </p:cNvSpPr>
          <p:nvPr>
            <p:ph type="subTitle" idx="1"/>
          </p:nvPr>
        </p:nvSpPr>
        <p:spPr/>
        <p:txBody>
          <a:bodyPr>
            <a:normAutofit/>
          </a:bodyPr>
          <a:lstStyle/>
          <a:p>
            <a:r>
              <a:rPr lang="en-US" sz="2400" dirty="0" smtClean="0"/>
              <a:t>Jeff Martin-Moreno &amp; Laura Wichman</a:t>
            </a:r>
          </a:p>
          <a:p>
            <a:r>
              <a:rPr lang="en-US" sz="2400" dirty="0" smtClean="0"/>
              <a:t>McLennan Community College</a:t>
            </a:r>
            <a:endParaRPr lang="en-US" sz="2400" dirty="0"/>
          </a:p>
        </p:txBody>
      </p:sp>
    </p:spTree>
    <p:extLst>
      <p:ext uri="{BB962C8B-B14F-4D97-AF65-F5344CB8AC3E}">
        <p14:creationId xmlns:p14="http://schemas.microsoft.com/office/powerpoint/2010/main" val="3673545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Relationships – Disability Services</a:t>
            </a:r>
            <a:endParaRPr lang="en-US" dirty="0"/>
          </a:p>
        </p:txBody>
      </p:sp>
      <p:sp>
        <p:nvSpPr>
          <p:cNvPr id="3" name="Content Placeholder 2"/>
          <p:cNvSpPr>
            <a:spLocks noGrp="1"/>
          </p:cNvSpPr>
          <p:nvPr>
            <p:ph idx="1"/>
          </p:nvPr>
        </p:nvSpPr>
        <p:spPr/>
        <p:txBody>
          <a:bodyPr>
            <a:normAutofit/>
          </a:bodyPr>
          <a:lstStyle/>
          <a:p>
            <a:r>
              <a:rPr lang="en-US" sz="2800" dirty="0" smtClean="0"/>
              <a:t>Outcomes</a:t>
            </a:r>
          </a:p>
          <a:p>
            <a:pPr lvl="1"/>
            <a:r>
              <a:rPr lang="en-US" sz="2400" dirty="0" smtClean="0"/>
              <a:t>Awareness of more efficient resources</a:t>
            </a:r>
          </a:p>
          <a:p>
            <a:pPr lvl="1"/>
            <a:r>
              <a:rPr lang="en-US" sz="2400" dirty="0" smtClean="0"/>
              <a:t>More effective and meaningful feedback</a:t>
            </a:r>
          </a:p>
          <a:p>
            <a:pPr lvl="1"/>
            <a:r>
              <a:rPr lang="en-US" sz="2400" dirty="0" smtClean="0"/>
              <a:t>More respect between departments</a:t>
            </a:r>
          </a:p>
          <a:p>
            <a:pPr lvl="2"/>
            <a:r>
              <a:rPr lang="en-US" sz="2000" dirty="0" smtClean="0"/>
              <a:t>We are not the </a:t>
            </a:r>
            <a:r>
              <a:rPr lang="en-US" sz="2000" dirty="0" smtClean="0"/>
              <a:t>enforcers or decision makers</a:t>
            </a:r>
            <a:endParaRPr lang="en-US" sz="2000" dirty="0" smtClean="0"/>
          </a:p>
          <a:p>
            <a:pPr lvl="2"/>
            <a:r>
              <a:rPr lang="en-US" sz="2000" dirty="0" smtClean="0"/>
              <a:t>It isn’t as intimidating as they thought</a:t>
            </a:r>
          </a:p>
          <a:p>
            <a:pPr lvl="2"/>
            <a:endParaRPr lang="en-US" sz="2000" dirty="0" smtClean="0"/>
          </a:p>
          <a:p>
            <a:pPr lvl="1"/>
            <a:endParaRPr lang="en-US" sz="2400" dirty="0"/>
          </a:p>
        </p:txBody>
      </p:sp>
    </p:spTree>
    <p:extLst>
      <p:ext uri="{BB962C8B-B14F-4D97-AF65-F5344CB8AC3E}">
        <p14:creationId xmlns:p14="http://schemas.microsoft.com/office/powerpoint/2010/main" val="257069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Relationships with Faculty</a:t>
            </a:r>
            <a:endParaRPr lang="en-US" dirty="0"/>
          </a:p>
        </p:txBody>
      </p:sp>
      <p:sp>
        <p:nvSpPr>
          <p:cNvPr id="3" name="Content Placeholder 2"/>
          <p:cNvSpPr>
            <a:spLocks noGrp="1"/>
          </p:cNvSpPr>
          <p:nvPr>
            <p:ph idx="1"/>
          </p:nvPr>
        </p:nvSpPr>
        <p:spPr/>
        <p:txBody>
          <a:bodyPr>
            <a:noAutofit/>
          </a:bodyPr>
          <a:lstStyle/>
          <a:p>
            <a:r>
              <a:rPr lang="en-US" sz="2800" dirty="0" smtClean="0"/>
              <a:t>Learning Frameworks Faculty</a:t>
            </a:r>
          </a:p>
          <a:p>
            <a:pPr lvl="1"/>
            <a:r>
              <a:rPr lang="en-US" sz="2400" dirty="0" smtClean="0"/>
              <a:t>Send email out each semester for ESAP testing</a:t>
            </a:r>
          </a:p>
          <a:p>
            <a:pPr lvl="1"/>
            <a:r>
              <a:rPr lang="en-US" sz="2400" dirty="0" smtClean="0"/>
              <a:t>Not hesitant to contact with issues</a:t>
            </a:r>
          </a:p>
          <a:p>
            <a:pPr lvl="2"/>
            <a:r>
              <a:rPr lang="en-US" sz="2000" dirty="0" smtClean="0"/>
              <a:t>The </a:t>
            </a:r>
            <a:r>
              <a:rPr lang="en-US" sz="2000" dirty="0"/>
              <a:t>faculty trust in knowing it can be </a:t>
            </a:r>
            <a:r>
              <a:rPr lang="en-US" sz="2000" dirty="0" smtClean="0"/>
              <a:t>fixed</a:t>
            </a:r>
          </a:p>
          <a:p>
            <a:pPr lvl="1"/>
            <a:r>
              <a:rPr lang="en-US" sz="2400" dirty="0" smtClean="0"/>
              <a:t>Individualized reporting upon request</a:t>
            </a:r>
          </a:p>
          <a:p>
            <a:pPr lvl="1"/>
            <a:r>
              <a:rPr lang="en-US" sz="2400" dirty="0" smtClean="0"/>
              <a:t>Yearly reporting for QEP</a:t>
            </a:r>
          </a:p>
          <a:p>
            <a:pPr lvl="2"/>
            <a:r>
              <a:rPr lang="en-US" sz="2000" dirty="0" smtClean="0"/>
              <a:t>Worked with Director of QEP/Dean/VPI </a:t>
            </a:r>
          </a:p>
          <a:p>
            <a:pPr lvl="1"/>
            <a:r>
              <a:rPr lang="en-US" sz="2400" dirty="0" smtClean="0"/>
              <a:t>Presenting the data puts a face with a name</a:t>
            </a:r>
          </a:p>
          <a:p>
            <a:pPr lvl="2"/>
            <a:r>
              <a:rPr lang="en-US" sz="2000" dirty="0" smtClean="0"/>
              <a:t>Faculty</a:t>
            </a:r>
          </a:p>
          <a:p>
            <a:pPr lvl="2"/>
            <a:r>
              <a:rPr lang="en-US" sz="2000" dirty="0" smtClean="0"/>
              <a:t>Board of </a:t>
            </a:r>
            <a:r>
              <a:rPr lang="en-US" sz="2000" dirty="0" smtClean="0"/>
              <a:t>Trustees</a:t>
            </a:r>
            <a:endParaRPr lang="en-US" sz="2000" dirty="0"/>
          </a:p>
          <a:p>
            <a:pPr lvl="1"/>
            <a:endParaRPr lang="en-US" sz="2400" dirty="0" smtClean="0"/>
          </a:p>
        </p:txBody>
      </p:sp>
    </p:spTree>
    <p:extLst>
      <p:ext uri="{BB962C8B-B14F-4D97-AF65-F5344CB8AC3E}">
        <p14:creationId xmlns:p14="http://schemas.microsoft.com/office/powerpoint/2010/main" val="1980486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500"/>
                                        <p:tgtEl>
                                          <p:spTgt spid="3">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500"/>
                                        <p:tgtEl>
                                          <p:spTgt spid="3">
                                            <p:txEl>
                                              <p:pRg st="7" end="7"/>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fade">
                                      <p:cBhvr>
                                        <p:cTn id="34" dur="500"/>
                                        <p:tgtEl>
                                          <p:spTgt spid="3">
                                            <p:txEl>
                                              <p:pRg st="8" end="8"/>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fade">
                                      <p:cBhvr>
                                        <p:cTn id="3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Relationships with Faculty</a:t>
            </a:r>
            <a:endParaRPr lang="en-US" dirty="0"/>
          </a:p>
        </p:txBody>
      </p:sp>
      <p:sp>
        <p:nvSpPr>
          <p:cNvPr id="3" name="Content Placeholder 2"/>
          <p:cNvSpPr>
            <a:spLocks noGrp="1"/>
          </p:cNvSpPr>
          <p:nvPr>
            <p:ph idx="1"/>
          </p:nvPr>
        </p:nvSpPr>
        <p:spPr/>
        <p:txBody>
          <a:bodyPr>
            <a:noAutofit/>
          </a:bodyPr>
          <a:lstStyle/>
          <a:p>
            <a:r>
              <a:rPr lang="en-US" sz="2800" dirty="0" smtClean="0"/>
              <a:t>Reporting</a:t>
            </a:r>
          </a:p>
          <a:p>
            <a:pPr lvl="1"/>
            <a:r>
              <a:rPr lang="en-US" sz="2400" dirty="0" smtClean="0"/>
              <a:t>Evaluations</a:t>
            </a:r>
          </a:p>
          <a:p>
            <a:pPr lvl="1"/>
            <a:r>
              <a:rPr lang="en-US" sz="2400" dirty="0" smtClean="0"/>
              <a:t>Grade Distributions</a:t>
            </a:r>
          </a:p>
          <a:p>
            <a:pPr lvl="1"/>
            <a:r>
              <a:rPr lang="en-US" sz="2400" dirty="0" smtClean="0"/>
              <a:t>Category Recommendation Support</a:t>
            </a:r>
          </a:p>
          <a:p>
            <a:pPr lvl="1"/>
            <a:r>
              <a:rPr lang="en-US" sz="2400" dirty="0" smtClean="0"/>
              <a:t>Program and Course Tracking</a:t>
            </a:r>
          </a:p>
          <a:p>
            <a:r>
              <a:rPr lang="en-US" sz="2800" dirty="0" smtClean="0"/>
              <a:t>History is the best predictor</a:t>
            </a:r>
          </a:p>
          <a:p>
            <a:pPr lvl="1"/>
            <a:r>
              <a:rPr lang="en-US" sz="2400" dirty="0" smtClean="0"/>
              <a:t>Unbiased</a:t>
            </a:r>
          </a:p>
          <a:p>
            <a:pPr lvl="1"/>
            <a:r>
              <a:rPr lang="en-US" sz="2400" dirty="0" smtClean="0"/>
              <a:t>Communicate openly</a:t>
            </a:r>
          </a:p>
          <a:p>
            <a:pPr lvl="1"/>
            <a:r>
              <a:rPr lang="en-US" sz="2400" dirty="0" smtClean="0"/>
              <a:t>Timely</a:t>
            </a:r>
          </a:p>
          <a:p>
            <a:pPr lvl="1"/>
            <a:r>
              <a:rPr lang="en-US" sz="2400" dirty="0" smtClean="0"/>
              <a:t>Deliver requested information</a:t>
            </a:r>
          </a:p>
          <a:p>
            <a:pPr lvl="2"/>
            <a:endParaRPr lang="en-US" sz="2000" dirty="0"/>
          </a:p>
          <a:p>
            <a:pPr lvl="1"/>
            <a:endParaRPr lang="en-US" sz="2400" dirty="0" smtClean="0"/>
          </a:p>
        </p:txBody>
      </p:sp>
    </p:spTree>
    <p:extLst>
      <p:ext uri="{BB962C8B-B14F-4D97-AF65-F5344CB8AC3E}">
        <p14:creationId xmlns:p14="http://schemas.microsoft.com/office/powerpoint/2010/main" val="3260886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500"/>
                                        <p:tgtEl>
                                          <p:spTgt spid="3">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500"/>
                                        <p:tgtEl>
                                          <p:spTgt spid="3">
                                            <p:txEl>
                                              <p:pRg st="7" end="7"/>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fade">
                                      <p:cBhvr>
                                        <p:cTn id="34" dur="500"/>
                                        <p:tgtEl>
                                          <p:spTgt spid="3">
                                            <p:txEl>
                                              <p:pRg st="8" end="8"/>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fade">
                                      <p:cBhvr>
                                        <p:cTn id="3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Campus Scheduling</a:t>
            </a:r>
            <a:endParaRPr lang="en-US" dirty="0"/>
          </a:p>
        </p:txBody>
      </p:sp>
      <p:sp>
        <p:nvSpPr>
          <p:cNvPr id="3" name="Content Placeholder 2"/>
          <p:cNvSpPr>
            <a:spLocks noGrp="1"/>
          </p:cNvSpPr>
          <p:nvPr>
            <p:ph idx="1"/>
          </p:nvPr>
        </p:nvSpPr>
        <p:spPr/>
        <p:txBody>
          <a:bodyPr>
            <a:noAutofit/>
          </a:bodyPr>
          <a:lstStyle/>
          <a:p>
            <a:r>
              <a:rPr lang="en-US" sz="2800" dirty="0" smtClean="0"/>
              <a:t>Control of campus schedule once finalized</a:t>
            </a:r>
          </a:p>
          <a:p>
            <a:pPr lvl="1"/>
            <a:r>
              <a:rPr lang="en-US" sz="2400" dirty="0" smtClean="0"/>
              <a:t>Meetings</a:t>
            </a:r>
          </a:p>
          <a:p>
            <a:pPr lvl="1"/>
            <a:r>
              <a:rPr lang="en-US" sz="2400" dirty="0" smtClean="0"/>
              <a:t>Events</a:t>
            </a:r>
          </a:p>
          <a:p>
            <a:pPr lvl="1"/>
            <a:r>
              <a:rPr lang="en-US" sz="2400" dirty="0" smtClean="0"/>
              <a:t>Testing/Exams</a:t>
            </a:r>
          </a:p>
          <a:p>
            <a:pPr lvl="1"/>
            <a:r>
              <a:rPr lang="en-US" sz="2400" dirty="0" smtClean="0"/>
              <a:t>Rearrange course locations</a:t>
            </a:r>
          </a:p>
          <a:p>
            <a:r>
              <a:rPr lang="en-US" sz="2800" dirty="0" smtClean="0"/>
              <a:t>Building usage reporting</a:t>
            </a:r>
          </a:p>
          <a:p>
            <a:pPr lvl="1"/>
            <a:r>
              <a:rPr lang="en-US" sz="2400" dirty="0" smtClean="0"/>
              <a:t>Informer sends next days events</a:t>
            </a:r>
          </a:p>
          <a:p>
            <a:pPr lvl="2"/>
            <a:r>
              <a:rPr lang="en-US" sz="2000" dirty="0" smtClean="0"/>
              <a:t>Automated</a:t>
            </a:r>
          </a:p>
          <a:p>
            <a:pPr lvl="2"/>
            <a:r>
              <a:rPr lang="en-US" sz="2000" dirty="0" smtClean="0"/>
              <a:t>Opens communications</a:t>
            </a:r>
          </a:p>
          <a:p>
            <a:pPr lvl="2"/>
            <a:endParaRPr lang="en-US" sz="2000" dirty="0" smtClean="0"/>
          </a:p>
          <a:p>
            <a:pPr lvl="1"/>
            <a:endParaRPr lang="en-US" sz="2400" dirty="0" smtClean="0"/>
          </a:p>
          <a:p>
            <a:pPr lvl="1"/>
            <a:endParaRPr lang="en-US" sz="2400" dirty="0"/>
          </a:p>
        </p:txBody>
      </p:sp>
    </p:spTree>
    <p:extLst>
      <p:ext uri="{BB962C8B-B14F-4D97-AF65-F5344CB8AC3E}">
        <p14:creationId xmlns:p14="http://schemas.microsoft.com/office/powerpoint/2010/main" val="28752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500"/>
                                        <p:tgtEl>
                                          <p:spTgt spid="3">
                                            <p:txEl>
                                              <p:pRg st="7" end="7"/>
                                            </p:txEl>
                                          </p:spTgt>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
                                        </p:tgtEl>
                                        <p:attrNameLst>
                                          <p:attrName>style.visibility</p:attrName>
                                        </p:attrNameLst>
                                      </p:cBhvr>
                                      <p:to>
                                        <p:strVal val="visible"/>
                                      </p:to>
                                    </p:set>
                                    <p:animEffect transition="in" filter="fade">
                                      <p:cBhvr>
                                        <p:cTn id="4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Campus Scheduling</a:t>
            </a:r>
            <a:endParaRPr lang="en-US" dirty="0"/>
          </a:p>
        </p:txBody>
      </p:sp>
      <p:sp>
        <p:nvSpPr>
          <p:cNvPr id="3" name="Content Placeholder 2"/>
          <p:cNvSpPr>
            <a:spLocks noGrp="1"/>
          </p:cNvSpPr>
          <p:nvPr>
            <p:ph idx="1"/>
          </p:nvPr>
        </p:nvSpPr>
        <p:spPr/>
        <p:txBody>
          <a:bodyPr>
            <a:noAutofit/>
          </a:bodyPr>
          <a:lstStyle/>
          <a:p>
            <a:r>
              <a:rPr lang="en-US" sz="2800" dirty="0" smtClean="0"/>
              <a:t>Introduced himself to departments</a:t>
            </a:r>
          </a:p>
          <a:p>
            <a:r>
              <a:rPr lang="en-US" sz="2800" dirty="0" smtClean="0"/>
              <a:t>Established procedures</a:t>
            </a:r>
          </a:p>
          <a:p>
            <a:pPr lvl="1"/>
            <a:r>
              <a:rPr lang="en-US" sz="2400" dirty="0" smtClean="0"/>
              <a:t>All request are emailed</a:t>
            </a:r>
          </a:p>
          <a:p>
            <a:pPr lvl="1"/>
            <a:r>
              <a:rPr lang="en-US" sz="2400" dirty="0" smtClean="0"/>
              <a:t>Follows up with those who don’t place nice</a:t>
            </a:r>
          </a:p>
          <a:p>
            <a:r>
              <a:rPr lang="en-US" sz="2800" dirty="0" smtClean="0"/>
              <a:t>Not afraid to have difficult conversations</a:t>
            </a:r>
          </a:p>
          <a:p>
            <a:pPr lvl="1"/>
            <a:r>
              <a:rPr lang="en-US" sz="2400" dirty="0" smtClean="0"/>
              <a:t>This is ‘our’ building/classroom</a:t>
            </a:r>
          </a:p>
          <a:p>
            <a:pPr lvl="1"/>
            <a:r>
              <a:rPr lang="en-US" sz="2400" dirty="0" smtClean="0"/>
              <a:t>Outside vendors</a:t>
            </a:r>
          </a:p>
          <a:p>
            <a:r>
              <a:rPr lang="en-US" sz="2800" dirty="0" smtClean="0"/>
              <a:t>Planning ahead</a:t>
            </a:r>
          </a:p>
          <a:p>
            <a:pPr lvl="1"/>
            <a:r>
              <a:rPr lang="en-US" sz="2400" dirty="0" smtClean="0"/>
              <a:t>Faculty have to plan ahead now</a:t>
            </a:r>
          </a:p>
          <a:p>
            <a:pPr lvl="2"/>
            <a:endParaRPr lang="en-US" sz="2000" dirty="0" smtClean="0"/>
          </a:p>
          <a:p>
            <a:pPr lvl="1"/>
            <a:endParaRPr lang="en-US" sz="2400" dirty="0" smtClean="0"/>
          </a:p>
          <a:p>
            <a:pPr lvl="1"/>
            <a:endParaRPr lang="en-US" sz="2400" dirty="0"/>
          </a:p>
        </p:txBody>
      </p:sp>
    </p:spTree>
    <p:extLst>
      <p:ext uri="{BB962C8B-B14F-4D97-AF65-F5344CB8AC3E}">
        <p14:creationId xmlns:p14="http://schemas.microsoft.com/office/powerpoint/2010/main" val="3710588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500"/>
                                        <p:tgtEl>
                                          <p:spTgt spid="3">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500"/>
                                        <p:tgtEl>
                                          <p:spTgt spid="3">
                                            <p:txEl>
                                              <p:pRg st="7" end="7"/>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fade">
                                      <p:cBhvr>
                                        <p:cTn id="34"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Relationships</a:t>
            </a:r>
            <a:endParaRPr lang="en-US" dirty="0"/>
          </a:p>
        </p:txBody>
      </p:sp>
      <p:sp>
        <p:nvSpPr>
          <p:cNvPr id="3" name="Content Placeholder 2"/>
          <p:cNvSpPr>
            <a:spLocks noGrp="1"/>
          </p:cNvSpPr>
          <p:nvPr>
            <p:ph idx="1"/>
          </p:nvPr>
        </p:nvSpPr>
        <p:spPr/>
        <p:txBody>
          <a:bodyPr>
            <a:normAutofit/>
          </a:bodyPr>
          <a:lstStyle/>
          <a:p>
            <a:r>
              <a:rPr lang="en-US" dirty="0" smtClean="0"/>
              <a:t>Registrar’s Office</a:t>
            </a:r>
          </a:p>
          <a:p>
            <a:r>
              <a:rPr lang="en-US" dirty="0" smtClean="0"/>
              <a:t>Admissions</a:t>
            </a:r>
          </a:p>
          <a:p>
            <a:r>
              <a:rPr lang="en-US" dirty="0" smtClean="0"/>
              <a:t>Human Resources</a:t>
            </a:r>
          </a:p>
          <a:p>
            <a:r>
              <a:rPr lang="en-US" dirty="0" smtClean="0"/>
              <a:t>Instructional Departments</a:t>
            </a:r>
          </a:p>
          <a:p>
            <a:r>
              <a:rPr lang="en-US" dirty="0" smtClean="0"/>
              <a:t>Faculty</a:t>
            </a:r>
          </a:p>
          <a:p>
            <a:endParaRPr lang="en-US" dirty="0"/>
          </a:p>
        </p:txBody>
      </p:sp>
    </p:spTree>
    <p:extLst>
      <p:ext uri="{BB962C8B-B14F-4D97-AF65-F5344CB8AC3E}">
        <p14:creationId xmlns:p14="http://schemas.microsoft.com/office/powerpoint/2010/main" val="1062606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Management</a:t>
            </a:r>
            <a:endParaRPr lang="en-US" dirty="0"/>
          </a:p>
        </p:txBody>
      </p:sp>
      <p:sp>
        <p:nvSpPr>
          <p:cNvPr id="3" name="Content Placeholder 2"/>
          <p:cNvSpPr>
            <a:spLocks noGrp="1"/>
          </p:cNvSpPr>
          <p:nvPr>
            <p:ph sz="half" idx="1"/>
          </p:nvPr>
        </p:nvSpPr>
        <p:spPr>
          <a:xfrm>
            <a:off x="680320" y="1995673"/>
            <a:ext cx="4698358" cy="3599316"/>
          </a:xfrm>
        </p:spPr>
        <p:txBody>
          <a:bodyPr>
            <a:noAutofit/>
          </a:bodyPr>
          <a:lstStyle/>
          <a:p>
            <a:r>
              <a:rPr lang="en-US" dirty="0" smtClean="0"/>
              <a:t>Yearly Calendar</a:t>
            </a:r>
          </a:p>
          <a:p>
            <a:pPr lvl="1"/>
            <a:r>
              <a:rPr lang="en-US" dirty="0" smtClean="0"/>
              <a:t>Yearly reports</a:t>
            </a:r>
          </a:p>
          <a:p>
            <a:pPr lvl="2"/>
            <a:r>
              <a:rPr lang="en-US" dirty="0" smtClean="0"/>
              <a:t>QEP</a:t>
            </a:r>
          </a:p>
          <a:p>
            <a:pPr lvl="2"/>
            <a:r>
              <a:rPr lang="en-US" dirty="0" smtClean="0"/>
              <a:t>Grade Distribution</a:t>
            </a:r>
          </a:p>
          <a:p>
            <a:pPr lvl="2"/>
            <a:r>
              <a:rPr lang="en-US" dirty="0" smtClean="0"/>
              <a:t>Course Evaluations</a:t>
            </a:r>
          </a:p>
          <a:p>
            <a:pPr lvl="1"/>
            <a:r>
              <a:rPr lang="en-US" dirty="0" smtClean="0"/>
              <a:t>Federal/State reporting</a:t>
            </a:r>
          </a:p>
          <a:p>
            <a:pPr lvl="2"/>
            <a:r>
              <a:rPr lang="en-US" dirty="0" smtClean="0"/>
              <a:t>IPEDS</a:t>
            </a:r>
          </a:p>
          <a:p>
            <a:pPr lvl="2"/>
            <a:r>
              <a:rPr lang="en-US" dirty="0" smtClean="0"/>
              <a:t>Licensure</a:t>
            </a:r>
          </a:p>
          <a:p>
            <a:pPr lvl="2"/>
            <a:r>
              <a:rPr lang="en-US" dirty="0" smtClean="0"/>
              <a:t>Placement</a:t>
            </a:r>
          </a:p>
          <a:p>
            <a:pPr lvl="1"/>
            <a:r>
              <a:rPr lang="en-US" dirty="0" smtClean="0"/>
              <a:t>Planning Cycle</a:t>
            </a:r>
          </a:p>
          <a:p>
            <a:pPr lvl="2"/>
            <a:r>
              <a:rPr lang="en-US" dirty="0" smtClean="0"/>
              <a:t>SACSCOC</a:t>
            </a:r>
          </a:p>
          <a:p>
            <a:pPr lvl="2"/>
            <a:r>
              <a:rPr lang="en-US" dirty="0" smtClean="0"/>
              <a:t>ULPs</a:t>
            </a:r>
          </a:p>
          <a:p>
            <a:pPr lvl="2"/>
            <a:r>
              <a:rPr lang="en-US" dirty="0" smtClean="0"/>
              <a:t>Program Review</a:t>
            </a:r>
          </a:p>
          <a:p>
            <a:pPr lvl="1"/>
            <a:r>
              <a:rPr lang="en-US" dirty="0" smtClean="0"/>
              <a:t>Perkins</a:t>
            </a:r>
          </a:p>
          <a:p>
            <a:pPr lvl="1"/>
            <a:endParaRPr lang="en-US" dirty="0"/>
          </a:p>
        </p:txBody>
      </p:sp>
      <p:sp>
        <p:nvSpPr>
          <p:cNvPr id="4" name="Content Placeholder 3"/>
          <p:cNvSpPr>
            <a:spLocks noGrp="1"/>
          </p:cNvSpPr>
          <p:nvPr>
            <p:ph sz="half" idx="2"/>
          </p:nvPr>
        </p:nvSpPr>
        <p:spPr>
          <a:xfrm>
            <a:off x="5594123" y="1995672"/>
            <a:ext cx="4700058" cy="3900025"/>
          </a:xfrm>
        </p:spPr>
        <p:txBody>
          <a:bodyPr>
            <a:noAutofit/>
          </a:bodyPr>
          <a:lstStyle/>
          <a:p>
            <a:r>
              <a:rPr lang="en-US" dirty="0" smtClean="0"/>
              <a:t>Project Database (Access)</a:t>
            </a:r>
          </a:p>
          <a:p>
            <a:pPr lvl="1"/>
            <a:r>
              <a:rPr lang="en-US" dirty="0" smtClean="0"/>
              <a:t>Project Details</a:t>
            </a:r>
          </a:p>
          <a:p>
            <a:pPr lvl="1"/>
            <a:r>
              <a:rPr lang="en-US" dirty="0" smtClean="0"/>
              <a:t>Types</a:t>
            </a:r>
          </a:p>
          <a:p>
            <a:pPr lvl="1"/>
            <a:r>
              <a:rPr lang="en-US" dirty="0" smtClean="0"/>
              <a:t>Status</a:t>
            </a:r>
          </a:p>
          <a:p>
            <a:pPr lvl="1"/>
            <a:r>
              <a:rPr lang="en-US" dirty="0" smtClean="0"/>
              <a:t>Requestor</a:t>
            </a:r>
          </a:p>
          <a:p>
            <a:pPr lvl="1"/>
            <a:r>
              <a:rPr lang="en-US" dirty="0" smtClean="0"/>
              <a:t>Assigned Staff</a:t>
            </a:r>
          </a:p>
          <a:p>
            <a:pPr lvl="1"/>
            <a:r>
              <a:rPr lang="en-US" dirty="0" smtClean="0"/>
              <a:t>Dates</a:t>
            </a:r>
          </a:p>
          <a:p>
            <a:pPr lvl="2"/>
            <a:r>
              <a:rPr lang="en-US" dirty="0" smtClean="0"/>
              <a:t>Assigned</a:t>
            </a:r>
          </a:p>
          <a:p>
            <a:pPr lvl="2"/>
            <a:r>
              <a:rPr lang="en-US" dirty="0" smtClean="0"/>
              <a:t>Due</a:t>
            </a:r>
          </a:p>
          <a:p>
            <a:pPr lvl="2"/>
            <a:r>
              <a:rPr lang="en-US" dirty="0" smtClean="0"/>
              <a:t>Start</a:t>
            </a:r>
          </a:p>
          <a:p>
            <a:pPr lvl="2"/>
            <a:r>
              <a:rPr lang="en-US" dirty="0" smtClean="0"/>
              <a:t>Completed</a:t>
            </a:r>
          </a:p>
          <a:p>
            <a:pPr lvl="1"/>
            <a:r>
              <a:rPr lang="en-US" dirty="0" smtClean="0"/>
              <a:t>Project File Links</a:t>
            </a:r>
          </a:p>
          <a:p>
            <a:pPr lvl="1"/>
            <a:r>
              <a:rPr lang="en-US" dirty="0" smtClean="0"/>
              <a:t>Project Notes</a:t>
            </a:r>
          </a:p>
          <a:p>
            <a:pPr lvl="1"/>
            <a:r>
              <a:rPr lang="en-US" dirty="0" smtClean="0"/>
              <a:t>Time Spent</a:t>
            </a:r>
          </a:p>
        </p:txBody>
      </p:sp>
    </p:spTree>
    <p:extLst>
      <p:ext uri="{BB962C8B-B14F-4D97-AF65-F5344CB8AC3E}">
        <p14:creationId xmlns:p14="http://schemas.microsoft.com/office/powerpoint/2010/main" val="237325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500"/>
                                        <p:tgtEl>
                                          <p:spTgt spid="3">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500"/>
                                        <p:tgtEl>
                                          <p:spTgt spid="3">
                                            <p:txEl>
                                              <p:pRg st="7" end="7"/>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fade">
                                      <p:cBhvr>
                                        <p:cTn id="34" dur="500"/>
                                        <p:tgtEl>
                                          <p:spTgt spid="3">
                                            <p:txEl>
                                              <p:pRg st="8" end="8"/>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fade">
                                      <p:cBhvr>
                                        <p:cTn id="37" dur="500"/>
                                        <p:tgtEl>
                                          <p:spTgt spid="3">
                                            <p:txEl>
                                              <p:pRg st="9" end="9"/>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
                                            <p:txEl>
                                              <p:pRg st="10" end="10"/>
                                            </p:txEl>
                                          </p:spTgt>
                                        </p:tgtEl>
                                        <p:attrNameLst>
                                          <p:attrName>style.visibility</p:attrName>
                                        </p:attrNameLst>
                                      </p:cBhvr>
                                      <p:to>
                                        <p:strVal val="visible"/>
                                      </p:to>
                                    </p:set>
                                    <p:animEffect transition="in" filter="fade">
                                      <p:cBhvr>
                                        <p:cTn id="40" dur="500"/>
                                        <p:tgtEl>
                                          <p:spTgt spid="3">
                                            <p:txEl>
                                              <p:pRg st="10" end="10"/>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Effect transition="in" filter="fade">
                                      <p:cBhvr>
                                        <p:cTn id="43" dur="500"/>
                                        <p:tgtEl>
                                          <p:spTgt spid="3">
                                            <p:txEl>
                                              <p:pRg st="11" end="11"/>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
                                            <p:txEl>
                                              <p:pRg st="12" end="12"/>
                                            </p:txEl>
                                          </p:spTgt>
                                        </p:tgtEl>
                                        <p:attrNameLst>
                                          <p:attrName>style.visibility</p:attrName>
                                        </p:attrNameLst>
                                      </p:cBhvr>
                                      <p:to>
                                        <p:strVal val="visible"/>
                                      </p:to>
                                    </p:set>
                                    <p:animEffect transition="in" filter="fade">
                                      <p:cBhvr>
                                        <p:cTn id="46" dur="500"/>
                                        <p:tgtEl>
                                          <p:spTgt spid="3">
                                            <p:txEl>
                                              <p:pRg st="12" end="12"/>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3">
                                            <p:txEl>
                                              <p:pRg st="13" end="13"/>
                                            </p:txEl>
                                          </p:spTgt>
                                        </p:tgtEl>
                                        <p:attrNameLst>
                                          <p:attrName>style.visibility</p:attrName>
                                        </p:attrNameLst>
                                      </p:cBhvr>
                                      <p:to>
                                        <p:strVal val="visible"/>
                                      </p:to>
                                    </p:set>
                                    <p:animEffect transition="in" filter="fade">
                                      <p:cBhvr>
                                        <p:cTn id="49" dur="500"/>
                                        <p:tgtEl>
                                          <p:spTgt spid="3">
                                            <p:txEl>
                                              <p:pRg st="13" end="13"/>
                                            </p:txEl>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4">
                                            <p:txEl>
                                              <p:pRg st="0" end="0"/>
                                            </p:txEl>
                                          </p:spTgt>
                                        </p:tgtEl>
                                        <p:attrNameLst>
                                          <p:attrName>style.visibility</p:attrName>
                                        </p:attrNameLst>
                                      </p:cBhvr>
                                      <p:to>
                                        <p:strVal val="visible"/>
                                      </p:to>
                                    </p:set>
                                    <p:animEffect transition="in" filter="fade">
                                      <p:cBhvr>
                                        <p:cTn id="52" dur="500"/>
                                        <p:tgtEl>
                                          <p:spTgt spid="4">
                                            <p:txEl>
                                              <p:pRg st="0" end="0"/>
                                            </p:tx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4">
                                            <p:txEl>
                                              <p:pRg st="1" end="1"/>
                                            </p:txEl>
                                          </p:spTgt>
                                        </p:tgtEl>
                                        <p:attrNameLst>
                                          <p:attrName>style.visibility</p:attrName>
                                        </p:attrNameLst>
                                      </p:cBhvr>
                                      <p:to>
                                        <p:strVal val="visible"/>
                                      </p:to>
                                    </p:set>
                                    <p:animEffect transition="in" filter="fade">
                                      <p:cBhvr>
                                        <p:cTn id="55" dur="500"/>
                                        <p:tgtEl>
                                          <p:spTgt spid="4">
                                            <p:txEl>
                                              <p:pRg st="1" end="1"/>
                                            </p:tx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4">
                                            <p:txEl>
                                              <p:pRg st="2" end="2"/>
                                            </p:txEl>
                                          </p:spTgt>
                                        </p:tgtEl>
                                        <p:attrNameLst>
                                          <p:attrName>style.visibility</p:attrName>
                                        </p:attrNameLst>
                                      </p:cBhvr>
                                      <p:to>
                                        <p:strVal val="visible"/>
                                      </p:to>
                                    </p:set>
                                    <p:animEffect transition="in" filter="fade">
                                      <p:cBhvr>
                                        <p:cTn id="58" dur="500"/>
                                        <p:tgtEl>
                                          <p:spTgt spid="4">
                                            <p:txEl>
                                              <p:pRg st="2" end="2"/>
                                            </p:txEl>
                                          </p:spTgt>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4">
                                            <p:txEl>
                                              <p:pRg st="3" end="3"/>
                                            </p:txEl>
                                          </p:spTgt>
                                        </p:tgtEl>
                                        <p:attrNameLst>
                                          <p:attrName>style.visibility</p:attrName>
                                        </p:attrNameLst>
                                      </p:cBhvr>
                                      <p:to>
                                        <p:strVal val="visible"/>
                                      </p:to>
                                    </p:set>
                                    <p:animEffect transition="in" filter="fade">
                                      <p:cBhvr>
                                        <p:cTn id="61" dur="500"/>
                                        <p:tgtEl>
                                          <p:spTgt spid="4">
                                            <p:txEl>
                                              <p:pRg st="3" end="3"/>
                                            </p:txEl>
                                          </p:spTgt>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4">
                                            <p:txEl>
                                              <p:pRg st="4" end="4"/>
                                            </p:txEl>
                                          </p:spTgt>
                                        </p:tgtEl>
                                        <p:attrNameLst>
                                          <p:attrName>style.visibility</p:attrName>
                                        </p:attrNameLst>
                                      </p:cBhvr>
                                      <p:to>
                                        <p:strVal val="visible"/>
                                      </p:to>
                                    </p:set>
                                    <p:animEffect transition="in" filter="fade">
                                      <p:cBhvr>
                                        <p:cTn id="64" dur="500"/>
                                        <p:tgtEl>
                                          <p:spTgt spid="4">
                                            <p:txEl>
                                              <p:pRg st="4" end="4"/>
                                            </p:txEl>
                                          </p:spTgt>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4">
                                            <p:txEl>
                                              <p:pRg st="5" end="5"/>
                                            </p:txEl>
                                          </p:spTgt>
                                        </p:tgtEl>
                                        <p:attrNameLst>
                                          <p:attrName>style.visibility</p:attrName>
                                        </p:attrNameLst>
                                      </p:cBhvr>
                                      <p:to>
                                        <p:strVal val="visible"/>
                                      </p:to>
                                    </p:set>
                                    <p:animEffect transition="in" filter="fade">
                                      <p:cBhvr>
                                        <p:cTn id="67" dur="500"/>
                                        <p:tgtEl>
                                          <p:spTgt spid="4">
                                            <p:txEl>
                                              <p:pRg st="5" end="5"/>
                                            </p:txEl>
                                          </p:spTgt>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4">
                                            <p:txEl>
                                              <p:pRg st="6" end="6"/>
                                            </p:txEl>
                                          </p:spTgt>
                                        </p:tgtEl>
                                        <p:attrNameLst>
                                          <p:attrName>style.visibility</p:attrName>
                                        </p:attrNameLst>
                                      </p:cBhvr>
                                      <p:to>
                                        <p:strVal val="visible"/>
                                      </p:to>
                                    </p:set>
                                    <p:animEffect transition="in" filter="fade">
                                      <p:cBhvr>
                                        <p:cTn id="70" dur="500"/>
                                        <p:tgtEl>
                                          <p:spTgt spid="4">
                                            <p:txEl>
                                              <p:pRg st="6" end="6"/>
                                            </p:txEl>
                                          </p:spTgt>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4">
                                            <p:txEl>
                                              <p:pRg st="7" end="7"/>
                                            </p:txEl>
                                          </p:spTgt>
                                        </p:tgtEl>
                                        <p:attrNameLst>
                                          <p:attrName>style.visibility</p:attrName>
                                        </p:attrNameLst>
                                      </p:cBhvr>
                                      <p:to>
                                        <p:strVal val="visible"/>
                                      </p:to>
                                    </p:set>
                                    <p:animEffect transition="in" filter="fade">
                                      <p:cBhvr>
                                        <p:cTn id="73" dur="500"/>
                                        <p:tgtEl>
                                          <p:spTgt spid="4">
                                            <p:txEl>
                                              <p:pRg st="7" end="7"/>
                                            </p:txEl>
                                          </p:spTgt>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4">
                                            <p:txEl>
                                              <p:pRg st="8" end="8"/>
                                            </p:txEl>
                                          </p:spTgt>
                                        </p:tgtEl>
                                        <p:attrNameLst>
                                          <p:attrName>style.visibility</p:attrName>
                                        </p:attrNameLst>
                                      </p:cBhvr>
                                      <p:to>
                                        <p:strVal val="visible"/>
                                      </p:to>
                                    </p:set>
                                    <p:animEffect transition="in" filter="fade">
                                      <p:cBhvr>
                                        <p:cTn id="76" dur="500"/>
                                        <p:tgtEl>
                                          <p:spTgt spid="4">
                                            <p:txEl>
                                              <p:pRg st="8" end="8"/>
                                            </p:txEl>
                                          </p:spTgt>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4">
                                            <p:txEl>
                                              <p:pRg st="9" end="9"/>
                                            </p:txEl>
                                          </p:spTgt>
                                        </p:tgtEl>
                                        <p:attrNameLst>
                                          <p:attrName>style.visibility</p:attrName>
                                        </p:attrNameLst>
                                      </p:cBhvr>
                                      <p:to>
                                        <p:strVal val="visible"/>
                                      </p:to>
                                    </p:set>
                                    <p:animEffect transition="in" filter="fade">
                                      <p:cBhvr>
                                        <p:cTn id="79" dur="500"/>
                                        <p:tgtEl>
                                          <p:spTgt spid="4">
                                            <p:txEl>
                                              <p:pRg st="9" end="9"/>
                                            </p:txEl>
                                          </p:spTgt>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4">
                                            <p:txEl>
                                              <p:pRg st="10" end="10"/>
                                            </p:txEl>
                                          </p:spTgt>
                                        </p:tgtEl>
                                        <p:attrNameLst>
                                          <p:attrName>style.visibility</p:attrName>
                                        </p:attrNameLst>
                                      </p:cBhvr>
                                      <p:to>
                                        <p:strVal val="visible"/>
                                      </p:to>
                                    </p:set>
                                    <p:animEffect transition="in" filter="fade">
                                      <p:cBhvr>
                                        <p:cTn id="82" dur="500"/>
                                        <p:tgtEl>
                                          <p:spTgt spid="4">
                                            <p:txEl>
                                              <p:pRg st="10" end="10"/>
                                            </p:txEl>
                                          </p:spTgt>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4">
                                            <p:txEl>
                                              <p:pRg st="11" end="11"/>
                                            </p:txEl>
                                          </p:spTgt>
                                        </p:tgtEl>
                                        <p:attrNameLst>
                                          <p:attrName>style.visibility</p:attrName>
                                        </p:attrNameLst>
                                      </p:cBhvr>
                                      <p:to>
                                        <p:strVal val="visible"/>
                                      </p:to>
                                    </p:set>
                                    <p:animEffect transition="in" filter="fade">
                                      <p:cBhvr>
                                        <p:cTn id="85" dur="500"/>
                                        <p:tgtEl>
                                          <p:spTgt spid="4">
                                            <p:txEl>
                                              <p:pRg st="11" end="11"/>
                                            </p:txEl>
                                          </p:spTgt>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4">
                                            <p:txEl>
                                              <p:pRg st="12" end="12"/>
                                            </p:txEl>
                                          </p:spTgt>
                                        </p:tgtEl>
                                        <p:attrNameLst>
                                          <p:attrName>style.visibility</p:attrName>
                                        </p:attrNameLst>
                                      </p:cBhvr>
                                      <p:to>
                                        <p:strVal val="visible"/>
                                      </p:to>
                                    </p:set>
                                    <p:animEffect transition="in" filter="fade">
                                      <p:cBhvr>
                                        <p:cTn id="88" dur="500"/>
                                        <p:tgtEl>
                                          <p:spTgt spid="4">
                                            <p:txEl>
                                              <p:pRg st="12" end="12"/>
                                            </p:txEl>
                                          </p:spTgt>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4">
                                            <p:txEl>
                                              <p:pRg st="13" end="13"/>
                                            </p:txEl>
                                          </p:spTgt>
                                        </p:tgtEl>
                                        <p:attrNameLst>
                                          <p:attrName>style.visibility</p:attrName>
                                        </p:attrNameLst>
                                      </p:cBhvr>
                                      <p:to>
                                        <p:strVal val="visible"/>
                                      </p:to>
                                    </p:set>
                                    <p:animEffect transition="in" filter="fade">
                                      <p:cBhvr>
                                        <p:cTn id="91" dur="5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P spid="4"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Project Details</a:t>
            </a:r>
            <a:endParaRPr lang="en-US" dirty="0"/>
          </a:p>
        </p:txBody>
      </p:sp>
      <p:sp>
        <p:nvSpPr>
          <p:cNvPr id="6" name="Content Placeholder 5"/>
          <p:cNvSpPr>
            <a:spLocks noGrp="1"/>
          </p:cNvSpPr>
          <p:nvPr>
            <p:ph idx="1"/>
          </p:nvPr>
        </p:nvSpPr>
        <p:spPr/>
        <p:txBody>
          <a:bodyPr/>
          <a:lstStyle/>
          <a:p>
            <a:endParaRPr lang="en-US"/>
          </a:p>
        </p:txBody>
      </p:sp>
      <p:pic>
        <p:nvPicPr>
          <p:cNvPr id="7" name="Picture 6"/>
          <p:cNvPicPr>
            <a:picLocks noChangeAspect="1"/>
          </p:cNvPicPr>
          <p:nvPr/>
        </p:nvPicPr>
        <p:blipFill rotWithShape="1">
          <a:blip r:embed="rId2"/>
          <a:srcRect l="22072"/>
          <a:stretch/>
        </p:blipFill>
        <p:spPr>
          <a:xfrm>
            <a:off x="4370944" y="2997015"/>
            <a:ext cx="2612762" cy="3524250"/>
          </a:xfrm>
          <a:prstGeom prst="rect">
            <a:avLst/>
          </a:prstGeom>
        </p:spPr>
      </p:pic>
      <p:pic>
        <p:nvPicPr>
          <p:cNvPr id="8" name="Picture 7"/>
          <p:cNvPicPr>
            <a:picLocks noChangeAspect="1"/>
          </p:cNvPicPr>
          <p:nvPr/>
        </p:nvPicPr>
        <p:blipFill>
          <a:blip r:embed="rId3"/>
          <a:stretch>
            <a:fillRect/>
          </a:stretch>
        </p:blipFill>
        <p:spPr>
          <a:xfrm>
            <a:off x="153251" y="2179311"/>
            <a:ext cx="11735858" cy="660142"/>
          </a:xfrm>
          <a:prstGeom prst="rect">
            <a:avLst/>
          </a:prstGeom>
        </p:spPr>
      </p:pic>
    </p:spTree>
    <p:extLst>
      <p:ext uri="{BB962C8B-B14F-4D97-AF65-F5344CB8AC3E}">
        <p14:creationId xmlns:p14="http://schemas.microsoft.com/office/powerpoint/2010/main" val="108765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fade">
                                      <p:cBhvr>
                                        <p:cTn id="13" dur="500"/>
                                        <p:tgtEl>
                                          <p:spTgt spid="6">
                                            <p:txEl>
                                              <p:pRg st="0" end="0"/>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Project Details</a:t>
            </a:r>
            <a:endParaRPr lang="en-US" dirty="0"/>
          </a:p>
        </p:txBody>
      </p:sp>
      <p:sp>
        <p:nvSpPr>
          <p:cNvPr id="6" name="Content Placeholder 5"/>
          <p:cNvSpPr>
            <a:spLocks noGrp="1"/>
          </p:cNvSpPr>
          <p:nvPr>
            <p:ph idx="1"/>
          </p:nvPr>
        </p:nvSpPr>
        <p:spPr/>
        <p:txBody>
          <a:bodyPr/>
          <a:lstStyle/>
          <a:p>
            <a:endParaRPr lang="en-US" dirty="0" smtClean="0"/>
          </a:p>
          <a:p>
            <a:endParaRPr lang="en-US" dirty="0"/>
          </a:p>
          <a:p>
            <a:endParaRPr lang="en-US" dirty="0" smtClean="0"/>
          </a:p>
          <a:p>
            <a:r>
              <a:rPr lang="en-US" dirty="0" smtClean="0"/>
              <a:t>Project </a:t>
            </a:r>
            <a:r>
              <a:rPr lang="en-US" dirty="0"/>
              <a:t>Delegation</a:t>
            </a:r>
          </a:p>
          <a:p>
            <a:pPr lvl="1"/>
            <a:r>
              <a:rPr lang="en-US" dirty="0"/>
              <a:t>Assigned projects</a:t>
            </a:r>
          </a:p>
          <a:p>
            <a:pPr lvl="1"/>
            <a:r>
              <a:rPr lang="en-US" dirty="0"/>
              <a:t>Volunteer</a:t>
            </a:r>
          </a:p>
          <a:p>
            <a:r>
              <a:rPr lang="en-US" dirty="0"/>
              <a:t>Staying on task</a:t>
            </a:r>
          </a:p>
          <a:p>
            <a:pPr lvl="1"/>
            <a:r>
              <a:rPr lang="en-US" dirty="0"/>
              <a:t>Weekly meetings</a:t>
            </a:r>
          </a:p>
          <a:p>
            <a:endParaRPr lang="en-US" dirty="0"/>
          </a:p>
        </p:txBody>
      </p:sp>
      <p:pic>
        <p:nvPicPr>
          <p:cNvPr id="9" name="Picture 8"/>
          <p:cNvPicPr>
            <a:picLocks noChangeAspect="1"/>
          </p:cNvPicPr>
          <p:nvPr/>
        </p:nvPicPr>
        <p:blipFill>
          <a:blip r:embed="rId2"/>
          <a:stretch>
            <a:fillRect/>
          </a:stretch>
        </p:blipFill>
        <p:spPr>
          <a:xfrm>
            <a:off x="381851" y="2336873"/>
            <a:ext cx="11360593" cy="805460"/>
          </a:xfrm>
          <a:prstGeom prst="rect">
            <a:avLst/>
          </a:prstGeom>
        </p:spPr>
      </p:pic>
      <p:pic>
        <p:nvPicPr>
          <p:cNvPr id="10" name="Picture 9"/>
          <p:cNvPicPr>
            <a:picLocks noChangeAspect="1"/>
          </p:cNvPicPr>
          <p:nvPr/>
        </p:nvPicPr>
        <p:blipFill>
          <a:blip r:embed="rId3"/>
          <a:stretch>
            <a:fillRect/>
          </a:stretch>
        </p:blipFill>
        <p:spPr>
          <a:xfrm>
            <a:off x="7677407" y="3142333"/>
            <a:ext cx="2753972" cy="3727263"/>
          </a:xfrm>
          <a:prstGeom prst="rect">
            <a:avLst/>
          </a:prstGeom>
        </p:spPr>
      </p:pic>
    </p:spTree>
    <p:extLst>
      <p:ext uri="{BB962C8B-B14F-4D97-AF65-F5344CB8AC3E}">
        <p14:creationId xmlns:p14="http://schemas.microsoft.com/office/powerpoint/2010/main" val="793905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xEl>
                                              <p:pRg st="3" end="3"/>
                                            </p:txEl>
                                          </p:spTgt>
                                        </p:tgtEl>
                                        <p:attrNameLst>
                                          <p:attrName>style.visibility</p:attrName>
                                        </p:attrNameLst>
                                      </p:cBhvr>
                                      <p:to>
                                        <p:strVal val="visible"/>
                                      </p:to>
                                    </p:set>
                                    <p:animEffect transition="in" filter="fade">
                                      <p:cBhvr>
                                        <p:cTn id="10" dur="500"/>
                                        <p:tgtEl>
                                          <p:spTgt spid="6">
                                            <p:txEl>
                                              <p:pRg st="3" end="3"/>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animEffect transition="in" filter="fade">
                                      <p:cBhvr>
                                        <p:cTn id="13" dur="500"/>
                                        <p:tgtEl>
                                          <p:spTgt spid="6">
                                            <p:txEl>
                                              <p:pRg st="4" end="4"/>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
                                            <p:txEl>
                                              <p:pRg st="5" end="5"/>
                                            </p:txEl>
                                          </p:spTgt>
                                        </p:tgtEl>
                                        <p:attrNameLst>
                                          <p:attrName>style.visibility</p:attrName>
                                        </p:attrNameLst>
                                      </p:cBhvr>
                                      <p:to>
                                        <p:strVal val="visible"/>
                                      </p:to>
                                    </p:set>
                                    <p:animEffect transition="in" filter="fade">
                                      <p:cBhvr>
                                        <p:cTn id="16" dur="500"/>
                                        <p:tgtEl>
                                          <p:spTgt spid="6">
                                            <p:txEl>
                                              <p:pRg st="5" end="5"/>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animEffect transition="in" filter="fade">
                                      <p:cBhvr>
                                        <p:cTn id="19" dur="500"/>
                                        <p:tgtEl>
                                          <p:spTgt spid="6">
                                            <p:txEl>
                                              <p:pRg st="6" end="6"/>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6">
                                            <p:txEl>
                                              <p:pRg st="7" end="7"/>
                                            </p:txEl>
                                          </p:spTgt>
                                        </p:tgtEl>
                                        <p:attrNameLst>
                                          <p:attrName>style.visibility</p:attrName>
                                        </p:attrNameLst>
                                      </p:cBhvr>
                                      <p:to>
                                        <p:strVal val="visible"/>
                                      </p:to>
                                    </p:set>
                                    <p:animEffect transition="in" filter="fade">
                                      <p:cBhvr>
                                        <p:cTn id="22" dur="500"/>
                                        <p:tgtEl>
                                          <p:spTgt spid="6">
                                            <p:txEl>
                                              <p:pRg st="7" end="7"/>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par>
                                <p:cTn id="26" presetID="10" presetClass="entr" presetSubtype="0" fill="hold"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Organization</a:t>
            </a:r>
            <a:endParaRPr lang="en-US" dirty="0"/>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118646" y="1834166"/>
            <a:ext cx="1611409" cy="2558466"/>
          </a:xfrm>
          <a:prstGeom prst="rect">
            <a:avLst/>
          </a:prstGeom>
        </p:spPr>
      </p:pic>
      <p:pic>
        <p:nvPicPr>
          <p:cNvPr id="5" name="Picture 4"/>
          <p:cNvPicPr>
            <a:picLocks noChangeAspect="1"/>
          </p:cNvPicPr>
          <p:nvPr/>
        </p:nvPicPr>
        <p:blipFill rotWithShape="1">
          <a:blip r:embed="rId3"/>
          <a:srcRect r="11994" b="43356"/>
          <a:stretch/>
        </p:blipFill>
        <p:spPr>
          <a:xfrm>
            <a:off x="8457987" y="3918852"/>
            <a:ext cx="3672389" cy="2854927"/>
          </a:xfrm>
          <a:prstGeom prst="rect">
            <a:avLst/>
          </a:prstGeom>
        </p:spPr>
      </p:pic>
      <p:pic>
        <p:nvPicPr>
          <p:cNvPr id="6" name="Picture 5"/>
          <p:cNvPicPr>
            <a:picLocks noChangeAspect="1"/>
          </p:cNvPicPr>
          <p:nvPr/>
        </p:nvPicPr>
        <p:blipFill>
          <a:blip r:embed="rId4"/>
          <a:stretch>
            <a:fillRect/>
          </a:stretch>
        </p:blipFill>
        <p:spPr>
          <a:xfrm>
            <a:off x="1756549" y="2807465"/>
            <a:ext cx="6648450" cy="1914525"/>
          </a:xfrm>
          <a:prstGeom prst="rect">
            <a:avLst/>
          </a:prstGeom>
        </p:spPr>
      </p:pic>
    </p:spTree>
    <p:extLst>
      <p:ext uri="{BB962C8B-B14F-4D97-AF65-F5344CB8AC3E}">
        <p14:creationId xmlns:p14="http://schemas.microsoft.com/office/powerpoint/2010/main" val="227526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0" presetClass="entr" presetSubtype="0" fill="hold"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a:bodyPr>
          <a:lstStyle/>
          <a:p>
            <a:r>
              <a:rPr lang="en-US" sz="2800" dirty="0"/>
              <a:t>Building relationships with the different areas of campus can be challenging, but it is ultimately rewarding and beneficial for the entire college. We will share how we have built meaningful and effective relationships with various departments, and how we have efficiently managed the increase in projects due to those relationships being formed. </a:t>
            </a:r>
          </a:p>
          <a:p>
            <a:endParaRPr lang="en-US" sz="2800" dirty="0"/>
          </a:p>
        </p:txBody>
      </p:sp>
    </p:spTree>
    <p:extLst>
      <p:ext uri="{BB962C8B-B14F-4D97-AF65-F5344CB8AC3E}">
        <p14:creationId xmlns:p14="http://schemas.microsoft.com/office/powerpoint/2010/main" val="1423394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Jeff Martin-Moreno</a:t>
            </a:r>
          </a:p>
          <a:p>
            <a:pPr lvl="1"/>
            <a:r>
              <a:rPr lang="en-US" dirty="0" smtClean="0"/>
              <a:t>Research Analyst</a:t>
            </a:r>
          </a:p>
          <a:p>
            <a:pPr lvl="1"/>
            <a:r>
              <a:rPr lang="en-US" dirty="0" smtClean="0"/>
              <a:t>McLennan Community College</a:t>
            </a:r>
          </a:p>
          <a:p>
            <a:pPr lvl="1"/>
            <a:r>
              <a:rPr lang="en-US" dirty="0" smtClean="0"/>
              <a:t>jmartin-moreno@mclennan.edu</a:t>
            </a:r>
          </a:p>
          <a:p>
            <a:endParaRPr lang="en-US" dirty="0" smtClean="0"/>
          </a:p>
          <a:p>
            <a:r>
              <a:rPr lang="en-US" dirty="0" smtClean="0"/>
              <a:t>Laura </a:t>
            </a:r>
            <a:r>
              <a:rPr lang="en-US" dirty="0" err="1" smtClean="0"/>
              <a:t>Wichman</a:t>
            </a:r>
            <a:endParaRPr lang="en-US" dirty="0" smtClean="0"/>
          </a:p>
          <a:p>
            <a:pPr lvl="1"/>
            <a:r>
              <a:rPr lang="en-US" dirty="0" smtClean="0"/>
              <a:t>Director Institutional Research</a:t>
            </a:r>
          </a:p>
          <a:p>
            <a:pPr lvl="1"/>
            <a:r>
              <a:rPr lang="en-US" dirty="0" smtClean="0"/>
              <a:t>McLennan Community College</a:t>
            </a:r>
          </a:p>
          <a:p>
            <a:pPr lvl="1"/>
            <a:r>
              <a:rPr lang="en-US" dirty="0" smtClean="0"/>
              <a:t>lwichman@mclennan.edu</a:t>
            </a:r>
            <a:endParaRPr lang="en-US" dirty="0"/>
          </a:p>
        </p:txBody>
      </p:sp>
    </p:spTree>
    <p:extLst>
      <p:ext uri="{BB962C8B-B14F-4D97-AF65-F5344CB8AC3E}">
        <p14:creationId xmlns:p14="http://schemas.microsoft.com/office/powerpoint/2010/main" val="2481397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a:t>
            </a:r>
            <a:endParaRPr lang="en-US" dirty="0"/>
          </a:p>
        </p:txBody>
      </p:sp>
      <p:sp>
        <p:nvSpPr>
          <p:cNvPr id="3" name="Content Placeholder 2"/>
          <p:cNvSpPr>
            <a:spLocks noGrp="1"/>
          </p:cNvSpPr>
          <p:nvPr>
            <p:ph idx="1"/>
          </p:nvPr>
        </p:nvSpPr>
        <p:spPr/>
        <p:txBody>
          <a:bodyPr>
            <a:normAutofit/>
          </a:bodyPr>
          <a:lstStyle/>
          <a:p>
            <a:r>
              <a:rPr lang="en-US" sz="2800" dirty="0" smtClean="0"/>
              <a:t>Faculty</a:t>
            </a:r>
          </a:p>
          <a:p>
            <a:r>
              <a:rPr lang="en-US" sz="2800" dirty="0" smtClean="0"/>
              <a:t>Staff</a:t>
            </a:r>
          </a:p>
          <a:p>
            <a:r>
              <a:rPr lang="en-US" sz="2800" dirty="0" smtClean="0"/>
              <a:t>Administration</a:t>
            </a:r>
          </a:p>
          <a:p>
            <a:r>
              <a:rPr lang="en-US" sz="2800" dirty="0" smtClean="0"/>
              <a:t>Community Members</a:t>
            </a:r>
          </a:p>
          <a:p>
            <a:r>
              <a:rPr lang="en-US" sz="2800" dirty="0" smtClean="0"/>
              <a:t>Students</a:t>
            </a:r>
            <a:endParaRPr lang="en-US" sz="2800" dirty="0"/>
          </a:p>
        </p:txBody>
      </p:sp>
    </p:spTree>
    <p:extLst>
      <p:ext uri="{BB962C8B-B14F-4D97-AF65-F5344CB8AC3E}">
        <p14:creationId xmlns:p14="http://schemas.microsoft.com/office/powerpoint/2010/main" val="3501895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a:t>
            </a:r>
            <a:endParaRPr lang="en-US" dirty="0"/>
          </a:p>
        </p:txBody>
      </p:sp>
      <p:sp>
        <p:nvSpPr>
          <p:cNvPr id="3" name="Content Placeholder 2"/>
          <p:cNvSpPr>
            <a:spLocks noGrp="1"/>
          </p:cNvSpPr>
          <p:nvPr>
            <p:ph idx="1"/>
          </p:nvPr>
        </p:nvSpPr>
        <p:spPr/>
        <p:txBody>
          <a:bodyPr>
            <a:normAutofit/>
          </a:bodyPr>
          <a:lstStyle/>
          <a:p>
            <a:r>
              <a:rPr lang="en-US" sz="2800" dirty="0" smtClean="0"/>
              <a:t>Break down the silos</a:t>
            </a:r>
          </a:p>
          <a:p>
            <a:r>
              <a:rPr lang="en-US" sz="2800" dirty="0" smtClean="0"/>
              <a:t>Information sharing</a:t>
            </a:r>
          </a:p>
          <a:p>
            <a:r>
              <a:rPr lang="en-US" sz="2800" dirty="0" smtClean="0"/>
              <a:t>Get data in the right hands</a:t>
            </a:r>
          </a:p>
          <a:p>
            <a:r>
              <a:rPr lang="en-US" sz="2800" dirty="0" smtClean="0"/>
              <a:t>Help support decision </a:t>
            </a:r>
            <a:r>
              <a:rPr lang="en-US" sz="2800" dirty="0" smtClean="0"/>
              <a:t>making</a:t>
            </a:r>
          </a:p>
          <a:p>
            <a:r>
              <a:rPr lang="en-US" sz="2800" dirty="0" smtClean="0"/>
              <a:t>IR has resources and software</a:t>
            </a:r>
            <a:endParaRPr lang="en-US" sz="2800" dirty="0"/>
          </a:p>
        </p:txBody>
      </p:sp>
    </p:spTree>
    <p:extLst>
      <p:ext uri="{BB962C8B-B14F-4D97-AF65-F5344CB8AC3E}">
        <p14:creationId xmlns:p14="http://schemas.microsoft.com/office/powerpoint/2010/main" val="3873814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a:t>
            </a:r>
            <a:endParaRPr lang="en-US" dirty="0"/>
          </a:p>
        </p:txBody>
      </p:sp>
      <p:sp>
        <p:nvSpPr>
          <p:cNvPr id="3" name="Content Placeholder 2"/>
          <p:cNvSpPr>
            <a:spLocks noGrp="1"/>
          </p:cNvSpPr>
          <p:nvPr>
            <p:ph idx="1"/>
          </p:nvPr>
        </p:nvSpPr>
        <p:spPr>
          <a:xfrm>
            <a:off x="680321" y="2336873"/>
            <a:ext cx="9613861" cy="3599316"/>
          </a:xfrm>
        </p:spPr>
        <p:txBody>
          <a:bodyPr>
            <a:noAutofit/>
          </a:bodyPr>
          <a:lstStyle/>
          <a:p>
            <a:r>
              <a:rPr lang="en-US" sz="2800" dirty="0" smtClean="0"/>
              <a:t>Make the first move</a:t>
            </a:r>
          </a:p>
          <a:p>
            <a:pPr lvl="1"/>
            <a:r>
              <a:rPr lang="en-US" sz="2400" dirty="0" smtClean="0"/>
              <a:t>Introduce yourself</a:t>
            </a:r>
          </a:p>
          <a:p>
            <a:pPr lvl="1"/>
            <a:r>
              <a:rPr lang="en-US" sz="2400" dirty="0" smtClean="0"/>
              <a:t>Invite yourself to the conversation</a:t>
            </a:r>
          </a:p>
          <a:p>
            <a:pPr lvl="1"/>
            <a:r>
              <a:rPr lang="en-US" sz="2400" dirty="0" smtClean="0"/>
              <a:t>Be involved in the difficult and fun conversations</a:t>
            </a:r>
          </a:p>
          <a:p>
            <a:r>
              <a:rPr lang="en-US" sz="2800" dirty="0" smtClean="0"/>
              <a:t>Ask questions</a:t>
            </a:r>
          </a:p>
          <a:p>
            <a:pPr lvl="1"/>
            <a:r>
              <a:rPr lang="en-US" sz="2400" dirty="0" smtClean="0"/>
              <a:t>Question what data they have to support their thoughts or decisions</a:t>
            </a:r>
          </a:p>
          <a:p>
            <a:pPr lvl="1"/>
            <a:r>
              <a:rPr lang="en-US" sz="2400" dirty="0" smtClean="0"/>
              <a:t>Where do the data come from</a:t>
            </a:r>
          </a:p>
          <a:p>
            <a:r>
              <a:rPr lang="en-US" sz="2800" dirty="0" smtClean="0"/>
              <a:t>Offer to help!</a:t>
            </a:r>
          </a:p>
        </p:txBody>
      </p:sp>
    </p:spTree>
    <p:extLst>
      <p:ext uri="{BB962C8B-B14F-4D97-AF65-F5344CB8AC3E}">
        <p14:creationId xmlns:p14="http://schemas.microsoft.com/office/powerpoint/2010/main" val="4292345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500"/>
                                        <p:tgtEl>
                                          <p:spTgt spid="3">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Areas of Relationships</a:t>
            </a:r>
            <a:endParaRPr lang="en-US" dirty="0"/>
          </a:p>
        </p:txBody>
      </p:sp>
      <p:sp>
        <p:nvSpPr>
          <p:cNvPr id="3" name="Content Placeholder 2"/>
          <p:cNvSpPr>
            <a:spLocks noGrp="1"/>
          </p:cNvSpPr>
          <p:nvPr>
            <p:ph idx="1"/>
          </p:nvPr>
        </p:nvSpPr>
        <p:spPr/>
        <p:txBody>
          <a:bodyPr>
            <a:normAutofit/>
          </a:bodyPr>
          <a:lstStyle/>
          <a:p>
            <a:r>
              <a:rPr lang="en-US" sz="2800" dirty="0" smtClean="0"/>
              <a:t>Completion Center</a:t>
            </a:r>
          </a:p>
          <a:p>
            <a:pPr lvl="1"/>
            <a:r>
              <a:rPr lang="en-US" sz="2400" dirty="0" smtClean="0"/>
              <a:t>Success Coaches</a:t>
            </a:r>
          </a:p>
          <a:p>
            <a:pPr lvl="1"/>
            <a:r>
              <a:rPr lang="en-US" sz="2400" dirty="0" smtClean="0"/>
              <a:t>Disability Services</a:t>
            </a:r>
          </a:p>
          <a:p>
            <a:r>
              <a:rPr lang="en-US" sz="2800" dirty="0" smtClean="0"/>
              <a:t>Learning Frameworks Faculty</a:t>
            </a:r>
          </a:p>
          <a:p>
            <a:r>
              <a:rPr lang="en-US" sz="2800" dirty="0" smtClean="0"/>
              <a:t>Campus Scheduling</a:t>
            </a:r>
          </a:p>
          <a:p>
            <a:endParaRPr lang="en-US" sz="2800" dirty="0"/>
          </a:p>
        </p:txBody>
      </p:sp>
    </p:spTree>
    <p:extLst>
      <p:ext uri="{BB962C8B-B14F-4D97-AF65-F5344CB8AC3E}">
        <p14:creationId xmlns:p14="http://schemas.microsoft.com/office/powerpoint/2010/main" val="3483996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Relationships – Completion Center</a:t>
            </a:r>
            <a:endParaRPr lang="en-US" dirty="0"/>
          </a:p>
        </p:txBody>
      </p:sp>
      <p:sp>
        <p:nvSpPr>
          <p:cNvPr id="3" name="Content Placeholder 2"/>
          <p:cNvSpPr>
            <a:spLocks noGrp="1"/>
          </p:cNvSpPr>
          <p:nvPr>
            <p:ph idx="1"/>
          </p:nvPr>
        </p:nvSpPr>
        <p:spPr/>
        <p:txBody>
          <a:bodyPr>
            <a:noAutofit/>
          </a:bodyPr>
          <a:lstStyle/>
          <a:p>
            <a:r>
              <a:rPr lang="en-US" sz="2800" dirty="0" smtClean="0"/>
              <a:t>Completion Center</a:t>
            </a:r>
          </a:p>
          <a:p>
            <a:pPr lvl="1"/>
            <a:r>
              <a:rPr lang="en-US" sz="2400" dirty="0" smtClean="0"/>
              <a:t>1</a:t>
            </a:r>
            <a:r>
              <a:rPr lang="en-US" sz="2400" baseline="30000" dirty="0" smtClean="0"/>
              <a:t>st</a:t>
            </a:r>
            <a:r>
              <a:rPr lang="en-US" sz="2400" dirty="0" smtClean="0"/>
              <a:t> - Meeting during employment transitions</a:t>
            </a:r>
          </a:p>
          <a:p>
            <a:pPr lvl="2"/>
            <a:r>
              <a:rPr lang="en-US" sz="2000" dirty="0" smtClean="0"/>
              <a:t>Open communication</a:t>
            </a:r>
          </a:p>
          <a:p>
            <a:pPr lvl="2"/>
            <a:r>
              <a:rPr lang="en-US" sz="2000" dirty="0" smtClean="0"/>
              <a:t>Honest discussion of previous hardships</a:t>
            </a:r>
          </a:p>
          <a:p>
            <a:pPr lvl="2"/>
            <a:r>
              <a:rPr lang="en-US" sz="2000" dirty="0" smtClean="0"/>
              <a:t>Discussion of needs and expectations from both parties</a:t>
            </a:r>
          </a:p>
          <a:p>
            <a:pPr lvl="3"/>
            <a:r>
              <a:rPr lang="en-US" sz="1800" dirty="0" smtClean="0"/>
              <a:t>Preconceived ‘requirements’ vs. actual needs</a:t>
            </a:r>
          </a:p>
          <a:p>
            <a:pPr lvl="1"/>
            <a:r>
              <a:rPr lang="en-US" sz="2400" dirty="0" smtClean="0"/>
              <a:t>2</a:t>
            </a:r>
            <a:r>
              <a:rPr lang="en-US" sz="2400" baseline="30000" dirty="0" smtClean="0"/>
              <a:t>nd</a:t>
            </a:r>
            <a:r>
              <a:rPr lang="en-US" sz="2400" dirty="0" smtClean="0"/>
              <a:t> – Smaller meetings with individual programs (i.e. Support &amp; Empowerment Program, disability services, first-generation and success coaches) </a:t>
            </a:r>
          </a:p>
          <a:p>
            <a:pPr lvl="1"/>
            <a:r>
              <a:rPr lang="en-US" sz="2400" dirty="0" smtClean="0"/>
              <a:t>Open communication via email or office visits if needed</a:t>
            </a:r>
            <a:endParaRPr lang="en-US" sz="2400" dirty="0"/>
          </a:p>
        </p:txBody>
      </p:sp>
    </p:spTree>
    <p:extLst>
      <p:ext uri="{BB962C8B-B14F-4D97-AF65-F5344CB8AC3E}">
        <p14:creationId xmlns:p14="http://schemas.microsoft.com/office/powerpoint/2010/main" val="4185895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500"/>
                                        <p:tgtEl>
                                          <p:spTgt spid="3">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Building Relationships – Completion Center</a:t>
            </a:r>
          </a:p>
        </p:txBody>
      </p:sp>
      <p:sp>
        <p:nvSpPr>
          <p:cNvPr id="3" name="Content Placeholder 2"/>
          <p:cNvSpPr>
            <a:spLocks noGrp="1"/>
          </p:cNvSpPr>
          <p:nvPr>
            <p:ph idx="1"/>
          </p:nvPr>
        </p:nvSpPr>
        <p:spPr>
          <a:xfrm>
            <a:off x="748559" y="2364168"/>
            <a:ext cx="9613861" cy="3599316"/>
          </a:xfrm>
        </p:spPr>
        <p:txBody>
          <a:bodyPr>
            <a:normAutofit/>
          </a:bodyPr>
          <a:lstStyle/>
          <a:p>
            <a:r>
              <a:rPr lang="en-US" sz="2800" dirty="0" smtClean="0"/>
              <a:t>Outcomes</a:t>
            </a:r>
          </a:p>
          <a:p>
            <a:pPr lvl="1"/>
            <a:r>
              <a:rPr lang="en-US" sz="2400" dirty="0" smtClean="0"/>
              <a:t>Answers to questions generation more question</a:t>
            </a:r>
          </a:p>
          <a:p>
            <a:pPr lvl="1"/>
            <a:r>
              <a:rPr lang="en-US" sz="2400" dirty="0" smtClean="0"/>
              <a:t>More respectful of the processes</a:t>
            </a:r>
          </a:p>
          <a:p>
            <a:pPr lvl="2"/>
            <a:r>
              <a:rPr lang="en-US" sz="2000" dirty="0" smtClean="0"/>
              <a:t>What it take to gather data from students</a:t>
            </a:r>
          </a:p>
          <a:p>
            <a:pPr lvl="2"/>
            <a:r>
              <a:rPr lang="en-US" sz="2000" dirty="0" smtClean="0"/>
              <a:t>What it take to report that data</a:t>
            </a:r>
          </a:p>
          <a:p>
            <a:pPr lvl="1"/>
            <a:r>
              <a:rPr lang="en-US" sz="2400" dirty="0" smtClean="0"/>
              <a:t>Developing a process for gathering and reporting data</a:t>
            </a:r>
          </a:p>
          <a:p>
            <a:pPr lvl="2"/>
            <a:r>
              <a:rPr lang="en-US" sz="2000" dirty="0" smtClean="0"/>
              <a:t>Built data gathering into appointment times</a:t>
            </a:r>
          </a:p>
          <a:p>
            <a:pPr lvl="1"/>
            <a:r>
              <a:rPr lang="en-US" sz="2400" dirty="0" smtClean="0"/>
              <a:t>More realistic expectations of timelines for reporting</a:t>
            </a:r>
          </a:p>
          <a:p>
            <a:pPr lvl="1"/>
            <a:endParaRPr lang="en-US" sz="2400" dirty="0" smtClean="0"/>
          </a:p>
          <a:p>
            <a:pPr lvl="1"/>
            <a:endParaRPr lang="en-US" sz="2400" dirty="0"/>
          </a:p>
        </p:txBody>
      </p:sp>
    </p:spTree>
    <p:extLst>
      <p:ext uri="{BB962C8B-B14F-4D97-AF65-F5344CB8AC3E}">
        <p14:creationId xmlns:p14="http://schemas.microsoft.com/office/powerpoint/2010/main" val="1692758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500"/>
                                        <p:tgtEl>
                                          <p:spTgt spid="3">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Relationships – Disability Services</a:t>
            </a:r>
            <a:endParaRPr lang="en-US" dirty="0"/>
          </a:p>
        </p:txBody>
      </p:sp>
      <p:sp>
        <p:nvSpPr>
          <p:cNvPr id="3" name="Content Placeholder 2"/>
          <p:cNvSpPr>
            <a:spLocks noGrp="1"/>
          </p:cNvSpPr>
          <p:nvPr>
            <p:ph idx="1"/>
          </p:nvPr>
        </p:nvSpPr>
        <p:spPr/>
        <p:txBody>
          <a:bodyPr>
            <a:normAutofit/>
          </a:bodyPr>
          <a:lstStyle/>
          <a:p>
            <a:r>
              <a:rPr lang="en-US" sz="2800" dirty="0" smtClean="0"/>
              <a:t>Developed departmental survey of students and faculty </a:t>
            </a:r>
            <a:endParaRPr lang="en-US" sz="2800" dirty="0" smtClean="0"/>
          </a:p>
          <a:p>
            <a:r>
              <a:rPr lang="en-US" sz="2800" dirty="0" smtClean="0"/>
              <a:t>Contacted </a:t>
            </a:r>
            <a:r>
              <a:rPr lang="en-US" sz="2800" dirty="0" smtClean="0"/>
              <a:t>them and offered assistance in the </a:t>
            </a:r>
            <a:r>
              <a:rPr lang="en-US" sz="2800" dirty="0" smtClean="0"/>
              <a:t>future</a:t>
            </a:r>
          </a:p>
          <a:p>
            <a:pPr lvl="1"/>
            <a:r>
              <a:rPr lang="en-US" sz="2400" dirty="0" smtClean="0"/>
              <a:t>Easier distribution</a:t>
            </a:r>
          </a:p>
          <a:p>
            <a:pPr lvl="1"/>
            <a:r>
              <a:rPr lang="en-US" sz="2400" dirty="0" smtClean="0"/>
              <a:t>Easier reporting</a:t>
            </a:r>
            <a:endParaRPr lang="en-US" sz="2400" dirty="0" smtClean="0"/>
          </a:p>
          <a:p>
            <a:r>
              <a:rPr lang="en-US" sz="2800" dirty="0" smtClean="0"/>
              <a:t>They initiated contact for assistance</a:t>
            </a:r>
          </a:p>
          <a:p>
            <a:r>
              <a:rPr lang="en-US" sz="2800" dirty="0" smtClean="0"/>
              <a:t>Built needed surveys via email in one afternoon</a:t>
            </a:r>
            <a:endParaRPr lang="en-US" sz="2800" dirty="0"/>
          </a:p>
        </p:txBody>
      </p:sp>
    </p:spTree>
    <p:extLst>
      <p:ext uri="{BB962C8B-B14F-4D97-AF65-F5344CB8AC3E}">
        <p14:creationId xmlns:p14="http://schemas.microsoft.com/office/powerpoint/2010/main" val="3089154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500"/>
                                        <p:tgtEl>
                                          <p:spTgt spid="3">
                                            <p:txEl>
                                              <p:pRg st="2" end="2"/>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par>
                          <p:cTn id="21" fill="hold">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93</TotalTime>
  <Words>594</Words>
  <Application>Microsoft Office PowerPoint</Application>
  <PresentationFormat>Custom</PresentationFormat>
  <Paragraphs>164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Berlin</vt:lpstr>
      <vt:lpstr>Building Effective Relationships &amp; Project Management</vt:lpstr>
      <vt:lpstr>Overview</vt:lpstr>
      <vt:lpstr>Who?</vt:lpstr>
      <vt:lpstr>Why?</vt:lpstr>
      <vt:lpstr>How?</vt:lpstr>
      <vt:lpstr>Areas of Relationships</vt:lpstr>
      <vt:lpstr>Building Relationships – Completion Center</vt:lpstr>
      <vt:lpstr>Building Relationships – Completion Center</vt:lpstr>
      <vt:lpstr>Building Relationships – Disability Services</vt:lpstr>
      <vt:lpstr>Building Relationships – Disability Services</vt:lpstr>
      <vt:lpstr>Building Relationships with Faculty</vt:lpstr>
      <vt:lpstr>Building Relationships with Faculty</vt:lpstr>
      <vt:lpstr>Campus Scheduling</vt:lpstr>
      <vt:lpstr>Campus Scheduling</vt:lpstr>
      <vt:lpstr>Future Relationships</vt:lpstr>
      <vt:lpstr>Project Management</vt:lpstr>
      <vt:lpstr>Project Details</vt:lpstr>
      <vt:lpstr>Project Details</vt:lpstr>
      <vt:lpstr>Project Organization</vt:lpstr>
      <vt:lpstr>Questions</vt:lpstr>
    </vt:vector>
  </TitlesOfParts>
  <Company>McLennan Community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Effective Relationships &amp; Project Management</dc:title>
  <dc:creator>Laura Wichman</dc:creator>
  <cp:lastModifiedBy>Microsoft</cp:lastModifiedBy>
  <cp:revision>16</cp:revision>
  <dcterms:created xsi:type="dcterms:W3CDTF">2018-02-05T21:45:50Z</dcterms:created>
  <dcterms:modified xsi:type="dcterms:W3CDTF">2018-02-14T14:08:35Z</dcterms:modified>
</cp:coreProperties>
</file>