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3"/>
  </p:notesMasterIdLst>
  <p:sldIdLst>
    <p:sldId id="257" r:id="rId2"/>
    <p:sldId id="264" r:id="rId3"/>
    <p:sldId id="263" r:id="rId4"/>
    <p:sldId id="267" r:id="rId5"/>
    <p:sldId id="269" r:id="rId6"/>
    <p:sldId id="270" r:id="rId7"/>
    <p:sldId id="268" r:id="rId8"/>
    <p:sldId id="258" r:id="rId9"/>
    <p:sldId id="281" r:id="rId10"/>
    <p:sldId id="277" r:id="rId11"/>
    <p:sldId id="282" r:id="rId12"/>
    <p:sldId id="274" r:id="rId13"/>
    <p:sldId id="276" r:id="rId14"/>
    <p:sldId id="278" r:id="rId15"/>
    <p:sldId id="279" r:id="rId16"/>
    <p:sldId id="275" r:id="rId17"/>
    <p:sldId id="280" r:id="rId18"/>
    <p:sldId id="283" r:id="rId19"/>
    <p:sldId id="284" r:id="rId20"/>
    <p:sldId id="272" r:id="rId21"/>
    <p:sldId id="26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B83"/>
    <a:srgbClr val="A62242"/>
    <a:srgbClr val="242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743" autoAdjust="0"/>
    <p:restoredTop sz="94660"/>
  </p:normalViewPr>
  <p:slideViewPr>
    <p:cSldViewPr snapToGrid="0">
      <p:cViewPr varScale="1">
        <p:scale>
          <a:sx n="86" d="100"/>
          <a:sy n="86" d="100"/>
        </p:scale>
        <p:origin x="797"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364D48-0C95-4FB6-8CE9-7EA5F69F50DC}" type="datetimeFigureOut">
              <a:rPr lang="en-US" smtClean="0"/>
              <a:t>2/12/2018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2C798A-60EA-4F3C-B644-E6CB0105F259}" type="slidenum">
              <a:rPr lang="en-US" smtClean="0"/>
              <a:t>‹#›</a:t>
            </a:fld>
            <a:endParaRPr lang="en-US"/>
          </a:p>
        </p:txBody>
      </p:sp>
    </p:spTree>
    <p:extLst>
      <p:ext uri="{BB962C8B-B14F-4D97-AF65-F5344CB8AC3E}">
        <p14:creationId xmlns:p14="http://schemas.microsoft.com/office/powerpoint/2010/main" val="138636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2C798A-60EA-4F3C-B644-E6CB0105F259}" type="slidenum">
              <a:rPr lang="en-US" smtClean="0"/>
              <a:t>1</a:t>
            </a:fld>
            <a:endParaRPr lang="en-US"/>
          </a:p>
        </p:txBody>
      </p:sp>
    </p:spTree>
    <p:extLst>
      <p:ext uri="{BB962C8B-B14F-4D97-AF65-F5344CB8AC3E}">
        <p14:creationId xmlns:p14="http://schemas.microsoft.com/office/powerpoint/2010/main" val="139891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8405" indent="-188405" defTabSz="942023">
              <a:buFont typeface="Calibri" panose="020F0502020204030204" pitchFamily="34" charset="0"/>
              <a:buChar char="–"/>
              <a:defRPr/>
            </a:pPr>
            <a:r>
              <a:rPr lang="en-US" i="1" dirty="0"/>
              <a:t>60x30TX </a:t>
            </a:r>
            <a:r>
              <a:rPr lang="en-US" dirty="0"/>
              <a:t>has four student-centered goals, with the overarching goal that 60 percent of 25-34 year-olds will have a postsecondary credential or degree by 2030</a:t>
            </a:r>
          </a:p>
          <a:p>
            <a:pPr marL="188405" indent="-188405">
              <a:buFont typeface="Calibri" panose="020F0502020204030204" pitchFamily="34" charset="0"/>
              <a:buChar char="–"/>
            </a:pPr>
            <a:r>
              <a:rPr lang="en-US" dirty="0"/>
              <a:t>It is critical that Texas produce an educated workforce that is able to adapt to change and compete at the highest levels, nationally and internationally. </a:t>
            </a:r>
          </a:p>
          <a:p>
            <a:pPr marL="188405" indent="-188405">
              <a:buFont typeface="Calibri" panose="020F0502020204030204" pitchFamily="34" charset="0"/>
              <a:buChar char="–"/>
              <a:defRPr/>
            </a:pPr>
            <a:r>
              <a:rPr lang="en-US" i="1" dirty="0"/>
              <a:t>60x30TX</a:t>
            </a:r>
            <a:r>
              <a:rPr lang="en-US" dirty="0"/>
              <a:t> emphasizes all forms of post high school education, from undergraduate certificates to associate and bachelor’s degrees, to graduate and professional education. </a:t>
            </a:r>
          </a:p>
          <a:p>
            <a:pPr marL="188405" indent="-188405">
              <a:buFont typeface="Calibri" panose="020F0502020204030204" pitchFamily="34" charset="0"/>
              <a:buChar char="–"/>
              <a:defRPr/>
            </a:pPr>
            <a:r>
              <a:rPr lang="en-US" dirty="0"/>
              <a:t>Our success in achieving the goals of the plan requires collaboration among higher education, K-12, and the workforce.</a:t>
            </a:r>
          </a:p>
          <a:p>
            <a:pPr marL="188405" indent="-188405">
              <a:buFont typeface="Calibri" panose="020F0502020204030204" pitchFamily="34" charset="0"/>
              <a:buChar char="–"/>
              <a:defRPr/>
            </a:pPr>
            <a:r>
              <a:rPr lang="en-US" altLang="en-US" i="1" dirty="0"/>
              <a:t>60x30TX</a:t>
            </a:r>
            <a:r>
              <a:rPr lang="en-US" altLang="en-US" dirty="0"/>
              <a:t> provides latitude for two- and four-year institutions and encourages local creativity in pursuing the plan’s goals as institutions continue to pursue their own unique missions.</a:t>
            </a:r>
          </a:p>
          <a:p>
            <a:endParaRPr lang="en-US" dirty="0"/>
          </a:p>
        </p:txBody>
      </p:sp>
      <p:sp>
        <p:nvSpPr>
          <p:cNvPr id="6" name="Slide Number Placeholder 5"/>
          <p:cNvSpPr>
            <a:spLocks noGrp="1"/>
          </p:cNvSpPr>
          <p:nvPr>
            <p:ph type="sldNum" sz="quarter" idx="12"/>
          </p:nvPr>
        </p:nvSpPr>
        <p:spPr/>
        <p:txBody>
          <a:bodyPr/>
          <a:lstStyle/>
          <a:p>
            <a:fld id="{2B2C798A-60EA-4F3C-B644-E6CB0105F259}" type="slidenum">
              <a:rPr lang="en-US" smtClean="0"/>
              <a:t>2</a:t>
            </a:fld>
            <a:endParaRPr lang="en-US" dirty="0"/>
          </a:p>
        </p:txBody>
      </p:sp>
    </p:spTree>
    <p:extLst>
      <p:ext uri="{BB962C8B-B14F-4D97-AF65-F5344CB8AC3E}">
        <p14:creationId xmlns:p14="http://schemas.microsoft.com/office/powerpoint/2010/main" val="462783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8405" indent="-188405">
              <a:buFont typeface="Calibri" panose="020F0502020204030204" pitchFamily="34" charset="0"/>
              <a:buChar char="–"/>
            </a:pPr>
            <a:r>
              <a:rPr lang="en-US" sz="1600" dirty="0"/>
              <a:t>The fourth goal is - By 2030, undergraduate student loan debt will not exceed 60 percent of first-year wages for graduates of Texas public institutions.</a:t>
            </a:r>
          </a:p>
          <a:p>
            <a:pPr marL="188405" indent="-188405">
              <a:buFont typeface="Calibri" panose="020F0502020204030204" pitchFamily="34" charset="0"/>
              <a:buChar char="–"/>
            </a:pPr>
            <a:r>
              <a:rPr lang="en-US" sz="1600" dirty="0"/>
              <a:t>Student debt as percentage of wage</a:t>
            </a:r>
          </a:p>
          <a:p>
            <a:pPr marL="188405" indent="-188405">
              <a:buFont typeface="Calibri" panose="020F0502020204030204" pitchFamily="34" charset="0"/>
              <a:buChar char="–"/>
            </a:pPr>
            <a:r>
              <a:rPr lang="en-US" sz="1600" dirty="0"/>
              <a:t>Percent of students with debt</a:t>
            </a:r>
          </a:p>
          <a:p>
            <a:pPr marL="188405" indent="-188405">
              <a:buFont typeface="Calibri" panose="020F0502020204030204" pitchFamily="34" charset="0"/>
              <a:buChar char="–"/>
            </a:pPr>
            <a:r>
              <a:rPr lang="en-US" sz="1600" dirty="0"/>
              <a:t>Excess Hours</a:t>
            </a:r>
          </a:p>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3</a:t>
            </a:fld>
            <a:endParaRPr lang="en-US" dirty="0"/>
          </a:p>
        </p:txBody>
      </p:sp>
    </p:spTree>
    <p:extLst>
      <p:ext uri="{BB962C8B-B14F-4D97-AF65-F5344CB8AC3E}">
        <p14:creationId xmlns:p14="http://schemas.microsoft.com/office/powerpoint/2010/main" val="2526042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8405" indent="-188405">
              <a:buFont typeface="Calibri" panose="020F0502020204030204" pitchFamily="34" charset="0"/>
              <a:buChar char="–"/>
            </a:pPr>
            <a:r>
              <a:rPr lang="en-US" sz="1600" dirty="0"/>
              <a:t>The fourth goal is - By 2030, undergraduate student loan debt will not exceed 60 percent of first-year wages for graduates of Texas public institutions.</a:t>
            </a:r>
          </a:p>
          <a:p>
            <a:pPr marL="188405" indent="-188405">
              <a:buFont typeface="Calibri" panose="020F0502020204030204" pitchFamily="34" charset="0"/>
              <a:buChar char="–"/>
            </a:pPr>
            <a:r>
              <a:rPr lang="en-US" sz="1600" dirty="0"/>
              <a:t>Student debt as percentage of wage</a:t>
            </a:r>
          </a:p>
          <a:p>
            <a:pPr marL="188405" indent="-188405">
              <a:buFont typeface="Calibri" panose="020F0502020204030204" pitchFamily="34" charset="0"/>
              <a:buChar char="–"/>
            </a:pPr>
            <a:r>
              <a:rPr lang="en-US" sz="1600" dirty="0"/>
              <a:t>Percent of students with debt</a:t>
            </a:r>
          </a:p>
          <a:p>
            <a:pPr marL="188405" indent="-188405">
              <a:buFont typeface="Calibri" panose="020F0502020204030204" pitchFamily="34" charset="0"/>
              <a:buChar char="–"/>
            </a:pPr>
            <a:r>
              <a:rPr lang="en-US" sz="1600" dirty="0"/>
              <a:t>Excess Hours</a:t>
            </a:r>
          </a:p>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4</a:t>
            </a:fld>
            <a:endParaRPr lang="en-US" dirty="0"/>
          </a:p>
        </p:txBody>
      </p:sp>
    </p:spTree>
    <p:extLst>
      <p:ext uri="{BB962C8B-B14F-4D97-AF65-F5344CB8AC3E}">
        <p14:creationId xmlns:p14="http://schemas.microsoft.com/office/powerpoint/2010/main" val="4231335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1258888" y="465138"/>
            <a:ext cx="4725987" cy="3543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311573" y="4105910"/>
            <a:ext cx="6543040" cy="51130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100">
              <a:latin typeface="Arial" panose="020B0604020202020204" pitchFamily="34" charset="0"/>
              <a:cs typeface="Arial" panose="020B060402020202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066" indent="-291179">
              <a:defRPr>
                <a:solidFill>
                  <a:schemeClr val="tx1"/>
                </a:solidFill>
                <a:latin typeface="Calibri" panose="020F0502020204030204" pitchFamily="34" charset="0"/>
              </a:defRPr>
            </a:lvl2pPr>
            <a:lvl3pPr marL="1164717" indent="-232943">
              <a:defRPr>
                <a:solidFill>
                  <a:schemeClr val="tx1"/>
                </a:solidFill>
                <a:latin typeface="Calibri" panose="020F0502020204030204" pitchFamily="34" charset="0"/>
              </a:defRPr>
            </a:lvl3pPr>
            <a:lvl4pPr marL="1630604" indent="-232943">
              <a:defRPr>
                <a:solidFill>
                  <a:schemeClr val="tx1"/>
                </a:solidFill>
                <a:latin typeface="Calibri" panose="020F0502020204030204" pitchFamily="34" charset="0"/>
              </a:defRPr>
            </a:lvl4pPr>
            <a:lvl5pPr marL="2096491" indent="-232943">
              <a:defRPr>
                <a:solidFill>
                  <a:schemeClr val="tx1"/>
                </a:solidFill>
                <a:latin typeface="Calibri" panose="020F0502020204030204" pitchFamily="34" charset="0"/>
              </a:defRPr>
            </a:lvl5pPr>
            <a:lvl6pPr marL="2562377" indent="-232943" eaLnBrk="0" fontAlgn="base" hangingPunct="0">
              <a:spcBef>
                <a:spcPct val="0"/>
              </a:spcBef>
              <a:spcAft>
                <a:spcPct val="0"/>
              </a:spcAft>
              <a:defRPr>
                <a:solidFill>
                  <a:schemeClr val="tx1"/>
                </a:solidFill>
                <a:latin typeface="Calibri" panose="020F0502020204030204" pitchFamily="34" charset="0"/>
              </a:defRPr>
            </a:lvl6pPr>
            <a:lvl7pPr marL="3028264" indent="-232943" eaLnBrk="0" fontAlgn="base" hangingPunct="0">
              <a:spcBef>
                <a:spcPct val="0"/>
              </a:spcBef>
              <a:spcAft>
                <a:spcPct val="0"/>
              </a:spcAft>
              <a:defRPr>
                <a:solidFill>
                  <a:schemeClr val="tx1"/>
                </a:solidFill>
                <a:latin typeface="Calibri" panose="020F0502020204030204" pitchFamily="34" charset="0"/>
              </a:defRPr>
            </a:lvl7pPr>
            <a:lvl8pPr marL="3494151" indent="-232943" eaLnBrk="0" fontAlgn="base" hangingPunct="0">
              <a:spcBef>
                <a:spcPct val="0"/>
              </a:spcBef>
              <a:spcAft>
                <a:spcPct val="0"/>
              </a:spcAft>
              <a:defRPr>
                <a:solidFill>
                  <a:schemeClr val="tx1"/>
                </a:solidFill>
                <a:latin typeface="Calibri" panose="020F0502020204030204" pitchFamily="34" charset="0"/>
              </a:defRPr>
            </a:lvl8pPr>
            <a:lvl9pPr marL="3960038" indent="-232943"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15</a:t>
            </a:r>
          </a:p>
        </p:txBody>
      </p:sp>
    </p:spTree>
    <p:extLst>
      <p:ext uri="{BB962C8B-B14F-4D97-AF65-F5344CB8AC3E}">
        <p14:creationId xmlns:p14="http://schemas.microsoft.com/office/powerpoint/2010/main" val="533807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1258888" y="465138"/>
            <a:ext cx="4725987" cy="3543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xfrm>
            <a:off x="311573" y="4105910"/>
            <a:ext cx="6543040" cy="51130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100">
              <a:latin typeface="Arial" panose="020B0604020202020204" pitchFamily="34" charset="0"/>
              <a:cs typeface="Arial" panose="020B0604020202020204" pitchFamily="34" charset="0"/>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066" indent="-291179">
              <a:defRPr>
                <a:solidFill>
                  <a:schemeClr val="tx1"/>
                </a:solidFill>
                <a:latin typeface="Calibri" panose="020F0502020204030204" pitchFamily="34" charset="0"/>
              </a:defRPr>
            </a:lvl2pPr>
            <a:lvl3pPr marL="1164717" indent="-232943">
              <a:defRPr>
                <a:solidFill>
                  <a:schemeClr val="tx1"/>
                </a:solidFill>
                <a:latin typeface="Calibri" panose="020F0502020204030204" pitchFamily="34" charset="0"/>
              </a:defRPr>
            </a:lvl3pPr>
            <a:lvl4pPr marL="1630604" indent="-232943">
              <a:defRPr>
                <a:solidFill>
                  <a:schemeClr val="tx1"/>
                </a:solidFill>
                <a:latin typeface="Calibri" panose="020F0502020204030204" pitchFamily="34" charset="0"/>
              </a:defRPr>
            </a:lvl4pPr>
            <a:lvl5pPr marL="2096491" indent="-232943">
              <a:defRPr>
                <a:solidFill>
                  <a:schemeClr val="tx1"/>
                </a:solidFill>
                <a:latin typeface="Calibri" panose="020F0502020204030204" pitchFamily="34" charset="0"/>
              </a:defRPr>
            </a:lvl5pPr>
            <a:lvl6pPr marL="2562377" indent="-232943" eaLnBrk="0" fontAlgn="base" hangingPunct="0">
              <a:spcBef>
                <a:spcPct val="0"/>
              </a:spcBef>
              <a:spcAft>
                <a:spcPct val="0"/>
              </a:spcAft>
              <a:defRPr>
                <a:solidFill>
                  <a:schemeClr val="tx1"/>
                </a:solidFill>
                <a:latin typeface="Calibri" panose="020F0502020204030204" pitchFamily="34" charset="0"/>
              </a:defRPr>
            </a:lvl6pPr>
            <a:lvl7pPr marL="3028264" indent="-232943" eaLnBrk="0" fontAlgn="base" hangingPunct="0">
              <a:spcBef>
                <a:spcPct val="0"/>
              </a:spcBef>
              <a:spcAft>
                <a:spcPct val="0"/>
              </a:spcAft>
              <a:defRPr>
                <a:solidFill>
                  <a:schemeClr val="tx1"/>
                </a:solidFill>
                <a:latin typeface="Calibri" panose="020F0502020204030204" pitchFamily="34" charset="0"/>
              </a:defRPr>
            </a:lvl7pPr>
            <a:lvl8pPr marL="3494151" indent="-232943" eaLnBrk="0" fontAlgn="base" hangingPunct="0">
              <a:spcBef>
                <a:spcPct val="0"/>
              </a:spcBef>
              <a:spcAft>
                <a:spcPct val="0"/>
              </a:spcAft>
              <a:defRPr>
                <a:solidFill>
                  <a:schemeClr val="tx1"/>
                </a:solidFill>
                <a:latin typeface="Calibri" panose="020F0502020204030204" pitchFamily="34" charset="0"/>
              </a:defRPr>
            </a:lvl8pPr>
            <a:lvl9pPr marL="3960038" indent="-232943"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15</a:t>
            </a:r>
          </a:p>
        </p:txBody>
      </p:sp>
    </p:spTree>
    <p:extLst>
      <p:ext uri="{BB962C8B-B14F-4D97-AF65-F5344CB8AC3E}">
        <p14:creationId xmlns:p14="http://schemas.microsoft.com/office/powerpoint/2010/main" val="4014499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8405" indent="-188405">
              <a:buFont typeface="Calibri" panose="020F0502020204030204" pitchFamily="34" charset="0"/>
              <a:buChar char="–"/>
            </a:pPr>
            <a:r>
              <a:rPr lang="en-US" sz="1600" dirty="0"/>
              <a:t>The fourth goal is - By 2030, undergraduate student loan debt will not exceed 60 percent of first-year wages for graduates of Texas public institutions.</a:t>
            </a:r>
          </a:p>
          <a:p>
            <a:pPr marL="188405" indent="-188405">
              <a:buFont typeface="Calibri" panose="020F0502020204030204" pitchFamily="34" charset="0"/>
              <a:buChar char="–"/>
            </a:pPr>
            <a:r>
              <a:rPr lang="en-US" sz="1600" dirty="0"/>
              <a:t>Student debt as percentage of wage</a:t>
            </a:r>
          </a:p>
          <a:p>
            <a:pPr marL="188405" indent="-188405">
              <a:buFont typeface="Calibri" panose="020F0502020204030204" pitchFamily="34" charset="0"/>
              <a:buChar char="–"/>
            </a:pPr>
            <a:r>
              <a:rPr lang="en-US" sz="1600" dirty="0"/>
              <a:t>Percent of students with debt</a:t>
            </a:r>
          </a:p>
          <a:p>
            <a:pPr marL="188405" indent="-188405">
              <a:buFont typeface="Calibri" panose="020F0502020204030204" pitchFamily="34" charset="0"/>
              <a:buChar char="–"/>
            </a:pPr>
            <a:r>
              <a:rPr lang="en-US" sz="1600" dirty="0"/>
              <a:t>Excess Hours</a:t>
            </a:r>
          </a:p>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7</a:t>
            </a:fld>
            <a:endParaRPr lang="en-US" dirty="0"/>
          </a:p>
        </p:txBody>
      </p:sp>
    </p:spTree>
    <p:extLst>
      <p:ext uri="{BB962C8B-B14F-4D97-AF65-F5344CB8AC3E}">
        <p14:creationId xmlns:p14="http://schemas.microsoft.com/office/powerpoint/2010/main" val="24975048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B11387-1FBD-4397-8315-CD2E53A88C88}"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2B960B7-1A5D-4A40-9C6E-0A7BBAA5F990}" type="slidenum">
              <a:rPr lang="en-US" smtClean="0"/>
              <a:pPr/>
              <a:t>‹#›</a:t>
            </a:fld>
            <a:endParaRPr lang="en-US" dirty="0"/>
          </a:p>
        </p:txBody>
      </p:sp>
      <p:sp>
        <p:nvSpPr>
          <p:cNvPr id="8" name="Text Box 7"/>
          <p:cNvSpPr txBox="1"/>
          <p:nvPr userDrawn="1"/>
        </p:nvSpPr>
        <p:spPr>
          <a:xfrm>
            <a:off x="4936495" y="3133305"/>
            <a:ext cx="3907416" cy="12820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Texas Higher Education</a:t>
            </a:r>
            <a:endParaRPr lang="en-US" sz="3000" baseline="0" dirty="0">
              <a:effectLst/>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Coordinating Board</a:t>
            </a:r>
            <a:endParaRPr lang="en-US" sz="3000" baseline="0" dirty="0">
              <a:effectLst/>
              <a:ea typeface="Calibri" panose="020F0502020204030204" pitchFamily="34" charset="0"/>
              <a:cs typeface="Times New Roman" panose="02020603050405020304" pitchFamily="18" charset="0"/>
            </a:endParaRPr>
          </a:p>
        </p:txBody>
      </p:sp>
      <p:pic>
        <p:nvPicPr>
          <p:cNvPr id="9" name="Content Placeholder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6495" y="1734432"/>
            <a:ext cx="3840480" cy="1398873"/>
          </a:xfrm>
          <a:prstGeom prst="rect">
            <a:avLst/>
          </a:prstGeom>
        </p:spPr>
      </p:pic>
    </p:spTree>
    <p:extLst>
      <p:ext uri="{BB962C8B-B14F-4D97-AF65-F5344CB8AC3E}">
        <p14:creationId xmlns:p14="http://schemas.microsoft.com/office/powerpoint/2010/main" val="67656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C1524E-3B42-4DBD-9FE4-A1AFDD1C16A8}"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65483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06F78-457B-46FD-9F96-C1B14CB681DB}"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871353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BD32B3-E2E9-4C7C-A751-F86DD584ABFD}"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dirty="0"/>
          </a:p>
        </p:txBody>
      </p:sp>
      <p:sp>
        <p:nvSpPr>
          <p:cNvPr id="9" name="Text Box 7"/>
          <p:cNvSpPr txBox="1"/>
          <p:nvPr userDrawn="1"/>
        </p:nvSpPr>
        <p:spPr>
          <a:xfrm>
            <a:off x="1366877" y="3333949"/>
            <a:ext cx="6400722" cy="166212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0000"/>
              </a:lnSpc>
              <a:spcBef>
                <a:spcPts val="0"/>
              </a:spcBef>
              <a:spcAft>
                <a:spcPts val="0"/>
              </a:spcAft>
            </a:pPr>
            <a:r>
              <a:rPr lang="en-US" sz="4800" b="1" baseline="0" dirty="0">
                <a:solidFill>
                  <a:srgbClr val="A6A6A6"/>
                </a:solidFill>
                <a:effectLst/>
                <a:ea typeface="Calibri" panose="020F0502020204030204" pitchFamily="34" charset="0"/>
                <a:cs typeface="Times New Roman" panose="02020603050405020304" pitchFamily="18" charset="0"/>
              </a:rPr>
              <a:t>Texas Higher Education</a:t>
            </a:r>
            <a:endParaRPr lang="en-US" sz="4800" baseline="0" dirty="0">
              <a:effectLst/>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4800" b="1" baseline="0" dirty="0">
                <a:solidFill>
                  <a:srgbClr val="A6A6A6"/>
                </a:solidFill>
                <a:effectLst/>
                <a:ea typeface="Calibri" panose="020F0502020204030204" pitchFamily="34" charset="0"/>
                <a:cs typeface="Times New Roman" panose="02020603050405020304" pitchFamily="18" charset="0"/>
              </a:rPr>
              <a:t>Coordinating Board</a:t>
            </a:r>
            <a:endParaRPr lang="en-US" sz="4800" baseline="0" dirty="0">
              <a:effectLst/>
              <a:ea typeface="Calibri" panose="020F0502020204030204" pitchFamily="34" charset="0"/>
              <a:cs typeface="Times New Roman" panose="02020603050405020304" pitchFamily="18" charset="0"/>
            </a:endParaRPr>
          </a:p>
        </p:txBody>
      </p:sp>
      <p:pic>
        <p:nvPicPr>
          <p:cNvPr id="10" name="Content Placeholder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25930" y="1235637"/>
            <a:ext cx="5760720" cy="2098312"/>
          </a:xfrm>
          <a:prstGeom prst="rect">
            <a:avLst/>
          </a:prstGeom>
        </p:spPr>
      </p:pic>
    </p:spTree>
    <p:extLst>
      <p:ext uri="{BB962C8B-B14F-4D97-AF65-F5344CB8AC3E}">
        <p14:creationId xmlns:p14="http://schemas.microsoft.com/office/powerpoint/2010/main" val="3771342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CF79EF-C019-4624-882F-BE06127434AC}"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0054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5700458-B165-45E8-985E-97498946BF7D}" type="datetime1">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
        <p:nvSpPr>
          <p:cNvPr id="8" name="Title 7"/>
          <p:cNvSpPr>
            <a:spLocks noGrp="1"/>
          </p:cNvSpPr>
          <p:nvPr>
            <p:ph type="title"/>
          </p:nvPr>
        </p:nvSpPr>
        <p:spPr>
          <a:xfrm>
            <a:off x="628650" y="538929"/>
            <a:ext cx="7886700" cy="701731"/>
          </a:xfrm>
          <a:solidFill>
            <a:srgbClr val="005B83"/>
          </a:solidFill>
        </p:spPr>
        <p:txBody>
          <a:bodyPr>
            <a:spAutoFit/>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178290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E9505A-D24F-47CB-AD8C-21AE52EE0E92}" type="datetime1">
              <a:rPr lang="en-US" smtClean="0"/>
              <a:t>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
        <p:nvSpPr>
          <p:cNvPr id="10" name="Title 9"/>
          <p:cNvSpPr>
            <a:spLocks noGrp="1"/>
          </p:cNvSpPr>
          <p:nvPr>
            <p:ph type="title"/>
          </p:nvPr>
        </p:nvSpPr>
        <p:spPr>
          <a:xfrm>
            <a:off x="628650" y="365126"/>
            <a:ext cx="7886700" cy="1149351"/>
          </a:xfrm>
        </p:spPr>
        <p:txBody>
          <a:bodyPr/>
          <a:lstStyle/>
          <a:p>
            <a:r>
              <a:rPr lang="en-US" dirty="0"/>
              <a:t>Click to edit Master title style</a:t>
            </a:r>
          </a:p>
        </p:txBody>
      </p:sp>
    </p:spTree>
    <p:extLst>
      <p:ext uri="{BB962C8B-B14F-4D97-AF65-F5344CB8AC3E}">
        <p14:creationId xmlns:p14="http://schemas.microsoft.com/office/powerpoint/2010/main" val="931560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1E0CB24-10A9-461F-A128-9F68F98B5777}" type="datetime1">
              <a:rPr lang="en-US" smtClean="0"/>
              <a:t>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8747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A594EB-3C7F-4857-929B-A64C4C505000}"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9831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A280A5-AC33-4078-B59C-5432FFCC8287}"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245919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EFC704-C425-439E-A8B3-8AA085D2A9DF}" type="datetime1">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34558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55C074-9C5E-4AFD-B3AD-85F7BC013CA6}" type="datetime1">
              <a:rPr lang="en-US" smtClean="0"/>
              <a:t>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Tree>
    <p:extLst>
      <p:ext uri="{BB962C8B-B14F-4D97-AF65-F5344CB8AC3E}">
        <p14:creationId xmlns:p14="http://schemas.microsoft.com/office/powerpoint/2010/main" val="330570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07CBBF-3C1B-4247-AB31-8D9F75D293E6}" type="datetime1">
              <a:rPr lang="en-US" smtClean="0"/>
              <a:t>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423649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1204D-B237-425B-BA91-8D284C2CD78B}" type="datetime1">
              <a:rPr lang="en-US" smtClean="0"/>
              <a:t>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960B7-1A5D-4A40-9C6E-0A7BBAA5F990}" type="slidenum">
              <a:rPr lang="en-US" smtClean="0"/>
              <a:t>‹#›</a:t>
            </a:fld>
            <a:endParaRPr lang="en-US"/>
          </a:p>
        </p:txBody>
      </p:sp>
      <p:sp>
        <p:nvSpPr>
          <p:cNvPr id="5" name="TextBox 4"/>
          <p:cNvSpPr txBox="1"/>
          <p:nvPr userDrawn="1"/>
        </p:nvSpPr>
        <p:spPr>
          <a:xfrm>
            <a:off x="0" y="355138"/>
            <a:ext cx="9144000" cy="730712"/>
          </a:xfrm>
          <a:prstGeom prst="rect">
            <a:avLst/>
          </a:prstGeom>
          <a:solidFill>
            <a:srgbClr val="FFC000"/>
          </a:solidFill>
        </p:spPr>
        <p:txBody>
          <a:bodyPr wrap="none" rtlCol="0">
            <a:noAutofit/>
          </a:bodyPr>
          <a:lstStyle/>
          <a:p>
            <a:endParaRPr lang="en-US" sz="1350" dirty="0">
              <a:solidFill>
                <a:schemeClr val="bg1"/>
              </a:solidFill>
            </a:endParaRPr>
          </a:p>
        </p:txBody>
      </p:sp>
    </p:spTree>
    <p:extLst>
      <p:ext uri="{BB962C8B-B14F-4D97-AF65-F5344CB8AC3E}">
        <p14:creationId xmlns:p14="http://schemas.microsoft.com/office/powerpoint/2010/main" val="335140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A75257-D26B-48C2-B8D8-CBCEA681C2AF}" type="datetime1">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05040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7E3FE7-2ED1-4C22-877E-950083FF4002}" type="datetime1">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552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6B648-BD50-4448-AE1A-08E9A0BD9CE4}" type="datetime1">
              <a:rPr lang="en-US" smtClean="0"/>
              <a:t>2/13/2018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960B7-1A5D-4A40-9C6E-0A7BBAA5F990}" type="slidenum">
              <a:rPr lang="en-US" smtClean="0"/>
              <a:t>‹#›</a:t>
            </a:fld>
            <a:endParaRPr lang="en-US"/>
          </a:p>
        </p:txBody>
      </p:sp>
      <p:sp>
        <p:nvSpPr>
          <p:cNvPr id="7" name="Rectangle 6"/>
          <p:cNvSpPr/>
          <p:nvPr userDrawn="1"/>
        </p:nvSpPr>
        <p:spPr>
          <a:xfrm>
            <a:off x="0" y="6259591"/>
            <a:ext cx="9144000" cy="612541"/>
          </a:xfrm>
          <a:prstGeom prst="rect">
            <a:avLst/>
          </a:prstGeom>
          <a:solidFill>
            <a:srgbClr val="A62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3200" b="1" dirty="0">
              <a:solidFill>
                <a:prstClr val="white"/>
              </a:solidFill>
            </a:endParaRPr>
          </a:p>
        </p:txBody>
      </p:sp>
      <p:sp>
        <p:nvSpPr>
          <p:cNvPr id="8" name="Rectangle 7"/>
          <p:cNvSpPr/>
          <p:nvPr userDrawn="1"/>
        </p:nvSpPr>
        <p:spPr>
          <a:xfrm>
            <a:off x="0" y="0"/>
            <a:ext cx="9144000" cy="230188"/>
          </a:xfrm>
          <a:prstGeom prst="rect">
            <a:avLst/>
          </a:prstGeom>
          <a:solidFill>
            <a:srgbClr val="005B8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dirty="0">
              <a:solidFill>
                <a:prstClr val="white"/>
              </a:solidFill>
            </a:endParaRPr>
          </a:p>
        </p:txBody>
      </p: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1359" y="6315290"/>
            <a:ext cx="1219200" cy="487680"/>
          </a:xfrm>
          <a:prstGeom prst="rect">
            <a:avLst/>
          </a:prstGeom>
        </p:spPr>
      </p:pic>
    </p:spTree>
    <p:extLst>
      <p:ext uri="{BB962C8B-B14F-4D97-AF65-F5344CB8AC3E}">
        <p14:creationId xmlns:p14="http://schemas.microsoft.com/office/powerpoint/2010/main" val="2561619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50" r:id="rId13"/>
    <p:sldLayoutId id="2147483652" r:id="rId14"/>
    <p:sldLayoutId id="2147483653" r:id="rId15"/>
    <p:sldLayoutId id="2147483654"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Gabriela.borcoman@thecb.state.tx.us"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www.legis.state.tx.us/tlodocs/79R/billtext/html/HB01172F.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legis.state.tx.us/tlodocs/83R/billtext/html/SB00497F.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legis.state.tx.us/tlodocs/83R/billtext/html/SB00215F.HT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4317642" cy="2387600"/>
          </a:xfrm>
        </p:spPr>
        <p:txBody>
          <a:bodyPr>
            <a:normAutofit fontScale="90000"/>
          </a:bodyPr>
          <a:lstStyle/>
          <a:p>
            <a:r>
              <a:rPr lang="en-US" sz="4000" dirty="0">
                <a:solidFill>
                  <a:srgbClr val="FF0000"/>
                </a:solidFill>
              </a:rPr>
              <a:t>Do Transfer Hours Matter? An Analysis of Excess Hours of Bachelor Degree Graduates</a:t>
            </a:r>
            <a:r>
              <a:rPr lang="en-US" sz="4000" dirty="0"/>
              <a:t> </a:t>
            </a:r>
          </a:p>
        </p:txBody>
      </p:sp>
      <p:sp>
        <p:nvSpPr>
          <p:cNvPr id="4" name="Subtitle 3"/>
          <p:cNvSpPr>
            <a:spLocks noGrp="1"/>
          </p:cNvSpPr>
          <p:nvPr>
            <p:ph type="subTitle" idx="1"/>
          </p:nvPr>
        </p:nvSpPr>
        <p:spPr>
          <a:xfrm>
            <a:off x="592427" y="3711508"/>
            <a:ext cx="4230709" cy="1655762"/>
          </a:xfrm>
        </p:spPr>
        <p:txBody>
          <a:bodyPr/>
          <a:lstStyle/>
          <a:p>
            <a:r>
              <a:rPr lang="en-US" dirty="0">
                <a:solidFill>
                  <a:schemeClr val="accent5"/>
                </a:solidFill>
              </a:rPr>
              <a:t>Gabriela Borcoman MD, PhD</a:t>
            </a:r>
          </a:p>
          <a:p>
            <a:r>
              <a:rPr lang="en-US" dirty="0">
                <a:solidFill>
                  <a:schemeClr val="accent5"/>
                </a:solidFill>
              </a:rPr>
              <a:t>Strategic Planning and Funding</a:t>
            </a:r>
          </a:p>
          <a:p>
            <a:endParaRPr lang="en-US" dirty="0"/>
          </a:p>
        </p:txBody>
      </p:sp>
    </p:spTree>
    <p:extLst>
      <p:ext uri="{BB962C8B-B14F-4D97-AF65-F5344CB8AC3E}">
        <p14:creationId xmlns:p14="http://schemas.microsoft.com/office/powerpoint/2010/main" val="2030104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1442" y="314287"/>
            <a:ext cx="8397026" cy="830997"/>
          </a:xfrm>
          <a:prstGeom prst="rect">
            <a:avLst/>
          </a:prstGeom>
        </p:spPr>
        <p:txBody>
          <a:bodyPr wrap="square">
            <a:spAutoFit/>
          </a:bodyPr>
          <a:lstStyle/>
          <a:p>
            <a:r>
              <a:rPr lang="en-US" sz="2400" b="1" dirty="0"/>
              <a:t>The number of SCH attempted may be different based on influencing factors</a:t>
            </a:r>
          </a:p>
        </p:txBody>
      </p:sp>
      <p:sp>
        <p:nvSpPr>
          <p:cNvPr id="4" name="TextBox 3"/>
          <p:cNvSpPr txBox="1"/>
          <p:nvPr/>
        </p:nvSpPr>
        <p:spPr>
          <a:xfrm>
            <a:off x="292963" y="1343029"/>
            <a:ext cx="8691239" cy="5109091"/>
          </a:xfrm>
          <a:prstGeom prst="rect">
            <a:avLst/>
          </a:prstGeom>
          <a:noFill/>
        </p:spPr>
        <p:txBody>
          <a:bodyPr wrap="square" rtlCol="0">
            <a:spAutoFit/>
          </a:bodyPr>
          <a:lstStyle/>
          <a:p>
            <a:pPr marL="285750" indent="-285750">
              <a:buFont typeface="Arial" panose="020B0604020202020204" pitchFamily="34" charset="0"/>
              <a:buChar char="•"/>
            </a:pPr>
            <a:r>
              <a:rPr lang="en-US" sz="2800" dirty="0"/>
              <a:t>Did the graduate originally started at a community/ technical college (CTC) or at a university?</a:t>
            </a:r>
          </a:p>
          <a:p>
            <a:pPr marL="285750" indent="-285750">
              <a:buFont typeface="Arial" panose="020B0604020202020204" pitchFamily="34" charset="0"/>
              <a:buChar char="•"/>
            </a:pPr>
            <a:r>
              <a:rPr lang="en-US" sz="2800" dirty="0"/>
              <a:t>Did the graduate take any dual credit (DC) classes while in high school?</a:t>
            </a:r>
          </a:p>
          <a:p>
            <a:pPr marL="285750" indent="-285750">
              <a:buFont typeface="Arial" panose="020B0604020202020204" pitchFamily="34" charset="0"/>
              <a:buChar char="•"/>
            </a:pPr>
            <a:r>
              <a:rPr lang="en-US" sz="2800" dirty="0"/>
              <a:t>Was the graduate in any developmental education classes before starting college-level courses?</a:t>
            </a:r>
          </a:p>
          <a:p>
            <a:pPr marL="285750" indent="-285750">
              <a:buFont typeface="Arial" panose="020B0604020202020204" pitchFamily="34" charset="0"/>
              <a:buChar char="•"/>
            </a:pPr>
            <a:r>
              <a:rPr lang="en-US" sz="2800" dirty="0"/>
              <a:t>Does gender or ethnicity matter? </a:t>
            </a:r>
          </a:p>
          <a:p>
            <a:pPr marL="285750" indent="-285750">
              <a:buFont typeface="Arial" panose="020B0604020202020204" pitchFamily="34" charset="0"/>
              <a:buChar char="•"/>
            </a:pPr>
            <a:r>
              <a:rPr lang="en-US" sz="2800" dirty="0"/>
              <a:t>Does field of study (FOS) completion decrease excess SCH?</a:t>
            </a:r>
          </a:p>
          <a:p>
            <a:pPr marL="285750" indent="-285750">
              <a:buFont typeface="Arial" panose="020B0604020202020204" pitchFamily="34" charset="0"/>
              <a:buChar char="•"/>
            </a:pPr>
            <a:r>
              <a:rPr lang="en-US" sz="2800" dirty="0"/>
              <a:t>Does the completion of a course influence the number of SCH attempted? </a:t>
            </a:r>
          </a:p>
          <a:p>
            <a:pPr marL="285750" indent="-285750">
              <a:buFont typeface="Arial" panose="020B0604020202020204" pitchFamily="34" charset="0"/>
              <a:buChar char="•"/>
            </a:pPr>
            <a:endParaRPr lang="en-US" dirty="0"/>
          </a:p>
        </p:txBody>
      </p:sp>
      <p:sp>
        <p:nvSpPr>
          <p:cNvPr id="6" name="Slide Number Placeholder 5">
            <a:extLst>
              <a:ext uri="{FF2B5EF4-FFF2-40B4-BE49-F238E27FC236}">
                <a16:creationId xmlns:a16="http://schemas.microsoft.com/office/drawing/2014/main" id="{2FEF1BE1-AEAF-48C0-A74E-F02BFB7F348A}"/>
              </a:ext>
            </a:extLst>
          </p:cNvPr>
          <p:cNvSpPr>
            <a:spLocks noGrp="1"/>
          </p:cNvSpPr>
          <p:nvPr>
            <p:ph type="sldNum" sz="quarter" idx="12"/>
          </p:nvPr>
        </p:nvSpPr>
        <p:spPr/>
        <p:txBody>
          <a:bodyPr/>
          <a:lstStyle/>
          <a:p>
            <a:fld id="{42B960B7-1A5D-4A40-9C6E-0A7BBAA5F990}" type="slidenum">
              <a:rPr lang="en-US" smtClean="0"/>
              <a:t>10</a:t>
            </a:fld>
            <a:endParaRPr lang="en-US"/>
          </a:p>
        </p:txBody>
      </p:sp>
    </p:spTree>
    <p:extLst>
      <p:ext uri="{BB962C8B-B14F-4D97-AF65-F5344CB8AC3E}">
        <p14:creationId xmlns:p14="http://schemas.microsoft.com/office/powerpoint/2010/main" val="109689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Graduates starting at another 4-year university attempt slightly more SCH toward a degree and have more excess SCH than those who start at CTC</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0604386"/>
              </p:ext>
            </p:extLst>
          </p:nvPr>
        </p:nvGraphicFramePr>
        <p:xfrm>
          <a:off x="808957" y="1956724"/>
          <a:ext cx="7706393" cy="4121008"/>
        </p:xfrm>
        <a:graphic>
          <a:graphicData uri="http://schemas.openxmlformats.org/drawingml/2006/table">
            <a:tbl>
              <a:tblPr firstRow="1" bandRow="1">
                <a:tableStyleId>{5C22544A-7EE6-4342-B048-85BDC9FD1C3A}</a:tableStyleId>
              </a:tblPr>
              <a:tblGrid>
                <a:gridCol w="2163749">
                  <a:extLst>
                    <a:ext uri="{9D8B030D-6E8A-4147-A177-3AD203B41FA5}">
                      <a16:colId xmlns:a16="http://schemas.microsoft.com/office/drawing/2014/main" val="20000"/>
                    </a:ext>
                  </a:extLst>
                </a:gridCol>
                <a:gridCol w="2427969">
                  <a:extLst>
                    <a:ext uri="{9D8B030D-6E8A-4147-A177-3AD203B41FA5}">
                      <a16:colId xmlns:a16="http://schemas.microsoft.com/office/drawing/2014/main" val="20001"/>
                    </a:ext>
                  </a:extLst>
                </a:gridCol>
                <a:gridCol w="1444717">
                  <a:extLst>
                    <a:ext uri="{9D8B030D-6E8A-4147-A177-3AD203B41FA5}">
                      <a16:colId xmlns:a16="http://schemas.microsoft.com/office/drawing/2014/main" val="20002"/>
                    </a:ext>
                  </a:extLst>
                </a:gridCol>
                <a:gridCol w="1669958">
                  <a:extLst>
                    <a:ext uri="{9D8B030D-6E8A-4147-A177-3AD203B41FA5}">
                      <a16:colId xmlns:a16="http://schemas.microsoft.com/office/drawing/2014/main" val="20003"/>
                    </a:ext>
                  </a:extLst>
                </a:gridCol>
              </a:tblGrid>
              <a:tr h="696076">
                <a:tc>
                  <a:txBody>
                    <a:bodyPr/>
                    <a:lstStyle/>
                    <a:p>
                      <a:r>
                        <a:rPr lang="en-US" sz="1400" dirty="0"/>
                        <a:t>Cohort</a:t>
                      </a:r>
                    </a:p>
                  </a:txBody>
                  <a:tcPr marL="68580" marR="68580" marT="34290" marB="34290"/>
                </a:tc>
                <a:tc>
                  <a:txBody>
                    <a:bodyPr/>
                    <a:lstStyle/>
                    <a:p>
                      <a:r>
                        <a:rPr lang="en-US" sz="1400" dirty="0"/>
                        <a:t>Graduates Starting at the Same  Inst.</a:t>
                      </a:r>
                    </a:p>
                  </a:txBody>
                  <a:tcPr marL="68580" marR="68580" marT="34290" marB="34290"/>
                </a:tc>
                <a:tc>
                  <a:txBody>
                    <a:bodyPr/>
                    <a:lstStyle/>
                    <a:p>
                      <a:r>
                        <a:rPr lang="en-US" sz="1400" dirty="0"/>
                        <a:t>Graduates Starting at CTC</a:t>
                      </a:r>
                    </a:p>
                  </a:txBody>
                  <a:tcPr marL="68580" marR="68580" marT="34290" marB="34290"/>
                </a:tc>
                <a:tc>
                  <a:txBody>
                    <a:bodyPr/>
                    <a:lstStyle/>
                    <a:p>
                      <a:r>
                        <a:rPr lang="en-US" sz="1400" dirty="0"/>
                        <a:t>Graduates Starting at Another</a:t>
                      </a:r>
                      <a:r>
                        <a:rPr lang="en-US" sz="1400" baseline="0" dirty="0"/>
                        <a:t> 4-year</a:t>
                      </a:r>
                      <a:endParaRPr lang="en-US" sz="1400" dirty="0"/>
                    </a:p>
                  </a:txBody>
                  <a:tcPr marL="68580" marR="68580" marT="34290" marB="34290"/>
                </a:tc>
                <a:extLst>
                  <a:ext uri="{0D108BD9-81ED-4DB2-BD59-A6C34878D82A}">
                    <a16:rowId xmlns:a16="http://schemas.microsoft.com/office/drawing/2014/main" val="10000"/>
                  </a:ext>
                </a:extLst>
              </a:tr>
              <a:tr h="380548">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131</a:t>
                      </a:r>
                    </a:p>
                  </a:txBody>
                  <a:tcPr marL="68580" marR="68580" marT="34290" marB="34290"/>
                </a:tc>
                <a:tc>
                  <a:txBody>
                    <a:bodyPr/>
                    <a:lstStyle/>
                    <a:p>
                      <a:r>
                        <a:rPr lang="en-US" sz="1400" dirty="0"/>
                        <a:t>147</a:t>
                      </a:r>
                    </a:p>
                  </a:txBody>
                  <a:tcPr marL="68580" marR="68580" marT="34290" marB="34290"/>
                </a:tc>
                <a:tc>
                  <a:txBody>
                    <a:bodyPr/>
                    <a:lstStyle/>
                    <a:p>
                      <a:r>
                        <a:rPr lang="en-US" sz="1400" dirty="0"/>
                        <a:t>148</a:t>
                      </a:r>
                    </a:p>
                  </a:txBody>
                  <a:tcPr marL="68580" marR="68580" marT="34290" marB="34290"/>
                </a:tc>
                <a:extLst>
                  <a:ext uri="{0D108BD9-81ED-4DB2-BD59-A6C34878D82A}">
                    <a16:rowId xmlns:a16="http://schemas.microsoft.com/office/drawing/2014/main" val="3877392157"/>
                  </a:ext>
                </a:extLst>
              </a:tr>
              <a:tr h="380548">
                <a:tc>
                  <a:txBody>
                    <a:bodyPr/>
                    <a:lstStyle/>
                    <a:p>
                      <a:r>
                        <a:rPr lang="en-US" sz="1400" dirty="0"/>
                        <a:t>        Excess SCH</a:t>
                      </a:r>
                    </a:p>
                  </a:txBody>
                  <a:tcPr marL="68580" marR="68580" marT="34290" marB="34290"/>
                </a:tc>
                <a:tc>
                  <a:txBody>
                    <a:bodyPr/>
                    <a:lstStyle/>
                    <a:p>
                      <a:r>
                        <a:rPr lang="en-US" sz="1400" dirty="0"/>
                        <a:t>8</a:t>
                      </a:r>
                    </a:p>
                  </a:txBody>
                  <a:tcPr marL="68580" marR="68580" marT="34290" marB="34290"/>
                </a:tc>
                <a:tc>
                  <a:txBody>
                    <a:bodyPr/>
                    <a:lstStyle/>
                    <a:p>
                      <a:r>
                        <a:rPr lang="en-US" sz="1400" dirty="0"/>
                        <a:t>25</a:t>
                      </a:r>
                    </a:p>
                  </a:txBody>
                  <a:tcPr marL="68580" marR="68580" marT="34290" marB="34290"/>
                </a:tc>
                <a:tc>
                  <a:txBody>
                    <a:bodyPr/>
                    <a:lstStyle/>
                    <a:p>
                      <a:r>
                        <a:rPr lang="en-US" sz="1400" dirty="0"/>
                        <a:t>25</a:t>
                      </a:r>
                    </a:p>
                  </a:txBody>
                  <a:tcPr marL="68580" marR="68580" marT="34290" marB="34290"/>
                </a:tc>
                <a:extLst>
                  <a:ext uri="{0D108BD9-81ED-4DB2-BD59-A6C34878D82A}">
                    <a16:rowId xmlns:a16="http://schemas.microsoft.com/office/drawing/2014/main" val="86591889"/>
                  </a:ext>
                </a:extLst>
              </a:tr>
              <a:tr h="380548">
                <a:tc>
                  <a:txBody>
                    <a:bodyPr/>
                    <a:lstStyle/>
                    <a:p>
                      <a:r>
                        <a:rPr lang="en-US" sz="1400" dirty="0"/>
                        <a:t>2016</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597315883"/>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131</a:t>
                      </a:r>
                    </a:p>
                  </a:txBody>
                  <a:tcPr marL="68580" marR="68580" marT="34290" marB="34290"/>
                </a:tc>
                <a:tc>
                  <a:txBody>
                    <a:bodyPr/>
                    <a:lstStyle/>
                    <a:p>
                      <a:r>
                        <a:rPr lang="en-US" sz="1400" dirty="0"/>
                        <a:t>146</a:t>
                      </a:r>
                    </a:p>
                  </a:txBody>
                  <a:tcPr marL="68580" marR="68580" marT="34290" marB="34290"/>
                </a:tc>
                <a:tc>
                  <a:txBody>
                    <a:bodyPr/>
                    <a:lstStyle/>
                    <a:p>
                      <a:r>
                        <a:rPr lang="en-US" sz="1400" dirty="0"/>
                        <a:t>148</a:t>
                      </a:r>
                    </a:p>
                  </a:txBody>
                  <a:tcPr marL="68580" marR="68580" marT="34290" marB="34290"/>
                </a:tc>
                <a:extLst>
                  <a:ext uri="{0D108BD9-81ED-4DB2-BD59-A6C34878D82A}">
                    <a16:rowId xmlns:a16="http://schemas.microsoft.com/office/drawing/2014/main" val="10002"/>
                  </a:ext>
                </a:extLst>
              </a:tr>
              <a:tr h="380548">
                <a:tc>
                  <a:txBody>
                    <a:bodyPr/>
                    <a:lstStyle/>
                    <a:p>
                      <a:r>
                        <a:rPr lang="en-US" sz="1400" dirty="0"/>
                        <a:t>        Excess SCH</a:t>
                      </a:r>
                    </a:p>
                  </a:txBody>
                  <a:tcPr marL="68580" marR="68580" marT="34290" marB="34290"/>
                </a:tc>
                <a:tc>
                  <a:txBody>
                    <a:bodyPr/>
                    <a:lstStyle/>
                    <a:p>
                      <a:r>
                        <a:rPr lang="en-US" sz="1400" dirty="0"/>
                        <a:t>8</a:t>
                      </a:r>
                    </a:p>
                  </a:txBody>
                  <a:tcPr marL="68580" marR="68580" marT="34290" marB="34290"/>
                </a:tc>
                <a:tc>
                  <a:txBody>
                    <a:bodyPr/>
                    <a:lstStyle/>
                    <a:p>
                      <a:r>
                        <a:rPr lang="en-US" sz="1400" dirty="0"/>
                        <a:t>24</a:t>
                      </a:r>
                    </a:p>
                  </a:txBody>
                  <a:tcPr marL="68580" marR="68580" marT="34290" marB="34290"/>
                </a:tc>
                <a:tc>
                  <a:txBody>
                    <a:bodyPr/>
                    <a:lstStyle/>
                    <a:p>
                      <a:r>
                        <a:rPr lang="en-US" sz="1400" dirty="0"/>
                        <a:t>26</a:t>
                      </a:r>
                    </a:p>
                  </a:txBody>
                  <a:tcPr marL="68580" marR="68580" marT="34290" marB="34290"/>
                </a:tc>
                <a:extLst>
                  <a:ext uri="{0D108BD9-81ED-4DB2-BD59-A6C34878D82A}">
                    <a16:rowId xmlns:a16="http://schemas.microsoft.com/office/drawing/2014/main" val="10003"/>
                  </a:ext>
                </a:extLst>
              </a:tr>
              <a:tr h="380548">
                <a:tc>
                  <a:txBody>
                    <a:bodyPr/>
                    <a:lstStyle/>
                    <a:p>
                      <a:r>
                        <a:rPr lang="en-US" sz="1400" dirty="0"/>
                        <a:t>2015</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218336744"/>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133</a:t>
                      </a:r>
                    </a:p>
                  </a:txBody>
                  <a:tcPr marL="68580" marR="68580" marT="34290" marB="34290"/>
                </a:tc>
                <a:tc>
                  <a:txBody>
                    <a:bodyPr/>
                    <a:lstStyle/>
                    <a:p>
                      <a:r>
                        <a:rPr lang="en-US" sz="1400" dirty="0"/>
                        <a:t>148</a:t>
                      </a:r>
                    </a:p>
                  </a:txBody>
                  <a:tcPr marL="68580" marR="68580" marT="34290" marB="34290"/>
                </a:tc>
                <a:tc>
                  <a:txBody>
                    <a:bodyPr/>
                    <a:lstStyle/>
                    <a:p>
                      <a:r>
                        <a:rPr lang="en-US" sz="1400" dirty="0"/>
                        <a:t>150</a:t>
                      </a:r>
                    </a:p>
                  </a:txBody>
                  <a:tcPr marL="68580" marR="68580" marT="34290" marB="34290"/>
                </a:tc>
                <a:extLst>
                  <a:ext uri="{0D108BD9-81ED-4DB2-BD59-A6C34878D82A}">
                    <a16:rowId xmlns:a16="http://schemas.microsoft.com/office/drawing/2014/main" val="1340963393"/>
                  </a:ext>
                </a:extLst>
              </a:tr>
              <a:tr h="380548">
                <a:tc>
                  <a:txBody>
                    <a:bodyPr/>
                    <a:lstStyle/>
                    <a:p>
                      <a:r>
                        <a:rPr lang="en-US" sz="1400" dirty="0"/>
                        <a:t>        Excess SCH</a:t>
                      </a:r>
                    </a:p>
                  </a:txBody>
                  <a:tcPr marL="68580" marR="68580" marT="34290" marB="34290"/>
                </a:tc>
                <a:tc>
                  <a:txBody>
                    <a:bodyPr/>
                    <a:lstStyle/>
                    <a:p>
                      <a:r>
                        <a:rPr lang="en-US" sz="1400" dirty="0"/>
                        <a:t>8</a:t>
                      </a:r>
                    </a:p>
                  </a:txBody>
                  <a:tcPr marL="68580" marR="68580" marT="34290" marB="34290"/>
                </a:tc>
                <a:tc>
                  <a:txBody>
                    <a:bodyPr/>
                    <a:lstStyle/>
                    <a:p>
                      <a:r>
                        <a:rPr lang="en-US" sz="1400" dirty="0"/>
                        <a:t>26</a:t>
                      </a:r>
                    </a:p>
                  </a:txBody>
                  <a:tcPr marL="68580" marR="68580" marT="34290" marB="34290"/>
                </a:tc>
                <a:tc>
                  <a:txBody>
                    <a:bodyPr/>
                    <a:lstStyle/>
                    <a:p>
                      <a:r>
                        <a:rPr lang="en-US" sz="1400" dirty="0"/>
                        <a:t>27</a:t>
                      </a:r>
                    </a:p>
                  </a:txBody>
                  <a:tcPr marL="68580" marR="68580" marT="34290" marB="34290"/>
                </a:tc>
                <a:extLst>
                  <a:ext uri="{0D108BD9-81ED-4DB2-BD59-A6C34878D82A}">
                    <a16:rowId xmlns:a16="http://schemas.microsoft.com/office/drawing/2014/main" val="3924866816"/>
                  </a:ext>
                </a:extLst>
              </a:tr>
            </a:tbl>
          </a:graphicData>
        </a:graphic>
      </p:graphicFrame>
      <p:sp>
        <p:nvSpPr>
          <p:cNvPr id="5" name="Slide Number Placeholder 4">
            <a:extLst>
              <a:ext uri="{FF2B5EF4-FFF2-40B4-BE49-F238E27FC236}">
                <a16:creationId xmlns:a16="http://schemas.microsoft.com/office/drawing/2014/main" id="{98BBBE13-DA5F-480C-9545-5443FD9C64CB}"/>
              </a:ext>
            </a:extLst>
          </p:cNvPr>
          <p:cNvSpPr>
            <a:spLocks noGrp="1"/>
          </p:cNvSpPr>
          <p:nvPr>
            <p:ph type="sldNum" sz="quarter" idx="12"/>
          </p:nvPr>
        </p:nvSpPr>
        <p:spPr/>
        <p:txBody>
          <a:bodyPr/>
          <a:lstStyle/>
          <a:p>
            <a:fld id="{42B960B7-1A5D-4A40-9C6E-0A7BBAA5F990}" type="slidenum">
              <a:rPr lang="en-US" smtClean="0"/>
              <a:t>11</a:t>
            </a:fld>
            <a:endParaRPr lang="en-US"/>
          </a:p>
        </p:txBody>
      </p:sp>
    </p:spTree>
    <p:extLst>
      <p:ext uri="{BB962C8B-B14F-4D97-AF65-F5344CB8AC3E}">
        <p14:creationId xmlns:p14="http://schemas.microsoft.com/office/powerpoint/2010/main" val="3975796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Even though dual credit (DC) courses are not included in the calculation of average SCH, 37% of the graduates took DC</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360468"/>
              </p:ext>
            </p:extLst>
          </p:nvPr>
        </p:nvGraphicFramePr>
        <p:xfrm>
          <a:off x="808957" y="1891616"/>
          <a:ext cx="7706393" cy="3596542"/>
        </p:xfrm>
        <a:graphic>
          <a:graphicData uri="http://schemas.openxmlformats.org/drawingml/2006/table">
            <a:tbl>
              <a:tblPr firstRow="1" bandRow="1">
                <a:tableStyleId>{5C22544A-7EE6-4342-B048-85BDC9FD1C3A}</a:tableStyleId>
              </a:tblPr>
              <a:tblGrid>
                <a:gridCol w="2163749">
                  <a:extLst>
                    <a:ext uri="{9D8B030D-6E8A-4147-A177-3AD203B41FA5}">
                      <a16:colId xmlns:a16="http://schemas.microsoft.com/office/drawing/2014/main" val="20000"/>
                    </a:ext>
                  </a:extLst>
                </a:gridCol>
                <a:gridCol w="2202728">
                  <a:extLst>
                    <a:ext uri="{9D8B030D-6E8A-4147-A177-3AD203B41FA5}">
                      <a16:colId xmlns:a16="http://schemas.microsoft.com/office/drawing/2014/main" val="20001"/>
                    </a:ext>
                  </a:extLst>
                </a:gridCol>
                <a:gridCol w="1669958">
                  <a:extLst>
                    <a:ext uri="{9D8B030D-6E8A-4147-A177-3AD203B41FA5}">
                      <a16:colId xmlns:a16="http://schemas.microsoft.com/office/drawing/2014/main" val="20002"/>
                    </a:ext>
                  </a:extLst>
                </a:gridCol>
                <a:gridCol w="1669958">
                  <a:extLst>
                    <a:ext uri="{9D8B030D-6E8A-4147-A177-3AD203B41FA5}">
                      <a16:colId xmlns:a16="http://schemas.microsoft.com/office/drawing/2014/main" val="20003"/>
                    </a:ext>
                  </a:extLst>
                </a:gridCol>
              </a:tblGrid>
              <a:tr h="607489">
                <a:tc>
                  <a:txBody>
                    <a:bodyPr/>
                    <a:lstStyle/>
                    <a:p>
                      <a:r>
                        <a:rPr lang="en-US" sz="1400" dirty="0"/>
                        <a:t>Cohort</a:t>
                      </a:r>
                    </a:p>
                  </a:txBody>
                  <a:tcPr marL="68580" marR="68580" marT="34290" marB="34290"/>
                </a:tc>
                <a:tc>
                  <a:txBody>
                    <a:bodyPr/>
                    <a:lstStyle/>
                    <a:p>
                      <a:r>
                        <a:rPr lang="en-US" sz="1400" dirty="0"/>
                        <a:t>All Graduates</a:t>
                      </a:r>
                    </a:p>
                  </a:txBody>
                  <a:tcPr marL="68580" marR="68580" marT="34290" marB="34290"/>
                </a:tc>
                <a:tc>
                  <a:txBody>
                    <a:bodyPr/>
                    <a:lstStyle/>
                    <a:p>
                      <a:r>
                        <a:rPr lang="en-US" sz="1400" dirty="0"/>
                        <a:t>Graduates Starting at the Same  Inst.</a:t>
                      </a:r>
                    </a:p>
                  </a:txBody>
                  <a:tcPr marL="68580" marR="68580" marT="34290" marB="34290"/>
                </a:tc>
                <a:tc>
                  <a:txBody>
                    <a:bodyPr/>
                    <a:lstStyle/>
                    <a:p>
                      <a:r>
                        <a:rPr lang="en-US" sz="1400" dirty="0"/>
                        <a:t>Graduates Starting at Another</a:t>
                      </a:r>
                      <a:r>
                        <a:rPr lang="en-US" sz="1400" baseline="0" dirty="0"/>
                        <a:t> Inst.</a:t>
                      </a:r>
                      <a:endParaRPr lang="en-US" sz="1400" dirty="0"/>
                    </a:p>
                  </a:txBody>
                  <a:tcPr marL="68580" marR="68580" marT="34290" marB="34290"/>
                </a:tc>
                <a:extLst>
                  <a:ext uri="{0D108BD9-81ED-4DB2-BD59-A6C34878D82A}">
                    <a16:rowId xmlns:a16="http://schemas.microsoft.com/office/drawing/2014/main" val="10000"/>
                  </a:ext>
                </a:extLst>
              </a:tr>
              <a:tr h="332117">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32117">
                <a:tc>
                  <a:txBody>
                    <a:bodyPr/>
                    <a:lstStyle/>
                    <a:p>
                      <a:r>
                        <a:rPr lang="en-US" sz="1400" dirty="0"/>
                        <a:t>        Percent with DC</a:t>
                      </a:r>
                    </a:p>
                  </a:txBody>
                  <a:tcPr marL="68580" marR="68580" marT="34290" marB="34290"/>
                </a:tc>
                <a:tc>
                  <a:txBody>
                    <a:bodyPr/>
                    <a:lstStyle/>
                    <a:p>
                      <a:r>
                        <a:rPr lang="en-US" sz="1400" dirty="0"/>
                        <a:t>37%</a:t>
                      </a:r>
                    </a:p>
                  </a:txBody>
                  <a:tcPr marL="68580" marR="68580" marT="34290" marB="34290"/>
                </a:tc>
                <a:tc>
                  <a:txBody>
                    <a:bodyPr/>
                    <a:lstStyle/>
                    <a:p>
                      <a:r>
                        <a:rPr lang="en-US" sz="1400" dirty="0"/>
                        <a:t>44%</a:t>
                      </a:r>
                    </a:p>
                  </a:txBody>
                  <a:tcPr marL="68580" marR="68580" marT="34290" marB="34290"/>
                </a:tc>
                <a:tc>
                  <a:txBody>
                    <a:bodyPr/>
                    <a:lstStyle/>
                    <a:p>
                      <a:r>
                        <a:rPr lang="en-US" sz="1400" dirty="0"/>
                        <a:t>27%</a:t>
                      </a:r>
                    </a:p>
                  </a:txBody>
                  <a:tcPr marL="68580" marR="68580" marT="34290" marB="34290"/>
                </a:tc>
                <a:extLst>
                  <a:ext uri="{0D108BD9-81ED-4DB2-BD59-A6C34878D82A}">
                    <a16:rowId xmlns:a16="http://schemas.microsoft.com/office/drawing/2014/main" val="3877392157"/>
                  </a:ext>
                </a:extLst>
              </a:tr>
              <a:tr h="332117">
                <a:tc>
                  <a:txBody>
                    <a:bodyPr/>
                    <a:lstStyle/>
                    <a:p>
                      <a:r>
                        <a:rPr lang="en-US" sz="1400" dirty="0"/>
                        <a:t>        </a:t>
                      </a:r>
                      <a:r>
                        <a:rPr lang="en-US" sz="1400" dirty="0" err="1"/>
                        <a:t>Avg</a:t>
                      </a:r>
                      <a:r>
                        <a:rPr lang="en-US" sz="1400" dirty="0"/>
                        <a:t>  DC SCH</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5.7</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7.1</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3.7</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591889"/>
                  </a:ext>
                </a:extLst>
              </a:tr>
              <a:tr h="3321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2016</a:t>
                      </a:r>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332117">
                <a:tc>
                  <a:txBody>
                    <a:bodyPr/>
                    <a:lstStyle/>
                    <a:p>
                      <a:r>
                        <a:rPr lang="en-US" sz="1400" dirty="0"/>
                        <a:t>        Percent with DC</a:t>
                      </a:r>
                    </a:p>
                  </a:txBody>
                  <a:tcPr marL="68580" marR="68580" marT="34290" marB="34290"/>
                </a:tc>
                <a:tc>
                  <a:txBody>
                    <a:bodyPr/>
                    <a:lstStyle/>
                    <a:p>
                      <a:r>
                        <a:rPr lang="en-US" sz="1400" dirty="0"/>
                        <a:t>37%</a:t>
                      </a:r>
                    </a:p>
                  </a:txBody>
                  <a:tcPr marL="68580" marR="68580" marT="34290" marB="34290"/>
                </a:tc>
                <a:tc>
                  <a:txBody>
                    <a:bodyPr/>
                    <a:lstStyle/>
                    <a:p>
                      <a:r>
                        <a:rPr lang="en-US" sz="1400" dirty="0"/>
                        <a:t>44%</a:t>
                      </a:r>
                    </a:p>
                  </a:txBody>
                  <a:tcPr marL="68580" marR="68580" marT="34290" marB="34290"/>
                </a:tc>
                <a:tc>
                  <a:txBody>
                    <a:bodyPr/>
                    <a:lstStyle/>
                    <a:p>
                      <a:r>
                        <a:rPr lang="en-US" sz="1400" dirty="0"/>
                        <a:t>27%</a:t>
                      </a:r>
                    </a:p>
                  </a:txBody>
                  <a:tcPr marL="68580" marR="68580" marT="34290" marB="34290"/>
                </a:tc>
                <a:extLst>
                  <a:ext uri="{0D108BD9-81ED-4DB2-BD59-A6C34878D82A}">
                    <a16:rowId xmlns:a16="http://schemas.microsoft.com/office/drawing/2014/main" val="10003"/>
                  </a:ext>
                </a:extLst>
              </a:tr>
              <a:tr h="332117">
                <a:tc>
                  <a:txBody>
                    <a:bodyPr/>
                    <a:lstStyle/>
                    <a:p>
                      <a:r>
                        <a:rPr lang="en-US" sz="1400" dirty="0"/>
                        <a:t>        </a:t>
                      </a:r>
                      <a:r>
                        <a:rPr lang="en-US" sz="1400" dirty="0" err="1"/>
                        <a:t>Avg</a:t>
                      </a:r>
                      <a:r>
                        <a:rPr lang="en-US" sz="1400" dirty="0"/>
                        <a:t>  DC SCH</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5.5</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6.9</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3.5</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36744"/>
                  </a:ext>
                </a:extLst>
              </a:tr>
              <a:tr h="3321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2015</a:t>
                      </a:r>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24866816"/>
                  </a:ext>
                </a:extLst>
              </a:tr>
              <a:tr h="332117">
                <a:tc>
                  <a:txBody>
                    <a:bodyPr/>
                    <a:lstStyle/>
                    <a:p>
                      <a:r>
                        <a:rPr lang="en-US" sz="1400" dirty="0"/>
                        <a:t>        Percent with DC</a:t>
                      </a:r>
                    </a:p>
                  </a:txBody>
                  <a:tcPr marL="68580" marR="68580" marT="34290" marB="34290"/>
                </a:tc>
                <a:tc>
                  <a:txBody>
                    <a:bodyPr/>
                    <a:lstStyle/>
                    <a:p>
                      <a:r>
                        <a:rPr lang="en-US" sz="1400" dirty="0"/>
                        <a:t>36%</a:t>
                      </a:r>
                    </a:p>
                  </a:txBody>
                  <a:tcPr marL="68580" marR="68580" marT="34290" marB="34290"/>
                </a:tc>
                <a:tc>
                  <a:txBody>
                    <a:bodyPr/>
                    <a:lstStyle/>
                    <a:p>
                      <a:r>
                        <a:rPr lang="en-US" sz="1400" dirty="0"/>
                        <a:t>44%</a:t>
                      </a:r>
                    </a:p>
                  </a:txBody>
                  <a:tcPr marL="68580" marR="68580" marT="34290" marB="34290"/>
                </a:tc>
                <a:tc>
                  <a:txBody>
                    <a:bodyPr/>
                    <a:lstStyle/>
                    <a:p>
                      <a:r>
                        <a:rPr lang="en-US" sz="1400" dirty="0"/>
                        <a:t>25%</a:t>
                      </a:r>
                    </a:p>
                  </a:txBody>
                  <a:tcPr marL="68580" marR="68580" marT="34290" marB="34290"/>
                </a:tc>
                <a:extLst>
                  <a:ext uri="{0D108BD9-81ED-4DB2-BD59-A6C34878D82A}">
                    <a16:rowId xmlns:a16="http://schemas.microsoft.com/office/drawing/2014/main" val="557381478"/>
                  </a:ext>
                </a:extLst>
              </a:tr>
              <a:tr h="332117">
                <a:tc>
                  <a:txBody>
                    <a:bodyPr/>
                    <a:lstStyle/>
                    <a:p>
                      <a:r>
                        <a:rPr lang="en-US" sz="1400" dirty="0"/>
                        <a:t>        </a:t>
                      </a:r>
                      <a:r>
                        <a:rPr lang="en-US" sz="1400" dirty="0" err="1"/>
                        <a:t>Avg</a:t>
                      </a:r>
                      <a:r>
                        <a:rPr lang="en-US" sz="1400" dirty="0"/>
                        <a:t>  DC SCH</a:t>
                      </a:r>
                    </a:p>
                  </a:txBody>
                  <a:tcPr marL="68580" marR="68580" marT="34290" marB="34290"/>
                </a:tc>
                <a:tc>
                  <a:txBody>
                    <a:bodyPr/>
                    <a:lstStyle/>
                    <a:p>
                      <a:r>
                        <a:rPr lang="en-US" sz="1400" dirty="0"/>
                        <a:t>5.1</a:t>
                      </a:r>
                    </a:p>
                  </a:txBody>
                  <a:tcPr marL="68580" marR="68580" marT="34290" marB="34290"/>
                </a:tc>
                <a:tc>
                  <a:txBody>
                    <a:bodyPr/>
                    <a:lstStyle/>
                    <a:p>
                      <a:r>
                        <a:rPr lang="en-US" sz="1400" dirty="0"/>
                        <a:t>6.5</a:t>
                      </a:r>
                    </a:p>
                  </a:txBody>
                  <a:tcPr marL="68580" marR="68580" marT="34290" marB="34290"/>
                </a:tc>
                <a:tc>
                  <a:txBody>
                    <a:bodyPr/>
                    <a:lstStyle/>
                    <a:p>
                      <a:r>
                        <a:rPr lang="en-US" sz="1400" dirty="0"/>
                        <a:t>3.1</a:t>
                      </a:r>
                    </a:p>
                  </a:txBody>
                  <a:tcPr marL="68580" marR="68580" marT="34290" marB="34290"/>
                </a:tc>
                <a:extLst>
                  <a:ext uri="{0D108BD9-81ED-4DB2-BD59-A6C34878D82A}">
                    <a16:rowId xmlns:a16="http://schemas.microsoft.com/office/drawing/2014/main" val="1875336623"/>
                  </a:ext>
                </a:extLst>
              </a:tr>
            </a:tbl>
          </a:graphicData>
        </a:graphic>
      </p:graphicFrame>
      <p:sp>
        <p:nvSpPr>
          <p:cNvPr id="5" name="Slide Number Placeholder 4">
            <a:extLst>
              <a:ext uri="{FF2B5EF4-FFF2-40B4-BE49-F238E27FC236}">
                <a16:creationId xmlns:a16="http://schemas.microsoft.com/office/drawing/2014/main" id="{CC121574-8F64-40DF-8A51-D71D3553B378}"/>
              </a:ext>
            </a:extLst>
          </p:cNvPr>
          <p:cNvSpPr>
            <a:spLocks noGrp="1"/>
          </p:cNvSpPr>
          <p:nvPr>
            <p:ph type="sldNum" sz="quarter" idx="12"/>
          </p:nvPr>
        </p:nvSpPr>
        <p:spPr/>
        <p:txBody>
          <a:bodyPr/>
          <a:lstStyle/>
          <a:p>
            <a:fld id="{42B960B7-1A5D-4A40-9C6E-0A7BBAA5F990}" type="slidenum">
              <a:rPr lang="en-US" smtClean="0"/>
              <a:t>12</a:t>
            </a:fld>
            <a:endParaRPr lang="en-US"/>
          </a:p>
        </p:txBody>
      </p:sp>
    </p:spTree>
    <p:extLst>
      <p:ext uri="{BB962C8B-B14F-4D97-AF65-F5344CB8AC3E}">
        <p14:creationId xmlns:p14="http://schemas.microsoft.com/office/powerpoint/2010/main" val="2994307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Graduates who took DC tend to have less excess hours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33106680"/>
              </p:ext>
            </p:extLst>
          </p:nvPr>
        </p:nvGraphicFramePr>
        <p:xfrm>
          <a:off x="808957" y="1891616"/>
          <a:ext cx="7706393" cy="3596542"/>
        </p:xfrm>
        <a:graphic>
          <a:graphicData uri="http://schemas.openxmlformats.org/drawingml/2006/table">
            <a:tbl>
              <a:tblPr firstRow="1" bandRow="1">
                <a:tableStyleId>{5C22544A-7EE6-4342-B048-85BDC9FD1C3A}</a:tableStyleId>
              </a:tblPr>
              <a:tblGrid>
                <a:gridCol w="2163749">
                  <a:extLst>
                    <a:ext uri="{9D8B030D-6E8A-4147-A177-3AD203B41FA5}">
                      <a16:colId xmlns:a16="http://schemas.microsoft.com/office/drawing/2014/main" val="20000"/>
                    </a:ext>
                  </a:extLst>
                </a:gridCol>
                <a:gridCol w="2202728">
                  <a:extLst>
                    <a:ext uri="{9D8B030D-6E8A-4147-A177-3AD203B41FA5}">
                      <a16:colId xmlns:a16="http://schemas.microsoft.com/office/drawing/2014/main" val="20001"/>
                    </a:ext>
                  </a:extLst>
                </a:gridCol>
                <a:gridCol w="1669958">
                  <a:extLst>
                    <a:ext uri="{9D8B030D-6E8A-4147-A177-3AD203B41FA5}">
                      <a16:colId xmlns:a16="http://schemas.microsoft.com/office/drawing/2014/main" val="20002"/>
                    </a:ext>
                  </a:extLst>
                </a:gridCol>
                <a:gridCol w="1669958">
                  <a:extLst>
                    <a:ext uri="{9D8B030D-6E8A-4147-A177-3AD203B41FA5}">
                      <a16:colId xmlns:a16="http://schemas.microsoft.com/office/drawing/2014/main" val="20003"/>
                    </a:ext>
                  </a:extLst>
                </a:gridCol>
              </a:tblGrid>
              <a:tr h="607489">
                <a:tc>
                  <a:txBody>
                    <a:bodyPr/>
                    <a:lstStyle/>
                    <a:p>
                      <a:r>
                        <a:rPr lang="en-US" sz="1400" dirty="0"/>
                        <a:t>Cohort</a:t>
                      </a:r>
                    </a:p>
                  </a:txBody>
                  <a:tcPr marL="68580" marR="68580" marT="34290" marB="34290"/>
                </a:tc>
                <a:tc>
                  <a:txBody>
                    <a:bodyPr/>
                    <a:lstStyle/>
                    <a:p>
                      <a:r>
                        <a:rPr lang="en-US" sz="1400" dirty="0"/>
                        <a:t>All Graduates</a:t>
                      </a:r>
                    </a:p>
                  </a:txBody>
                  <a:tcPr marL="68580" marR="68580" marT="34290" marB="34290"/>
                </a:tc>
                <a:tc>
                  <a:txBody>
                    <a:bodyPr/>
                    <a:lstStyle/>
                    <a:p>
                      <a:r>
                        <a:rPr lang="en-US" sz="1400" dirty="0"/>
                        <a:t>Graduates Starting at the Same  Inst.</a:t>
                      </a:r>
                    </a:p>
                  </a:txBody>
                  <a:tcPr marL="68580" marR="68580" marT="34290" marB="34290"/>
                </a:tc>
                <a:tc>
                  <a:txBody>
                    <a:bodyPr/>
                    <a:lstStyle/>
                    <a:p>
                      <a:r>
                        <a:rPr lang="en-US" sz="1400" dirty="0"/>
                        <a:t>Graduates Starting at Another</a:t>
                      </a:r>
                      <a:r>
                        <a:rPr lang="en-US" sz="1400" baseline="0" dirty="0"/>
                        <a:t> Inst.</a:t>
                      </a:r>
                      <a:endParaRPr lang="en-US" sz="1400" dirty="0"/>
                    </a:p>
                  </a:txBody>
                  <a:tcPr marL="68580" marR="68580" marT="34290" marB="34290"/>
                </a:tc>
                <a:extLst>
                  <a:ext uri="{0D108BD9-81ED-4DB2-BD59-A6C34878D82A}">
                    <a16:rowId xmlns:a16="http://schemas.microsoft.com/office/drawing/2014/main" val="10000"/>
                  </a:ext>
                </a:extLst>
              </a:tr>
              <a:tr h="332117">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32117">
                <a:tc>
                  <a:txBody>
                    <a:bodyPr/>
                    <a:lstStyle/>
                    <a:p>
                      <a:r>
                        <a:rPr lang="en-US" sz="1400" dirty="0"/>
                        <a:t>        Excess SCH </a:t>
                      </a:r>
                      <a:r>
                        <a:rPr lang="en-US" sz="1400" dirty="0" err="1"/>
                        <a:t>noDC</a:t>
                      </a:r>
                      <a:endParaRPr lang="en-US" sz="1400" dirty="0"/>
                    </a:p>
                  </a:txBody>
                  <a:tcPr marL="68580" marR="68580" marT="34290" marB="34290"/>
                </a:tc>
                <a:tc>
                  <a:txBody>
                    <a:bodyPr/>
                    <a:lstStyle/>
                    <a:p>
                      <a:r>
                        <a:rPr lang="en-US" sz="1400" dirty="0"/>
                        <a:t>19</a:t>
                      </a:r>
                    </a:p>
                  </a:txBody>
                  <a:tcPr marL="68580" marR="68580" marT="34290" marB="34290"/>
                </a:tc>
                <a:tc>
                  <a:txBody>
                    <a:bodyPr/>
                    <a:lstStyle/>
                    <a:p>
                      <a:r>
                        <a:rPr lang="en-US" sz="1400"/>
                        <a:t>11.6</a:t>
                      </a:r>
                      <a:endParaRPr lang="en-US" sz="1400" dirty="0"/>
                    </a:p>
                  </a:txBody>
                  <a:tcPr marL="68580" marR="68580" marT="34290" marB="34290"/>
                </a:tc>
                <a:tc>
                  <a:txBody>
                    <a:bodyPr/>
                    <a:lstStyle/>
                    <a:p>
                      <a:r>
                        <a:rPr lang="en-US" sz="1400" dirty="0"/>
                        <a:t>27.5</a:t>
                      </a:r>
                    </a:p>
                  </a:txBody>
                  <a:tcPr marL="68580" marR="68580" marT="34290" marB="34290"/>
                </a:tc>
                <a:extLst>
                  <a:ext uri="{0D108BD9-81ED-4DB2-BD59-A6C34878D82A}">
                    <a16:rowId xmlns:a16="http://schemas.microsoft.com/office/drawing/2014/main" val="3877392157"/>
                  </a:ext>
                </a:extLst>
              </a:tr>
              <a:tr h="332117">
                <a:tc>
                  <a:txBody>
                    <a:bodyPr/>
                    <a:lstStyle/>
                    <a:p>
                      <a:r>
                        <a:rPr lang="en-US" sz="1400" dirty="0"/>
                        <a:t>        Excess SCH DC</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6</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2.3</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14.6</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591889"/>
                  </a:ext>
                </a:extLst>
              </a:tr>
              <a:tr h="3321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2016</a:t>
                      </a:r>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332117">
                <a:tc>
                  <a:txBody>
                    <a:bodyPr/>
                    <a:lstStyle/>
                    <a:p>
                      <a:r>
                        <a:rPr lang="en-US" sz="1400" dirty="0"/>
                        <a:t>        Excess SCH </a:t>
                      </a:r>
                      <a:r>
                        <a:rPr lang="en-US" sz="1400" dirty="0" err="1"/>
                        <a:t>noDC</a:t>
                      </a:r>
                      <a:endParaRPr lang="en-US" sz="1400" dirty="0"/>
                    </a:p>
                  </a:txBody>
                  <a:tcPr marL="68580" marR="68580" marT="34290" marB="34290"/>
                </a:tc>
                <a:tc>
                  <a:txBody>
                    <a:bodyPr/>
                    <a:lstStyle/>
                    <a:p>
                      <a:r>
                        <a:rPr lang="en-US" sz="1400" dirty="0"/>
                        <a:t>19.9</a:t>
                      </a:r>
                    </a:p>
                  </a:txBody>
                  <a:tcPr marL="68580" marR="68580" marT="34290" marB="34290"/>
                </a:tc>
                <a:tc>
                  <a:txBody>
                    <a:bodyPr/>
                    <a:lstStyle/>
                    <a:p>
                      <a:r>
                        <a:rPr lang="en-US" sz="1400" dirty="0"/>
                        <a:t>12.5</a:t>
                      </a:r>
                    </a:p>
                  </a:txBody>
                  <a:tcPr marL="68580" marR="68580" marT="34290" marB="34290"/>
                </a:tc>
                <a:tc>
                  <a:txBody>
                    <a:bodyPr/>
                    <a:lstStyle/>
                    <a:p>
                      <a:r>
                        <a:rPr lang="en-US" sz="1400" dirty="0"/>
                        <a:t>27.9</a:t>
                      </a:r>
                    </a:p>
                  </a:txBody>
                  <a:tcPr marL="68580" marR="68580" marT="34290" marB="34290"/>
                </a:tc>
                <a:extLst>
                  <a:ext uri="{0D108BD9-81ED-4DB2-BD59-A6C34878D82A}">
                    <a16:rowId xmlns:a16="http://schemas.microsoft.com/office/drawing/2014/main" val="10003"/>
                  </a:ext>
                </a:extLst>
              </a:tr>
              <a:tr h="332117">
                <a:tc>
                  <a:txBody>
                    <a:bodyPr/>
                    <a:lstStyle/>
                    <a:p>
                      <a:r>
                        <a:rPr lang="en-US" sz="1400" dirty="0"/>
                        <a:t>        Excess SCH DC</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6.5</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3.0</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14.6</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36744"/>
                  </a:ext>
                </a:extLst>
              </a:tr>
              <a:tr h="3321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2015</a:t>
                      </a:r>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24866816"/>
                  </a:ext>
                </a:extLst>
              </a:tr>
              <a:tr h="332117">
                <a:tc>
                  <a:txBody>
                    <a:bodyPr/>
                    <a:lstStyle/>
                    <a:p>
                      <a:r>
                        <a:rPr lang="en-US" sz="1400" dirty="0"/>
                        <a:t>        Excess SCH </a:t>
                      </a:r>
                      <a:r>
                        <a:rPr lang="en-US" sz="1400" dirty="0" err="1"/>
                        <a:t>noDC</a:t>
                      </a:r>
                      <a:endParaRPr lang="en-US" sz="1400" dirty="0"/>
                    </a:p>
                  </a:txBody>
                  <a:tcPr marL="68580" marR="68580" marT="34290" marB="34290"/>
                </a:tc>
                <a:tc>
                  <a:txBody>
                    <a:bodyPr/>
                    <a:lstStyle/>
                    <a:p>
                      <a:r>
                        <a:rPr lang="en-US" sz="1400" dirty="0"/>
                        <a:t>20.5</a:t>
                      </a:r>
                    </a:p>
                  </a:txBody>
                  <a:tcPr marL="68580" marR="68580" marT="34290" marB="34290"/>
                </a:tc>
                <a:tc>
                  <a:txBody>
                    <a:bodyPr/>
                    <a:lstStyle/>
                    <a:p>
                      <a:r>
                        <a:rPr lang="en-US" sz="1400" dirty="0"/>
                        <a:t>13.0</a:t>
                      </a:r>
                    </a:p>
                  </a:txBody>
                  <a:tcPr marL="68580" marR="68580" marT="34290" marB="34290"/>
                </a:tc>
                <a:tc>
                  <a:txBody>
                    <a:bodyPr/>
                    <a:lstStyle/>
                    <a:p>
                      <a:r>
                        <a:rPr lang="en-US" sz="1400" dirty="0"/>
                        <a:t>28.7</a:t>
                      </a:r>
                    </a:p>
                  </a:txBody>
                  <a:tcPr marL="68580" marR="68580" marT="34290" marB="34290"/>
                </a:tc>
                <a:extLst>
                  <a:ext uri="{0D108BD9-81ED-4DB2-BD59-A6C34878D82A}">
                    <a16:rowId xmlns:a16="http://schemas.microsoft.com/office/drawing/2014/main" val="557381478"/>
                  </a:ext>
                </a:extLst>
              </a:tr>
              <a:tr h="332117">
                <a:tc>
                  <a:txBody>
                    <a:bodyPr/>
                    <a:lstStyle/>
                    <a:p>
                      <a:r>
                        <a:rPr lang="en-US" sz="1400" dirty="0"/>
                        <a:t>        Excess SCH DC</a:t>
                      </a:r>
                    </a:p>
                  </a:txBody>
                  <a:tcPr marL="68580" marR="68580" marT="34290" marB="34290"/>
                </a:tc>
                <a:tc>
                  <a:txBody>
                    <a:bodyPr/>
                    <a:lstStyle/>
                    <a:p>
                      <a:r>
                        <a:rPr lang="en-US" sz="1400" dirty="0"/>
                        <a:t>5.8</a:t>
                      </a:r>
                    </a:p>
                  </a:txBody>
                  <a:tcPr marL="68580" marR="68580" marT="34290" marB="34290"/>
                </a:tc>
                <a:tc>
                  <a:txBody>
                    <a:bodyPr/>
                    <a:lstStyle/>
                    <a:p>
                      <a:r>
                        <a:rPr lang="en-US" sz="1400" dirty="0"/>
                        <a:t>2.7</a:t>
                      </a:r>
                    </a:p>
                  </a:txBody>
                  <a:tcPr marL="68580" marR="68580" marT="34290" marB="34290"/>
                </a:tc>
                <a:tc>
                  <a:txBody>
                    <a:bodyPr/>
                    <a:lstStyle/>
                    <a:p>
                      <a:r>
                        <a:rPr lang="en-US" sz="1400" dirty="0"/>
                        <a:t>13.9</a:t>
                      </a:r>
                    </a:p>
                  </a:txBody>
                  <a:tcPr marL="68580" marR="68580" marT="34290" marB="34290"/>
                </a:tc>
                <a:extLst>
                  <a:ext uri="{0D108BD9-81ED-4DB2-BD59-A6C34878D82A}">
                    <a16:rowId xmlns:a16="http://schemas.microsoft.com/office/drawing/2014/main" val="1875336623"/>
                  </a:ext>
                </a:extLst>
              </a:tr>
            </a:tbl>
          </a:graphicData>
        </a:graphic>
      </p:graphicFrame>
      <p:sp>
        <p:nvSpPr>
          <p:cNvPr id="5" name="Slide Number Placeholder 4">
            <a:extLst>
              <a:ext uri="{FF2B5EF4-FFF2-40B4-BE49-F238E27FC236}">
                <a16:creationId xmlns:a16="http://schemas.microsoft.com/office/drawing/2014/main" id="{EFD35BCD-701B-47AD-B289-5EBB699861F9}"/>
              </a:ext>
            </a:extLst>
          </p:cNvPr>
          <p:cNvSpPr>
            <a:spLocks noGrp="1"/>
          </p:cNvSpPr>
          <p:nvPr>
            <p:ph type="sldNum" sz="quarter" idx="12"/>
          </p:nvPr>
        </p:nvSpPr>
        <p:spPr/>
        <p:txBody>
          <a:bodyPr/>
          <a:lstStyle/>
          <a:p>
            <a:fld id="{42B960B7-1A5D-4A40-9C6E-0A7BBAA5F990}" type="slidenum">
              <a:rPr lang="en-US" smtClean="0"/>
              <a:t>13</a:t>
            </a:fld>
            <a:endParaRPr lang="en-US"/>
          </a:p>
        </p:txBody>
      </p:sp>
    </p:spTree>
    <p:extLst>
      <p:ext uri="{BB962C8B-B14F-4D97-AF65-F5344CB8AC3E}">
        <p14:creationId xmlns:p14="http://schemas.microsoft.com/office/powerpoint/2010/main" val="3943567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Developmental education (DE) courses are not included in the calculation of average SCH, 28% of the graduates took DE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05485791"/>
              </p:ext>
            </p:extLst>
          </p:nvPr>
        </p:nvGraphicFramePr>
        <p:xfrm>
          <a:off x="808957" y="1847227"/>
          <a:ext cx="7706393" cy="3596542"/>
        </p:xfrm>
        <a:graphic>
          <a:graphicData uri="http://schemas.openxmlformats.org/drawingml/2006/table">
            <a:tbl>
              <a:tblPr firstRow="1" bandRow="1">
                <a:tableStyleId>{5C22544A-7EE6-4342-B048-85BDC9FD1C3A}</a:tableStyleId>
              </a:tblPr>
              <a:tblGrid>
                <a:gridCol w="2165062">
                  <a:extLst>
                    <a:ext uri="{9D8B030D-6E8A-4147-A177-3AD203B41FA5}">
                      <a16:colId xmlns:a16="http://schemas.microsoft.com/office/drawing/2014/main" val="20000"/>
                    </a:ext>
                  </a:extLst>
                </a:gridCol>
                <a:gridCol w="2201415">
                  <a:extLst>
                    <a:ext uri="{9D8B030D-6E8A-4147-A177-3AD203B41FA5}">
                      <a16:colId xmlns:a16="http://schemas.microsoft.com/office/drawing/2014/main" val="20001"/>
                    </a:ext>
                  </a:extLst>
                </a:gridCol>
                <a:gridCol w="1669958">
                  <a:extLst>
                    <a:ext uri="{9D8B030D-6E8A-4147-A177-3AD203B41FA5}">
                      <a16:colId xmlns:a16="http://schemas.microsoft.com/office/drawing/2014/main" val="20002"/>
                    </a:ext>
                  </a:extLst>
                </a:gridCol>
                <a:gridCol w="1669958">
                  <a:extLst>
                    <a:ext uri="{9D8B030D-6E8A-4147-A177-3AD203B41FA5}">
                      <a16:colId xmlns:a16="http://schemas.microsoft.com/office/drawing/2014/main" val="20003"/>
                    </a:ext>
                  </a:extLst>
                </a:gridCol>
              </a:tblGrid>
              <a:tr h="607489">
                <a:tc>
                  <a:txBody>
                    <a:bodyPr/>
                    <a:lstStyle/>
                    <a:p>
                      <a:r>
                        <a:rPr lang="en-US" sz="1400" dirty="0"/>
                        <a:t>Cohort</a:t>
                      </a:r>
                    </a:p>
                  </a:txBody>
                  <a:tcPr marL="68580" marR="68580" marT="34290" marB="34290"/>
                </a:tc>
                <a:tc>
                  <a:txBody>
                    <a:bodyPr/>
                    <a:lstStyle/>
                    <a:p>
                      <a:r>
                        <a:rPr lang="en-US" sz="1400" dirty="0"/>
                        <a:t>All Graduates</a:t>
                      </a:r>
                    </a:p>
                  </a:txBody>
                  <a:tcPr marL="68580" marR="68580" marT="34290" marB="34290"/>
                </a:tc>
                <a:tc>
                  <a:txBody>
                    <a:bodyPr/>
                    <a:lstStyle/>
                    <a:p>
                      <a:r>
                        <a:rPr lang="en-US" sz="1400" dirty="0"/>
                        <a:t>Graduates Starting at the Same  Inst.</a:t>
                      </a:r>
                    </a:p>
                  </a:txBody>
                  <a:tcPr marL="68580" marR="68580" marT="34290" marB="34290"/>
                </a:tc>
                <a:tc>
                  <a:txBody>
                    <a:bodyPr/>
                    <a:lstStyle/>
                    <a:p>
                      <a:r>
                        <a:rPr lang="en-US" sz="1400" dirty="0"/>
                        <a:t>Graduates Starting at Another</a:t>
                      </a:r>
                      <a:r>
                        <a:rPr lang="en-US" sz="1400" baseline="0" dirty="0"/>
                        <a:t> Inst.</a:t>
                      </a:r>
                      <a:endParaRPr lang="en-US" sz="1400" dirty="0"/>
                    </a:p>
                  </a:txBody>
                  <a:tcPr marL="68580" marR="68580" marT="34290" marB="34290"/>
                </a:tc>
                <a:extLst>
                  <a:ext uri="{0D108BD9-81ED-4DB2-BD59-A6C34878D82A}">
                    <a16:rowId xmlns:a16="http://schemas.microsoft.com/office/drawing/2014/main" val="10000"/>
                  </a:ext>
                </a:extLst>
              </a:tr>
              <a:tr h="332117">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32117">
                <a:tc>
                  <a:txBody>
                    <a:bodyPr/>
                    <a:lstStyle/>
                    <a:p>
                      <a:r>
                        <a:rPr lang="en-US" sz="1400" dirty="0"/>
                        <a:t>        Percent with DE</a:t>
                      </a:r>
                    </a:p>
                  </a:txBody>
                  <a:tcPr marL="68580" marR="68580" marT="34290" marB="34290"/>
                </a:tc>
                <a:tc>
                  <a:txBody>
                    <a:bodyPr/>
                    <a:lstStyle/>
                    <a:p>
                      <a:r>
                        <a:rPr lang="en-US" sz="1400" dirty="0"/>
                        <a:t>26%</a:t>
                      </a:r>
                    </a:p>
                  </a:txBody>
                  <a:tcPr marL="68580" marR="68580" marT="34290" marB="34290"/>
                </a:tc>
                <a:tc>
                  <a:txBody>
                    <a:bodyPr/>
                    <a:lstStyle/>
                    <a:p>
                      <a:r>
                        <a:rPr lang="en-US" sz="1400" dirty="0"/>
                        <a:t>12%</a:t>
                      </a:r>
                    </a:p>
                  </a:txBody>
                  <a:tcPr marL="68580" marR="68580" marT="34290" marB="34290"/>
                </a:tc>
                <a:tc>
                  <a:txBody>
                    <a:bodyPr/>
                    <a:lstStyle/>
                    <a:p>
                      <a:r>
                        <a:rPr lang="en-US" sz="1400" dirty="0"/>
                        <a:t>46%</a:t>
                      </a:r>
                    </a:p>
                  </a:txBody>
                  <a:tcPr marL="68580" marR="68580" marT="34290" marB="34290"/>
                </a:tc>
                <a:extLst>
                  <a:ext uri="{0D108BD9-81ED-4DB2-BD59-A6C34878D82A}">
                    <a16:rowId xmlns:a16="http://schemas.microsoft.com/office/drawing/2014/main" val="3877392157"/>
                  </a:ext>
                </a:extLst>
              </a:tr>
              <a:tr h="332117">
                <a:tc>
                  <a:txBody>
                    <a:bodyPr/>
                    <a:lstStyle/>
                    <a:p>
                      <a:r>
                        <a:rPr lang="en-US" sz="1400" dirty="0"/>
                        <a:t>        </a:t>
                      </a:r>
                      <a:r>
                        <a:rPr lang="en-US" sz="1400" dirty="0" err="1"/>
                        <a:t>Avg</a:t>
                      </a:r>
                      <a:r>
                        <a:rPr lang="en-US" sz="1400" dirty="0"/>
                        <a:t>  DE SCH</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7.4</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5.1</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8.3</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591889"/>
                  </a:ext>
                </a:extLst>
              </a:tr>
              <a:tr h="3321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2016</a:t>
                      </a:r>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332117">
                <a:tc>
                  <a:txBody>
                    <a:bodyPr/>
                    <a:lstStyle/>
                    <a:p>
                      <a:r>
                        <a:rPr lang="en-US" sz="1400" dirty="0"/>
                        <a:t>        Percent with DE</a:t>
                      </a:r>
                    </a:p>
                  </a:txBody>
                  <a:tcPr marL="68580" marR="68580" marT="34290" marB="34290"/>
                </a:tc>
                <a:tc>
                  <a:txBody>
                    <a:bodyPr/>
                    <a:lstStyle/>
                    <a:p>
                      <a:r>
                        <a:rPr lang="en-US" sz="1400" dirty="0"/>
                        <a:t>28%</a:t>
                      </a:r>
                    </a:p>
                  </a:txBody>
                  <a:tcPr marL="68580" marR="68580" marT="34290" marB="34290"/>
                </a:tc>
                <a:tc>
                  <a:txBody>
                    <a:bodyPr/>
                    <a:lstStyle/>
                    <a:p>
                      <a:r>
                        <a:rPr lang="en-US" sz="1400" dirty="0"/>
                        <a:t>14%</a:t>
                      </a:r>
                    </a:p>
                  </a:txBody>
                  <a:tcPr marL="68580" marR="68580" marT="34290" marB="34290"/>
                </a:tc>
                <a:tc>
                  <a:txBody>
                    <a:bodyPr/>
                    <a:lstStyle/>
                    <a:p>
                      <a:r>
                        <a:rPr lang="en-US" sz="1400" dirty="0"/>
                        <a:t>49%</a:t>
                      </a:r>
                    </a:p>
                  </a:txBody>
                  <a:tcPr marL="68580" marR="68580" marT="34290" marB="34290"/>
                </a:tc>
                <a:extLst>
                  <a:ext uri="{0D108BD9-81ED-4DB2-BD59-A6C34878D82A}">
                    <a16:rowId xmlns:a16="http://schemas.microsoft.com/office/drawing/2014/main" val="10003"/>
                  </a:ext>
                </a:extLst>
              </a:tr>
              <a:tr h="332117">
                <a:tc>
                  <a:txBody>
                    <a:bodyPr/>
                    <a:lstStyle/>
                    <a:p>
                      <a:r>
                        <a:rPr lang="en-US" sz="1400" dirty="0"/>
                        <a:t>        </a:t>
                      </a:r>
                      <a:r>
                        <a:rPr lang="en-US" sz="1400" dirty="0" err="1"/>
                        <a:t>Avg</a:t>
                      </a:r>
                      <a:r>
                        <a:rPr lang="en-US" sz="1400" dirty="0"/>
                        <a:t>  DE SCH</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7.5</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5.4</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8.4</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36744"/>
                  </a:ext>
                </a:extLst>
              </a:tr>
              <a:tr h="3321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2015</a:t>
                      </a:r>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24866816"/>
                  </a:ext>
                </a:extLst>
              </a:tr>
              <a:tr h="332117">
                <a:tc>
                  <a:txBody>
                    <a:bodyPr/>
                    <a:lstStyle/>
                    <a:p>
                      <a:r>
                        <a:rPr lang="en-US" sz="1400" dirty="0"/>
                        <a:t>        Percent with DE</a:t>
                      </a:r>
                    </a:p>
                  </a:txBody>
                  <a:tcPr marL="68580" marR="68580" marT="34290" marB="34290"/>
                </a:tc>
                <a:tc>
                  <a:txBody>
                    <a:bodyPr/>
                    <a:lstStyle/>
                    <a:p>
                      <a:r>
                        <a:rPr lang="en-US" sz="1400" dirty="0"/>
                        <a:t>30%</a:t>
                      </a:r>
                    </a:p>
                  </a:txBody>
                  <a:tcPr marL="68580" marR="68580" marT="34290" marB="34290"/>
                </a:tc>
                <a:tc>
                  <a:txBody>
                    <a:bodyPr/>
                    <a:lstStyle/>
                    <a:p>
                      <a:r>
                        <a:rPr lang="en-US" sz="1400" dirty="0"/>
                        <a:t>15%</a:t>
                      </a:r>
                    </a:p>
                  </a:txBody>
                  <a:tcPr marL="68580" marR="68580" marT="34290" marB="34290"/>
                </a:tc>
                <a:tc>
                  <a:txBody>
                    <a:bodyPr/>
                    <a:lstStyle/>
                    <a:p>
                      <a:r>
                        <a:rPr lang="en-US" sz="1400" dirty="0"/>
                        <a:t>50%</a:t>
                      </a:r>
                    </a:p>
                  </a:txBody>
                  <a:tcPr marL="68580" marR="68580" marT="34290" marB="34290"/>
                </a:tc>
                <a:extLst>
                  <a:ext uri="{0D108BD9-81ED-4DB2-BD59-A6C34878D82A}">
                    <a16:rowId xmlns:a16="http://schemas.microsoft.com/office/drawing/2014/main" val="557381478"/>
                  </a:ext>
                </a:extLst>
              </a:tr>
              <a:tr h="332117">
                <a:tc>
                  <a:txBody>
                    <a:bodyPr/>
                    <a:lstStyle/>
                    <a:p>
                      <a:r>
                        <a:rPr lang="en-US" sz="1400" dirty="0"/>
                        <a:t>        </a:t>
                      </a:r>
                      <a:r>
                        <a:rPr lang="en-US" sz="1400" dirty="0" err="1"/>
                        <a:t>Avg</a:t>
                      </a:r>
                      <a:r>
                        <a:rPr lang="en-US" sz="1400" dirty="0"/>
                        <a:t>  DE SCH</a:t>
                      </a:r>
                    </a:p>
                  </a:txBody>
                  <a:tcPr marL="68580" marR="68580" marT="34290" marB="34290"/>
                </a:tc>
                <a:tc>
                  <a:txBody>
                    <a:bodyPr/>
                    <a:lstStyle/>
                    <a:p>
                      <a:r>
                        <a:rPr lang="en-US" sz="1400" dirty="0"/>
                        <a:t>7.5</a:t>
                      </a:r>
                    </a:p>
                  </a:txBody>
                  <a:tcPr marL="68580" marR="68580" marT="34290" marB="34290"/>
                </a:tc>
                <a:tc>
                  <a:txBody>
                    <a:bodyPr/>
                    <a:lstStyle/>
                    <a:p>
                      <a:r>
                        <a:rPr lang="en-US" sz="1400" dirty="0"/>
                        <a:t>5.4</a:t>
                      </a:r>
                    </a:p>
                  </a:txBody>
                  <a:tcPr marL="68580" marR="68580" marT="34290" marB="34290"/>
                </a:tc>
                <a:tc>
                  <a:txBody>
                    <a:bodyPr/>
                    <a:lstStyle/>
                    <a:p>
                      <a:r>
                        <a:rPr lang="en-US" sz="1400" dirty="0"/>
                        <a:t>8.4</a:t>
                      </a:r>
                    </a:p>
                  </a:txBody>
                  <a:tcPr marL="68580" marR="68580" marT="34290" marB="34290"/>
                </a:tc>
                <a:extLst>
                  <a:ext uri="{0D108BD9-81ED-4DB2-BD59-A6C34878D82A}">
                    <a16:rowId xmlns:a16="http://schemas.microsoft.com/office/drawing/2014/main" val="1875336623"/>
                  </a:ext>
                </a:extLst>
              </a:tr>
            </a:tbl>
          </a:graphicData>
        </a:graphic>
      </p:graphicFrame>
      <p:sp>
        <p:nvSpPr>
          <p:cNvPr id="5" name="Slide Number Placeholder 4">
            <a:extLst>
              <a:ext uri="{FF2B5EF4-FFF2-40B4-BE49-F238E27FC236}">
                <a16:creationId xmlns:a16="http://schemas.microsoft.com/office/drawing/2014/main" id="{7BBB5256-39D5-4AD7-BDB6-AA897EFF9684}"/>
              </a:ext>
            </a:extLst>
          </p:cNvPr>
          <p:cNvSpPr>
            <a:spLocks noGrp="1"/>
          </p:cNvSpPr>
          <p:nvPr>
            <p:ph type="sldNum" sz="quarter" idx="12"/>
          </p:nvPr>
        </p:nvSpPr>
        <p:spPr/>
        <p:txBody>
          <a:bodyPr/>
          <a:lstStyle/>
          <a:p>
            <a:fld id="{42B960B7-1A5D-4A40-9C6E-0A7BBAA5F990}" type="slidenum">
              <a:rPr lang="en-US" smtClean="0"/>
              <a:t>14</a:t>
            </a:fld>
            <a:endParaRPr lang="en-US"/>
          </a:p>
        </p:txBody>
      </p:sp>
    </p:spTree>
    <p:extLst>
      <p:ext uri="{BB962C8B-B14F-4D97-AF65-F5344CB8AC3E}">
        <p14:creationId xmlns:p14="http://schemas.microsoft.com/office/powerpoint/2010/main" val="2073314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Graduates who took DE tend to have more excess hours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84749140"/>
              </p:ext>
            </p:extLst>
          </p:nvPr>
        </p:nvGraphicFramePr>
        <p:xfrm>
          <a:off x="808957" y="1891616"/>
          <a:ext cx="7706393" cy="3596542"/>
        </p:xfrm>
        <a:graphic>
          <a:graphicData uri="http://schemas.openxmlformats.org/drawingml/2006/table">
            <a:tbl>
              <a:tblPr firstRow="1" bandRow="1">
                <a:tableStyleId>{5C22544A-7EE6-4342-B048-85BDC9FD1C3A}</a:tableStyleId>
              </a:tblPr>
              <a:tblGrid>
                <a:gridCol w="2163749">
                  <a:extLst>
                    <a:ext uri="{9D8B030D-6E8A-4147-A177-3AD203B41FA5}">
                      <a16:colId xmlns:a16="http://schemas.microsoft.com/office/drawing/2014/main" val="20000"/>
                    </a:ext>
                  </a:extLst>
                </a:gridCol>
                <a:gridCol w="2202728">
                  <a:extLst>
                    <a:ext uri="{9D8B030D-6E8A-4147-A177-3AD203B41FA5}">
                      <a16:colId xmlns:a16="http://schemas.microsoft.com/office/drawing/2014/main" val="20001"/>
                    </a:ext>
                  </a:extLst>
                </a:gridCol>
                <a:gridCol w="1669958">
                  <a:extLst>
                    <a:ext uri="{9D8B030D-6E8A-4147-A177-3AD203B41FA5}">
                      <a16:colId xmlns:a16="http://schemas.microsoft.com/office/drawing/2014/main" val="20002"/>
                    </a:ext>
                  </a:extLst>
                </a:gridCol>
                <a:gridCol w="1669958">
                  <a:extLst>
                    <a:ext uri="{9D8B030D-6E8A-4147-A177-3AD203B41FA5}">
                      <a16:colId xmlns:a16="http://schemas.microsoft.com/office/drawing/2014/main" val="20003"/>
                    </a:ext>
                  </a:extLst>
                </a:gridCol>
              </a:tblGrid>
              <a:tr h="607489">
                <a:tc>
                  <a:txBody>
                    <a:bodyPr/>
                    <a:lstStyle/>
                    <a:p>
                      <a:r>
                        <a:rPr lang="en-US" sz="1400" dirty="0"/>
                        <a:t>Cohort</a:t>
                      </a:r>
                    </a:p>
                  </a:txBody>
                  <a:tcPr marL="68580" marR="68580" marT="34290" marB="34290"/>
                </a:tc>
                <a:tc>
                  <a:txBody>
                    <a:bodyPr/>
                    <a:lstStyle/>
                    <a:p>
                      <a:r>
                        <a:rPr lang="en-US" sz="1400" dirty="0"/>
                        <a:t>All Graduates</a:t>
                      </a:r>
                    </a:p>
                  </a:txBody>
                  <a:tcPr marL="68580" marR="68580" marT="34290" marB="34290"/>
                </a:tc>
                <a:tc>
                  <a:txBody>
                    <a:bodyPr/>
                    <a:lstStyle/>
                    <a:p>
                      <a:r>
                        <a:rPr lang="en-US" sz="1400" dirty="0"/>
                        <a:t>Graduates Starting at the Same  Inst.</a:t>
                      </a:r>
                    </a:p>
                  </a:txBody>
                  <a:tcPr marL="68580" marR="68580" marT="34290" marB="34290"/>
                </a:tc>
                <a:tc>
                  <a:txBody>
                    <a:bodyPr/>
                    <a:lstStyle/>
                    <a:p>
                      <a:r>
                        <a:rPr lang="en-US" sz="1400" dirty="0"/>
                        <a:t>Graduates Starting at Another</a:t>
                      </a:r>
                      <a:r>
                        <a:rPr lang="en-US" sz="1400" baseline="0" dirty="0"/>
                        <a:t> Inst.</a:t>
                      </a:r>
                      <a:endParaRPr lang="en-US" sz="1400" dirty="0"/>
                    </a:p>
                  </a:txBody>
                  <a:tcPr marL="68580" marR="68580" marT="34290" marB="34290"/>
                </a:tc>
                <a:extLst>
                  <a:ext uri="{0D108BD9-81ED-4DB2-BD59-A6C34878D82A}">
                    <a16:rowId xmlns:a16="http://schemas.microsoft.com/office/drawing/2014/main" val="10000"/>
                  </a:ext>
                </a:extLst>
              </a:tr>
              <a:tr h="332117">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32117">
                <a:tc>
                  <a:txBody>
                    <a:bodyPr/>
                    <a:lstStyle/>
                    <a:p>
                      <a:r>
                        <a:rPr lang="en-US" sz="1400" dirty="0"/>
                        <a:t>        Excess SCH </a:t>
                      </a:r>
                      <a:r>
                        <a:rPr lang="en-US" sz="1400" dirty="0" err="1"/>
                        <a:t>noDE</a:t>
                      </a:r>
                      <a:endParaRPr lang="en-US" sz="1400" dirty="0"/>
                    </a:p>
                  </a:txBody>
                  <a:tcPr marL="68580" marR="68580" marT="34290" marB="34290"/>
                </a:tc>
                <a:tc>
                  <a:txBody>
                    <a:bodyPr/>
                    <a:lstStyle/>
                    <a:p>
                      <a:r>
                        <a:rPr lang="en-US" sz="1400" dirty="0"/>
                        <a:t>9.9</a:t>
                      </a:r>
                    </a:p>
                  </a:txBody>
                  <a:tcPr marL="68580" marR="68580" marT="34290" marB="34290"/>
                </a:tc>
                <a:tc>
                  <a:txBody>
                    <a:bodyPr/>
                    <a:lstStyle/>
                    <a:p>
                      <a:r>
                        <a:rPr lang="en-US" sz="1400" dirty="0"/>
                        <a:t>5.9</a:t>
                      </a:r>
                    </a:p>
                  </a:txBody>
                  <a:tcPr marL="68580" marR="68580" marT="34290" marB="34290"/>
                </a:tc>
                <a:tc>
                  <a:txBody>
                    <a:bodyPr/>
                    <a:lstStyle/>
                    <a:p>
                      <a:r>
                        <a:rPr lang="en-US" sz="1400" dirty="0"/>
                        <a:t>19.9</a:t>
                      </a:r>
                    </a:p>
                  </a:txBody>
                  <a:tcPr marL="68580" marR="68580" marT="34290" marB="34290"/>
                </a:tc>
                <a:extLst>
                  <a:ext uri="{0D108BD9-81ED-4DB2-BD59-A6C34878D82A}">
                    <a16:rowId xmlns:a16="http://schemas.microsoft.com/office/drawing/2014/main" val="3877392157"/>
                  </a:ext>
                </a:extLst>
              </a:tr>
              <a:tr h="332117">
                <a:tc>
                  <a:txBody>
                    <a:bodyPr/>
                    <a:lstStyle/>
                    <a:p>
                      <a:r>
                        <a:rPr lang="en-US" sz="1400" dirty="0"/>
                        <a:t>        Excess SCH DE</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26.4</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20.2</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28.7</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591889"/>
                  </a:ext>
                </a:extLst>
              </a:tr>
              <a:tr h="3321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2016</a:t>
                      </a:r>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332117">
                <a:tc>
                  <a:txBody>
                    <a:bodyPr/>
                    <a:lstStyle/>
                    <a:p>
                      <a:r>
                        <a:rPr lang="en-US" sz="1400" dirty="0"/>
                        <a:t>        Excess SCH </a:t>
                      </a:r>
                      <a:r>
                        <a:rPr lang="en-US" sz="1400" dirty="0" err="1"/>
                        <a:t>noDE</a:t>
                      </a:r>
                      <a:endParaRPr lang="en-US" sz="1400" dirty="0"/>
                    </a:p>
                  </a:txBody>
                  <a:tcPr marL="68580" marR="68580" marT="34290" marB="34290"/>
                </a:tc>
                <a:tc>
                  <a:txBody>
                    <a:bodyPr/>
                    <a:lstStyle/>
                    <a:p>
                      <a:r>
                        <a:rPr lang="en-US" sz="1400" dirty="0"/>
                        <a:t>10.5</a:t>
                      </a:r>
                    </a:p>
                  </a:txBody>
                  <a:tcPr marL="68580" marR="68580" marT="34290" marB="34290"/>
                </a:tc>
                <a:tc>
                  <a:txBody>
                    <a:bodyPr/>
                    <a:lstStyle/>
                    <a:p>
                      <a:r>
                        <a:rPr lang="en-US" sz="1400" dirty="0"/>
                        <a:t>6.5</a:t>
                      </a:r>
                    </a:p>
                  </a:txBody>
                  <a:tcPr marL="68580" marR="68580" marT="34290" marB="34290"/>
                </a:tc>
                <a:tc>
                  <a:txBody>
                    <a:bodyPr/>
                    <a:lstStyle/>
                    <a:p>
                      <a:r>
                        <a:rPr lang="en-US" sz="1400" dirty="0"/>
                        <a:t>20.0</a:t>
                      </a:r>
                    </a:p>
                  </a:txBody>
                  <a:tcPr marL="68580" marR="68580" marT="34290" marB="34290"/>
                </a:tc>
                <a:extLst>
                  <a:ext uri="{0D108BD9-81ED-4DB2-BD59-A6C34878D82A}">
                    <a16:rowId xmlns:a16="http://schemas.microsoft.com/office/drawing/2014/main" val="10003"/>
                  </a:ext>
                </a:extLst>
              </a:tr>
              <a:tr h="332117">
                <a:tc>
                  <a:txBody>
                    <a:bodyPr/>
                    <a:lstStyle/>
                    <a:p>
                      <a:r>
                        <a:rPr lang="en-US" sz="1400" dirty="0"/>
                        <a:t>        Excess SCH DE</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26.3</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19.7</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US" sz="1400" dirty="0"/>
                        <a:t>29.0</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36744"/>
                  </a:ext>
                </a:extLst>
              </a:tr>
              <a:tr h="3321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2015</a:t>
                      </a:r>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endParaRPr lang="en-US"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24866816"/>
                  </a:ext>
                </a:extLst>
              </a:tr>
              <a:tr h="332117">
                <a:tc>
                  <a:txBody>
                    <a:bodyPr/>
                    <a:lstStyle/>
                    <a:p>
                      <a:r>
                        <a:rPr lang="en-US" sz="1400" dirty="0"/>
                        <a:t>        Excess SCH </a:t>
                      </a:r>
                      <a:r>
                        <a:rPr lang="en-US" sz="1400" dirty="0" err="1"/>
                        <a:t>noDE</a:t>
                      </a:r>
                      <a:endParaRPr lang="en-US" sz="1400" dirty="0"/>
                    </a:p>
                  </a:txBody>
                  <a:tcPr marL="68580" marR="68580" marT="34290" marB="34290"/>
                </a:tc>
                <a:tc>
                  <a:txBody>
                    <a:bodyPr/>
                    <a:lstStyle/>
                    <a:p>
                      <a:r>
                        <a:rPr lang="en-US" sz="1400" dirty="0"/>
                        <a:t>10.3</a:t>
                      </a:r>
                    </a:p>
                  </a:txBody>
                  <a:tcPr marL="68580" marR="68580" marT="34290" marB="34290"/>
                </a:tc>
                <a:tc>
                  <a:txBody>
                    <a:bodyPr/>
                    <a:lstStyle/>
                    <a:p>
                      <a:r>
                        <a:rPr lang="en-US" sz="1400" dirty="0"/>
                        <a:t>6.2</a:t>
                      </a:r>
                    </a:p>
                  </a:txBody>
                  <a:tcPr marL="68580" marR="68580" marT="34290" marB="34290"/>
                </a:tc>
                <a:tc>
                  <a:txBody>
                    <a:bodyPr/>
                    <a:lstStyle/>
                    <a:p>
                      <a:r>
                        <a:rPr lang="en-US" sz="1400" dirty="0"/>
                        <a:t>20.4</a:t>
                      </a:r>
                    </a:p>
                  </a:txBody>
                  <a:tcPr marL="68580" marR="68580" marT="34290" marB="34290"/>
                </a:tc>
                <a:extLst>
                  <a:ext uri="{0D108BD9-81ED-4DB2-BD59-A6C34878D82A}">
                    <a16:rowId xmlns:a16="http://schemas.microsoft.com/office/drawing/2014/main" val="557381478"/>
                  </a:ext>
                </a:extLst>
              </a:tr>
              <a:tr h="332117">
                <a:tc>
                  <a:txBody>
                    <a:bodyPr/>
                    <a:lstStyle/>
                    <a:p>
                      <a:r>
                        <a:rPr lang="en-US" sz="1400" dirty="0"/>
                        <a:t>        Excess SCH DE</a:t>
                      </a:r>
                    </a:p>
                  </a:txBody>
                  <a:tcPr marL="68580" marR="68580" marT="34290" marB="34290"/>
                </a:tc>
                <a:tc>
                  <a:txBody>
                    <a:bodyPr/>
                    <a:lstStyle/>
                    <a:p>
                      <a:r>
                        <a:rPr lang="en-US" sz="1400" dirty="0"/>
                        <a:t>26.9</a:t>
                      </a:r>
                    </a:p>
                  </a:txBody>
                  <a:tcPr marL="68580" marR="68580" marT="34290" marB="34290"/>
                </a:tc>
                <a:tc>
                  <a:txBody>
                    <a:bodyPr/>
                    <a:lstStyle/>
                    <a:p>
                      <a:r>
                        <a:rPr lang="en-US" sz="1400" dirty="0"/>
                        <a:t>21.1</a:t>
                      </a:r>
                    </a:p>
                  </a:txBody>
                  <a:tcPr marL="68580" marR="68580" marT="34290" marB="34290"/>
                </a:tc>
                <a:tc>
                  <a:txBody>
                    <a:bodyPr/>
                    <a:lstStyle/>
                    <a:p>
                      <a:r>
                        <a:rPr lang="en-US" sz="1400" dirty="0"/>
                        <a:t>29.6</a:t>
                      </a:r>
                    </a:p>
                  </a:txBody>
                  <a:tcPr marL="68580" marR="68580" marT="34290" marB="34290"/>
                </a:tc>
                <a:extLst>
                  <a:ext uri="{0D108BD9-81ED-4DB2-BD59-A6C34878D82A}">
                    <a16:rowId xmlns:a16="http://schemas.microsoft.com/office/drawing/2014/main" val="1875336623"/>
                  </a:ext>
                </a:extLst>
              </a:tr>
            </a:tbl>
          </a:graphicData>
        </a:graphic>
      </p:graphicFrame>
      <p:sp>
        <p:nvSpPr>
          <p:cNvPr id="5" name="Slide Number Placeholder 4">
            <a:extLst>
              <a:ext uri="{FF2B5EF4-FFF2-40B4-BE49-F238E27FC236}">
                <a16:creationId xmlns:a16="http://schemas.microsoft.com/office/drawing/2014/main" id="{9B2203E2-7807-4876-9BB4-684E85F45BA0}"/>
              </a:ext>
            </a:extLst>
          </p:cNvPr>
          <p:cNvSpPr>
            <a:spLocks noGrp="1"/>
          </p:cNvSpPr>
          <p:nvPr>
            <p:ph type="sldNum" sz="quarter" idx="12"/>
          </p:nvPr>
        </p:nvSpPr>
        <p:spPr/>
        <p:txBody>
          <a:bodyPr/>
          <a:lstStyle/>
          <a:p>
            <a:fld id="{42B960B7-1A5D-4A40-9C6E-0A7BBAA5F990}" type="slidenum">
              <a:rPr lang="en-US" smtClean="0"/>
              <a:t>15</a:t>
            </a:fld>
            <a:endParaRPr lang="en-US"/>
          </a:p>
        </p:txBody>
      </p:sp>
    </p:spTree>
    <p:extLst>
      <p:ext uri="{BB962C8B-B14F-4D97-AF65-F5344CB8AC3E}">
        <p14:creationId xmlns:p14="http://schemas.microsoft.com/office/powerpoint/2010/main" val="4109593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Males attempt more SCH toward a degree and have more excess SCH than females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582319"/>
              </p:ext>
            </p:extLst>
          </p:nvPr>
        </p:nvGraphicFramePr>
        <p:xfrm>
          <a:off x="808956" y="1608280"/>
          <a:ext cx="7706393" cy="4121008"/>
        </p:xfrm>
        <a:graphic>
          <a:graphicData uri="http://schemas.openxmlformats.org/drawingml/2006/table">
            <a:tbl>
              <a:tblPr firstRow="1" bandRow="1">
                <a:tableStyleId>{5C22544A-7EE6-4342-B048-85BDC9FD1C3A}</a:tableStyleId>
              </a:tblPr>
              <a:tblGrid>
                <a:gridCol w="2163749">
                  <a:extLst>
                    <a:ext uri="{9D8B030D-6E8A-4147-A177-3AD203B41FA5}">
                      <a16:colId xmlns:a16="http://schemas.microsoft.com/office/drawing/2014/main" val="20000"/>
                    </a:ext>
                  </a:extLst>
                </a:gridCol>
                <a:gridCol w="2202728">
                  <a:extLst>
                    <a:ext uri="{9D8B030D-6E8A-4147-A177-3AD203B41FA5}">
                      <a16:colId xmlns:a16="http://schemas.microsoft.com/office/drawing/2014/main" val="20001"/>
                    </a:ext>
                  </a:extLst>
                </a:gridCol>
                <a:gridCol w="1669958">
                  <a:extLst>
                    <a:ext uri="{9D8B030D-6E8A-4147-A177-3AD203B41FA5}">
                      <a16:colId xmlns:a16="http://schemas.microsoft.com/office/drawing/2014/main" val="20002"/>
                    </a:ext>
                  </a:extLst>
                </a:gridCol>
                <a:gridCol w="1669958">
                  <a:extLst>
                    <a:ext uri="{9D8B030D-6E8A-4147-A177-3AD203B41FA5}">
                      <a16:colId xmlns:a16="http://schemas.microsoft.com/office/drawing/2014/main" val="20003"/>
                    </a:ext>
                  </a:extLst>
                </a:gridCol>
              </a:tblGrid>
              <a:tr h="696076">
                <a:tc>
                  <a:txBody>
                    <a:bodyPr/>
                    <a:lstStyle/>
                    <a:p>
                      <a:r>
                        <a:rPr lang="en-US" sz="1400" dirty="0"/>
                        <a:t>Cohort</a:t>
                      </a:r>
                    </a:p>
                  </a:txBody>
                  <a:tcPr marL="68580" marR="68580" marT="34290" marB="34290"/>
                </a:tc>
                <a:tc>
                  <a:txBody>
                    <a:bodyPr/>
                    <a:lstStyle/>
                    <a:p>
                      <a:r>
                        <a:rPr lang="en-US" sz="1400" dirty="0"/>
                        <a:t>All Graduates</a:t>
                      </a:r>
                    </a:p>
                  </a:txBody>
                  <a:tcPr marL="68580" marR="68580" marT="34290" marB="34290"/>
                </a:tc>
                <a:tc>
                  <a:txBody>
                    <a:bodyPr/>
                    <a:lstStyle/>
                    <a:p>
                      <a:r>
                        <a:rPr lang="en-US" sz="1400" dirty="0"/>
                        <a:t>Males</a:t>
                      </a:r>
                    </a:p>
                  </a:txBody>
                  <a:tcPr marL="68580" marR="68580" marT="34290" marB="34290"/>
                </a:tc>
                <a:tc>
                  <a:txBody>
                    <a:bodyPr/>
                    <a:lstStyle/>
                    <a:p>
                      <a:r>
                        <a:rPr lang="en-US" sz="1400" dirty="0"/>
                        <a:t>Females</a:t>
                      </a:r>
                    </a:p>
                  </a:txBody>
                  <a:tcPr marL="68580" marR="68580" marT="34290" marB="34290"/>
                </a:tc>
                <a:extLst>
                  <a:ext uri="{0D108BD9-81ED-4DB2-BD59-A6C34878D82A}">
                    <a16:rowId xmlns:a16="http://schemas.microsoft.com/office/drawing/2014/main" val="10000"/>
                  </a:ext>
                </a:extLst>
              </a:tr>
              <a:tr h="380548">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137</a:t>
                      </a:r>
                    </a:p>
                  </a:txBody>
                  <a:tcPr marL="68580" marR="68580" marT="34290" marB="34290"/>
                </a:tc>
                <a:tc>
                  <a:txBody>
                    <a:bodyPr/>
                    <a:lstStyle/>
                    <a:p>
                      <a:r>
                        <a:rPr lang="en-US" sz="1400" dirty="0"/>
                        <a:t>140</a:t>
                      </a:r>
                    </a:p>
                  </a:txBody>
                  <a:tcPr marL="68580" marR="68580" marT="34290" marB="34290"/>
                </a:tc>
                <a:tc>
                  <a:txBody>
                    <a:bodyPr/>
                    <a:lstStyle/>
                    <a:p>
                      <a:r>
                        <a:rPr lang="en-US" sz="1400" dirty="0"/>
                        <a:t>134</a:t>
                      </a:r>
                    </a:p>
                  </a:txBody>
                  <a:tcPr marL="68580" marR="68580" marT="34290" marB="34290"/>
                </a:tc>
                <a:extLst>
                  <a:ext uri="{0D108BD9-81ED-4DB2-BD59-A6C34878D82A}">
                    <a16:rowId xmlns:a16="http://schemas.microsoft.com/office/drawing/2014/main" val="3877392157"/>
                  </a:ext>
                </a:extLst>
              </a:tr>
              <a:tr h="380548">
                <a:tc>
                  <a:txBody>
                    <a:bodyPr/>
                    <a:lstStyle/>
                    <a:p>
                      <a:r>
                        <a:rPr lang="en-US" sz="1400" dirty="0"/>
                        <a:t>        Excess SCH</a:t>
                      </a:r>
                    </a:p>
                  </a:txBody>
                  <a:tcPr marL="68580" marR="68580" marT="34290" marB="34290"/>
                </a:tc>
                <a:tc>
                  <a:txBody>
                    <a:bodyPr/>
                    <a:lstStyle/>
                    <a:p>
                      <a:r>
                        <a:rPr lang="en-US" sz="1400" dirty="0"/>
                        <a:t>14</a:t>
                      </a:r>
                    </a:p>
                  </a:txBody>
                  <a:tcPr marL="68580" marR="68580" marT="34290" marB="34290"/>
                </a:tc>
                <a:tc>
                  <a:txBody>
                    <a:bodyPr/>
                    <a:lstStyle/>
                    <a:p>
                      <a:r>
                        <a:rPr lang="en-US" sz="1400" dirty="0"/>
                        <a:t>17</a:t>
                      </a:r>
                    </a:p>
                  </a:txBody>
                  <a:tcPr marL="68580" marR="68580" marT="34290" marB="34290"/>
                </a:tc>
                <a:tc>
                  <a:txBody>
                    <a:bodyPr/>
                    <a:lstStyle/>
                    <a:p>
                      <a:r>
                        <a:rPr lang="en-US" sz="1400" dirty="0"/>
                        <a:t>12</a:t>
                      </a:r>
                    </a:p>
                  </a:txBody>
                  <a:tcPr marL="68580" marR="68580" marT="34290" marB="34290"/>
                </a:tc>
                <a:extLst>
                  <a:ext uri="{0D108BD9-81ED-4DB2-BD59-A6C34878D82A}">
                    <a16:rowId xmlns:a16="http://schemas.microsoft.com/office/drawing/2014/main" val="86591889"/>
                  </a:ext>
                </a:extLst>
              </a:tr>
              <a:tr h="380548">
                <a:tc>
                  <a:txBody>
                    <a:bodyPr/>
                    <a:lstStyle/>
                    <a:p>
                      <a:r>
                        <a:rPr lang="en-US" sz="1400" dirty="0"/>
                        <a:t>2016</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597315883"/>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138</a:t>
                      </a:r>
                    </a:p>
                  </a:txBody>
                  <a:tcPr marL="68580" marR="68580" marT="34290" marB="34290"/>
                </a:tc>
                <a:tc>
                  <a:txBody>
                    <a:bodyPr/>
                    <a:lstStyle/>
                    <a:p>
                      <a:r>
                        <a:rPr lang="en-US" sz="1400" dirty="0"/>
                        <a:t>141</a:t>
                      </a:r>
                    </a:p>
                  </a:txBody>
                  <a:tcPr marL="68580" marR="68580" marT="34290" marB="34290"/>
                </a:tc>
                <a:tc>
                  <a:txBody>
                    <a:bodyPr/>
                    <a:lstStyle/>
                    <a:p>
                      <a:r>
                        <a:rPr lang="en-US" sz="1400" dirty="0"/>
                        <a:t>135</a:t>
                      </a:r>
                    </a:p>
                  </a:txBody>
                  <a:tcPr marL="68580" marR="68580" marT="34290" marB="34290"/>
                </a:tc>
                <a:extLst>
                  <a:ext uri="{0D108BD9-81ED-4DB2-BD59-A6C34878D82A}">
                    <a16:rowId xmlns:a16="http://schemas.microsoft.com/office/drawing/2014/main" val="10002"/>
                  </a:ext>
                </a:extLst>
              </a:tr>
              <a:tr h="380548">
                <a:tc>
                  <a:txBody>
                    <a:bodyPr/>
                    <a:lstStyle/>
                    <a:p>
                      <a:r>
                        <a:rPr lang="en-US" sz="1400" dirty="0"/>
                        <a:t>        Excess SCH</a:t>
                      </a:r>
                    </a:p>
                  </a:txBody>
                  <a:tcPr marL="68580" marR="68580" marT="34290" marB="34290"/>
                </a:tc>
                <a:tc>
                  <a:txBody>
                    <a:bodyPr/>
                    <a:lstStyle/>
                    <a:p>
                      <a:r>
                        <a:rPr lang="en-US" sz="1400" dirty="0"/>
                        <a:t>15</a:t>
                      </a:r>
                    </a:p>
                  </a:txBody>
                  <a:tcPr marL="68580" marR="68580" marT="34290" marB="34290"/>
                </a:tc>
                <a:tc>
                  <a:txBody>
                    <a:bodyPr/>
                    <a:lstStyle/>
                    <a:p>
                      <a:r>
                        <a:rPr lang="en-US" sz="1400" dirty="0"/>
                        <a:t>18</a:t>
                      </a:r>
                    </a:p>
                  </a:txBody>
                  <a:tcPr marL="68580" marR="68580" marT="34290" marB="34290"/>
                </a:tc>
                <a:tc>
                  <a:txBody>
                    <a:bodyPr/>
                    <a:lstStyle/>
                    <a:p>
                      <a:r>
                        <a:rPr lang="en-US" sz="1400" dirty="0"/>
                        <a:t>13</a:t>
                      </a:r>
                    </a:p>
                  </a:txBody>
                  <a:tcPr marL="68580" marR="68580" marT="34290" marB="34290"/>
                </a:tc>
                <a:extLst>
                  <a:ext uri="{0D108BD9-81ED-4DB2-BD59-A6C34878D82A}">
                    <a16:rowId xmlns:a16="http://schemas.microsoft.com/office/drawing/2014/main" val="10003"/>
                  </a:ext>
                </a:extLst>
              </a:tr>
              <a:tr h="380548">
                <a:tc>
                  <a:txBody>
                    <a:bodyPr/>
                    <a:lstStyle/>
                    <a:p>
                      <a:r>
                        <a:rPr lang="en-US" sz="1400" dirty="0"/>
                        <a:t>2015</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218336744"/>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139</a:t>
                      </a:r>
                    </a:p>
                  </a:txBody>
                  <a:tcPr marL="68580" marR="68580" marT="34290" marB="34290"/>
                </a:tc>
                <a:tc>
                  <a:txBody>
                    <a:bodyPr/>
                    <a:lstStyle/>
                    <a:p>
                      <a:r>
                        <a:rPr lang="en-US" sz="1400" dirty="0"/>
                        <a:t>142</a:t>
                      </a:r>
                    </a:p>
                  </a:txBody>
                  <a:tcPr marL="68580" marR="68580" marT="34290" marB="34290"/>
                </a:tc>
                <a:tc>
                  <a:txBody>
                    <a:bodyPr/>
                    <a:lstStyle/>
                    <a:p>
                      <a:r>
                        <a:rPr lang="en-US" sz="1400" dirty="0"/>
                        <a:t>136</a:t>
                      </a:r>
                    </a:p>
                  </a:txBody>
                  <a:tcPr marL="68580" marR="68580" marT="34290" marB="34290"/>
                </a:tc>
                <a:extLst>
                  <a:ext uri="{0D108BD9-81ED-4DB2-BD59-A6C34878D82A}">
                    <a16:rowId xmlns:a16="http://schemas.microsoft.com/office/drawing/2014/main" val="1340963393"/>
                  </a:ext>
                </a:extLst>
              </a:tr>
              <a:tr h="380548">
                <a:tc>
                  <a:txBody>
                    <a:bodyPr/>
                    <a:lstStyle/>
                    <a:p>
                      <a:r>
                        <a:rPr lang="en-US" sz="1400" dirty="0"/>
                        <a:t>        Excess SCH</a:t>
                      </a:r>
                    </a:p>
                  </a:txBody>
                  <a:tcPr marL="68580" marR="68580" marT="34290" marB="34290"/>
                </a:tc>
                <a:tc>
                  <a:txBody>
                    <a:bodyPr/>
                    <a:lstStyle/>
                    <a:p>
                      <a:r>
                        <a:rPr lang="en-US" sz="1400" dirty="0"/>
                        <a:t>15</a:t>
                      </a:r>
                    </a:p>
                  </a:txBody>
                  <a:tcPr marL="68580" marR="68580" marT="34290" marB="34290"/>
                </a:tc>
                <a:tc>
                  <a:txBody>
                    <a:bodyPr/>
                    <a:lstStyle/>
                    <a:p>
                      <a:r>
                        <a:rPr lang="en-US" sz="1400" dirty="0"/>
                        <a:t>18</a:t>
                      </a:r>
                    </a:p>
                  </a:txBody>
                  <a:tcPr marL="68580" marR="68580" marT="34290" marB="34290"/>
                </a:tc>
                <a:tc>
                  <a:txBody>
                    <a:bodyPr/>
                    <a:lstStyle/>
                    <a:p>
                      <a:r>
                        <a:rPr lang="en-US" sz="1400" dirty="0"/>
                        <a:t>14</a:t>
                      </a:r>
                    </a:p>
                  </a:txBody>
                  <a:tcPr marL="68580" marR="68580" marT="34290" marB="34290"/>
                </a:tc>
                <a:extLst>
                  <a:ext uri="{0D108BD9-81ED-4DB2-BD59-A6C34878D82A}">
                    <a16:rowId xmlns:a16="http://schemas.microsoft.com/office/drawing/2014/main" val="3924866816"/>
                  </a:ext>
                </a:extLst>
              </a:tr>
            </a:tbl>
          </a:graphicData>
        </a:graphic>
      </p:graphicFrame>
      <p:sp>
        <p:nvSpPr>
          <p:cNvPr id="5" name="Slide Number Placeholder 4">
            <a:extLst>
              <a:ext uri="{FF2B5EF4-FFF2-40B4-BE49-F238E27FC236}">
                <a16:creationId xmlns:a16="http://schemas.microsoft.com/office/drawing/2014/main" id="{8AB7246B-6819-4DAF-9FDF-A72757961008}"/>
              </a:ext>
            </a:extLst>
          </p:cNvPr>
          <p:cNvSpPr>
            <a:spLocks noGrp="1"/>
          </p:cNvSpPr>
          <p:nvPr>
            <p:ph type="sldNum" sz="quarter" idx="12"/>
          </p:nvPr>
        </p:nvSpPr>
        <p:spPr/>
        <p:txBody>
          <a:bodyPr/>
          <a:lstStyle/>
          <a:p>
            <a:fld id="{42B960B7-1A5D-4A40-9C6E-0A7BBAA5F990}" type="slidenum">
              <a:rPr lang="en-US" smtClean="0"/>
              <a:t>16</a:t>
            </a:fld>
            <a:endParaRPr lang="en-US"/>
          </a:p>
        </p:txBody>
      </p:sp>
    </p:spTree>
    <p:extLst>
      <p:ext uri="{BB962C8B-B14F-4D97-AF65-F5344CB8AC3E}">
        <p14:creationId xmlns:p14="http://schemas.microsoft.com/office/powerpoint/2010/main" val="1842516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African-American graduates have the highest number of average SCH attempted and excess hours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33700509"/>
              </p:ext>
            </p:extLst>
          </p:nvPr>
        </p:nvGraphicFramePr>
        <p:xfrm>
          <a:off x="808956" y="1608280"/>
          <a:ext cx="7706390" cy="4121008"/>
        </p:xfrm>
        <a:graphic>
          <a:graphicData uri="http://schemas.openxmlformats.org/drawingml/2006/table">
            <a:tbl>
              <a:tblPr firstRow="1" bandRow="1">
                <a:tableStyleId>{5C22544A-7EE6-4342-B048-85BDC9FD1C3A}</a:tableStyleId>
              </a:tblPr>
              <a:tblGrid>
                <a:gridCol w="1311289">
                  <a:extLst>
                    <a:ext uri="{9D8B030D-6E8A-4147-A177-3AD203B41FA5}">
                      <a16:colId xmlns:a16="http://schemas.microsoft.com/office/drawing/2014/main" val="20000"/>
                    </a:ext>
                  </a:extLst>
                </a:gridCol>
                <a:gridCol w="1180168">
                  <a:extLst>
                    <a:ext uri="{9D8B030D-6E8A-4147-A177-3AD203B41FA5}">
                      <a16:colId xmlns:a16="http://schemas.microsoft.com/office/drawing/2014/main" val="20001"/>
                    </a:ext>
                  </a:extLst>
                </a:gridCol>
                <a:gridCol w="1166781">
                  <a:extLst>
                    <a:ext uri="{9D8B030D-6E8A-4147-A177-3AD203B41FA5}">
                      <a16:colId xmlns:a16="http://schemas.microsoft.com/office/drawing/2014/main" val="20002"/>
                    </a:ext>
                  </a:extLst>
                </a:gridCol>
                <a:gridCol w="1012038">
                  <a:extLst>
                    <a:ext uri="{9D8B030D-6E8A-4147-A177-3AD203B41FA5}">
                      <a16:colId xmlns:a16="http://schemas.microsoft.com/office/drawing/2014/main" val="20003"/>
                    </a:ext>
                  </a:extLst>
                </a:gridCol>
                <a:gridCol w="1012038">
                  <a:extLst>
                    <a:ext uri="{9D8B030D-6E8A-4147-A177-3AD203B41FA5}">
                      <a16:colId xmlns:a16="http://schemas.microsoft.com/office/drawing/2014/main" val="316567665"/>
                    </a:ext>
                  </a:extLst>
                </a:gridCol>
                <a:gridCol w="1012038">
                  <a:extLst>
                    <a:ext uri="{9D8B030D-6E8A-4147-A177-3AD203B41FA5}">
                      <a16:colId xmlns:a16="http://schemas.microsoft.com/office/drawing/2014/main" val="835498713"/>
                    </a:ext>
                  </a:extLst>
                </a:gridCol>
                <a:gridCol w="1012038">
                  <a:extLst>
                    <a:ext uri="{9D8B030D-6E8A-4147-A177-3AD203B41FA5}">
                      <a16:colId xmlns:a16="http://schemas.microsoft.com/office/drawing/2014/main" val="4143293180"/>
                    </a:ext>
                  </a:extLst>
                </a:gridCol>
              </a:tblGrid>
              <a:tr h="696076">
                <a:tc>
                  <a:txBody>
                    <a:bodyPr/>
                    <a:lstStyle/>
                    <a:p>
                      <a:r>
                        <a:rPr lang="en-US" sz="1400" dirty="0"/>
                        <a:t>Cohort</a:t>
                      </a:r>
                    </a:p>
                  </a:txBody>
                  <a:tcPr marL="68580" marR="68580" marT="34290" marB="34290"/>
                </a:tc>
                <a:tc>
                  <a:txBody>
                    <a:bodyPr/>
                    <a:lstStyle/>
                    <a:p>
                      <a:r>
                        <a:rPr lang="en-US" sz="1400" dirty="0"/>
                        <a:t>All Graduates</a:t>
                      </a:r>
                    </a:p>
                  </a:txBody>
                  <a:tcPr marL="68580" marR="68580" marT="34290" marB="34290"/>
                </a:tc>
                <a:tc>
                  <a:txBody>
                    <a:bodyPr/>
                    <a:lstStyle/>
                    <a:p>
                      <a:r>
                        <a:rPr lang="en-US" sz="1400" dirty="0"/>
                        <a:t>White</a:t>
                      </a:r>
                    </a:p>
                  </a:txBody>
                  <a:tcPr marL="68580" marR="68580" marT="34290" marB="34290"/>
                </a:tc>
                <a:tc>
                  <a:txBody>
                    <a:bodyPr/>
                    <a:lstStyle/>
                    <a:p>
                      <a:r>
                        <a:rPr lang="en-US" sz="1400" dirty="0"/>
                        <a:t>African-American</a:t>
                      </a:r>
                    </a:p>
                  </a:txBody>
                  <a:tcPr marL="68580" marR="68580" marT="34290" marB="34290"/>
                </a:tc>
                <a:tc>
                  <a:txBody>
                    <a:bodyPr/>
                    <a:lstStyle/>
                    <a:p>
                      <a:r>
                        <a:rPr lang="en-US" sz="1400" dirty="0"/>
                        <a:t>Hispanic</a:t>
                      </a:r>
                    </a:p>
                  </a:txBody>
                  <a:tcPr marL="68580" marR="68580" marT="34290" marB="34290"/>
                </a:tc>
                <a:tc>
                  <a:txBody>
                    <a:bodyPr/>
                    <a:lstStyle/>
                    <a:p>
                      <a:r>
                        <a:rPr lang="en-US" sz="1400" dirty="0"/>
                        <a:t>Asian</a:t>
                      </a:r>
                    </a:p>
                  </a:txBody>
                  <a:tcPr marL="68580" marR="68580" marT="34290" marB="34290"/>
                </a:tc>
                <a:tc>
                  <a:txBody>
                    <a:bodyPr/>
                    <a:lstStyle/>
                    <a:p>
                      <a:r>
                        <a:rPr lang="en-US" sz="1400" dirty="0"/>
                        <a:t>Other</a:t>
                      </a:r>
                    </a:p>
                  </a:txBody>
                  <a:tcPr marL="68580" marR="68580" marT="34290" marB="34290"/>
                </a:tc>
                <a:extLst>
                  <a:ext uri="{0D108BD9-81ED-4DB2-BD59-A6C34878D82A}">
                    <a16:rowId xmlns:a16="http://schemas.microsoft.com/office/drawing/2014/main" val="10000"/>
                  </a:ext>
                </a:extLst>
              </a:tr>
              <a:tr h="380548">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137</a:t>
                      </a:r>
                    </a:p>
                  </a:txBody>
                  <a:tcPr marL="68580" marR="68580" marT="34290" marB="34290"/>
                </a:tc>
                <a:tc>
                  <a:txBody>
                    <a:bodyPr/>
                    <a:lstStyle/>
                    <a:p>
                      <a:r>
                        <a:rPr lang="en-US" sz="1400" dirty="0"/>
                        <a:t>133</a:t>
                      </a:r>
                    </a:p>
                  </a:txBody>
                  <a:tcPr marL="68580" marR="68580" marT="34290" marB="34290"/>
                </a:tc>
                <a:tc>
                  <a:txBody>
                    <a:bodyPr/>
                    <a:lstStyle/>
                    <a:p>
                      <a:r>
                        <a:rPr lang="en-US" sz="1400" dirty="0"/>
                        <a:t>146</a:t>
                      </a:r>
                    </a:p>
                  </a:txBody>
                  <a:tcPr marL="68580" marR="68580" marT="34290" marB="34290"/>
                </a:tc>
                <a:tc>
                  <a:txBody>
                    <a:bodyPr/>
                    <a:lstStyle/>
                    <a:p>
                      <a:r>
                        <a:rPr lang="en-US" sz="1400" dirty="0"/>
                        <a:t>138</a:t>
                      </a:r>
                    </a:p>
                  </a:txBody>
                  <a:tcPr marL="68580" marR="68580" marT="34290" marB="34290"/>
                </a:tc>
                <a:tc>
                  <a:txBody>
                    <a:bodyPr/>
                    <a:lstStyle/>
                    <a:p>
                      <a:r>
                        <a:rPr lang="en-US" sz="1400" dirty="0"/>
                        <a:t>138</a:t>
                      </a:r>
                    </a:p>
                  </a:txBody>
                  <a:tcPr marL="68580" marR="68580" marT="34290" marB="34290"/>
                </a:tc>
                <a:tc>
                  <a:txBody>
                    <a:bodyPr/>
                    <a:lstStyle/>
                    <a:p>
                      <a:r>
                        <a:rPr lang="en-US" sz="1400" dirty="0"/>
                        <a:t>136</a:t>
                      </a:r>
                    </a:p>
                  </a:txBody>
                  <a:tcPr marL="68580" marR="68580" marT="34290" marB="34290"/>
                </a:tc>
                <a:extLst>
                  <a:ext uri="{0D108BD9-81ED-4DB2-BD59-A6C34878D82A}">
                    <a16:rowId xmlns:a16="http://schemas.microsoft.com/office/drawing/2014/main" val="3877392157"/>
                  </a:ext>
                </a:extLst>
              </a:tr>
              <a:tr h="380548">
                <a:tc>
                  <a:txBody>
                    <a:bodyPr/>
                    <a:lstStyle/>
                    <a:p>
                      <a:r>
                        <a:rPr lang="en-US" sz="1400" dirty="0"/>
                        <a:t>        Excess SCH</a:t>
                      </a:r>
                    </a:p>
                  </a:txBody>
                  <a:tcPr marL="68580" marR="68580" marT="34290" marB="34290"/>
                </a:tc>
                <a:tc>
                  <a:txBody>
                    <a:bodyPr/>
                    <a:lstStyle/>
                    <a:p>
                      <a:r>
                        <a:rPr lang="en-US" sz="1400" dirty="0"/>
                        <a:t>14</a:t>
                      </a:r>
                    </a:p>
                  </a:txBody>
                  <a:tcPr marL="68580" marR="68580" marT="34290" marB="34290"/>
                </a:tc>
                <a:tc>
                  <a:txBody>
                    <a:bodyPr/>
                    <a:lstStyle/>
                    <a:p>
                      <a:r>
                        <a:rPr lang="en-US" sz="1400" dirty="0"/>
                        <a:t>11</a:t>
                      </a:r>
                    </a:p>
                  </a:txBody>
                  <a:tcPr marL="68580" marR="68580" marT="34290" marB="34290"/>
                </a:tc>
                <a:tc>
                  <a:txBody>
                    <a:bodyPr/>
                    <a:lstStyle/>
                    <a:p>
                      <a:r>
                        <a:rPr lang="en-US" sz="1400" dirty="0"/>
                        <a:t>24</a:t>
                      </a:r>
                    </a:p>
                  </a:txBody>
                  <a:tcPr marL="68580" marR="68580" marT="34290" marB="34290"/>
                </a:tc>
                <a:tc>
                  <a:txBody>
                    <a:bodyPr/>
                    <a:lstStyle/>
                    <a:p>
                      <a:r>
                        <a:rPr lang="en-US" sz="1400" dirty="0"/>
                        <a:t>16</a:t>
                      </a:r>
                    </a:p>
                  </a:txBody>
                  <a:tcPr marL="68580" marR="68580" marT="34290" marB="34290"/>
                </a:tc>
                <a:tc>
                  <a:txBody>
                    <a:bodyPr/>
                    <a:lstStyle/>
                    <a:p>
                      <a:r>
                        <a:rPr lang="en-US" sz="1400" dirty="0"/>
                        <a:t>15</a:t>
                      </a:r>
                    </a:p>
                  </a:txBody>
                  <a:tcPr marL="68580" marR="68580" marT="34290" marB="34290"/>
                </a:tc>
                <a:tc>
                  <a:txBody>
                    <a:bodyPr/>
                    <a:lstStyle/>
                    <a:p>
                      <a:r>
                        <a:rPr lang="en-US" sz="1400" dirty="0"/>
                        <a:t>14</a:t>
                      </a:r>
                    </a:p>
                  </a:txBody>
                  <a:tcPr marL="68580" marR="68580" marT="34290" marB="34290"/>
                </a:tc>
                <a:extLst>
                  <a:ext uri="{0D108BD9-81ED-4DB2-BD59-A6C34878D82A}">
                    <a16:rowId xmlns:a16="http://schemas.microsoft.com/office/drawing/2014/main" val="86591889"/>
                  </a:ext>
                </a:extLst>
              </a:tr>
              <a:tr h="380548">
                <a:tc>
                  <a:txBody>
                    <a:bodyPr/>
                    <a:lstStyle/>
                    <a:p>
                      <a:r>
                        <a:rPr lang="en-US" sz="1400" dirty="0"/>
                        <a:t>2016</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597315883"/>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138</a:t>
                      </a:r>
                    </a:p>
                  </a:txBody>
                  <a:tcPr marL="68580" marR="68580" marT="34290" marB="34290"/>
                </a:tc>
                <a:tc>
                  <a:txBody>
                    <a:bodyPr/>
                    <a:lstStyle/>
                    <a:p>
                      <a:r>
                        <a:rPr lang="en-US" sz="1400" dirty="0"/>
                        <a:t>135</a:t>
                      </a:r>
                    </a:p>
                  </a:txBody>
                  <a:tcPr marL="68580" marR="68580" marT="34290" marB="34290"/>
                </a:tc>
                <a:tc>
                  <a:txBody>
                    <a:bodyPr/>
                    <a:lstStyle/>
                    <a:p>
                      <a:r>
                        <a:rPr lang="en-US" sz="1400" dirty="0"/>
                        <a:t>146</a:t>
                      </a:r>
                    </a:p>
                  </a:txBody>
                  <a:tcPr marL="68580" marR="68580" marT="34290" marB="34290"/>
                </a:tc>
                <a:tc>
                  <a:txBody>
                    <a:bodyPr/>
                    <a:lstStyle/>
                    <a:p>
                      <a:r>
                        <a:rPr lang="en-US" sz="1400" dirty="0"/>
                        <a:t>139</a:t>
                      </a:r>
                    </a:p>
                  </a:txBody>
                  <a:tcPr marL="68580" marR="68580" marT="34290" marB="34290"/>
                </a:tc>
                <a:tc>
                  <a:txBody>
                    <a:bodyPr/>
                    <a:lstStyle/>
                    <a:p>
                      <a:r>
                        <a:rPr lang="en-US" sz="1400" dirty="0"/>
                        <a:t>140</a:t>
                      </a:r>
                    </a:p>
                  </a:txBody>
                  <a:tcPr marL="68580" marR="68580" marT="34290" marB="34290"/>
                </a:tc>
                <a:tc>
                  <a:txBody>
                    <a:bodyPr/>
                    <a:lstStyle/>
                    <a:p>
                      <a:r>
                        <a:rPr lang="en-US" sz="1400" dirty="0"/>
                        <a:t>138</a:t>
                      </a:r>
                    </a:p>
                  </a:txBody>
                  <a:tcPr marL="68580" marR="68580" marT="34290" marB="34290"/>
                </a:tc>
                <a:extLst>
                  <a:ext uri="{0D108BD9-81ED-4DB2-BD59-A6C34878D82A}">
                    <a16:rowId xmlns:a16="http://schemas.microsoft.com/office/drawing/2014/main" val="10002"/>
                  </a:ext>
                </a:extLst>
              </a:tr>
              <a:tr h="380548">
                <a:tc>
                  <a:txBody>
                    <a:bodyPr/>
                    <a:lstStyle/>
                    <a:p>
                      <a:r>
                        <a:rPr lang="en-US" sz="1400" dirty="0"/>
                        <a:t>        Excess SCH</a:t>
                      </a:r>
                    </a:p>
                  </a:txBody>
                  <a:tcPr marL="68580" marR="68580" marT="34290" marB="34290"/>
                </a:tc>
                <a:tc>
                  <a:txBody>
                    <a:bodyPr/>
                    <a:lstStyle/>
                    <a:p>
                      <a:r>
                        <a:rPr lang="en-US" sz="1400" dirty="0"/>
                        <a:t>15</a:t>
                      </a:r>
                    </a:p>
                  </a:txBody>
                  <a:tcPr marL="68580" marR="68580" marT="34290" marB="34290"/>
                </a:tc>
                <a:tc>
                  <a:txBody>
                    <a:bodyPr/>
                    <a:lstStyle/>
                    <a:p>
                      <a:r>
                        <a:rPr lang="en-US" sz="1400" dirty="0"/>
                        <a:t>12</a:t>
                      </a:r>
                    </a:p>
                  </a:txBody>
                  <a:tcPr marL="68580" marR="68580" marT="34290" marB="34290"/>
                </a:tc>
                <a:tc>
                  <a:txBody>
                    <a:bodyPr/>
                    <a:lstStyle/>
                    <a:p>
                      <a:r>
                        <a:rPr lang="en-US" sz="1400" dirty="0"/>
                        <a:t>24</a:t>
                      </a:r>
                    </a:p>
                  </a:txBody>
                  <a:tcPr marL="68580" marR="68580" marT="34290" marB="34290"/>
                </a:tc>
                <a:tc>
                  <a:txBody>
                    <a:bodyPr/>
                    <a:lstStyle/>
                    <a:p>
                      <a:r>
                        <a:rPr lang="en-US" sz="1400" dirty="0"/>
                        <a:t>16</a:t>
                      </a:r>
                    </a:p>
                  </a:txBody>
                  <a:tcPr marL="68580" marR="68580" marT="34290" marB="34290"/>
                </a:tc>
                <a:tc>
                  <a:txBody>
                    <a:bodyPr/>
                    <a:lstStyle/>
                    <a:p>
                      <a:r>
                        <a:rPr lang="en-US" sz="1400" dirty="0"/>
                        <a:t>17</a:t>
                      </a:r>
                    </a:p>
                  </a:txBody>
                  <a:tcPr marL="68580" marR="68580" marT="34290" marB="34290"/>
                </a:tc>
                <a:tc>
                  <a:txBody>
                    <a:bodyPr/>
                    <a:lstStyle/>
                    <a:p>
                      <a:r>
                        <a:rPr lang="en-US" sz="1400" dirty="0"/>
                        <a:t>15</a:t>
                      </a:r>
                    </a:p>
                  </a:txBody>
                  <a:tcPr marL="68580" marR="68580" marT="34290" marB="34290"/>
                </a:tc>
                <a:extLst>
                  <a:ext uri="{0D108BD9-81ED-4DB2-BD59-A6C34878D82A}">
                    <a16:rowId xmlns:a16="http://schemas.microsoft.com/office/drawing/2014/main" val="10003"/>
                  </a:ext>
                </a:extLst>
              </a:tr>
              <a:tr h="380548">
                <a:tc>
                  <a:txBody>
                    <a:bodyPr/>
                    <a:lstStyle/>
                    <a:p>
                      <a:r>
                        <a:rPr lang="en-US" sz="1400" dirty="0"/>
                        <a:t>2015</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218336744"/>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139</a:t>
                      </a:r>
                    </a:p>
                  </a:txBody>
                  <a:tcPr marL="68580" marR="68580" marT="34290" marB="34290"/>
                </a:tc>
                <a:tc>
                  <a:txBody>
                    <a:bodyPr/>
                    <a:lstStyle/>
                    <a:p>
                      <a:r>
                        <a:rPr lang="en-US" sz="1400" dirty="0"/>
                        <a:t>136</a:t>
                      </a:r>
                    </a:p>
                  </a:txBody>
                  <a:tcPr marL="68580" marR="68580" marT="34290" marB="34290"/>
                </a:tc>
                <a:tc>
                  <a:txBody>
                    <a:bodyPr/>
                    <a:lstStyle/>
                    <a:p>
                      <a:r>
                        <a:rPr lang="en-US" sz="1400" dirty="0"/>
                        <a:t>147</a:t>
                      </a:r>
                    </a:p>
                  </a:txBody>
                  <a:tcPr marL="68580" marR="68580" marT="34290" marB="34290"/>
                </a:tc>
                <a:tc>
                  <a:txBody>
                    <a:bodyPr/>
                    <a:lstStyle/>
                    <a:p>
                      <a:r>
                        <a:rPr lang="en-US" sz="1400" dirty="0"/>
                        <a:t>141</a:t>
                      </a:r>
                    </a:p>
                  </a:txBody>
                  <a:tcPr marL="68580" marR="68580" marT="34290" marB="34290"/>
                </a:tc>
                <a:tc>
                  <a:txBody>
                    <a:bodyPr/>
                    <a:lstStyle/>
                    <a:p>
                      <a:r>
                        <a:rPr lang="en-US" sz="1400" dirty="0"/>
                        <a:t>140</a:t>
                      </a:r>
                    </a:p>
                  </a:txBody>
                  <a:tcPr marL="68580" marR="68580" marT="34290" marB="34290"/>
                </a:tc>
                <a:tc>
                  <a:txBody>
                    <a:bodyPr/>
                    <a:lstStyle/>
                    <a:p>
                      <a:r>
                        <a:rPr lang="en-US" sz="1400" dirty="0"/>
                        <a:t>139</a:t>
                      </a:r>
                    </a:p>
                  </a:txBody>
                  <a:tcPr marL="68580" marR="68580" marT="34290" marB="34290"/>
                </a:tc>
                <a:extLst>
                  <a:ext uri="{0D108BD9-81ED-4DB2-BD59-A6C34878D82A}">
                    <a16:rowId xmlns:a16="http://schemas.microsoft.com/office/drawing/2014/main" val="1340963393"/>
                  </a:ext>
                </a:extLst>
              </a:tr>
              <a:tr h="380548">
                <a:tc>
                  <a:txBody>
                    <a:bodyPr/>
                    <a:lstStyle/>
                    <a:p>
                      <a:r>
                        <a:rPr lang="en-US" sz="1400" dirty="0"/>
                        <a:t>        Excess SCH</a:t>
                      </a:r>
                    </a:p>
                  </a:txBody>
                  <a:tcPr marL="68580" marR="68580" marT="34290" marB="34290"/>
                </a:tc>
                <a:tc>
                  <a:txBody>
                    <a:bodyPr/>
                    <a:lstStyle/>
                    <a:p>
                      <a:r>
                        <a:rPr lang="en-US" sz="1400" dirty="0"/>
                        <a:t>15</a:t>
                      </a:r>
                    </a:p>
                  </a:txBody>
                  <a:tcPr marL="68580" marR="68580" marT="34290" marB="34290"/>
                </a:tc>
                <a:tc>
                  <a:txBody>
                    <a:bodyPr/>
                    <a:lstStyle/>
                    <a:p>
                      <a:r>
                        <a:rPr lang="en-US" sz="1400" dirty="0"/>
                        <a:t>12</a:t>
                      </a:r>
                    </a:p>
                  </a:txBody>
                  <a:tcPr marL="68580" marR="68580" marT="34290" marB="34290"/>
                </a:tc>
                <a:tc>
                  <a:txBody>
                    <a:bodyPr/>
                    <a:lstStyle/>
                    <a:p>
                      <a:r>
                        <a:rPr lang="en-US" sz="1400" dirty="0"/>
                        <a:t>25</a:t>
                      </a:r>
                    </a:p>
                  </a:txBody>
                  <a:tcPr marL="68580" marR="68580" marT="34290" marB="34290"/>
                </a:tc>
                <a:tc>
                  <a:txBody>
                    <a:bodyPr/>
                    <a:lstStyle/>
                    <a:p>
                      <a:r>
                        <a:rPr lang="en-US" sz="1400" dirty="0"/>
                        <a:t>17</a:t>
                      </a:r>
                    </a:p>
                  </a:txBody>
                  <a:tcPr marL="68580" marR="68580" marT="34290" marB="34290"/>
                </a:tc>
                <a:tc>
                  <a:txBody>
                    <a:bodyPr/>
                    <a:lstStyle/>
                    <a:p>
                      <a:r>
                        <a:rPr lang="en-US" sz="1400" dirty="0"/>
                        <a:t>16</a:t>
                      </a:r>
                    </a:p>
                  </a:txBody>
                  <a:tcPr marL="68580" marR="68580" marT="34290" marB="34290"/>
                </a:tc>
                <a:tc>
                  <a:txBody>
                    <a:bodyPr/>
                    <a:lstStyle/>
                    <a:p>
                      <a:r>
                        <a:rPr lang="en-US" sz="1400" dirty="0"/>
                        <a:t>16</a:t>
                      </a:r>
                    </a:p>
                  </a:txBody>
                  <a:tcPr marL="68580" marR="68580" marT="34290" marB="34290"/>
                </a:tc>
                <a:extLst>
                  <a:ext uri="{0D108BD9-81ED-4DB2-BD59-A6C34878D82A}">
                    <a16:rowId xmlns:a16="http://schemas.microsoft.com/office/drawing/2014/main" val="3924866816"/>
                  </a:ext>
                </a:extLst>
              </a:tr>
            </a:tbl>
          </a:graphicData>
        </a:graphic>
      </p:graphicFrame>
      <p:sp>
        <p:nvSpPr>
          <p:cNvPr id="5" name="Slide Number Placeholder 4">
            <a:extLst>
              <a:ext uri="{FF2B5EF4-FFF2-40B4-BE49-F238E27FC236}">
                <a16:creationId xmlns:a16="http://schemas.microsoft.com/office/drawing/2014/main" id="{42CA0FE0-153B-4E16-ABAB-11226676E6CD}"/>
              </a:ext>
            </a:extLst>
          </p:cNvPr>
          <p:cNvSpPr>
            <a:spLocks noGrp="1"/>
          </p:cNvSpPr>
          <p:nvPr>
            <p:ph type="sldNum" sz="quarter" idx="12"/>
          </p:nvPr>
        </p:nvSpPr>
        <p:spPr/>
        <p:txBody>
          <a:bodyPr/>
          <a:lstStyle/>
          <a:p>
            <a:fld id="{42B960B7-1A5D-4A40-9C6E-0A7BBAA5F990}" type="slidenum">
              <a:rPr lang="en-US" smtClean="0"/>
              <a:t>17</a:t>
            </a:fld>
            <a:endParaRPr lang="en-US"/>
          </a:p>
        </p:txBody>
      </p:sp>
    </p:spTree>
    <p:extLst>
      <p:ext uri="{BB962C8B-B14F-4D97-AF65-F5344CB8AC3E}">
        <p14:creationId xmlns:p14="http://schemas.microsoft.com/office/powerpoint/2010/main" val="2916314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Graduates who completed an FOS attempt more SCH toward a degree and have more excess SCH than those who don’t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92575835"/>
              </p:ext>
            </p:extLst>
          </p:nvPr>
        </p:nvGraphicFramePr>
        <p:xfrm>
          <a:off x="808956" y="1608280"/>
          <a:ext cx="7706393" cy="4121008"/>
        </p:xfrm>
        <a:graphic>
          <a:graphicData uri="http://schemas.openxmlformats.org/drawingml/2006/table">
            <a:tbl>
              <a:tblPr firstRow="1" bandRow="1">
                <a:tableStyleId>{5C22544A-7EE6-4342-B048-85BDC9FD1C3A}</a:tableStyleId>
              </a:tblPr>
              <a:tblGrid>
                <a:gridCol w="1604503">
                  <a:extLst>
                    <a:ext uri="{9D8B030D-6E8A-4147-A177-3AD203B41FA5}">
                      <a16:colId xmlns:a16="http://schemas.microsoft.com/office/drawing/2014/main" val="20000"/>
                    </a:ext>
                  </a:extLst>
                </a:gridCol>
                <a:gridCol w="1601329">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457325">
                  <a:extLst>
                    <a:ext uri="{9D8B030D-6E8A-4147-A177-3AD203B41FA5}">
                      <a16:colId xmlns:a16="http://schemas.microsoft.com/office/drawing/2014/main" val="20003"/>
                    </a:ext>
                  </a:extLst>
                </a:gridCol>
                <a:gridCol w="1443036">
                  <a:extLst>
                    <a:ext uri="{9D8B030D-6E8A-4147-A177-3AD203B41FA5}">
                      <a16:colId xmlns:a16="http://schemas.microsoft.com/office/drawing/2014/main" val="3956023810"/>
                    </a:ext>
                  </a:extLst>
                </a:gridCol>
              </a:tblGrid>
              <a:tr h="696076">
                <a:tc>
                  <a:txBody>
                    <a:bodyPr/>
                    <a:lstStyle/>
                    <a:p>
                      <a:r>
                        <a:rPr lang="en-US" sz="1400" dirty="0"/>
                        <a:t>Cohort</a:t>
                      </a:r>
                    </a:p>
                  </a:txBody>
                  <a:tcPr marL="68580" marR="68580" marT="34290" marB="34290"/>
                </a:tc>
                <a:tc>
                  <a:txBody>
                    <a:bodyPr/>
                    <a:lstStyle/>
                    <a:p>
                      <a:r>
                        <a:rPr lang="en-US" sz="1400" dirty="0"/>
                        <a:t>All Graduates</a:t>
                      </a:r>
                    </a:p>
                  </a:txBody>
                  <a:tcPr marL="68580" marR="68580" marT="34290" marB="34290"/>
                </a:tc>
                <a:tc>
                  <a:txBody>
                    <a:bodyPr/>
                    <a:lstStyle/>
                    <a:p>
                      <a:r>
                        <a:rPr lang="en-US" sz="1400" dirty="0"/>
                        <a:t>No FOS Completed</a:t>
                      </a:r>
                    </a:p>
                  </a:txBody>
                  <a:tcPr marL="68580" marR="68580" marT="34290" marB="34290"/>
                </a:tc>
                <a:tc>
                  <a:txBody>
                    <a:bodyPr/>
                    <a:lstStyle/>
                    <a:p>
                      <a:r>
                        <a:rPr lang="en-US" sz="1400" dirty="0"/>
                        <a:t>FOS Completed</a:t>
                      </a:r>
                    </a:p>
                  </a:txBody>
                  <a:tcPr marL="68580" marR="68580" marT="34290" marB="34290"/>
                </a:tc>
                <a:tc>
                  <a:txBody>
                    <a:bodyPr/>
                    <a:lstStyle/>
                    <a:p>
                      <a:r>
                        <a:rPr lang="en-US" sz="1400" dirty="0"/>
                        <a:t>% of FOS Completers</a:t>
                      </a:r>
                    </a:p>
                  </a:txBody>
                  <a:tcPr marL="68580" marR="68580" marT="34290" marB="34290"/>
                </a:tc>
                <a:extLst>
                  <a:ext uri="{0D108BD9-81ED-4DB2-BD59-A6C34878D82A}">
                    <a16:rowId xmlns:a16="http://schemas.microsoft.com/office/drawing/2014/main" val="10000"/>
                  </a:ext>
                </a:extLst>
              </a:tr>
              <a:tr h="380548">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137</a:t>
                      </a:r>
                    </a:p>
                  </a:txBody>
                  <a:tcPr marL="68580" marR="68580" marT="34290" marB="34290"/>
                </a:tc>
                <a:tc>
                  <a:txBody>
                    <a:bodyPr/>
                    <a:lstStyle/>
                    <a:p>
                      <a:r>
                        <a:rPr lang="en-US" sz="1400" dirty="0"/>
                        <a:t>136</a:t>
                      </a:r>
                    </a:p>
                  </a:txBody>
                  <a:tcPr marL="68580" marR="68580" marT="34290" marB="34290"/>
                </a:tc>
                <a:tc>
                  <a:txBody>
                    <a:bodyPr/>
                    <a:lstStyle/>
                    <a:p>
                      <a:r>
                        <a:rPr lang="en-US" sz="1400" dirty="0"/>
                        <a:t>143</a:t>
                      </a:r>
                    </a:p>
                  </a:txBody>
                  <a:tcPr marL="68580" marR="68580" marT="34290" marB="34290"/>
                </a:tc>
                <a:tc>
                  <a:txBody>
                    <a:bodyPr/>
                    <a:lstStyle/>
                    <a:p>
                      <a:r>
                        <a:rPr lang="en-US" sz="1400" dirty="0"/>
                        <a:t>1.15%</a:t>
                      </a:r>
                    </a:p>
                  </a:txBody>
                  <a:tcPr marL="68580" marR="68580" marT="34290" marB="34290"/>
                </a:tc>
                <a:extLst>
                  <a:ext uri="{0D108BD9-81ED-4DB2-BD59-A6C34878D82A}">
                    <a16:rowId xmlns:a16="http://schemas.microsoft.com/office/drawing/2014/main" val="3877392157"/>
                  </a:ext>
                </a:extLst>
              </a:tr>
              <a:tr h="380548">
                <a:tc>
                  <a:txBody>
                    <a:bodyPr/>
                    <a:lstStyle/>
                    <a:p>
                      <a:r>
                        <a:rPr lang="en-US" sz="1400" dirty="0"/>
                        <a:t>        Excess SCH</a:t>
                      </a:r>
                    </a:p>
                  </a:txBody>
                  <a:tcPr marL="68580" marR="68580" marT="34290" marB="34290"/>
                </a:tc>
                <a:tc>
                  <a:txBody>
                    <a:bodyPr/>
                    <a:lstStyle/>
                    <a:p>
                      <a:r>
                        <a:rPr lang="en-US" sz="1400" dirty="0"/>
                        <a:t>14</a:t>
                      </a:r>
                    </a:p>
                  </a:txBody>
                  <a:tcPr marL="68580" marR="68580" marT="34290" marB="34290"/>
                </a:tc>
                <a:tc>
                  <a:txBody>
                    <a:bodyPr/>
                    <a:lstStyle/>
                    <a:p>
                      <a:r>
                        <a:rPr lang="en-US" sz="1400" dirty="0"/>
                        <a:t>13</a:t>
                      </a:r>
                    </a:p>
                  </a:txBody>
                  <a:tcPr marL="68580" marR="68580" marT="34290" marB="34290"/>
                </a:tc>
                <a:tc>
                  <a:txBody>
                    <a:bodyPr/>
                    <a:lstStyle/>
                    <a:p>
                      <a:r>
                        <a:rPr lang="en-US" sz="1400" dirty="0"/>
                        <a:t>21</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86591889"/>
                  </a:ext>
                </a:extLst>
              </a:tr>
              <a:tr h="380548">
                <a:tc>
                  <a:txBody>
                    <a:bodyPr/>
                    <a:lstStyle/>
                    <a:p>
                      <a:r>
                        <a:rPr lang="en-US" sz="1400" dirty="0"/>
                        <a:t>2016</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597315883"/>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138</a:t>
                      </a:r>
                    </a:p>
                  </a:txBody>
                  <a:tcPr marL="68580" marR="68580" marT="34290" marB="34290"/>
                </a:tc>
                <a:tc>
                  <a:txBody>
                    <a:bodyPr/>
                    <a:lstStyle/>
                    <a:p>
                      <a:r>
                        <a:rPr lang="en-US" sz="1400" dirty="0"/>
                        <a:t>137</a:t>
                      </a:r>
                    </a:p>
                  </a:txBody>
                  <a:tcPr marL="68580" marR="68580" marT="34290" marB="34290"/>
                </a:tc>
                <a:tc>
                  <a:txBody>
                    <a:bodyPr/>
                    <a:lstStyle/>
                    <a:p>
                      <a:r>
                        <a:rPr lang="en-US" sz="1400" dirty="0"/>
                        <a:t>144</a:t>
                      </a:r>
                    </a:p>
                  </a:txBody>
                  <a:tcPr marL="68580" marR="68580" marT="34290" marB="34290"/>
                </a:tc>
                <a:tc>
                  <a:txBody>
                    <a:bodyPr/>
                    <a:lstStyle/>
                    <a:p>
                      <a:r>
                        <a:rPr lang="en-US" sz="1400" dirty="0"/>
                        <a:t>1.01%</a:t>
                      </a:r>
                    </a:p>
                  </a:txBody>
                  <a:tcPr marL="68580" marR="68580" marT="34290" marB="34290"/>
                </a:tc>
                <a:extLst>
                  <a:ext uri="{0D108BD9-81ED-4DB2-BD59-A6C34878D82A}">
                    <a16:rowId xmlns:a16="http://schemas.microsoft.com/office/drawing/2014/main" val="10002"/>
                  </a:ext>
                </a:extLst>
              </a:tr>
              <a:tr h="380548">
                <a:tc>
                  <a:txBody>
                    <a:bodyPr/>
                    <a:lstStyle/>
                    <a:p>
                      <a:r>
                        <a:rPr lang="en-US" sz="1400" dirty="0"/>
                        <a:t>        Excess SCH</a:t>
                      </a:r>
                    </a:p>
                  </a:txBody>
                  <a:tcPr marL="68580" marR="68580" marT="34290" marB="34290"/>
                </a:tc>
                <a:tc>
                  <a:txBody>
                    <a:bodyPr/>
                    <a:lstStyle/>
                    <a:p>
                      <a:r>
                        <a:rPr lang="en-US" sz="1400" dirty="0"/>
                        <a:t>15</a:t>
                      </a:r>
                    </a:p>
                  </a:txBody>
                  <a:tcPr marL="68580" marR="68580" marT="34290" marB="34290"/>
                </a:tc>
                <a:tc>
                  <a:txBody>
                    <a:bodyPr/>
                    <a:lstStyle/>
                    <a:p>
                      <a:r>
                        <a:rPr lang="en-US" sz="1400" dirty="0"/>
                        <a:t>14</a:t>
                      </a:r>
                    </a:p>
                  </a:txBody>
                  <a:tcPr marL="68580" marR="68580" marT="34290" marB="34290"/>
                </a:tc>
                <a:tc>
                  <a:txBody>
                    <a:bodyPr/>
                    <a:lstStyle/>
                    <a:p>
                      <a:r>
                        <a:rPr lang="en-US" sz="1400" dirty="0"/>
                        <a:t>22</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3"/>
                  </a:ext>
                </a:extLst>
              </a:tr>
              <a:tr h="380548">
                <a:tc>
                  <a:txBody>
                    <a:bodyPr/>
                    <a:lstStyle/>
                    <a:p>
                      <a:r>
                        <a:rPr lang="en-US" sz="1400" dirty="0"/>
                        <a:t>2015</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218336744"/>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139</a:t>
                      </a:r>
                    </a:p>
                  </a:txBody>
                  <a:tcPr marL="68580" marR="68580" marT="34290" marB="34290"/>
                </a:tc>
                <a:tc>
                  <a:txBody>
                    <a:bodyPr/>
                    <a:lstStyle/>
                    <a:p>
                      <a:r>
                        <a:rPr lang="en-US" sz="1400" dirty="0"/>
                        <a:t>138</a:t>
                      </a:r>
                    </a:p>
                  </a:txBody>
                  <a:tcPr marL="68580" marR="68580" marT="34290" marB="34290"/>
                </a:tc>
                <a:tc>
                  <a:txBody>
                    <a:bodyPr/>
                    <a:lstStyle/>
                    <a:p>
                      <a:r>
                        <a:rPr lang="en-US" sz="1400" dirty="0"/>
                        <a:t>147</a:t>
                      </a:r>
                    </a:p>
                  </a:txBody>
                  <a:tcPr marL="68580" marR="68580" marT="34290" marB="34290"/>
                </a:tc>
                <a:tc>
                  <a:txBody>
                    <a:bodyPr/>
                    <a:lstStyle/>
                    <a:p>
                      <a:r>
                        <a:rPr lang="en-US" sz="1400" dirty="0"/>
                        <a:t>0.96%</a:t>
                      </a:r>
                    </a:p>
                  </a:txBody>
                  <a:tcPr marL="68580" marR="68580" marT="34290" marB="34290"/>
                </a:tc>
                <a:extLst>
                  <a:ext uri="{0D108BD9-81ED-4DB2-BD59-A6C34878D82A}">
                    <a16:rowId xmlns:a16="http://schemas.microsoft.com/office/drawing/2014/main" val="1340963393"/>
                  </a:ext>
                </a:extLst>
              </a:tr>
              <a:tr h="380548">
                <a:tc>
                  <a:txBody>
                    <a:bodyPr/>
                    <a:lstStyle/>
                    <a:p>
                      <a:r>
                        <a:rPr lang="en-US" sz="1400" dirty="0"/>
                        <a:t>        Excess SCH</a:t>
                      </a:r>
                    </a:p>
                  </a:txBody>
                  <a:tcPr marL="68580" marR="68580" marT="34290" marB="34290"/>
                </a:tc>
                <a:tc>
                  <a:txBody>
                    <a:bodyPr/>
                    <a:lstStyle/>
                    <a:p>
                      <a:r>
                        <a:rPr lang="en-US" sz="1400" dirty="0"/>
                        <a:t>15</a:t>
                      </a:r>
                    </a:p>
                  </a:txBody>
                  <a:tcPr marL="68580" marR="68580" marT="34290" marB="34290"/>
                </a:tc>
                <a:tc>
                  <a:txBody>
                    <a:bodyPr/>
                    <a:lstStyle/>
                    <a:p>
                      <a:r>
                        <a:rPr lang="en-US" sz="1400" dirty="0"/>
                        <a:t>14</a:t>
                      </a:r>
                    </a:p>
                  </a:txBody>
                  <a:tcPr marL="68580" marR="68580" marT="34290" marB="34290"/>
                </a:tc>
                <a:tc>
                  <a:txBody>
                    <a:bodyPr/>
                    <a:lstStyle/>
                    <a:p>
                      <a:r>
                        <a:rPr lang="en-US" sz="1400" dirty="0"/>
                        <a:t>25</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3924866816"/>
                  </a:ext>
                </a:extLst>
              </a:tr>
            </a:tbl>
          </a:graphicData>
        </a:graphic>
      </p:graphicFrame>
      <p:sp>
        <p:nvSpPr>
          <p:cNvPr id="5" name="Slide Number Placeholder 4">
            <a:extLst>
              <a:ext uri="{FF2B5EF4-FFF2-40B4-BE49-F238E27FC236}">
                <a16:creationId xmlns:a16="http://schemas.microsoft.com/office/drawing/2014/main" id="{16BBB765-6DFC-4019-989D-1306964D100A}"/>
              </a:ext>
            </a:extLst>
          </p:cNvPr>
          <p:cNvSpPr>
            <a:spLocks noGrp="1"/>
          </p:cNvSpPr>
          <p:nvPr>
            <p:ph type="sldNum" sz="quarter" idx="12"/>
          </p:nvPr>
        </p:nvSpPr>
        <p:spPr/>
        <p:txBody>
          <a:bodyPr/>
          <a:lstStyle/>
          <a:p>
            <a:fld id="{42B960B7-1A5D-4A40-9C6E-0A7BBAA5F990}" type="slidenum">
              <a:rPr lang="en-US" smtClean="0"/>
              <a:t>18</a:t>
            </a:fld>
            <a:endParaRPr lang="en-US"/>
          </a:p>
        </p:txBody>
      </p:sp>
    </p:spTree>
    <p:extLst>
      <p:ext uri="{BB962C8B-B14F-4D97-AF65-F5344CB8AC3E}">
        <p14:creationId xmlns:p14="http://schemas.microsoft.com/office/powerpoint/2010/main" val="1495030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Ninety percent of the attempted SCH were successfully completed with grade of A, B,C, Pass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86502179"/>
              </p:ext>
            </p:extLst>
          </p:nvPr>
        </p:nvGraphicFramePr>
        <p:xfrm>
          <a:off x="808957" y="1956723"/>
          <a:ext cx="7706393" cy="3629689"/>
        </p:xfrm>
        <a:graphic>
          <a:graphicData uri="http://schemas.openxmlformats.org/drawingml/2006/table">
            <a:tbl>
              <a:tblPr firstRow="1" bandRow="1">
                <a:tableStyleId>{5C22544A-7EE6-4342-B048-85BDC9FD1C3A}</a:tableStyleId>
              </a:tblPr>
              <a:tblGrid>
                <a:gridCol w="2163749">
                  <a:extLst>
                    <a:ext uri="{9D8B030D-6E8A-4147-A177-3AD203B41FA5}">
                      <a16:colId xmlns:a16="http://schemas.microsoft.com/office/drawing/2014/main" val="20000"/>
                    </a:ext>
                  </a:extLst>
                </a:gridCol>
                <a:gridCol w="1927907">
                  <a:extLst>
                    <a:ext uri="{9D8B030D-6E8A-4147-A177-3AD203B41FA5}">
                      <a16:colId xmlns:a16="http://schemas.microsoft.com/office/drawing/2014/main" val="20001"/>
                    </a:ext>
                  </a:extLst>
                </a:gridCol>
                <a:gridCol w="1944779">
                  <a:extLst>
                    <a:ext uri="{9D8B030D-6E8A-4147-A177-3AD203B41FA5}">
                      <a16:colId xmlns:a16="http://schemas.microsoft.com/office/drawing/2014/main" val="20002"/>
                    </a:ext>
                  </a:extLst>
                </a:gridCol>
                <a:gridCol w="1669958">
                  <a:extLst>
                    <a:ext uri="{9D8B030D-6E8A-4147-A177-3AD203B41FA5}">
                      <a16:colId xmlns:a16="http://schemas.microsoft.com/office/drawing/2014/main" val="20003"/>
                    </a:ext>
                  </a:extLst>
                </a:gridCol>
              </a:tblGrid>
              <a:tr h="1138969">
                <a:tc>
                  <a:txBody>
                    <a:bodyPr/>
                    <a:lstStyle/>
                    <a:p>
                      <a:r>
                        <a:rPr lang="en-US" sz="1400" dirty="0"/>
                        <a:t>Cohort</a:t>
                      </a:r>
                    </a:p>
                  </a:txBody>
                  <a:tcPr marL="68580" marR="68580" marT="34290" marB="34290"/>
                </a:tc>
                <a:tc>
                  <a:txBody>
                    <a:bodyPr/>
                    <a:lstStyle/>
                    <a:p>
                      <a:r>
                        <a:rPr lang="en-US" sz="1400" dirty="0"/>
                        <a:t>Average SCH Attempted</a:t>
                      </a:r>
                    </a:p>
                  </a:txBody>
                  <a:tcPr marL="68580" marR="68580" marT="34290" marB="34290"/>
                </a:tc>
                <a:tc>
                  <a:txBody>
                    <a:bodyPr/>
                    <a:lstStyle/>
                    <a:p>
                      <a:r>
                        <a:rPr lang="en-US" sz="1400" dirty="0"/>
                        <a:t>Average SCH Successfully Completed</a:t>
                      </a:r>
                    </a:p>
                  </a:txBody>
                  <a:tcPr marL="68580" marR="68580" marT="34290" marB="34290"/>
                </a:tc>
                <a:tc>
                  <a:txBody>
                    <a:bodyPr/>
                    <a:lstStyle/>
                    <a:p>
                      <a:r>
                        <a:rPr lang="en-US" sz="1400" dirty="0"/>
                        <a:t>Percent of Successfully Completed SCH</a:t>
                      </a:r>
                    </a:p>
                  </a:txBody>
                  <a:tcPr marL="68580" marR="68580" marT="34290" marB="34290"/>
                </a:tc>
                <a:extLst>
                  <a:ext uri="{0D108BD9-81ED-4DB2-BD59-A6C34878D82A}">
                    <a16:rowId xmlns:a16="http://schemas.microsoft.com/office/drawing/2014/main" val="10000"/>
                  </a:ext>
                </a:extLst>
              </a:tr>
              <a:tr h="622680">
                <a:tc>
                  <a:txBody>
                    <a:bodyPr/>
                    <a:lstStyle/>
                    <a:p>
                      <a:r>
                        <a:rPr lang="en-US" sz="1400" dirty="0"/>
                        <a:t>Start at the Same Institution</a:t>
                      </a:r>
                    </a:p>
                  </a:txBody>
                  <a:tcPr marL="68580" marR="68580" marT="34290" marB="34290"/>
                </a:tc>
                <a:tc>
                  <a:txBody>
                    <a:bodyPr/>
                    <a:lstStyle/>
                    <a:p>
                      <a:r>
                        <a:rPr lang="en-US" sz="1400" dirty="0"/>
                        <a:t>131</a:t>
                      </a:r>
                    </a:p>
                  </a:txBody>
                  <a:tcPr marL="68580" marR="68580" marT="34290" marB="34290"/>
                </a:tc>
                <a:tc>
                  <a:txBody>
                    <a:bodyPr/>
                    <a:lstStyle/>
                    <a:p>
                      <a:r>
                        <a:rPr lang="en-US" sz="1400" dirty="0"/>
                        <a:t>120</a:t>
                      </a:r>
                    </a:p>
                  </a:txBody>
                  <a:tcPr marL="68580" marR="68580" marT="34290" marB="34290"/>
                </a:tc>
                <a:tc>
                  <a:txBody>
                    <a:bodyPr/>
                    <a:lstStyle/>
                    <a:p>
                      <a:r>
                        <a:rPr lang="en-US" sz="1400" dirty="0"/>
                        <a:t>92%</a:t>
                      </a:r>
                    </a:p>
                  </a:txBody>
                  <a:tcPr marL="68580" marR="68580" marT="34290" marB="34290"/>
                </a:tc>
                <a:extLst>
                  <a:ext uri="{0D108BD9-81ED-4DB2-BD59-A6C34878D82A}">
                    <a16:rowId xmlns:a16="http://schemas.microsoft.com/office/drawing/2014/main" val="10001"/>
                  </a:ext>
                </a:extLst>
              </a:tr>
              <a:tr h="622680">
                <a:tc>
                  <a:txBody>
                    <a:bodyPr/>
                    <a:lstStyle/>
                    <a:p>
                      <a:r>
                        <a:rPr lang="en-US" sz="1400" dirty="0"/>
                        <a:t>Start at CTC</a:t>
                      </a:r>
                    </a:p>
                  </a:txBody>
                  <a:tcPr marL="68580" marR="68580" marT="34290" marB="34290"/>
                </a:tc>
                <a:tc>
                  <a:txBody>
                    <a:bodyPr/>
                    <a:lstStyle/>
                    <a:p>
                      <a:r>
                        <a:rPr lang="en-US" sz="1400" dirty="0"/>
                        <a:t>146</a:t>
                      </a:r>
                    </a:p>
                  </a:txBody>
                  <a:tcPr marL="68580" marR="68580" marT="34290" marB="34290"/>
                </a:tc>
                <a:tc>
                  <a:txBody>
                    <a:bodyPr/>
                    <a:lstStyle/>
                    <a:p>
                      <a:r>
                        <a:rPr lang="en-US" sz="1400" dirty="0"/>
                        <a:t>132</a:t>
                      </a:r>
                    </a:p>
                  </a:txBody>
                  <a:tcPr marL="68580" marR="68580" marT="34290" marB="34290"/>
                </a:tc>
                <a:tc>
                  <a:txBody>
                    <a:bodyPr/>
                    <a:lstStyle/>
                    <a:p>
                      <a:r>
                        <a:rPr lang="en-US" sz="1400" dirty="0"/>
                        <a:t>90%</a:t>
                      </a:r>
                    </a:p>
                  </a:txBody>
                  <a:tcPr marL="68580" marR="68580" marT="34290" marB="34290"/>
                </a:tc>
                <a:extLst>
                  <a:ext uri="{0D108BD9-81ED-4DB2-BD59-A6C34878D82A}">
                    <a16:rowId xmlns:a16="http://schemas.microsoft.com/office/drawing/2014/main" val="3877392157"/>
                  </a:ext>
                </a:extLst>
              </a:tr>
              <a:tr h="622680">
                <a:tc>
                  <a:txBody>
                    <a:bodyPr/>
                    <a:lstStyle/>
                    <a:p>
                      <a:r>
                        <a:rPr lang="en-US" sz="1400" dirty="0"/>
                        <a:t>Start at Another University</a:t>
                      </a:r>
                    </a:p>
                  </a:txBody>
                  <a:tcPr marL="68580" marR="68580" marT="34290" marB="34290"/>
                </a:tc>
                <a:tc>
                  <a:txBody>
                    <a:bodyPr/>
                    <a:lstStyle/>
                    <a:p>
                      <a:r>
                        <a:rPr lang="en-US" sz="1400" dirty="0"/>
                        <a:t>148</a:t>
                      </a:r>
                    </a:p>
                  </a:txBody>
                  <a:tcPr marL="68580" marR="68580" marT="34290" marB="34290"/>
                </a:tc>
                <a:tc>
                  <a:txBody>
                    <a:bodyPr/>
                    <a:lstStyle/>
                    <a:p>
                      <a:r>
                        <a:rPr lang="en-US" sz="1400" dirty="0"/>
                        <a:t>133</a:t>
                      </a:r>
                    </a:p>
                  </a:txBody>
                  <a:tcPr marL="68580" marR="68580" marT="34290" marB="34290"/>
                </a:tc>
                <a:tc>
                  <a:txBody>
                    <a:bodyPr/>
                    <a:lstStyle/>
                    <a:p>
                      <a:r>
                        <a:rPr lang="en-US" sz="1400" dirty="0"/>
                        <a:t>90%</a:t>
                      </a:r>
                    </a:p>
                  </a:txBody>
                  <a:tcPr marL="68580" marR="68580" marT="34290" marB="34290"/>
                </a:tc>
                <a:extLst>
                  <a:ext uri="{0D108BD9-81ED-4DB2-BD59-A6C34878D82A}">
                    <a16:rowId xmlns:a16="http://schemas.microsoft.com/office/drawing/2014/main" val="86591889"/>
                  </a:ext>
                </a:extLst>
              </a:tr>
              <a:tr h="622680">
                <a:tc>
                  <a:txBody>
                    <a:bodyPr/>
                    <a:lstStyle/>
                    <a:p>
                      <a:r>
                        <a:rPr lang="en-US" sz="1400" dirty="0"/>
                        <a:t>Total</a:t>
                      </a:r>
                    </a:p>
                  </a:txBody>
                  <a:tcPr marL="68580" marR="68580" marT="34290" marB="34290"/>
                </a:tc>
                <a:tc>
                  <a:txBody>
                    <a:bodyPr/>
                    <a:lstStyle/>
                    <a:p>
                      <a:r>
                        <a:rPr lang="en-US" sz="1400" dirty="0"/>
                        <a:t>138</a:t>
                      </a:r>
                    </a:p>
                  </a:txBody>
                  <a:tcPr marL="68580" marR="68580" marT="34290" marB="34290"/>
                </a:tc>
                <a:tc>
                  <a:txBody>
                    <a:bodyPr/>
                    <a:lstStyle/>
                    <a:p>
                      <a:r>
                        <a:rPr lang="en-US" sz="1400" dirty="0"/>
                        <a:t>125</a:t>
                      </a:r>
                    </a:p>
                  </a:txBody>
                  <a:tcPr marL="68580" marR="68580" marT="34290" marB="34290"/>
                </a:tc>
                <a:tc>
                  <a:txBody>
                    <a:bodyPr/>
                    <a:lstStyle/>
                    <a:p>
                      <a:r>
                        <a:rPr lang="en-US" sz="1400" dirty="0"/>
                        <a:t>91%</a:t>
                      </a:r>
                    </a:p>
                  </a:txBody>
                  <a:tcPr marL="68580" marR="68580" marT="34290" marB="34290"/>
                </a:tc>
                <a:extLst>
                  <a:ext uri="{0D108BD9-81ED-4DB2-BD59-A6C34878D82A}">
                    <a16:rowId xmlns:a16="http://schemas.microsoft.com/office/drawing/2014/main" val="1597315883"/>
                  </a:ext>
                </a:extLst>
              </a:tr>
            </a:tbl>
          </a:graphicData>
        </a:graphic>
      </p:graphicFrame>
      <p:sp>
        <p:nvSpPr>
          <p:cNvPr id="5" name="Slide Number Placeholder 4">
            <a:extLst>
              <a:ext uri="{FF2B5EF4-FFF2-40B4-BE49-F238E27FC236}">
                <a16:creationId xmlns:a16="http://schemas.microsoft.com/office/drawing/2014/main" id="{A34D5951-7C4B-4AF6-92CE-2FD38028CF49}"/>
              </a:ext>
            </a:extLst>
          </p:cNvPr>
          <p:cNvSpPr>
            <a:spLocks noGrp="1"/>
          </p:cNvSpPr>
          <p:nvPr>
            <p:ph type="sldNum" sz="quarter" idx="12"/>
          </p:nvPr>
        </p:nvSpPr>
        <p:spPr/>
        <p:txBody>
          <a:bodyPr/>
          <a:lstStyle/>
          <a:p>
            <a:fld id="{42B960B7-1A5D-4A40-9C6E-0A7BBAA5F990}" type="slidenum">
              <a:rPr lang="en-US" smtClean="0"/>
              <a:t>19</a:t>
            </a:fld>
            <a:endParaRPr lang="en-US"/>
          </a:p>
        </p:txBody>
      </p:sp>
    </p:spTree>
    <p:extLst>
      <p:ext uri="{BB962C8B-B14F-4D97-AF65-F5344CB8AC3E}">
        <p14:creationId xmlns:p14="http://schemas.microsoft.com/office/powerpoint/2010/main" val="1427771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331" y="365126"/>
            <a:ext cx="8345214" cy="1325563"/>
          </a:xfrm>
        </p:spPr>
        <p:txBody>
          <a:bodyPr>
            <a:normAutofit/>
          </a:bodyPr>
          <a:lstStyle/>
          <a:p>
            <a:r>
              <a:rPr lang="en-US" sz="3600" b="1" i="1" dirty="0">
                <a:latin typeface="+mn-lt"/>
              </a:rPr>
              <a:t>60x30TX</a:t>
            </a:r>
            <a:r>
              <a:rPr lang="en-US" sz="3600" b="1" dirty="0">
                <a:latin typeface="+mn-lt"/>
              </a:rPr>
              <a:t>: Texas Bold, Texas Achievable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2798" y="1279372"/>
            <a:ext cx="6532279" cy="4930022"/>
          </a:xfrm>
          <a:prstGeom prst="rect">
            <a:avLst/>
          </a:prstGeom>
        </p:spPr>
      </p:pic>
      <p:sp>
        <p:nvSpPr>
          <p:cNvPr id="5" name="Slide Number Placeholder 4">
            <a:extLst>
              <a:ext uri="{FF2B5EF4-FFF2-40B4-BE49-F238E27FC236}">
                <a16:creationId xmlns:a16="http://schemas.microsoft.com/office/drawing/2014/main" id="{4268D909-9A3F-441B-8A54-56CE0D2BE3C1}"/>
              </a:ext>
            </a:extLst>
          </p:cNvPr>
          <p:cNvSpPr>
            <a:spLocks noGrp="1"/>
          </p:cNvSpPr>
          <p:nvPr>
            <p:ph type="sldNum" sz="quarter" idx="12"/>
          </p:nvPr>
        </p:nvSpPr>
        <p:spPr/>
        <p:txBody>
          <a:bodyPr/>
          <a:lstStyle/>
          <a:p>
            <a:fld id="{42B960B7-1A5D-4A40-9C6E-0A7BBAA5F990}" type="slidenum">
              <a:rPr lang="en-US" smtClean="0"/>
              <a:t>2</a:t>
            </a:fld>
            <a:endParaRPr lang="en-US"/>
          </a:p>
        </p:txBody>
      </p:sp>
    </p:spTree>
    <p:extLst>
      <p:ext uri="{BB962C8B-B14F-4D97-AF65-F5344CB8AC3E}">
        <p14:creationId xmlns:p14="http://schemas.microsoft.com/office/powerpoint/2010/main" val="2854463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0" y="1131095"/>
            <a:ext cx="7886700" cy="542022"/>
          </a:xfrm>
        </p:spPr>
        <p:txBody>
          <a:bodyPr>
            <a:normAutofit fontScale="90000"/>
          </a:bodyPr>
          <a:lstStyle/>
          <a:p>
            <a:r>
              <a:rPr lang="en-US" dirty="0">
                <a:latin typeface="Univers (W1)" pitchFamily="34" charset="0"/>
              </a:rPr>
              <a:t>Contact Information</a:t>
            </a:r>
            <a:endParaRPr lang="en-US" dirty="0"/>
          </a:p>
        </p:txBody>
      </p:sp>
      <p:sp>
        <p:nvSpPr>
          <p:cNvPr id="30723" name="Content Placeholder 2"/>
          <p:cNvSpPr>
            <a:spLocks noGrp="1"/>
          </p:cNvSpPr>
          <p:nvPr>
            <p:ph idx="4294967295"/>
          </p:nvPr>
        </p:nvSpPr>
        <p:spPr>
          <a:xfrm>
            <a:off x="180359" y="2421978"/>
            <a:ext cx="6137672" cy="1958865"/>
          </a:xfrm>
        </p:spPr>
        <p:txBody>
          <a:bodyPr>
            <a:normAutofit fontScale="92500"/>
          </a:bodyPr>
          <a:lstStyle/>
          <a:p>
            <a:r>
              <a:rPr lang="en-US" dirty="0"/>
              <a:t>Gabriela Borcoman, </a:t>
            </a:r>
            <a:r>
              <a:rPr lang="en-US" dirty="0" err="1"/>
              <a:t>Ph</a:t>
            </a:r>
            <a:r>
              <a:rPr lang="en-US" dirty="0"/>
              <a:t> D</a:t>
            </a:r>
          </a:p>
          <a:p>
            <a:pPr lvl="1"/>
            <a:r>
              <a:rPr lang="en-US" dirty="0"/>
              <a:t>Senior Program Director</a:t>
            </a:r>
          </a:p>
          <a:p>
            <a:pPr lvl="1"/>
            <a:r>
              <a:rPr lang="en-US" dirty="0"/>
              <a:t>Texas Higher Education Coordinating Board</a:t>
            </a:r>
          </a:p>
          <a:p>
            <a:pPr lvl="1"/>
            <a:r>
              <a:rPr lang="en-US" dirty="0">
                <a:hlinkClick r:id="rId2"/>
              </a:rPr>
              <a:t>Gabriela.borcoman@thecb.state.tx.us</a:t>
            </a:r>
            <a:endParaRPr lang="en-US" dirty="0"/>
          </a:p>
          <a:p>
            <a:pPr lvl="1"/>
            <a:r>
              <a:rPr lang="en-US" dirty="0"/>
              <a:t>(512) 427-6134</a:t>
            </a:r>
          </a:p>
          <a:p>
            <a:pPr marL="0" indent="0">
              <a:buNone/>
            </a:pPr>
            <a:endParaRPr lang="en-US" dirty="0"/>
          </a:p>
        </p:txBody>
      </p:sp>
      <p:sp>
        <p:nvSpPr>
          <p:cNvPr id="3" name="Slide Number Placeholder 2">
            <a:extLst>
              <a:ext uri="{FF2B5EF4-FFF2-40B4-BE49-F238E27FC236}">
                <a16:creationId xmlns:a16="http://schemas.microsoft.com/office/drawing/2014/main" id="{3BE33933-E835-47D2-A869-06AC67CD326B}"/>
              </a:ext>
            </a:extLst>
          </p:cNvPr>
          <p:cNvSpPr>
            <a:spLocks noGrp="1"/>
          </p:cNvSpPr>
          <p:nvPr>
            <p:ph type="sldNum" sz="quarter" idx="12"/>
          </p:nvPr>
        </p:nvSpPr>
        <p:spPr/>
        <p:txBody>
          <a:bodyPr/>
          <a:lstStyle/>
          <a:p>
            <a:fld id="{42B960B7-1A5D-4A40-9C6E-0A7BBAA5F990}" type="slidenum">
              <a:rPr lang="en-US" smtClean="0"/>
              <a:t>20</a:t>
            </a:fld>
            <a:endParaRPr lang="en-US"/>
          </a:p>
        </p:txBody>
      </p:sp>
    </p:spTree>
    <p:extLst>
      <p:ext uri="{BB962C8B-B14F-4D97-AF65-F5344CB8AC3E}">
        <p14:creationId xmlns:p14="http://schemas.microsoft.com/office/powerpoint/2010/main" val="3801164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3D72E77-368A-4660-B16D-7194CB14044B}"/>
              </a:ext>
            </a:extLst>
          </p:cNvPr>
          <p:cNvSpPr>
            <a:spLocks noGrp="1"/>
          </p:cNvSpPr>
          <p:nvPr>
            <p:ph type="sldNum" sz="quarter" idx="12"/>
          </p:nvPr>
        </p:nvSpPr>
        <p:spPr/>
        <p:txBody>
          <a:bodyPr/>
          <a:lstStyle/>
          <a:p>
            <a:fld id="{42B960B7-1A5D-4A40-9C6E-0A7BBAA5F990}" type="slidenum">
              <a:rPr lang="en-US" smtClean="0"/>
              <a:t>21</a:t>
            </a:fld>
            <a:endParaRPr lang="en-US" dirty="0"/>
          </a:p>
        </p:txBody>
      </p:sp>
    </p:spTree>
    <p:extLst>
      <p:ext uri="{BB962C8B-B14F-4D97-AF65-F5344CB8AC3E}">
        <p14:creationId xmlns:p14="http://schemas.microsoft.com/office/powerpoint/2010/main" val="3820294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2129589" y="561022"/>
            <a:ext cx="6337634" cy="1325563"/>
          </a:xfrm>
        </p:spPr>
        <p:txBody>
          <a:bodyPr>
            <a:noAutofit/>
          </a:bodyPr>
          <a:lstStyle/>
          <a:p>
            <a:pPr>
              <a:lnSpc>
                <a:spcPct val="107000"/>
              </a:lnSpc>
              <a:spcBef>
                <a:spcPts val="0"/>
              </a:spcBef>
              <a:spcAft>
                <a:spcPts val="600"/>
              </a:spcAft>
              <a:defRPr/>
            </a:pPr>
            <a:r>
              <a:rPr lang="en-US" sz="2000" b="1" dirty="0">
                <a:solidFill>
                  <a:srgbClr val="0D806A"/>
                </a:solidFill>
                <a:latin typeface="Tahoma" panose="020B0604030504040204" pitchFamily="34" charset="0"/>
                <a:ea typeface="Calibri" panose="020F0502020204030204" pitchFamily="34" charset="0"/>
                <a:cs typeface="Times New Roman" panose="02020603050405020304" pitchFamily="18" charset="0"/>
              </a:rPr>
              <a:t>STUDENT DEBT</a:t>
            </a:r>
            <a:r>
              <a:rPr lang="en-US" sz="1800" b="1" dirty="0">
                <a:solidFill>
                  <a:srgbClr val="0D806A"/>
                </a:solidFill>
                <a:latin typeface="Tahoma" panose="020B0604030504040204" pitchFamily="34" charset="0"/>
                <a:ea typeface="Calibri" panose="020F0502020204030204" pitchFamily="34" charset="0"/>
                <a:cs typeface="Tahoma" panose="020B0604030504040204" pitchFamily="34" charset="0"/>
              </a:rPr>
              <a:t> </a:t>
            </a:r>
            <a:br>
              <a:rPr lang="en-US" sz="1800" dirty="0">
                <a:solidFill>
                  <a:srgbClr val="0D806A"/>
                </a:solidFill>
                <a:ea typeface="Calibri" panose="020F0502020204030204" pitchFamily="34" charset="0"/>
                <a:cs typeface="Times New Roman" panose="02020603050405020304" pitchFamily="18" charset="0"/>
              </a:rPr>
            </a:br>
            <a:r>
              <a:rPr lang="en-US" sz="1800" b="1" dirty="0">
                <a:solidFill>
                  <a:srgbClr val="000000"/>
                </a:solidFill>
                <a:latin typeface="Tahoma" panose="020B0604030504040204" pitchFamily="34" charset="0"/>
                <a:ea typeface="Calibri" panose="020F0502020204030204" pitchFamily="34" charset="0"/>
                <a:cs typeface="Times New Roman" panose="02020603050405020304" pitchFamily="18" charset="0"/>
              </a:rPr>
              <a:t>Goal: By 2030, undergraduate student loan debt will not exceed </a:t>
            </a:r>
            <a:r>
              <a:rPr lang="en-US" sz="1800" b="1" dirty="0">
                <a:solidFill>
                  <a:srgbClr val="0D806A"/>
                </a:solidFill>
                <a:latin typeface="Tahoma" panose="020B0604030504040204" pitchFamily="34" charset="0"/>
                <a:ea typeface="Calibri" panose="020F0502020204030204" pitchFamily="34" charset="0"/>
                <a:cs typeface="Times New Roman" panose="02020603050405020304" pitchFamily="18" charset="0"/>
              </a:rPr>
              <a:t>60 percent </a:t>
            </a:r>
            <a:r>
              <a:rPr lang="en-US" sz="1800" b="1" dirty="0">
                <a:solidFill>
                  <a:srgbClr val="000000"/>
                </a:solidFill>
                <a:latin typeface="Tahoma" panose="020B0604030504040204" pitchFamily="34" charset="0"/>
                <a:ea typeface="Calibri" panose="020F0502020204030204" pitchFamily="34" charset="0"/>
                <a:cs typeface="Times New Roman" panose="02020603050405020304" pitchFamily="18" charset="0"/>
              </a:rPr>
              <a:t>of first-year wages for graduates of Texas public institutions.</a:t>
            </a:r>
            <a:endParaRPr lang="en-US" sz="1800" dirty="0">
              <a:ea typeface="Calibri" panose="020F0502020204030204" pitchFamily="34" charset="0"/>
              <a:cs typeface="Times New Roman" panose="02020603050405020304" pitchFamily="18" charset="0"/>
            </a:endParaRPr>
          </a:p>
        </p:txBody>
      </p:sp>
      <p:sp>
        <p:nvSpPr>
          <p:cNvPr id="4" name="Content Placeholder 2"/>
          <p:cNvSpPr txBox="1">
            <a:spLocks/>
          </p:cNvSpPr>
          <p:nvPr/>
        </p:nvSpPr>
        <p:spPr>
          <a:xfrm>
            <a:off x="977462" y="2695903"/>
            <a:ext cx="7769374" cy="28557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spcBef>
                <a:spcPts val="0"/>
              </a:spcBef>
              <a:buNone/>
              <a:defRPr/>
            </a:pPr>
            <a:r>
              <a:rPr lang="en-US" sz="3200" b="1" dirty="0"/>
              <a:t>Texas could experience greater shortages in important fields if student loan debt spikes to the point at which a majority of students choose programs based entirely on potential income.</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599" y="561022"/>
            <a:ext cx="1777651" cy="1777651"/>
          </a:xfrm>
          <a:prstGeom prst="rect">
            <a:avLst/>
          </a:prstGeom>
        </p:spPr>
      </p:pic>
      <p:sp>
        <p:nvSpPr>
          <p:cNvPr id="7" name="Slide Number Placeholder 6">
            <a:extLst>
              <a:ext uri="{FF2B5EF4-FFF2-40B4-BE49-F238E27FC236}">
                <a16:creationId xmlns:a16="http://schemas.microsoft.com/office/drawing/2014/main" id="{520B761D-C5E6-469E-873C-6C56CD1A667E}"/>
              </a:ext>
            </a:extLst>
          </p:cNvPr>
          <p:cNvSpPr>
            <a:spLocks noGrp="1"/>
          </p:cNvSpPr>
          <p:nvPr>
            <p:ph type="sldNum" sz="quarter" idx="12"/>
          </p:nvPr>
        </p:nvSpPr>
        <p:spPr/>
        <p:txBody>
          <a:bodyPr/>
          <a:lstStyle/>
          <a:p>
            <a:fld id="{42B960B7-1A5D-4A40-9C6E-0A7BBAA5F990}" type="slidenum">
              <a:rPr lang="en-US" smtClean="0"/>
              <a:t>3</a:t>
            </a:fld>
            <a:endParaRPr lang="en-US" dirty="0"/>
          </a:p>
        </p:txBody>
      </p:sp>
    </p:spTree>
    <p:extLst>
      <p:ext uri="{BB962C8B-B14F-4D97-AF65-F5344CB8AC3E}">
        <p14:creationId xmlns:p14="http://schemas.microsoft.com/office/powerpoint/2010/main" val="853550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2129589" y="561022"/>
            <a:ext cx="6337634" cy="1325563"/>
          </a:xfrm>
        </p:spPr>
        <p:txBody>
          <a:bodyPr>
            <a:noAutofit/>
          </a:bodyPr>
          <a:lstStyle/>
          <a:p>
            <a:pPr>
              <a:lnSpc>
                <a:spcPct val="107000"/>
              </a:lnSpc>
              <a:spcBef>
                <a:spcPts val="0"/>
              </a:spcBef>
              <a:spcAft>
                <a:spcPts val="600"/>
              </a:spcAft>
              <a:defRPr/>
            </a:pPr>
            <a:r>
              <a:rPr lang="en-US" sz="2000" b="1" dirty="0">
                <a:solidFill>
                  <a:srgbClr val="0D806A"/>
                </a:solidFill>
                <a:latin typeface="Tahoma" panose="020B0604030504040204" pitchFamily="34" charset="0"/>
                <a:ea typeface="Calibri" panose="020F0502020204030204" pitchFamily="34" charset="0"/>
                <a:cs typeface="Times New Roman" panose="02020603050405020304" pitchFamily="18" charset="0"/>
              </a:rPr>
              <a:t>STUDENT DEBT</a:t>
            </a:r>
            <a:r>
              <a:rPr lang="en-US" sz="1800" b="1" dirty="0">
                <a:solidFill>
                  <a:srgbClr val="0D806A"/>
                </a:solidFill>
                <a:latin typeface="Tahoma" panose="020B0604030504040204" pitchFamily="34" charset="0"/>
                <a:ea typeface="Calibri" panose="020F0502020204030204" pitchFamily="34" charset="0"/>
                <a:cs typeface="Tahoma" panose="020B0604030504040204" pitchFamily="34" charset="0"/>
              </a:rPr>
              <a:t> </a:t>
            </a:r>
            <a:br>
              <a:rPr lang="en-US" sz="1800" dirty="0">
                <a:solidFill>
                  <a:srgbClr val="0D806A"/>
                </a:solidFill>
                <a:ea typeface="Calibri" panose="020F0502020204030204" pitchFamily="34" charset="0"/>
                <a:cs typeface="Times New Roman" panose="02020603050405020304" pitchFamily="18" charset="0"/>
              </a:rPr>
            </a:br>
            <a:r>
              <a:rPr lang="en-US" sz="1800" b="1" dirty="0">
                <a:solidFill>
                  <a:srgbClr val="000000"/>
                </a:solidFill>
                <a:latin typeface="Tahoma" panose="020B0604030504040204" pitchFamily="34" charset="0"/>
                <a:ea typeface="Calibri" panose="020F0502020204030204" pitchFamily="34" charset="0"/>
                <a:cs typeface="Times New Roman" panose="02020603050405020304" pitchFamily="18" charset="0"/>
              </a:rPr>
              <a:t>Goal: By 2030, undergraduate student loan debt will not exceed </a:t>
            </a:r>
            <a:r>
              <a:rPr lang="en-US" sz="1800" b="1" dirty="0">
                <a:solidFill>
                  <a:srgbClr val="0D806A"/>
                </a:solidFill>
                <a:latin typeface="Tahoma" panose="020B0604030504040204" pitchFamily="34" charset="0"/>
                <a:ea typeface="Calibri" panose="020F0502020204030204" pitchFamily="34" charset="0"/>
                <a:cs typeface="Times New Roman" panose="02020603050405020304" pitchFamily="18" charset="0"/>
              </a:rPr>
              <a:t>60 percent </a:t>
            </a:r>
            <a:r>
              <a:rPr lang="en-US" sz="1800" b="1" dirty="0">
                <a:solidFill>
                  <a:srgbClr val="000000"/>
                </a:solidFill>
                <a:latin typeface="Tahoma" panose="020B0604030504040204" pitchFamily="34" charset="0"/>
                <a:ea typeface="Calibri" panose="020F0502020204030204" pitchFamily="34" charset="0"/>
                <a:cs typeface="Times New Roman" panose="02020603050405020304" pitchFamily="18" charset="0"/>
              </a:rPr>
              <a:t>of first-year wages for graduates of Texas public institutions.</a:t>
            </a:r>
            <a:endParaRPr lang="en-US" sz="1800" dirty="0">
              <a:ea typeface="Calibri" panose="020F0502020204030204" pitchFamily="34" charset="0"/>
              <a:cs typeface="Times New Roman" panose="02020603050405020304" pitchFamily="18" charset="0"/>
            </a:endParaRPr>
          </a:p>
        </p:txBody>
      </p:sp>
      <p:sp>
        <p:nvSpPr>
          <p:cNvPr id="4" name="Content Placeholder 2"/>
          <p:cNvSpPr txBox="1">
            <a:spLocks/>
          </p:cNvSpPr>
          <p:nvPr/>
        </p:nvSpPr>
        <p:spPr>
          <a:xfrm>
            <a:off x="872358" y="2588482"/>
            <a:ext cx="7769374" cy="3391904"/>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sz="3200" b="1" dirty="0"/>
              <a:t>SCH to degree</a:t>
            </a:r>
          </a:p>
          <a:p>
            <a:pPr lvl="1">
              <a:defRPr/>
            </a:pPr>
            <a:r>
              <a:rPr lang="en-US" b="1" dirty="0"/>
              <a:t>CBM001, CBM009, CBM00N</a:t>
            </a:r>
          </a:p>
          <a:p>
            <a:pPr lvl="1">
              <a:defRPr/>
            </a:pPr>
            <a:r>
              <a:rPr lang="en-US" b="1" dirty="0"/>
              <a:t>Undergraduate Degrees (Bachelor’s and Associate)</a:t>
            </a:r>
          </a:p>
          <a:p>
            <a:pPr lvl="1">
              <a:defRPr/>
            </a:pPr>
            <a:r>
              <a:rPr lang="en-US" b="1" dirty="0"/>
              <a:t>All attempted SCH in the last 10 years </a:t>
            </a:r>
          </a:p>
          <a:p>
            <a:pPr lvl="1">
              <a:defRPr/>
            </a:pPr>
            <a:r>
              <a:rPr lang="en-US" b="1" dirty="0"/>
              <a:t>DE and dual credit hours not included</a:t>
            </a:r>
          </a:p>
          <a:p>
            <a:pPr>
              <a:defRPr/>
            </a:pPr>
            <a:r>
              <a:rPr lang="en-US" sz="3200" b="1" dirty="0"/>
              <a:t>Excess semester credit hours (SCH)</a:t>
            </a:r>
          </a:p>
          <a:p>
            <a:pPr lvl="1">
              <a:defRPr/>
            </a:pPr>
            <a:r>
              <a:rPr lang="en-US" b="1" dirty="0"/>
              <a:t>The difference between Total SCH attempted by the graduate and Total SCH needed for a degree (Bachelor’s) or 60SCH (Associate).</a:t>
            </a:r>
          </a:p>
          <a:p>
            <a:pPr lvl="1">
              <a:defRPr/>
            </a:pPr>
            <a:r>
              <a:rPr lang="en-US" b="1" dirty="0"/>
              <a:t>Calculated by starting at same or other institution than the one graduating from</a:t>
            </a:r>
          </a:p>
          <a:p>
            <a:pPr lvl="1">
              <a:defRPr/>
            </a:pPr>
            <a:r>
              <a:rPr lang="en-US" b="1" dirty="0"/>
              <a:t>Graduates with previous higher degrees earned are excluded</a:t>
            </a:r>
          </a:p>
          <a:p>
            <a:pPr marL="1028700" lvl="1" indent="-571500">
              <a:buFont typeface="+mj-lt"/>
              <a:buAutoNum type="romanLcPeriod"/>
              <a:defRPr/>
            </a:pPr>
            <a:endParaRPr lang="en-US"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599" y="561022"/>
            <a:ext cx="1777651" cy="1777651"/>
          </a:xfrm>
          <a:prstGeom prst="rect">
            <a:avLst/>
          </a:prstGeom>
        </p:spPr>
      </p:pic>
      <p:sp>
        <p:nvSpPr>
          <p:cNvPr id="7" name="Slide Number Placeholder 6">
            <a:extLst>
              <a:ext uri="{FF2B5EF4-FFF2-40B4-BE49-F238E27FC236}">
                <a16:creationId xmlns:a16="http://schemas.microsoft.com/office/drawing/2014/main" id="{4470A08C-B66F-4FA6-8680-38238FA0D1AC}"/>
              </a:ext>
            </a:extLst>
          </p:cNvPr>
          <p:cNvSpPr>
            <a:spLocks noGrp="1"/>
          </p:cNvSpPr>
          <p:nvPr>
            <p:ph type="sldNum" sz="quarter" idx="12"/>
          </p:nvPr>
        </p:nvSpPr>
        <p:spPr/>
        <p:txBody>
          <a:bodyPr/>
          <a:lstStyle/>
          <a:p>
            <a:fld id="{42B960B7-1A5D-4A40-9C6E-0A7BBAA5F990}" type="slidenum">
              <a:rPr lang="en-US" smtClean="0"/>
              <a:t>4</a:t>
            </a:fld>
            <a:endParaRPr lang="en-US" dirty="0"/>
          </a:p>
        </p:txBody>
      </p:sp>
    </p:spTree>
    <p:extLst>
      <p:ext uri="{BB962C8B-B14F-4D97-AF65-F5344CB8AC3E}">
        <p14:creationId xmlns:p14="http://schemas.microsoft.com/office/powerpoint/2010/main" val="2399701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xfrm>
            <a:off x="201613" y="381000"/>
            <a:ext cx="8866187" cy="685800"/>
          </a:xfrm>
        </p:spPr>
        <p:txBody>
          <a:bodyPr wrap="square" numCol="1" compatLnSpc="1">
            <a:prstTxWarp prst="textNoShape">
              <a:avLst/>
            </a:prstTxWarp>
          </a:bodyPr>
          <a:lstStyle/>
          <a:p>
            <a:pPr eaLnBrk="1" hangingPunct="1"/>
            <a:r>
              <a:rPr lang="en-US" altLang="en-US" sz="3200" cap="none"/>
              <a:t>Texas Higher Education Coordinating Board</a:t>
            </a:r>
          </a:p>
        </p:txBody>
      </p:sp>
      <p:sp>
        <p:nvSpPr>
          <p:cNvPr id="28676" name="TextBox 2"/>
          <p:cNvSpPr txBox="1">
            <a:spLocks noChangeArrowheads="1"/>
          </p:cNvSpPr>
          <p:nvPr/>
        </p:nvSpPr>
        <p:spPr bwMode="auto">
          <a:xfrm>
            <a:off x="304800" y="1871663"/>
            <a:ext cx="2374900" cy="1754187"/>
          </a:xfrm>
          <a:prstGeom prst="rect">
            <a:avLst/>
          </a:prstGeom>
          <a:solidFill>
            <a:schemeClr val="bg2"/>
          </a:solidFill>
          <a:ln/>
        </p:spPr>
        <p:style>
          <a:lnRef idx="3">
            <a:schemeClr val="lt1"/>
          </a:lnRef>
          <a:fillRef idx="1">
            <a:schemeClr val="accent3"/>
          </a:fillRef>
          <a:effectRef idx="1">
            <a:schemeClr val="accent3"/>
          </a:effectRef>
          <a:fontRef idx="minor">
            <a:schemeClr val="lt1"/>
          </a:fontRef>
        </p:style>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fontAlgn="auto" hangingPunct="1">
              <a:spcBef>
                <a:spcPts val="0"/>
              </a:spcBef>
              <a:spcAft>
                <a:spcPts val="0"/>
              </a:spcAft>
              <a:defRPr/>
            </a:pPr>
            <a:r>
              <a:rPr lang="en-US" altLang="en-US" dirty="0"/>
              <a:t>Texas Education Code establishes the Coordinating Board with its functions powers and duties </a:t>
            </a:r>
          </a:p>
          <a:p>
            <a:pPr eaLnBrk="1" fontAlgn="auto" hangingPunct="1">
              <a:spcBef>
                <a:spcPts val="0"/>
              </a:spcBef>
              <a:spcAft>
                <a:spcPts val="0"/>
              </a:spcAft>
              <a:defRPr/>
            </a:pPr>
            <a:endParaRPr lang="en-US" altLang="en-US" dirty="0"/>
          </a:p>
        </p:txBody>
      </p:sp>
      <p:sp>
        <p:nvSpPr>
          <p:cNvPr id="19460" name="Subtitle 2"/>
          <p:cNvSpPr>
            <a:spLocks noGrp="1"/>
          </p:cNvSpPr>
          <p:nvPr>
            <p:ph idx="1"/>
          </p:nvPr>
        </p:nvSpPr>
        <p:spPr>
          <a:xfrm>
            <a:off x="2679700" y="1847850"/>
            <a:ext cx="6388100" cy="4729163"/>
          </a:xfrm>
        </p:spPr>
        <p:txBody>
          <a:bodyPr/>
          <a:lstStyle/>
          <a:p>
            <a:r>
              <a:rPr lang="en-US" altLang="en-US" sz="1800" b="1"/>
              <a:t>Sec. 61.0515</a:t>
            </a:r>
            <a:r>
              <a:rPr lang="en-US" altLang="en-US" sz="1800"/>
              <a:t>. SEMESTER CREDIT HOURS REQUIRED FOR BACCALAUREATE DEGREE. </a:t>
            </a:r>
          </a:p>
          <a:p>
            <a:r>
              <a:rPr lang="en-US" altLang="en-US" sz="1800"/>
              <a:t>(a) To earn a baccalaureate degree, a student may not be required by a general academic teaching institution to complete more than the minimum number of semester credit hours required for the degree by the Southern Association of Colleges and Schools or its successor unless the institution determines that there is a compelling academic reason for requiring completion of additional semester credit hours for the degree.</a:t>
            </a:r>
          </a:p>
          <a:p>
            <a:r>
              <a:rPr lang="en-US" altLang="en-US" sz="1800"/>
              <a:t>(b) The board may review one or more of an institution's baccalaureate degree programs to ensure compliance with this section.</a:t>
            </a:r>
          </a:p>
          <a:p>
            <a:r>
              <a:rPr lang="en-US" altLang="en-US" sz="1200"/>
              <a:t>Added by Acts 2005, 79th Leg., Ch. 1230 (H.B. </a:t>
            </a:r>
            <a:r>
              <a:rPr lang="en-US" altLang="en-US" sz="1200">
                <a:hlinkClick r:id="rId3"/>
              </a:rPr>
              <a:t>1172</a:t>
            </a:r>
            <a:r>
              <a:rPr lang="en-US" altLang="en-US" sz="1200"/>
              <a:t>), Sec. 12, eff. June 18, 2005.</a:t>
            </a:r>
          </a:p>
        </p:txBody>
      </p:sp>
      <p:sp>
        <p:nvSpPr>
          <p:cNvPr id="3" name="TextBox 2"/>
          <p:cNvSpPr txBox="1"/>
          <p:nvPr/>
        </p:nvSpPr>
        <p:spPr>
          <a:xfrm>
            <a:off x="2679700" y="1376363"/>
            <a:ext cx="6096000" cy="400050"/>
          </a:xfrm>
          <a:prstGeom prst="rect">
            <a:avLst/>
          </a:prstGeom>
          <a:solidFill>
            <a:schemeClr val="accent3"/>
          </a:solidFill>
        </p:spPr>
        <p:txBody>
          <a:bodyPr>
            <a:spAutoFit/>
          </a:bodyPr>
          <a:lstStyle/>
          <a:p>
            <a:pPr algn="ctr" eaLnBrk="1" fontAlgn="auto" hangingPunct="1">
              <a:spcBef>
                <a:spcPts val="0"/>
              </a:spcBef>
              <a:spcAft>
                <a:spcPts val="0"/>
              </a:spcAft>
              <a:defRPr/>
            </a:pPr>
            <a:r>
              <a:rPr lang="en-US" sz="2000" b="1" dirty="0"/>
              <a:t>POWERS AND DUTIES OF THE BOARD</a:t>
            </a:r>
            <a:r>
              <a:rPr lang="en-US" sz="2000" dirty="0"/>
              <a:t>: </a:t>
            </a:r>
            <a:endParaRPr lang="en-US" sz="2000" b="1" dirty="0">
              <a:latin typeface="+mn-lt"/>
            </a:endParaRPr>
          </a:p>
        </p:txBody>
      </p:sp>
      <p:sp>
        <p:nvSpPr>
          <p:cNvPr id="5" name="Slide Number Placeholder 4">
            <a:extLst>
              <a:ext uri="{FF2B5EF4-FFF2-40B4-BE49-F238E27FC236}">
                <a16:creationId xmlns:a16="http://schemas.microsoft.com/office/drawing/2014/main" id="{7E11C4DB-D8F2-4AD1-B0C9-F1E89A608170}"/>
              </a:ext>
            </a:extLst>
          </p:cNvPr>
          <p:cNvSpPr>
            <a:spLocks noGrp="1"/>
          </p:cNvSpPr>
          <p:nvPr>
            <p:ph type="sldNum" sz="quarter" idx="12"/>
          </p:nvPr>
        </p:nvSpPr>
        <p:spPr/>
        <p:txBody>
          <a:bodyPr/>
          <a:lstStyle/>
          <a:p>
            <a:fld id="{42B960B7-1A5D-4A40-9C6E-0A7BBAA5F990}" type="slidenum">
              <a:rPr lang="en-US" smtClean="0"/>
              <a:t>5</a:t>
            </a:fld>
            <a:endParaRPr lang="en-US"/>
          </a:p>
        </p:txBody>
      </p:sp>
    </p:spTree>
    <p:extLst>
      <p:ext uri="{BB962C8B-B14F-4D97-AF65-F5344CB8AC3E}">
        <p14:creationId xmlns:p14="http://schemas.microsoft.com/office/powerpoint/2010/main" val="1864182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xfrm>
            <a:off x="201613" y="381000"/>
            <a:ext cx="8866187" cy="685800"/>
          </a:xfrm>
        </p:spPr>
        <p:txBody>
          <a:bodyPr wrap="square" numCol="1" compatLnSpc="1">
            <a:prstTxWarp prst="textNoShape">
              <a:avLst/>
            </a:prstTxWarp>
          </a:bodyPr>
          <a:lstStyle/>
          <a:p>
            <a:pPr eaLnBrk="1" hangingPunct="1"/>
            <a:r>
              <a:rPr lang="en-US" altLang="en-US" sz="3200" cap="none"/>
              <a:t>Texas Higher Education Coordinating Board</a:t>
            </a:r>
          </a:p>
        </p:txBody>
      </p:sp>
      <p:sp>
        <p:nvSpPr>
          <p:cNvPr id="28676" name="TextBox 2"/>
          <p:cNvSpPr txBox="1">
            <a:spLocks noChangeArrowheads="1"/>
          </p:cNvSpPr>
          <p:nvPr/>
        </p:nvSpPr>
        <p:spPr bwMode="auto">
          <a:xfrm>
            <a:off x="304800" y="1871663"/>
            <a:ext cx="2374900" cy="1754187"/>
          </a:xfrm>
          <a:prstGeom prst="rect">
            <a:avLst/>
          </a:prstGeom>
          <a:solidFill>
            <a:schemeClr val="bg2"/>
          </a:solidFill>
          <a:ln/>
        </p:spPr>
        <p:style>
          <a:lnRef idx="3">
            <a:schemeClr val="lt1"/>
          </a:lnRef>
          <a:fillRef idx="1">
            <a:schemeClr val="accent3"/>
          </a:fillRef>
          <a:effectRef idx="1">
            <a:schemeClr val="accent3"/>
          </a:effectRef>
          <a:fontRef idx="minor">
            <a:schemeClr val="lt1"/>
          </a:fontRef>
        </p:style>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fontAlgn="auto" hangingPunct="1">
              <a:spcBef>
                <a:spcPts val="0"/>
              </a:spcBef>
              <a:spcAft>
                <a:spcPts val="0"/>
              </a:spcAft>
              <a:defRPr/>
            </a:pPr>
            <a:r>
              <a:rPr lang="en-US" altLang="en-US" dirty="0"/>
              <a:t>Texas Education Code establishes the Coordinating Board with its functions powers and duties </a:t>
            </a:r>
          </a:p>
          <a:p>
            <a:pPr eaLnBrk="1" fontAlgn="auto" hangingPunct="1">
              <a:spcBef>
                <a:spcPts val="0"/>
              </a:spcBef>
              <a:spcAft>
                <a:spcPts val="0"/>
              </a:spcAft>
              <a:defRPr/>
            </a:pPr>
            <a:endParaRPr lang="en-US" altLang="en-US" dirty="0"/>
          </a:p>
        </p:txBody>
      </p:sp>
      <p:sp>
        <p:nvSpPr>
          <p:cNvPr id="21508" name="Subtitle 2"/>
          <p:cNvSpPr>
            <a:spLocks noGrp="1"/>
          </p:cNvSpPr>
          <p:nvPr>
            <p:ph idx="1"/>
          </p:nvPr>
        </p:nvSpPr>
        <p:spPr>
          <a:xfrm>
            <a:off x="2679700" y="1847850"/>
            <a:ext cx="6388100" cy="4729163"/>
          </a:xfrm>
        </p:spPr>
        <p:txBody>
          <a:bodyPr/>
          <a:lstStyle/>
          <a:p>
            <a:r>
              <a:rPr lang="en-US" altLang="en-US" sz="1800" b="1" dirty="0"/>
              <a:t>Sec. 61.05151</a:t>
            </a:r>
            <a:r>
              <a:rPr lang="en-US" altLang="en-US" sz="1800" dirty="0"/>
              <a:t>. SEMESTER CREDIT HOURS REQUIRED FOR ASSOCIATE DEGREE. </a:t>
            </a:r>
          </a:p>
          <a:p>
            <a:r>
              <a:rPr lang="en-US" altLang="en-US" sz="1800" dirty="0"/>
              <a:t>(a) To earn an associate degree, a student may not be required by an institution of higher education to complete more than the minimum number of semester credit hours required for the degree by the Southern Association of Colleges and Schools or its successor unless the institution determines that there is a compelling academic reason for requiring completion of additional semester credit hours for the degree.</a:t>
            </a:r>
          </a:p>
          <a:p>
            <a:r>
              <a:rPr lang="en-US" altLang="en-US" sz="1800" dirty="0"/>
              <a:t>(b) The board may review one or more of an institution's associate degree programs to ensure compliance with this section.</a:t>
            </a:r>
          </a:p>
          <a:p>
            <a:r>
              <a:rPr lang="en-US" altLang="en-US" sz="1200" dirty="0"/>
              <a:t>Added by Acts 2013, 83rd Leg., R.S., Ch. 528 (S.B. </a:t>
            </a:r>
            <a:r>
              <a:rPr lang="en-US" altLang="en-US" sz="1200" dirty="0">
                <a:hlinkClick r:id="rId3"/>
              </a:rPr>
              <a:t>497</a:t>
            </a:r>
            <a:r>
              <a:rPr lang="en-US" altLang="en-US" sz="1200" dirty="0"/>
              <a:t>), Sec. 1, eff. June 14, 2013.</a:t>
            </a:r>
          </a:p>
          <a:p>
            <a:r>
              <a:rPr lang="en-US" altLang="en-US" sz="1200" dirty="0"/>
              <a:t>Added by Acts 2013, 83rd Leg., R.S., Ch. 1155 (S.B. </a:t>
            </a:r>
            <a:r>
              <a:rPr lang="en-US" altLang="en-US" sz="1200" dirty="0">
                <a:hlinkClick r:id="rId4"/>
              </a:rPr>
              <a:t>215</a:t>
            </a:r>
            <a:r>
              <a:rPr lang="en-US" altLang="en-US" sz="1200" dirty="0"/>
              <a:t>), Sec. 33, eff. September 1, 2013.</a:t>
            </a:r>
          </a:p>
          <a:p>
            <a:pPr eaLnBrk="1" hangingPunct="1"/>
            <a:endParaRPr lang="en-US" altLang="en-US" sz="1800" dirty="0"/>
          </a:p>
          <a:p>
            <a:pPr eaLnBrk="1" hangingPunct="1"/>
            <a:endParaRPr lang="en-US" altLang="en-US" sz="1800" dirty="0"/>
          </a:p>
        </p:txBody>
      </p:sp>
      <p:sp>
        <p:nvSpPr>
          <p:cNvPr id="3" name="TextBox 2"/>
          <p:cNvSpPr txBox="1"/>
          <p:nvPr/>
        </p:nvSpPr>
        <p:spPr>
          <a:xfrm>
            <a:off x="2679700" y="1376363"/>
            <a:ext cx="6096000" cy="400050"/>
          </a:xfrm>
          <a:prstGeom prst="rect">
            <a:avLst/>
          </a:prstGeom>
          <a:solidFill>
            <a:schemeClr val="accent3"/>
          </a:solidFill>
        </p:spPr>
        <p:txBody>
          <a:bodyPr>
            <a:spAutoFit/>
          </a:bodyPr>
          <a:lstStyle/>
          <a:p>
            <a:pPr algn="ctr" eaLnBrk="1" fontAlgn="auto" hangingPunct="1">
              <a:spcBef>
                <a:spcPts val="0"/>
              </a:spcBef>
              <a:spcAft>
                <a:spcPts val="0"/>
              </a:spcAft>
              <a:defRPr/>
            </a:pPr>
            <a:r>
              <a:rPr lang="en-US" sz="2000" b="1" dirty="0"/>
              <a:t>POWERS AND DUTIES OF THE BOARD</a:t>
            </a:r>
            <a:r>
              <a:rPr lang="en-US" sz="2000" dirty="0"/>
              <a:t>: </a:t>
            </a:r>
            <a:endParaRPr lang="en-US" sz="2000" b="1" dirty="0">
              <a:latin typeface="+mn-lt"/>
            </a:endParaRPr>
          </a:p>
        </p:txBody>
      </p:sp>
      <p:sp>
        <p:nvSpPr>
          <p:cNvPr id="5" name="Slide Number Placeholder 4">
            <a:extLst>
              <a:ext uri="{FF2B5EF4-FFF2-40B4-BE49-F238E27FC236}">
                <a16:creationId xmlns:a16="http://schemas.microsoft.com/office/drawing/2014/main" id="{1200C0F0-1804-429F-B265-D93BE3EF2196}"/>
              </a:ext>
            </a:extLst>
          </p:cNvPr>
          <p:cNvSpPr>
            <a:spLocks noGrp="1"/>
          </p:cNvSpPr>
          <p:nvPr>
            <p:ph type="sldNum" sz="quarter" idx="12"/>
          </p:nvPr>
        </p:nvSpPr>
        <p:spPr/>
        <p:txBody>
          <a:bodyPr/>
          <a:lstStyle/>
          <a:p>
            <a:fld id="{42B960B7-1A5D-4A40-9C6E-0A7BBAA5F990}" type="slidenum">
              <a:rPr lang="en-US" smtClean="0"/>
              <a:t>6</a:t>
            </a:fld>
            <a:endParaRPr lang="en-US"/>
          </a:p>
        </p:txBody>
      </p:sp>
    </p:spTree>
    <p:extLst>
      <p:ext uri="{BB962C8B-B14F-4D97-AF65-F5344CB8AC3E}">
        <p14:creationId xmlns:p14="http://schemas.microsoft.com/office/powerpoint/2010/main" val="727275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2129589" y="561022"/>
            <a:ext cx="6337634" cy="1325563"/>
          </a:xfrm>
        </p:spPr>
        <p:txBody>
          <a:bodyPr>
            <a:noAutofit/>
          </a:bodyPr>
          <a:lstStyle/>
          <a:p>
            <a:pPr>
              <a:lnSpc>
                <a:spcPct val="107000"/>
              </a:lnSpc>
              <a:spcBef>
                <a:spcPts val="0"/>
              </a:spcBef>
              <a:spcAft>
                <a:spcPts val="600"/>
              </a:spcAft>
              <a:defRPr/>
            </a:pPr>
            <a:r>
              <a:rPr lang="en-US" sz="2000" b="1" dirty="0">
                <a:solidFill>
                  <a:srgbClr val="0D806A"/>
                </a:solidFill>
                <a:latin typeface="Tahoma" panose="020B0604030504040204" pitchFamily="34" charset="0"/>
                <a:ea typeface="Calibri" panose="020F0502020204030204" pitchFamily="34" charset="0"/>
                <a:cs typeface="Times New Roman" panose="02020603050405020304" pitchFamily="18" charset="0"/>
              </a:rPr>
              <a:t>STUDENT DEBT</a:t>
            </a:r>
            <a:r>
              <a:rPr lang="en-US" sz="1800" b="1" dirty="0">
                <a:solidFill>
                  <a:srgbClr val="0D806A"/>
                </a:solidFill>
                <a:latin typeface="Tahoma" panose="020B0604030504040204" pitchFamily="34" charset="0"/>
                <a:ea typeface="Calibri" panose="020F0502020204030204" pitchFamily="34" charset="0"/>
                <a:cs typeface="Tahoma" panose="020B0604030504040204" pitchFamily="34" charset="0"/>
              </a:rPr>
              <a:t> </a:t>
            </a:r>
            <a:br>
              <a:rPr lang="en-US" sz="1800" dirty="0">
                <a:solidFill>
                  <a:srgbClr val="0D806A"/>
                </a:solidFill>
                <a:ea typeface="Calibri" panose="020F0502020204030204" pitchFamily="34" charset="0"/>
                <a:cs typeface="Times New Roman" panose="02020603050405020304" pitchFamily="18" charset="0"/>
              </a:rPr>
            </a:br>
            <a:r>
              <a:rPr lang="en-US" sz="1800" b="1" dirty="0">
                <a:solidFill>
                  <a:srgbClr val="000000"/>
                </a:solidFill>
                <a:latin typeface="Tahoma" panose="020B0604030504040204" pitchFamily="34" charset="0"/>
                <a:ea typeface="Calibri" panose="020F0502020204030204" pitchFamily="34" charset="0"/>
                <a:cs typeface="Times New Roman" panose="02020603050405020304" pitchFamily="18" charset="0"/>
              </a:rPr>
              <a:t>Goal: By 2030, undergraduate student loan debt will not exceed </a:t>
            </a:r>
            <a:r>
              <a:rPr lang="en-US" sz="1800" b="1" dirty="0">
                <a:solidFill>
                  <a:srgbClr val="0D806A"/>
                </a:solidFill>
                <a:latin typeface="Tahoma" panose="020B0604030504040204" pitchFamily="34" charset="0"/>
                <a:ea typeface="Calibri" panose="020F0502020204030204" pitchFamily="34" charset="0"/>
                <a:cs typeface="Times New Roman" panose="02020603050405020304" pitchFamily="18" charset="0"/>
              </a:rPr>
              <a:t>60 percent </a:t>
            </a:r>
            <a:r>
              <a:rPr lang="en-US" sz="1800" b="1" dirty="0">
                <a:solidFill>
                  <a:srgbClr val="000000"/>
                </a:solidFill>
                <a:latin typeface="Tahoma" panose="020B0604030504040204" pitchFamily="34" charset="0"/>
                <a:ea typeface="Calibri" panose="020F0502020204030204" pitchFamily="34" charset="0"/>
                <a:cs typeface="Times New Roman" panose="02020603050405020304" pitchFamily="18" charset="0"/>
              </a:rPr>
              <a:t>of first-year wages for graduates of Texas public institutions.</a:t>
            </a:r>
            <a:endParaRPr lang="en-US" sz="1800" dirty="0">
              <a:ea typeface="Calibri" panose="020F0502020204030204" pitchFamily="34" charset="0"/>
              <a:cs typeface="Times New Roman" panose="02020603050405020304" pitchFamily="18" charset="0"/>
            </a:endParaRPr>
          </a:p>
        </p:txBody>
      </p:sp>
      <p:sp>
        <p:nvSpPr>
          <p:cNvPr id="4" name="Content Placeholder 2"/>
          <p:cNvSpPr txBox="1">
            <a:spLocks/>
          </p:cNvSpPr>
          <p:nvPr/>
        </p:nvSpPr>
        <p:spPr>
          <a:xfrm>
            <a:off x="872358" y="2588482"/>
            <a:ext cx="7769374" cy="3391904"/>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sz="3200" b="1" dirty="0"/>
              <a:t>Time to degree</a:t>
            </a:r>
          </a:p>
          <a:p>
            <a:pPr lvl="1">
              <a:defRPr/>
            </a:pPr>
            <a:r>
              <a:rPr lang="en-US" b="1" dirty="0"/>
              <a:t>CBM001, CBM009, CBM00N</a:t>
            </a:r>
          </a:p>
          <a:p>
            <a:pPr lvl="1">
              <a:defRPr/>
            </a:pPr>
            <a:r>
              <a:rPr lang="en-US" b="1" dirty="0"/>
              <a:t>Undergraduate Degrees (Bachelor’s and Associate)</a:t>
            </a:r>
          </a:p>
          <a:p>
            <a:pPr lvl="1">
              <a:defRPr/>
            </a:pPr>
            <a:r>
              <a:rPr lang="en-US" b="1" dirty="0"/>
              <a:t>All years and months since they were reported as FTIC (the last 10 years) </a:t>
            </a:r>
          </a:p>
          <a:p>
            <a:pPr>
              <a:defRPr/>
            </a:pPr>
            <a:r>
              <a:rPr lang="en-US" sz="3200" b="1" dirty="0"/>
              <a:t>Graduates with no more than 3 excess hours</a:t>
            </a:r>
          </a:p>
          <a:p>
            <a:pPr lvl="1">
              <a:defRPr/>
            </a:pPr>
            <a:r>
              <a:rPr lang="en-US" b="1" dirty="0"/>
              <a:t>The difference between Total SCH attempted by the graduate and Total SCH needed for a degree (Bachelor’s) or 60SCH (Associate) not to be greater than 3</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599" y="561022"/>
            <a:ext cx="1777651" cy="1777651"/>
          </a:xfrm>
          <a:prstGeom prst="rect">
            <a:avLst/>
          </a:prstGeom>
        </p:spPr>
      </p:pic>
      <p:sp>
        <p:nvSpPr>
          <p:cNvPr id="7" name="Slide Number Placeholder 6">
            <a:extLst>
              <a:ext uri="{FF2B5EF4-FFF2-40B4-BE49-F238E27FC236}">
                <a16:creationId xmlns:a16="http://schemas.microsoft.com/office/drawing/2014/main" id="{46AC6B89-F524-4AFB-BB72-528F6310CCDF}"/>
              </a:ext>
            </a:extLst>
          </p:cNvPr>
          <p:cNvSpPr>
            <a:spLocks noGrp="1"/>
          </p:cNvSpPr>
          <p:nvPr>
            <p:ph type="sldNum" sz="quarter" idx="12"/>
          </p:nvPr>
        </p:nvSpPr>
        <p:spPr/>
        <p:txBody>
          <a:bodyPr/>
          <a:lstStyle/>
          <a:p>
            <a:fld id="{42B960B7-1A5D-4A40-9C6E-0A7BBAA5F990}" type="slidenum">
              <a:rPr lang="en-US" smtClean="0"/>
              <a:t>7</a:t>
            </a:fld>
            <a:endParaRPr lang="en-US" dirty="0"/>
          </a:p>
        </p:txBody>
      </p:sp>
    </p:spTree>
    <p:extLst>
      <p:ext uri="{BB962C8B-B14F-4D97-AF65-F5344CB8AC3E}">
        <p14:creationId xmlns:p14="http://schemas.microsoft.com/office/powerpoint/2010/main" val="1045140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1442" y="314287"/>
            <a:ext cx="8397026" cy="830997"/>
          </a:xfrm>
          <a:prstGeom prst="rect">
            <a:avLst/>
          </a:prstGeom>
        </p:spPr>
        <p:txBody>
          <a:bodyPr wrap="square">
            <a:spAutoFit/>
          </a:bodyPr>
          <a:lstStyle/>
          <a:p>
            <a:r>
              <a:rPr lang="en-US" sz="2400" b="1" dirty="0"/>
              <a:t>About 41% of the Bachelor graduates did not start at the same institution they graduated from</a:t>
            </a:r>
          </a:p>
        </p:txBody>
      </p:sp>
      <p:sp>
        <p:nvSpPr>
          <p:cNvPr id="4" name="TextBox 3"/>
          <p:cNvSpPr txBox="1"/>
          <p:nvPr/>
        </p:nvSpPr>
        <p:spPr>
          <a:xfrm>
            <a:off x="553792" y="1493949"/>
            <a:ext cx="8216721" cy="4678204"/>
          </a:xfrm>
          <a:prstGeom prst="rect">
            <a:avLst/>
          </a:prstGeom>
          <a:noFill/>
        </p:spPr>
        <p:txBody>
          <a:bodyPr wrap="square" rtlCol="0">
            <a:spAutoFit/>
          </a:bodyPr>
          <a:lstStyle/>
          <a:p>
            <a:pPr marL="285750" indent="-285750">
              <a:buFont typeface="Arial" panose="020B0604020202020204" pitchFamily="34" charset="0"/>
              <a:buChar char="•"/>
            </a:pPr>
            <a:r>
              <a:rPr lang="en-US" sz="2800" dirty="0"/>
              <a:t>The majority of the Bachelor’s graduates start at a university and graduate from the same institution (59% in the last three years)</a:t>
            </a:r>
          </a:p>
          <a:p>
            <a:pPr marL="285750" indent="-285750">
              <a:buFont typeface="Arial" panose="020B0604020202020204" pitchFamily="34" charset="0"/>
              <a:buChar char="•"/>
            </a:pPr>
            <a:r>
              <a:rPr lang="en-US" sz="2800" dirty="0"/>
              <a:t>During their academic life, students transfer to one or more institutions before they graduate</a:t>
            </a:r>
          </a:p>
          <a:p>
            <a:pPr marL="285750" indent="-285750">
              <a:buFont typeface="Arial" panose="020B0604020202020204" pitchFamily="34" charset="0"/>
              <a:buChar char="•"/>
            </a:pPr>
            <a:r>
              <a:rPr lang="en-US" sz="2800" dirty="0"/>
              <a:t>The transfer can be from 2-year to a 4-year institution or between two 4-year universities</a:t>
            </a:r>
          </a:p>
          <a:p>
            <a:pPr marL="742950" lvl="1" indent="-285750">
              <a:buFont typeface="Arial" panose="020B0604020202020204" pitchFamily="34" charset="0"/>
              <a:buChar char="•"/>
            </a:pPr>
            <a:r>
              <a:rPr lang="en-US" sz="2800" dirty="0"/>
              <a:t>About 30% started at community or technical college</a:t>
            </a:r>
          </a:p>
          <a:p>
            <a:pPr marL="742950" lvl="1" indent="-285750">
              <a:buFont typeface="Arial" panose="020B0604020202020204" pitchFamily="34" charset="0"/>
              <a:buChar char="•"/>
            </a:pPr>
            <a:r>
              <a:rPr lang="en-US" sz="2800" dirty="0"/>
              <a:t>About 10% started at another university</a:t>
            </a:r>
            <a:endParaRPr lang="en-US" dirty="0"/>
          </a:p>
          <a:p>
            <a:pPr marL="285750" indent="-285750">
              <a:buFont typeface="Arial" panose="020B0604020202020204" pitchFamily="34" charset="0"/>
              <a:buChar char="•"/>
            </a:pPr>
            <a:endParaRPr lang="en-US" dirty="0"/>
          </a:p>
        </p:txBody>
      </p:sp>
      <p:sp>
        <p:nvSpPr>
          <p:cNvPr id="6" name="Slide Number Placeholder 5">
            <a:extLst>
              <a:ext uri="{FF2B5EF4-FFF2-40B4-BE49-F238E27FC236}">
                <a16:creationId xmlns:a16="http://schemas.microsoft.com/office/drawing/2014/main" id="{199A480B-9EA2-4E15-B968-07FF4E924C01}"/>
              </a:ext>
            </a:extLst>
          </p:cNvPr>
          <p:cNvSpPr>
            <a:spLocks noGrp="1"/>
          </p:cNvSpPr>
          <p:nvPr>
            <p:ph type="sldNum" sz="quarter" idx="12"/>
          </p:nvPr>
        </p:nvSpPr>
        <p:spPr/>
        <p:txBody>
          <a:bodyPr/>
          <a:lstStyle/>
          <a:p>
            <a:fld id="{42B960B7-1A5D-4A40-9C6E-0A7BBAA5F990}" type="slidenum">
              <a:rPr lang="en-US" smtClean="0"/>
              <a:t>8</a:t>
            </a:fld>
            <a:endParaRPr lang="en-US"/>
          </a:p>
        </p:txBody>
      </p:sp>
    </p:spTree>
    <p:extLst>
      <p:ext uri="{BB962C8B-B14F-4D97-AF65-F5344CB8AC3E}">
        <p14:creationId xmlns:p14="http://schemas.microsoft.com/office/powerpoint/2010/main" val="3015621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a:t>Students who start at another institution attempt more SCH toward a degree and have more excess SCH than those who start at the graduating institution</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45598613"/>
              </p:ext>
            </p:extLst>
          </p:nvPr>
        </p:nvGraphicFramePr>
        <p:xfrm>
          <a:off x="718803" y="2039217"/>
          <a:ext cx="7706393" cy="4121008"/>
        </p:xfrm>
        <a:graphic>
          <a:graphicData uri="http://schemas.openxmlformats.org/drawingml/2006/table">
            <a:tbl>
              <a:tblPr firstRow="1" bandRow="1">
                <a:tableStyleId>{5C22544A-7EE6-4342-B048-85BDC9FD1C3A}</a:tableStyleId>
              </a:tblPr>
              <a:tblGrid>
                <a:gridCol w="2163749">
                  <a:extLst>
                    <a:ext uri="{9D8B030D-6E8A-4147-A177-3AD203B41FA5}">
                      <a16:colId xmlns:a16="http://schemas.microsoft.com/office/drawing/2014/main" val="20000"/>
                    </a:ext>
                  </a:extLst>
                </a:gridCol>
                <a:gridCol w="2202728">
                  <a:extLst>
                    <a:ext uri="{9D8B030D-6E8A-4147-A177-3AD203B41FA5}">
                      <a16:colId xmlns:a16="http://schemas.microsoft.com/office/drawing/2014/main" val="20001"/>
                    </a:ext>
                  </a:extLst>
                </a:gridCol>
                <a:gridCol w="1669958">
                  <a:extLst>
                    <a:ext uri="{9D8B030D-6E8A-4147-A177-3AD203B41FA5}">
                      <a16:colId xmlns:a16="http://schemas.microsoft.com/office/drawing/2014/main" val="20002"/>
                    </a:ext>
                  </a:extLst>
                </a:gridCol>
                <a:gridCol w="1669958">
                  <a:extLst>
                    <a:ext uri="{9D8B030D-6E8A-4147-A177-3AD203B41FA5}">
                      <a16:colId xmlns:a16="http://schemas.microsoft.com/office/drawing/2014/main" val="20003"/>
                    </a:ext>
                  </a:extLst>
                </a:gridCol>
              </a:tblGrid>
              <a:tr h="696076">
                <a:tc>
                  <a:txBody>
                    <a:bodyPr/>
                    <a:lstStyle/>
                    <a:p>
                      <a:r>
                        <a:rPr lang="en-US" sz="1400" dirty="0"/>
                        <a:t>Cohort</a:t>
                      </a:r>
                    </a:p>
                  </a:txBody>
                  <a:tcPr marL="68580" marR="68580" marT="34290" marB="34290"/>
                </a:tc>
                <a:tc>
                  <a:txBody>
                    <a:bodyPr/>
                    <a:lstStyle/>
                    <a:p>
                      <a:r>
                        <a:rPr lang="en-US" sz="1400" dirty="0"/>
                        <a:t>All Graduates</a:t>
                      </a:r>
                    </a:p>
                  </a:txBody>
                  <a:tcPr marL="68580" marR="68580" marT="34290" marB="34290"/>
                </a:tc>
                <a:tc>
                  <a:txBody>
                    <a:bodyPr/>
                    <a:lstStyle/>
                    <a:p>
                      <a:r>
                        <a:rPr lang="en-US" sz="1400" dirty="0"/>
                        <a:t>Graduates Starting at the Same  Inst.</a:t>
                      </a:r>
                    </a:p>
                  </a:txBody>
                  <a:tcPr marL="68580" marR="68580" marT="34290" marB="34290"/>
                </a:tc>
                <a:tc>
                  <a:txBody>
                    <a:bodyPr/>
                    <a:lstStyle/>
                    <a:p>
                      <a:r>
                        <a:rPr lang="en-US" sz="1400" dirty="0"/>
                        <a:t>Graduates Starting at Another</a:t>
                      </a:r>
                      <a:r>
                        <a:rPr lang="en-US" sz="1400" baseline="0" dirty="0"/>
                        <a:t> Inst.</a:t>
                      </a:r>
                      <a:endParaRPr lang="en-US" sz="1400" dirty="0"/>
                    </a:p>
                  </a:txBody>
                  <a:tcPr marL="68580" marR="68580" marT="34290" marB="34290"/>
                </a:tc>
                <a:extLst>
                  <a:ext uri="{0D108BD9-81ED-4DB2-BD59-A6C34878D82A}">
                    <a16:rowId xmlns:a16="http://schemas.microsoft.com/office/drawing/2014/main" val="10000"/>
                  </a:ext>
                </a:extLst>
              </a:tr>
              <a:tr h="380548">
                <a:tc>
                  <a:txBody>
                    <a:bodyPr/>
                    <a:lstStyle/>
                    <a:p>
                      <a:r>
                        <a:rPr lang="en-US" sz="1400" dirty="0"/>
                        <a:t>2017</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1"/>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137</a:t>
                      </a:r>
                    </a:p>
                  </a:txBody>
                  <a:tcPr marL="68580" marR="68580" marT="34290" marB="34290"/>
                </a:tc>
                <a:tc>
                  <a:txBody>
                    <a:bodyPr/>
                    <a:lstStyle/>
                    <a:p>
                      <a:r>
                        <a:rPr lang="en-US" sz="1400" dirty="0"/>
                        <a:t>131</a:t>
                      </a:r>
                    </a:p>
                  </a:txBody>
                  <a:tcPr marL="68580" marR="68580" marT="34290" marB="34290"/>
                </a:tc>
                <a:tc>
                  <a:txBody>
                    <a:bodyPr/>
                    <a:lstStyle/>
                    <a:p>
                      <a:r>
                        <a:rPr lang="en-US" sz="1400" dirty="0"/>
                        <a:t>146</a:t>
                      </a:r>
                    </a:p>
                  </a:txBody>
                  <a:tcPr marL="68580" marR="68580" marT="34290" marB="34290"/>
                </a:tc>
                <a:extLst>
                  <a:ext uri="{0D108BD9-81ED-4DB2-BD59-A6C34878D82A}">
                    <a16:rowId xmlns:a16="http://schemas.microsoft.com/office/drawing/2014/main" val="3877392157"/>
                  </a:ext>
                </a:extLst>
              </a:tr>
              <a:tr h="380548">
                <a:tc>
                  <a:txBody>
                    <a:bodyPr/>
                    <a:lstStyle/>
                    <a:p>
                      <a:r>
                        <a:rPr lang="en-US" sz="1400" dirty="0"/>
                        <a:t>        Excess SCH</a:t>
                      </a:r>
                    </a:p>
                  </a:txBody>
                  <a:tcPr marL="68580" marR="68580" marT="34290" marB="34290"/>
                </a:tc>
                <a:tc>
                  <a:txBody>
                    <a:bodyPr/>
                    <a:lstStyle/>
                    <a:p>
                      <a:r>
                        <a:rPr lang="en-US" sz="1400" dirty="0"/>
                        <a:t>14</a:t>
                      </a:r>
                    </a:p>
                  </a:txBody>
                  <a:tcPr marL="68580" marR="68580" marT="34290" marB="34290"/>
                </a:tc>
                <a:tc>
                  <a:txBody>
                    <a:bodyPr/>
                    <a:lstStyle/>
                    <a:p>
                      <a:r>
                        <a:rPr lang="en-US" sz="1400" dirty="0"/>
                        <a:t>8</a:t>
                      </a:r>
                    </a:p>
                  </a:txBody>
                  <a:tcPr marL="68580" marR="68580" marT="34290" marB="34290"/>
                </a:tc>
                <a:tc>
                  <a:txBody>
                    <a:bodyPr/>
                    <a:lstStyle/>
                    <a:p>
                      <a:r>
                        <a:rPr lang="en-US" sz="1400" dirty="0"/>
                        <a:t>24</a:t>
                      </a:r>
                    </a:p>
                  </a:txBody>
                  <a:tcPr marL="68580" marR="68580" marT="34290" marB="34290"/>
                </a:tc>
                <a:extLst>
                  <a:ext uri="{0D108BD9-81ED-4DB2-BD59-A6C34878D82A}">
                    <a16:rowId xmlns:a16="http://schemas.microsoft.com/office/drawing/2014/main" val="86591889"/>
                  </a:ext>
                </a:extLst>
              </a:tr>
              <a:tr h="380548">
                <a:tc>
                  <a:txBody>
                    <a:bodyPr/>
                    <a:lstStyle/>
                    <a:p>
                      <a:r>
                        <a:rPr lang="en-US" sz="1400" dirty="0"/>
                        <a:t>2016</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597315883"/>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138</a:t>
                      </a:r>
                    </a:p>
                  </a:txBody>
                  <a:tcPr marL="68580" marR="68580" marT="34290" marB="34290"/>
                </a:tc>
                <a:tc>
                  <a:txBody>
                    <a:bodyPr/>
                    <a:lstStyle/>
                    <a:p>
                      <a:r>
                        <a:rPr lang="en-US" sz="1400" dirty="0"/>
                        <a:t>131</a:t>
                      </a:r>
                    </a:p>
                  </a:txBody>
                  <a:tcPr marL="68580" marR="68580" marT="34290" marB="34290"/>
                </a:tc>
                <a:tc>
                  <a:txBody>
                    <a:bodyPr/>
                    <a:lstStyle/>
                    <a:p>
                      <a:r>
                        <a:rPr lang="en-US" sz="1400" dirty="0"/>
                        <a:t>146</a:t>
                      </a:r>
                    </a:p>
                  </a:txBody>
                  <a:tcPr marL="68580" marR="68580" marT="34290" marB="34290"/>
                </a:tc>
                <a:extLst>
                  <a:ext uri="{0D108BD9-81ED-4DB2-BD59-A6C34878D82A}">
                    <a16:rowId xmlns:a16="http://schemas.microsoft.com/office/drawing/2014/main" val="10002"/>
                  </a:ext>
                </a:extLst>
              </a:tr>
              <a:tr h="380548">
                <a:tc>
                  <a:txBody>
                    <a:bodyPr/>
                    <a:lstStyle/>
                    <a:p>
                      <a:r>
                        <a:rPr lang="en-US" sz="1400" dirty="0"/>
                        <a:t>        Excess SCH</a:t>
                      </a:r>
                    </a:p>
                  </a:txBody>
                  <a:tcPr marL="68580" marR="68580" marT="34290" marB="34290"/>
                </a:tc>
                <a:tc>
                  <a:txBody>
                    <a:bodyPr/>
                    <a:lstStyle/>
                    <a:p>
                      <a:r>
                        <a:rPr lang="en-US" sz="1400" dirty="0"/>
                        <a:t>15</a:t>
                      </a:r>
                    </a:p>
                  </a:txBody>
                  <a:tcPr marL="68580" marR="68580" marT="34290" marB="34290"/>
                </a:tc>
                <a:tc>
                  <a:txBody>
                    <a:bodyPr/>
                    <a:lstStyle/>
                    <a:p>
                      <a:r>
                        <a:rPr lang="en-US" sz="1400" dirty="0"/>
                        <a:t>8</a:t>
                      </a:r>
                    </a:p>
                  </a:txBody>
                  <a:tcPr marL="68580" marR="68580" marT="34290" marB="34290"/>
                </a:tc>
                <a:tc>
                  <a:txBody>
                    <a:bodyPr/>
                    <a:lstStyle/>
                    <a:p>
                      <a:r>
                        <a:rPr lang="en-US" sz="1400" dirty="0"/>
                        <a:t>24</a:t>
                      </a:r>
                    </a:p>
                  </a:txBody>
                  <a:tcPr marL="68580" marR="68580" marT="34290" marB="34290"/>
                </a:tc>
                <a:extLst>
                  <a:ext uri="{0D108BD9-81ED-4DB2-BD59-A6C34878D82A}">
                    <a16:rowId xmlns:a16="http://schemas.microsoft.com/office/drawing/2014/main" val="10003"/>
                  </a:ext>
                </a:extLst>
              </a:tr>
              <a:tr h="380548">
                <a:tc>
                  <a:txBody>
                    <a:bodyPr/>
                    <a:lstStyle/>
                    <a:p>
                      <a:r>
                        <a:rPr lang="en-US" sz="1400" dirty="0"/>
                        <a:t>2015</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218336744"/>
                  </a:ext>
                </a:extLst>
              </a:tr>
              <a:tr h="380548">
                <a:tc>
                  <a:txBody>
                    <a:bodyPr/>
                    <a:lstStyle/>
                    <a:p>
                      <a:r>
                        <a:rPr lang="en-US" sz="1400" dirty="0"/>
                        <a:t>        </a:t>
                      </a:r>
                      <a:r>
                        <a:rPr lang="en-US" sz="1400" dirty="0" err="1"/>
                        <a:t>Avg</a:t>
                      </a:r>
                      <a:r>
                        <a:rPr lang="en-US" sz="1400" dirty="0"/>
                        <a:t> SCH</a:t>
                      </a:r>
                    </a:p>
                  </a:txBody>
                  <a:tcPr marL="68580" marR="68580" marT="34290" marB="34290"/>
                </a:tc>
                <a:tc>
                  <a:txBody>
                    <a:bodyPr/>
                    <a:lstStyle/>
                    <a:p>
                      <a:r>
                        <a:rPr lang="en-US" sz="1400" dirty="0"/>
                        <a:t>139</a:t>
                      </a:r>
                    </a:p>
                  </a:txBody>
                  <a:tcPr marL="68580" marR="68580" marT="34290" marB="34290"/>
                </a:tc>
                <a:tc>
                  <a:txBody>
                    <a:bodyPr/>
                    <a:lstStyle/>
                    <a:p>
                      <a:r>
                        <a:rPr lang="en-US" sz="1400" dirty="0"/>
                        <a:t>133</a:t>
                      </a:r>
                    </a:p>
                  </a:txBody>
                  <a:tcPr marL="68580" marR="68580" marT="34290" marB="34290"/>
                </a:tc>
                <a:tc>
                  <a:txBody>
                    <a:bodyPr/>
                    <a:lstStyle/>
                    <a:p>
                      <a:r>
                        <a:rPr lang="en-US" sz="1400" dirty="0"/>
                        <a:t>147</a:t>
                      </a:r>
                    </a:p>
                  </a:txBody>
                  <a:tcPr marL="68580" marR="68580" marT="34290" marB="34290"/>
                </a:tc>
                <a:extLst>
                  <a:ext uri="{0D108BD9-81ED-4DB2-BD59-A6C34878D82A}">
                    <a16:rowId xmlns:a16="http://schemas.microsoft.com/office/drawing/2014/main" val="1340963393"/>
                  </a:ext>
                </a:extLst>
              </a:tr>
              <a:tr h="380548">
                <a:tc>
                  <a:txBody>
                    <a:bodyPr/>
                    <a:lstStyle/>
                    <a:p>
                      <a:r>
                        <a:rPr lang="en-US" sz="1400" dirty="0"/>
                        <a:t>        Excess SCH</a:t>
                      </a:r>
                    </a:p>
                  </a:txBody>
                  <a:tcPr marL="68580" marR="68580" marT="34290" marB="34290"/>
                </a:tc>
                <a:tc>
                  <a:txBody>
                    <a:bodyPr/>
                    <a:lstStyle/>
                    <a:p>
                      <a:r>
                        <a:rPr lang="en-US" sz="1400" dirty="0"/>
                        <a:t>15</a:t>
                      </a:r>
                    </a:p>
                  </a:txBody>
                  <a:tcPr marL="68580" marR="68580" marT="34290" marB="34290"/>
                </a:tc>
                <a:tc>
                  <a:txBody>
                    <a:bodyPr/>
                    <a:lstStyle/>
                    <a:p>
                      <a:r>
                        <a:rPr lang="en-US" sz="1400" dirty="0"/>
                        <a:t>8</a:t>
                      </a:r>
                    </a:p>
                  </a:txBody>
                  <a:tcPr marL="68580" marR="68580" marT="34290" marB="34290"/>
                </a:tc>
                <a:tc>
                  <a:txBody>
                    <a:bodyPr/>
                    <a:lstStyle/>
                    <a:p>
                      <a:r>
                        <a:rPr lang="en-US" sz="1400" dirty="0"/>
                        <a:t>25</a:t>
                      </a:r>
                    </a:p>
                  </a:txBody>
                  <a:tcPr marL="68580" marR="68580" marT="34290" marB="34290"/>
                </a:tc>
                <a:extLst>
                  <a:ext uri="{0D108BD9-81ED-4DB2-BD59-A6C34878D82A}">
                    <a16:rowId xmlns:a16="http://schemas.microsoft.com/office/drawing/2014/main" val="3924866816"/>
                  </a:ext>
                </a:extLst>
              </a:tr>
            </a:tbl>
          </a:graphicData>
        </a:graphic>
      </p:graphicFrame>
      <p:sp>
        <p:nvSpPr>
          <p:cNvPr id="5" name="Slide Number Placeholder 4">
            <a:extLst>
              <a:ext uri="{FF2B5EF4-FFF2-40B4-BE49-F238E27FC236}">
                <a16:creationId xmlns:a16="http://schemas.microsoft.com/office/drawing/2014/main" id="{23BC46F4-5CC3-4F93-83B5-661FBD15498E}"/>
              </a:ext>
            </a:extLst>
          </p:cNvPr>
          <p:cNvSpPr>
            <a:spLocks noGrp="1"/>
          </p:cNvSpPr>
          <p:nvPr>
            <p:ph type="sldNum" sz="quarter" idx="12"/>
          </p:nvPr>
        </p:nvSpPr>
        <p:spPr/>
        <p:txBody>
          <a:bodyPr/>
          <a:lstStyle/>
          <a:p>
            <a:fld id="{42B960B7-1A5D-4A40-9C6E-0A7BBAA5F990}" type="slidenum">
              <a:rPr lang="en-US" smtClean="0"/>
              <a:t>9</a:t>
            </a:fld>
            <a:endParaRPr lang="en-US"/>
          </a:p>
        </p:txBody>
      </p:sp>
    </p:spTree>
    <p:extLst>
      <p:ext uri="{BB962C8B-B14F-4D97-AF65-F5344CB8AC3E}">
        <p14:creationId xmlns:p14="http://schemas.microsoft.com/office/powerpoint/2010/main" val="24559735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2247</TotalTime>
  <Words>1817</Words>
  <Application>Microsoft Office PowerPoint</Application>
  <PresentationFormat>On-screen Show (4:3)</PresentationFormat>
  <Paragraphs>435</Paragraphs>
  <Slides>21</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Tahoma</vt:lpstr>
      <vt:lpstr>Times New Roman</vt:lpstr>
      <vt:lpstr>Univers (W1)</vt:lpstr>
      <vt:lpstr>Office Theme</vt:lpstr>
      <vt:lpstr>Do Transfer Hours Matter? An Analysis of Excess Hours of Bachelor Degree Graduates </vt:lpstr>
      <vt:lpstr>60x30TX: Texas Bold, Texas Achievable</vt:lpstr>
      <vt:lpstr>STUDENT DEBT  Goal: By 2030, undergraduate student loan debt will not exceed 60 percent of first-year wages for graduates of Texas public institutions.</vt:lpstr>
      <vt:lpstr>STUDENT DEBT  Goal: By 2030, undergraduate student loan debt will not exceed 60 percent of first-year wages for graduates of Texas public institutions.</vt:lpstr>
      <vt:lpstr>Texas Higher Education Coordinating Board</vt:lpstr>
      <vt:lpstr>Texas Higher Education Coordinating Board</vt:lpstr>
      <vt:lpstr>STUDENT DEBT  Goal: By 2030, undergraduate student loan debt will not exceed 60 percent of first-year wages for graduates of Texas public institutions.</vt:lpstr>
      <vt:lpstr>PowerPoint Presentation</vt:lpstr>
      <vt:lpstr>Students who start at another institution attempt more SCH toward a degree and have more excess SCH than those who start at the graduating institution</vt:lpstr>
      <vt:lpstr>PowerPoint Presentation</vt:lpstr>
      <vt:lpstr>Graduates starting at another 4-year university attempt slightly more SCH toward a degree and have more excess SCH than those who start at CTC</vt:lpstr>
      <vt:lpstr>Even though dual credit (DC) courses are not included in the calculation of average SCH, 37% of the graduates took DC</vt:lpstr>
      <vt:lpstr>Graduates who took DC tend to have less excess hours</vt:lpstr>
      <vt:lpstr>Developmental education (DE) courses are not included in the calculation of average SCH, 28% of the graduates took DE</vt:lpstr>
      <vt:lpstr>Graduates who took DE tend to have more excess hours</vt:lpstr>
      <vt:lpstr>Males attempt more SCH toward a degree and have more excess SCH than females</vt:lpstr>
      <vt:lpstr>African-American graduates have the highest number of average SCH attempted and excess hours</vt:lpstr>
      <vt:lpstr>Graduates who completed an FOS attempt more SCH toward a degree and have more excess SCH than those who don’t</vt:lpstr>
      <vt:lpstr>Ninety percent of the attempted SCH were successfully completed with grade of A, B,C, Pass</vt:lpstr>
      <vt:lpstr>Contact Information</vt:lpstr>
      <vt:lpstr>PowerPoint Presentation</vt:lpstr>
    </vt:vector>
  </TitlesOfParts>
  <Company>THECB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Sophia</dc:creator>
  <cp:lastModifiedBy>Local User</cp:lastModifiedBy>
  <cp:revision>52</cp:revision>
  <dcterms:created xsi:type="dcterms:W3CDTF">2015-09-21T17:58:58Z</dcterms:created>
  <dcterms:modified xsi:type="dcterms:W3CDTF">2018-02-14T04:36:20Z</dcterms:modified>
</cp:coreProperties>
</file>