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60" r:id="rId5"/>
    <p:sldId id="258" r:id="rId6"/>
    <p:sldId id="259" r:id="rId7"/>
    <p:sldId id="261" r:id="rId8"/>
    <p:sldId id="262" r:id="rId9"/>
    <p:sldId id="263" r:id="rId10"/>
    <p:sldId id="264" r:id="rId11"/>
    <p:sldId id="277" r:id="rId12"/>
    <p:sldId id="266" r:id="rId13"/>
    <p:sldId id="267" r:id="rId14"/>
    <p:sldId id="270" r:id="rId15"/>
    <p:sldId id="271" r:id="rId16"/>
    <p:sldId id="272" r:id="rId17"/>
    <p:sldId id="269" r:id="rId18"/>
    <p:sldId id="265" r:id="rId19"/>
    <p:sldId id="273" r:id="rId20"/>
    <p:sldId id="274" r:id="rId21"/>
    <p:sldId id="276"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1" d="100"/>
          <a:sy n="111" d="100"/>
        </p:scale>
        <p:origin x="19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2/1/2018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2/1/2018</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tccc.org/leadership/cali" TargetMode="External"/><Relationship Id="rId2" Type="http://schemas.openxmlformats.org/officeDocument/2006/relationships/hyperlink" Target="mailto:ntccc@unt.ed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The Assessment Leadership Institute: A Partnership</a:t>
            </a:r>
          </a:p>
        </p:txBody>
      </p:sp>
      <p:sp>
        <p:nvSpPr>
          <p:cNvPr id="3" name="Subtitle 2"/>
          <p:cNvSpPr>
            <a:spLocks noGrp="1"/>
          </p:cNvSpPr>
          <p:nvPr>
            <p:ph type="subTitle" idx="1"/>
          </p:nvPr>
        </p:nvSpPr>
        <p:spPr>
          <a:xfrm>
            <a:off x="1432560" y="3400149"/>
            <a:ext cx="7406640" cy="3080550"/>
          </a:xfrm>
        </p:spPr>
        <p:txBody>
          <a:bodyPr>
            <a:normAutofit fontScale="70000" lnSpcReduction="20000"/>
          </a:bodyPr>
          <a:lstStyle/>
          <a:p>
            <a:pPr>
              <a:lnSpc>
                <a:spcPct val="110000"/>
              </a:lnSpc>
              <a:defRPr/>
            </a:pPr>
            <a:r>
              <a:rPr lang="en-US" sz="3600" i="1" dirty="0"/>
              <a:t>Texas Association for Institutional Research (TAIR)</a:t>
            </a:r>
            <a:br>
              <a:rPr lang="en-US" sz="3600" i="1" dirty="0"/>
            </a:br>
            <a:r>
              <a:rPr lang="en-US" sz="3600" i="1" dirty="0" smtClean="0"/>
              <a:t>Corpus Christi </a:t>
            </a:r>
            <a:r>
              <a:rPr lang="en-US" sz="3600" i="1" dirty="0"/>
              <a:t>Conference</a:t>
            </a:r>
            <a:br>
              <a:rPr lang="en-US" sz="3600" i="1" dirty="0"/>
            </a:br>
            <a:r>
              <a:rPr lang="en-US" sz="3600" i="1" dirty="0"/>
              <a:t>February </a:t>
            </a:r>
            <a:r>
              <a:rPr lang="en-US" sz="3600" i="1" dirty="0" smtClean="0"/>
              <a:t>2018</a:t>
            </a:r>
            <a:endParaRPr lang="en-US" sz="3600" i="1" dirty="0"/>
          </a:p>
          <a:p>
            <a:pPr>
              <a:lnSpc>
                <a:spcPct val="110000"/>
              </a:lnSpc>
              <a:defRPr/>
            </a:pPr>
            <a:r>
              <a:rPr lang="en-US" sz="2800" dirty="0"/>
              <a:t/>
            </a:r>
            <a:br>
              <a:rPr lang="en-US" sz="2800" dirty="0"/>
            </a:br>
            <a:r>
              <a:rPr lang="en-US" sz="2800" dirty="0"/>
              <a:t/>
            </a:r>
            <a:br>
              <a:rPr lang="en-US" sz="2800" dirty="0"/>
            </a:br>
            <a:r>
              <a:rPr lang="en-US" sz="2800" dirty="0"/>
              <a:t/>
            </a:r>
            <a:br>
              <a:rPr lang="en-US" sz="2800" dirty="0"/>
            </a:br>
            <a:endParaRPr lang="en-US" sz="2800" dirty="0"/>
          </a:p>
          <a:p>
            <a:pPr>
              <a:defRPr/>
            </a:pPr>
            <a:r>
              <a:rPr lang="en-US" sz="2800" i="1" dirty="0"/>
              <a:t>Presented by </a:t>
            </a:r>
            <a:r>
              <a:rPr lang="en-US" sz="2800" i="1" dirty="0" smtClean="0"/>
              <a:t>Chris Daley</a:t>
            </a:r>
            <a:r>
              <a:rPr lang="en-US" sz="2800" i="1" dirty="0"/>
              <a:t/>
            </a:r>
            <a:br>
              <a:rPr lang="en-US" sz="2800" i="1" dirty="0"/>
            </a:br>
            <a:r>
              <a:rPr lang="en-US" sz="2800" i="1" dirty="0" smtClean="0"/>
              <a:t>Coordinator </a:t>
            </a:r>
            <a:r>
              <a:rPr lang="en-US" sz="2800" i="1" dirty="0"/>
              <a:t>of Institutional Research</a:t>
            </a:r>
            <a:br>
              <a:rPr lang="en-US" sz="2800" i="1" dirty="0"/>
            </a:br>
            <a:r>
              <a:rPr lang="en-US" sz="2800" i="1" dirty="0"/>
              <a:t>Trinity Valley Community College</a:t>
            </a:r>
          </a:p>
          <a:p>
            <a:endParaRPr lang="en-US" dirty="0"/>
          </a:p>
        </p:txBody>
      </p:sp>
    </p:spTree>
    <p:extLst>
      <p:ext uri="{BB962C8B-B14F-4D97-AF65-F5344CB8AC3E}">
        <p14:creationId xmlns:p14="http://schemas.microsoft.com/office/powerpoint/2010/main" val="3731197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Leadership Institute </a:t>
            </a:r>
            <a:r>
              <a:rPr lang="en-US" sz="3600" dirty="0" smtClean="0"/>
              <a:t>Pilot</a:t>
            </a:r>
            <a:endParaRPr lang="en-US" sz="3600" dirty="0"/>
          </a:p>
        </p:txBody>
      </p:sp>
      <p:sp>
        <p:nvSpPr>
          <p:cNvPr id="3" name="Content Placeholder 2"/>
          <p:cNvSpPr>
            <a:spLocks noGrp="1"/>
          </p:cNvSpPr>
          <p:nvPr>
            <p:ph idx="1"/>
          </p:nvPr>
        </p:nvSpPr>
        <p:spPr>
          <a:xfrm>
            <a:off x="1435608" y="1828800"/>
            <a:ext cx="7498080" cy="4419600"/>
          </a:xfrm>
        </p:spPr>
        <p:txBody>
          <a:bodyPr>
            <a:noAutofit/>
          </a:bodyPr>
          <a:lstStyle/>
          <a:p>
            <a:pPr>
              <a:spcBef>
                <a:spcPts val="975"/>
              </a:spcBef>
              <a:buFont typeface="Wingdings" panose="05000000000000000000" pitchFamily="2" charset="2"/>
              <a:buChar char="Ø"/>
            </a:pPr>
            <a:r>
              <a:rPr lang="en-US" sz="2400" dirty="0"/>
              <a:t>Headed by Marlon Mote, Director of Curriculum &amp; Instructional Assessment, Tarrant County College District</a:t>
            </a:r>
          </a:p>
          <a:p>
            <a:pPr>
              <a:spcBef>
                <a:spcPts val="975"/>
              </a:spcBef>
              <a:buFont typeface="Wingdings" panose="05000000000000000000" pitchFamily="2" charset="2"/>
              <a:buChar char="Ø"/>
            </a:pPr>
            <a:r>
              <a:rPr lang="en-US" sz="2400" dirty="0" smtClean="0"/>
              <a:t>CLARA project to facilitate from one to many colleges</a:t>
            </a:r>
          </a:p>
          <a:p>
            <a:pPr lvl="1">
              <a:spcBef>
                <a:spcPts val="975"/>
              </a:spcBef>
              <a:buFont typeface="Wingdings" panose="05000000000000000000" pitchFamily="2" charset="2"/>
              <a:buChar char="Ø"/>
            </a:pPr>
            <a:r>
              <a:rPr lang="en-US" sz="2000" dirty="0" smtClean="0"/>
              <a:t>What and how to change?</a:t>
            </a:r>
          </a:p>
          <a:p>
            <a:pPr lvl="1">
              <a:spcBef>
                <a:spcPts val="975"/>
              </a:spcBef>
              <a:buFont typeface="Wingdings" panose="05000000000000000000" pitchFamily="2" charset="2"/>
              <a:buChar char="Ø"/>
            </a:pPr>
            <a:r>
              <a:rPr lang="en-US" sz="2000" dirty="0" smtClean="0"/>
              <a:t>Will the ALI work across multiple colleges?</a:t>
            </a:r>
            <a:br>
              <a:rPr lang="en-US" sz="2000" dirty="0" smtClean="0"/>
            </a:br>
            <a:endParaRPr lang="en-US" sz="1600" dirty="0"/>
          </a:p>
        </p:txBody>
      </p:sp>
    </p:spTree>
    <p:extLst>
      <p:ext uri="{BB962C8B-B14F-4D97-AF65-F5344CB8AC3E}">
        <p14:creationId xmlns:p14="http://schemas.microsoft.com/office/powerpoint/2010/main" val="51393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Leadership Institute </a:t>
            </a:r>
            <a:r>
              <a:rPr lang="en-US" sz="3600" dirty="0" smtClean="0"/>
              <a:t>Pilot</a:t>
            </a:r>
            <a:endParaRPr lang="en-US" sz="3600" dirty="0"/>
          </a:p>
        </p:txBody>
      </p:sp>
      <p:sp>
        <p:nvSpPr>
          <p:cNvPr id="3" name="Content Placeholder 2"/>
          <p:cNvSpPr>
            <a:spLocks noGrp="1"/>
          </p:cNvSpPr>
          <p:nvPr>
            <p:ph idx="1"/>
          </p:nvPr>
        </p:nvSpPr>
        <p:spPr/>
        <p:txBody>
          <a:bodyPr>
            <a:noAutofit/>
          </a:bodyPr>
          <a:lstStyle/>
          <a:p>
            <a:pPr marL="82296" indent="0">
              <a:spcBef>
                <a:spcPts val="975"/>
              </a:spcBef>
              <a:buNone/>
            </a:pPr>
            <a:r>
              <a:rPr lang="en-US" sz="2800" dirty="0" smtClean="0"/>
              <a:t>7 </a:t>
            </a:r>
            <a:r>
              <a:rPr lang="en-US" sz="2800" dirty="0"/>
              <a:t>Sessions across 7 months held at Tarrant County College Opportunity Center</a:t>
            </a:r>
          </a:p>
          <a:p>
            <a:pPr>
              <a:spcBef>
                <a:spcPts val="975"/>
              </a:spcBef>
              <a:buFont typeface="Wingdings" panose="05000000000000000000" pitchFamily="2" charset="2"/>
              <a:buChar char="Ø"/>
            </a:pPr>
            <a:r>
              <a:rPr lang="en-US" sz="2400" dirty="0"/>
              <a:t>Assessment Basics</a:t>
            </a:r>
          </a:p>
          <a:p>
            <a:pPr>
              <a:spcBef>
                <a:spcPts val="975"/>
              </a:spcBef>
              <a:buFont typeface="Wingdings" panose="05000000000000000000" pitchFamily="2" charset="2"/>
              <a:buChar char="Ø"/>
            </a:pPr>
            <a:r>
              <a:rPr lang="en-US" sz="2400" dirty="0"/>
              <a:t>Program Mission</a:t>
            </a:r>
          </a:p>
          <a:p>
            <a:pPr>
              <a:spcBef>
                <a:spcPts val="975"/>
              </a:spcBef>
              <a:buFont typeface="Wingdings" panose="05000000000000000000" pitchFamily="2" charset="2"/>
              <a:buChar char="Ø"/>
            </a:pPr>
            <a:r>
              <a:rPr lang="en-US" sz="2400" dirty="0"/>
              <a:t>Program-Level Student Learning Outcomes</a:t>
            </a:r>
          </a:p>
          <a:p>
            <a:pPr>
              <a:spcBef>
                <a:spcPts val="975"/>
              </a:spcBef>
              <a:buFont typeface="Wingdings" panose="05000000000000000000" pitchFamily="2" charset="2"/>
              <a:buChar char="Ø"/>
            </a:pPr>
            <a:r>
              <a:rPr lang="en-US" sz="2400" dirty="0"/>
              <a:t>Curriculum Mapping</a:t>
            </a:r>
          </a:p>
          <a:p>
            <a:pPr>
              <a:spcBef>
                <a:spcPts val="975"/>
              </a:spcBef>
              <a:buFont typeface="Wingdings" panose="05000000000000000000" pitchFamily="2" charset="2"/>
              <a:buChar char="Ø"/>
            </a:pPr>
            <a:r>
              <a:rPr lang="en-US" sz="2400" dirty="0"/>
              <a:t>Assessment Methods, Measures, and Criteria</a:t>
            </a:r>
          </a:p>
          <a:p>
            <a:pPr>
              <a:spcBef>
                <a:spcPts val="975"/>
              </a:spcBef>
              <a:buFont typeface="Wingdings" panose="05000000000000000000" pitchFamily="2" charset="2"/>
              <a:buChar char="Ø"/>
            </a:pPr>
            <a:r>
              <a:rPr lang="en-US" sz="2400" dirty="0"/>
              <a:t>Assessment Data Management</a:t>
            </a:r>
          </a:p>
          <a:p>
            <a:pPr>
              <a:spcBef>
                <a:spcPts val="975"/>
              </a:spcBef>
              <a:buFont typeface="Wingdings" panose="05000000000000000000" pitchFamily="2" charset="2"/>
              <a:buChar char="Ø"/>
            </a:pPr>
            <a:r>
              <a:rPr lang="en-US" sz="2400" dirty="0"/>
              <a:t>Analyzing and Using Assessment </a:t>
            </a:r>
            <a:r>
              <a:rPr lang="en-US" sz="2400" dirty="0" smtClean="0"/>
              <a:t>Results</a:t>
            </a:r>
            <a:endParaRPr lang="en-US" sz="2400" dirty="0"/>
          </a:p>
        </p:txBody>
      </p:sp>
    </p:spTree>
    <p:extLst>
      <p:ext uri="{BB962C8B-B14F-4D97-AF65-F5344CB8AC3E}">
        <p14:creationId xmlns:p14="http://schemas.microsoft.com/office/powerpoint/2010/main" val="382304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Leadership Institute </a:t>
            </a:r>
            <a:r>
              <a:rPr lang="en-US" sz="3600" dirty="0" smtClean="0"/>
              <a:t>Pilot</a:t>
            </a:r>
            <a:endParaRPr lang="en-US" sz="3600" dirty="0"/>
          </a:p>
        </p:txBody>
      </p:sp>
      <p:cxnSp>
        <p:nvCxnSpPr>
          <p:cNvPr id="4" name="Elbow Connector 3"/>
          <p:cNvCxnSpPr>
            <a:stCxn id="21" idx="2"/>
          </p:cNvCxnSpPr>
          <p:nvPr/>
        </p:nvCxnSpPr>
        <p:spPr>
          <a:xfrm rot="5400000">
            <a:off x="6705974" y="5062408"/>
            <a:ext cx="438629" cy="1296574"/>
          </a:xfrm>
          <a:prstGeom prst="bentConnector2">
            <a:avLst/>
          </a:prstGeom>
          <a:ln>
            <a:tailEnd type="non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182932" y="2514938"/>
            <a:ext cx="900113" cy="7643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College Mission Statement</a:t>
            </a:r>
          </a:p>
        </p:txBody>
      </p:sp>
      <p:sp>
        <p:nvSpPr>
          <p:cNvPr id="6" name="Flowchart: Terminator 5"/>
          <p:cNvSpPr/>
          <p:nvPr/>
        </p:nvSpPr>
        <p:spPr>
          <a:xfrm>
            <a:off x="3811707" y="1964869"/>
            <a:ext cx="900113" cy="271463"/>
          </a:xfrm>
          <a:prstGeom prst="flowChartTermina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Annual Review</a:t>
            </a:r>
          </a:p>
        </p:txBody>
      </p:sp>
      <p:sp>
        <p:nvSpPr>
          <p:cNvPr id="7" name="Oval 6"/>
          <p:cNvSpPr/>
          <p:nvPr/>
        </p:nvSpPr>
        <p:spPr>
          <a:xfrm>
            <a:off x="3811707" y="2514938"/>
            <a:ext cx="900113" cy="7643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Program Mission Statement</a:t>
            </a:r>
          </a:p>
        </p:txBody>
      </p:sp>
      <p:cxnSp>
        <p:nvCxnSpPr>
          <p:cNvPr id="8" name="Straight Arrow Connector 7"/>
          <p:cNvCxnSpPr>
            <a:stCxn id="6" idx="2"/>
            <a:endCxn id="7" idx="0"/>
          </p:cNvCxnSpPr>
          <p:nvPr/>
        </p:nvCxnSpPr>
        <p:spPr>
          <a:xfrm>
            <a:off x="4261764" y="2236332"/>
            <a:ext cx="0" cy="27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6"/>
            <a:endCxn id="7" idx="2"/>
          </p:cNvCxnSpPr>
          <p:nvPr/>
        </p:nvCxnSpPr>
        <p:spPr>
          <a:xfrm>
            <a:off x="3083045" y="2897129"/>
            <a:ext cx="728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4489" y="2764969"/>
            <a:ext cx="575799" cy="207749"/>
          </a:xfrm>
          <a:prstGeom prst="rect">
            <a:avLst/>
          </a:prstGeom>
          <a:noFill/>
        </p:spPr>
        <p:txBody>
          <a:bodyPr wrap="none" rtlCol="0">
            <a:spAutoFit/>
          </a:bodyPr>
          <a:lstStyle/>
          <a:p>
            <a:r>
              <a:rPr lang="en-US" sz="750" dirty="0"/>
              <a:t>Updates</a:t>
            </a:r>
          </a:p>
        </p:txBody>
      </p:sp>
      <p:sp>
        <p:nvSpPr>
          <p:cNvPr id="11" name="Flowchart: Terminator 10"/>
          <p:cNvSpPr/>
          <p:nvPr/>
        </p:nvSpPr>
        <p:spPr>
          <a:xfrm>
            <a:off x="2186505" y="1943438"/>
            <a:ext cx="900113" cy="292894"/>
          </a:xfrm>
          <a:prstGeom prst="flowChartTermina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Annual Review</a:t>
            </a:r>
          </a:p>
        </p:txBody>
      </p:sp>
      <p:sp>
        <p:nvSpPr>
          <p:cNvPr id="12" name="Oval 11"/>
          <p:cNvSpPr/>
          <p:nvPr/>
        </p:nvSpPr>
        <p:spPr>
          <a:xfrm>
            <a:off x="5440482" y="2517438"/>
            <a:ext cx="900113" cy="7643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Program Level Outcomes</a:t>
            </a:r>
          </a:p>
        </p:txBody>
      </p:sp>
      <p:cxnSp>
        <p:nvCxnSpPr>
          <p:cNvPr id="13" name="Straight Arrow Connector 12"/>
          <p:cNvCxnSpPr>
            <a:stCxn id="11" idx="2"/>
            <a:endCxn id="5" idx="0"/>
          </p:cNvCxnSpPr>
          <p:nvPr/>
        </p:nvCxnSpPr>
        <p:spPr>
          <a:xfrm flipH="1">
            <a:off x="2632989" y="2236332"/>
            <a:ext cx="3572" cy="27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a:endCxn id="12" idx="2"/>
          </p:cNvCxnSpPr>
          <p:nvPr/>
        </p:nvCxnSpPr>
        <p:spPr>
          <a:xfrm>
            <a:off x="4711820" y="2897129"/>
            <a:ext cx="728663" cy="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4689" y="2764433"/>
            <a:ext cx="575799" cy="207749"/>
          </a:xfrm>
          <a:prstGeom prst="rect">
            <a:avLst/>
          </a:prstGeom>
          <a:noFill/>
        </p:spPr>
        <p:txBody>
          <a:bodyPr wrap="none" rtlCol="0">
            <a:spAutoFit/>
          </a:bodyPr>
          <a:lstStyle/>
          <a:p>
            <a:r>
              <a:rPr lang="en-US" sz="750" dirty="0"/>
              <a:t>Updates</a:t>
            </a:r>
          </a:p>
        </p:txBody>
      </p:sp>
      <p:sp>
        <p:nvSpPr>
          <p:cNvPr id="16" name="Oval 15"/>
          <p:cNvSpPr/>
          <p:nvPr/>
        </p:nvSpPr>
        <p:spPr>
          <a:xfrm>
            <a:off x="7069257" y="2514938"/>
            <a:ext cx="1011603" cy="7643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Curriculum Map</a:t>
            </a:r>
          </a:p>
        </p:txBody>
      </p:sp>
      <p:cxnSp>
        <p:nvCxnSpPr>
          <p:cNvPr id="17" name="Straight Arrow Connector 16"/>
          <p:cNvCxnSpPr>
            <a:endCxn id="16" idx="2"/>
          </p:cNvCxnSpPr>
          <p:nvPr/>
        </p:nvCxnSpPr>
        <p:spPr>
          <a:xfrm>
            <a:off x="6340595" y="2894629"/>
            <a:ext cx="728662" cy="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33464" y="2761933"/>
            <a:ext cx="575799" cy="207749"/>
          </a:xfrm>
          <a:prstGeom prst="rect">
            <a:avLst/>
          </a:prstGeom>
          <a:noFill/>
        </p:spPr>
        <p:txBody>
          <a:bodyPr wrap="none" rtlCol="0">
            <a:spAutoFit/>
          </a:bodyPr>
          <a:lstStyle/>
          <a:p>
            <a:r>
              <a:rPr lang="en-US" sz="750" dirty="0"/>
              <a:t>Updates</a:t>
            </a:r>
          </a:p>
        </p:txBody>
      </p:sp>
      <p:sp>
        <p:nvSpPr>
          <p:cNvPr id="19" name="Rectangle 18"/>
          <p:cNvSpPr/>
          <p:nvPr/>
        </p:nvSpPr>
        <p:spPr>
          <a:xfrm>
            <a:off x="6923512" y="3786525"/>
            <a:ext cx="1300129" cy="7072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t>Course</a:t>
            </a:r>
          </a:p>
          <a:p>
            <a:pPr algn="ctr"/>
            <a:r>
              <a:rPr lang="en-US" sz="675" dirty="0"/>
              <a:t>Teaching Methods</a:t>
            </a:r>
          </a:p>
          <a:p>
            <a:pPr algn="ctr"/>
            <a:r>
              <a:rPr lang="en-US" sz="675" dirty="0"/>
              <a:t>Student Learning Outcomes</a:t>
            </a:r>
          </a:p>
          <a:p>
            <a:pPr algn="ctr"/>
            <a:r>
              <a:rPr lang="en-US" sz="675" dirty="0"/>
              <a:t>Assessment Methods</a:t>
            </a:r>
          </a:p>
          <a:p>
            <a:pPr algn="ctr"/>
            <a:r>
              <a:rPr lang="en-US" sz="675" dirty="0"/>
              <a:t>Assessment Data Capture</a:t>
            </a:r>
          </a:p>
        </p:txBody>
      </p:sp>
      <p:sp>
        <p:nvSpPr>
          <p:cNvPr id="20" name="Rectangle 19"/>
          <p:cNvSpPr/>
          <p:nvPr/>
        </p:nvSpPr>
        <p:spPr>
          <a:xfrm>
            <a:off x="6923512" y="4649668"/>
            <a:ext cx="1300129" cy="3429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Data Analysis</a:t>
            </a:r>
          </a:p>
        </p:txBody>
      </p:sp>
      <p:sp>
        <p:nvSpPr>
          <p:cNvPr id="21" name="Rectangle 20"/>
          <p:cNvSpPr/>
          <p:nvPr/>
        </p:nvSpPr>
        <p:spPr>
          <a:xfrm>
            <a:off x="6923511" y="5148480"/>
            <a:ext cx="1300128" cy="3429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t>Identify Improvements</a:t>
            </a:r>
          </a:p>
        </p:txBody>
      </p:sp>
      <p:cxnSp>
        <p:nvCxnSpPr>
          <p:cNvPr id="22" name="Straight Arrow Connector 21"/>
          <p:cNvCxnSpPr>
            <a:stCxn id="16" idx="4"/>
            <a:endCxn id="19" idx="0"/>
          </p:cNvCxnSpPr>
          <p:nvPr/>
        </p:nvCxnSpPr>
        <p:spPr>
          <a:xfrm flipH="1">
            <a:off x="7573577" y="3279319"/>
            <a:ext cx="1482" cy="507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20" idx="0"/>
          </p:cNvCxnSpPr>
          <p:nvPr/>
        </p:nvCxnSpPr>
        <p:spPr>
          <a:xfrm>
            <a:off x="7573576" y="4493756"/>
            <a:ext cx="0" cy="15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2"/>
            <a:endCxn id="21" idx="0"/>
          </p:cNvCxnSpPr>
          <p:nvPr/>
        </p:nvCxnSpPr>
        <p:spPr>
          <a:xfrm flipH="1">
            <a:off x="7573576" y="4992569"/>
            <a:ext cx="1" cy="155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5664516" y="4024502"/>
            <a:ext cx="2517992" cy="1293020"/>
          </a:xfrm>
          <a:prstGeom prst="bentConnector3">
            <a:avLst>
              <a:gd name="adj1" fmla="val 100004"/>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52196" y="3548728"/>
            <a:ext cx="575799" cy="207749"/>
          </a:xfrm>
          <a:prstGeom prst="rect">
            <a:avLst/>
          </a:prstGeom>
          <a:noFill/>
        </p:spPr>
        <p:txBody>
          <a:bodyPr wrap="none" rtlCol="0">
            <a:spAutoFit/>
          </a:bodyPr>
          <a:lstStyle/>
          <a:p>
            <a:r>
              <a:rPr lang="en-US" sz="750" dirty="0"/>
              <a:t>Updates</a:t>
            </a:r>
          </a:p>
        </p:txBody>
      </p:sp>
      <p:sp>
        <p:nvSpPr>
          <p:cNvPr id="27" name="TextBox 26"/>
          <p:cNvSpPr txBox="1"/>
          <p:nvPr/>
        </p:nvSpPr>
        <p:spPr>
          <a:xfrm>
            <a:off x="5472351" y="1610899"/>
            <a:ext cx="2655644" cy="415498"/>
          </a:xfrm>
          <a:prstGeom prst="rect">
            <a:avLst/>
          </a:prstGeom>
          <a:noFill/>
        </p:spPr>
        <p:txBody>
          <a:bodyPr wrap="square" rtlCol="0">
            <a:spAutoFit/>
          </a:bodyPr>
          <a:lstStyle/>
          <a:p>
            <a:r>
              <a:rPr lang="en-US" sz="2100" dirty="0">
                <a:latin typeface="Baskerville Old Face" panose="02020602080505020303" pitchFamily="18" charset="0"/>
              </a:rPr>
              <a:t>Assessment Life Cycle</a:t>
            </a:r>
          </a:p>
        </p:txBody>
      </p:sp>
      <p:sp>
        <p:nvSpPr>
          <p:cNvPr id="28" name="Content Placeholder 2"/>
          <p:cNvSpPr txBox="1">
            <a:spLocks/>
          </p:cNvSpPr>
          <p:nvPr/>
        </p:nvSpPr>
        <p:spPr>
          <a:xfrm>
            <a:off x="1665729" y="4090087"/>
            <a:ext cx="4607718" cy="1772816"/>
          </a:xfrm>
          <a:prstGeom prst="rect">
            <a:avLst/>
          </a:prstGeom>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Ø"/>
            </a:pPr>
            <a:r>
              <a:rPr lang="en-US" dirty="0" smtClean="0"/>
              <a:t>Did we turn those words into understanding?</a:t>
            </a:r>
          </a:p>
          <a:p>
            <a:pPr>
              <a:buFont typeface="Wingdings" panose="05000000000000000000" pitchFamily="2" charset="2"/>
              <a:buChar char="Ø"/>
            </a:pPr>
            <a:r>
              <a:rPr lang="en-US" dirty="0" smtClean="0"/>
              <a:t>How can we improve the student’s understanding?</a:t>
            </a:r>
          </a:p>
          <a:p>
            <a:pPr>
              <a:buFont typeface="Wingdings" panose="05000000000000000000" pitchFamily="2" charset="2"/>
              <a:buChar char="Ø"/>
            </a:pPr>
            <a:r>
              <a:rPr lang="en-US" dirty="0" smtClean="0"/>
              <a:t>How can we take this class from one college to multiple colleges?</a:t>
            </a:r>
          </a:p>
        </p:txBody>
      </p:sp>
    </p:spTree>
    <p:extLst>
      <p:ext uri="{BB962C8B-B14F-4D97-AF65-F5344CB8AC3E}">
        <p14:creationId xmlns:p14="http://schemas.microsoft.com/office/powerpoint/2010/main" val="2940122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Did We Learn From The Pilot</a:t>
            </a:r>
            <a:endParaRPr lang="en-US" sz="3600" dirty="0"/>
          </a:p>
        </p:txBody>
      </p:sp>
      <p:sp>
        <p:nvSpPr>
          <p:cNvPr id="4" name="Content Placeholder 2"/>
          <p:cNvSpPr>
            <a:spLocks noGrp="1"/>
          </p:cNvSpPr>
          <p:nvPr>
            <p:ph idx="1"/>
          </p:nvPr>
        </p:nvSpPr>
        <p:spPr>
          <a:xfrm>
            <a:off x="1275980" y="1584171"/>
            <a:ext cx="7657708" cy="3434852"/>
          </a:xfrm>
        </p:spPr>
        <p:txBody>
          <a:bodyPr/>
          <a:lstStyle/>
          <a:p>
            <a:pPr>
              <a:buFont typeface="Wingdings" panose="05000000000000000000" pitchFamily="2" charset="2"/>
              <a:buChar char="Ø"/>
            </a:pPr>
            <a:r>
              <a:rPr lang="en-US" sz="2800" dirty="0" smtClean="0"/>
              <a:t>Surveyed students each class meeting</a:t>
            </a:r>
          </a:p>
          <a:p>
            <a:pPr>
              <a:buFont typeface="Wingdings" panose="05000000000000000000" pitchFamily="2" charset="2"/>
              <a:buChar char="Ø"/>
            </a:pPr>
            <a:r>
              <a:rPr lang="en-US" sz="2800" dirty="0" smtClean="0"/>
              <a:t>Observed classes for questions and participant learning</a:t>
            </a:r>
          </a:p>
          <a:p>
            <a:pPr>
              <a:buFont typeface="Wingdings" panose="05000000000000000000" pitchFamily="2" charset="2"/>
              <a:buChar char="Ø"/>
            </a:pPr>
            <a:r>
              <a:rPr lang="en-US" sz="2800" dirty="0" smtClean="0"/>
              <a:t>Final class, asked students their opinions of program</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467" y="3866228"/>
            <a:ext cx="3958704" cy="2638655"/>
          </a:xfrm>
          <a:prstGeom prst="rect">
            <a:avLst/>
          </a:prstGeom>
        </p:spPr>
      </p:pic>
    </p:spTree>
    <p:extLst>
      <p:ext uri="{BB962C8B-B14F-4D97-AF65-F5344CB8AC3E}">
        <p14:creationId xmlns:p14="http://schemas.microsoft.com/office/powerpoint/2010/main" val="345535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Did We Learn From The Pilot</a:t>
            </a:r>
            <a:endParaRPr lang="en-US" sz="3600" dirty="0"/>
          </a:p>
        </p:txBody>
      </p:sp>
      <p:sp>
        <p:nvSpPr>
          <p:cNvPr id="4" name="Content Placeholder 2"/>
          <p:cNvSpPr>
            <a:spLocks noGrp="1"/>
          </p:cNvSpPr>
          <p:nvPr>
            <p:ph idx="1"/>
          </p:nvPr>
        </p:nvSpPr>
        <p:spPr>
          <a:xfrm>
            <a:off x="1346916" y="2006353"/>
            <a:ext cx="7657708" cy="4030462"/>
          </a:xfrm>
        </p:spPr>
        <p:txBody>
          <a:bodyPr>
            <a:normAutofit fontScale="92500" lnSpcReduction="20000"/>
          </a:bodyPr>
          <a:lstStyle/>
          <a:p>
            <a:pPr>
              <a:buFont typeface="Wingdings" panose="05000000000000000000" pitchFamily="2" charset="2"/>
              <a:buChar char="Ø"/>
            </a:pPr>
            <a:r>
              <a:rPr lang="en-US" sz="2600" dirty="0" smtClean="0"/>
              <a:t>Having a mentor from your </a:t>
            </a:r>
            <a:br>
              <a:rPr lang="en-US" sz="2600" dirty="0" smtClean="0"/>
            </a:br>
            <a:r>
              <a:rPr lang="en-US" sz="2600" dirty="0" smtClean="0"/>
              <a:t>college is necessary.</a:t>
            </a:r>
            <a:br>
              <a:rPr lang="en-US" sz="2600" dirty="0" smtClean="0"/>
            </a:br>
            <a:r>
              <a:rPr lang="en-US" sz="2600" dirty="0" smtClean="0"/>
              <a:t>The mentor can tell the </a:t>
            </a:r>
            <a:br>
              <a:rPr lang="en-US" sz="2600" dirty="0" smtClean="0"/>
            </a:br>
            <a:r>
              <a:rPr lang="en-US" sz="2600" dirty="0" smtClean="0"/>
              <a:t>participant the process </a:t>
            </a:r>
            <a:br>
              <a:rPr lang="en-US" sz="2600" dirty="0" smtClean="0"/>
            </a:br>
            <a:r>
              <a:rPr lang="en-US" sz="2600" dirty="0" smtClean="0"/>
              <a:t>at their college.</a:t>
            </a:r>
          </a:p>
          <a:p>
            <a:pPr>
              <a:buFont typeface="Wingdings" panose="05000000000000000000" pitchFamily="2" charset="2"/>
              <a:buChar char="Ø"/>
            </a:pPr>
            <a:r>
              <a:rPr lang="en-US" sz="2600" dirty="0" smtClean="0"/>
              <a:t>Time outside of class for homework is hard to find.</a:t>
            </a:r>
            <a:br>
              <a:rPr lang="en-US" sz="2600" dirty="0" smtClean="0"/>
            </a:br>
            <a:r>
              <a:rPr lang="en-US" sz="2600" dirty="0" smtClean="0"/>
              <a:t>Homework can be added to class sessions if class session is extended.</a:t>
            </a:r>
          </a:p>
          <a:p>
            <a:pPr>
              <a:buFont typeface="Wingdings" panose="05000000000000000000" pitchFamily="2" charset="2"/>
              <a:buChar char="Ø"/>
            </a:pPr>
            <a:r>
              <a:rPr lang="en-US" sz="2600" dirty="0" smtClean="0"/>
              <a:t>An overview of assessment at the start would be beneficial.</a:t>
            </a:r>
            <a:br>
              <a:rPr lang="en-US" sz="2600" dirty="0" smtClean="0"/>
            </a:br>
            <a:r>
              <a:rPr lang="en-US" sz="2600" dirty="0" smtClean="0"/>
              <a:t>Assessment flows were created and will be covered at the beginning at a high level.</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9670" y="1318686"/>
            <a:ext cx="3277385" cy="1843529"/>
          </a:xfrm>
          <a:prstGeom prst="rect">
            <a:avLst/>
          </a:prstGeom>
        </p:spPr>
      </p:pic>
    </p:spTree>
    <p:extLst>
      <p:ext uri="{BB962C8B-B14F-4D97-AF65-F5344CB8AC3E}">
        <p14:creationId xmlns:p14="http://schemas.microsoft.com/office/powerpoint/2010/main" val="12721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ALI Pilot Participant Thoughts</a:t>
            </a:r>
            <a:endParaRPr lang="en-US" sz="3600" dirty="0"/>
          </a:p>
        </p:txBody>
      </p:sp>
      <p:sp>
        <p:nvSpPr>
          <p:cNvPr id="4" name="Content Placeholder 2"/>
          <p:cNvSpPr>
            <a:spLocks noGrp="1"/>
          </p:cNvSpPr>
          <p:nvPr>
            <p:ph idx="1"/>
          </p:nvPr>
        </p:nvSpPr>
        <p:spPr>
          <a:xfrm>
            <a:off x="1248558" y="1296478"/>
            <a:ext cx="7685130" cy="3535537"/>
          </a:xfrm>
        </p:spPr>
        <p:txBody>
          <a:bodyPr>
            <a:noAutofit/>
          </a:bodyPr>
          <a:lstStyle/>
          <a:p>
            <a:pPr marL="0" indent="0">
              <a:spcBef>
                <a:spcPts val="975"/>
              </a:spcBef>
              <a:buNone/>
            </a:pPr>
            <a:r>
              <a:rPr lang="en-US" sz="2000" dirty="0" smtClean="0"/>
              <a:t>     </a:t>
            </a:r>
            <a:r>
              <a:rPr lang="en-US" sz="2400" dirty="0" smtClean="0"/>
              <a:t>What benefit did you get from this program?</a:t>
            </a:r>
            <a:endParaRPr lang="en-US" sz="2400" dirty="0"/>
          </a:p>
          <a:p>
            <a:pPr lvl="1">
              <a:spcBef>
                <a:spcPts val="975"/>
              </a:spcBef>
              <a:buFont typeface="Wingdings" panose="05000000000000000000" pitchFamily="2" charset="2"/>
              <a:buChar char="Ø"/>
            </a:pPr>
            <a:r>
              <a:rPr lang="en-US" sz="1800" dirty="0" smtClean="0"/>
              <a:t>“I was able to see assessment being taught from the beginning.</a:t>
            </a:r>
            <a:br>
              <a:rPr lang="en-US" sz="1800" dirty="0" smtClean="0"/>
            </a:br>
            <a:r>
              <a:rPr lang="en-US" sz="1800" dirty="0" smtClean="0"/>
              <a:t>I enjoyed hearing faculty from various divisions and to see how they looked at assessment.”</a:t>
            </a:r>
          </a:p>
          <a:p>
            <a:pPr lvl="1">
              <a:spcBef>
                <a:spcPts val="975"/>
              </a:spcBef>
              <a:buFont typeface="Wingdings" panose="05000000000000000000" pitchFamily="2" charset="2"/>
              <a:buChar char="Ø"/>
            </a:pPr>
            <a:r>
              <a:rPr lang="en-US" sz="1800" dirty="0" smtClean="0"/>
              <a:t>“Nice clear plan to pull together organized program assessment.”</a:t>
            </a:r>
          </a:p>
          <a:p>
            <a:pPr lvl="1">
              <a:spcBef>
                <a:spcPts val="975"/>
              </a:spcBef>
              <a:buFont typeface="Wingdings" panose="05000000000000000000" pitchFamily="2" charset="2"/>
              <a:buChar char="Ø"/>
            </a:pPr>
            <a:r>
              <a:rPr lang="en-US" sz="1800" dirty="0" smtClean="0"/>
              <a:t>“Good tool for us to use to prepare for accreditation.”</a:t>
            </a:r>
          </a:p>
          <a:p>
            <a:pPr lvl="1">
              <a:spcBef>
                <a:spcPts val="975"/>
              </a:spcBef>
              <a:buFont typeface="Wingdings" panose="05000000000000000000" pitchFamily="2" charset="2"/>
              <a:buChar char="Ø"/>
            </a:pPr>
            <a:r>
              <a:rPr lang="en-US" sz="1800" dirty="0" smtClean="0"/>
              <a:t>“I learned about what assessment is.”</a:t>
            </a:r>
          </a:p>
          <a:p>
            <a:pPr lvl="1">
              <a:spcBef>
                <a:spcPts val="975"/>
              </a:spcBef>
              <a:buFont typeface="Wingdings" panose="05000000000000000000" pitchFamily="2" charset="2"/>
              <a:buChar char="Ø"/>
            </a:pPr>
            <a:r>
              <a:rPr lang="en-US" sz="1800" dirty="0" smtClean="0"/>
              <a:t>“I see lots of potential in getting the assessments to be recorded and analyzed to see how we introduce and reinforce the learning”</a:t>
            </a:r>
            <a:endParaRPr lang="en-US" sz="1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392" t="33183" r="2989" b="19961"/>
          <a:stretch/>
        </p:blipFill>
        <p:spPr>
          <a:xfrm>
            <a:off x="3077843" y="4832015"/>
            <a:ext cx="3883843" cy="1717964"/>
          </a:xfrm>
          <a:prstGeom prst="rect">
            <a:avLst/>
          </a:prstGeom>
        </p:spPr>
      </p:pic>
    </p:spTree>
    <p:extLst>
      <p:ext uri="{BB962C8B-B14F-4D97-AF65-F5344CB8AC3E}">
        <p14:creationId xmlns:p14="http://schemas.microsoft.com/office/powerpoint/2010/main" val="412442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ALI Pilot Participant Thoughts</a:t>
            </a:r>
          </a:p>
        </p:txBody>
      </p:sp>
      <p:sp>
        <p:nvSpPr>
          <p:cNvPr id="4" name="Content Placeholder 2"/>
          <p:cNvSpPr>
            <a:spLocks noGrp="1"/>
          </p:cNvSpPr>
          <p:nvPr>
            <p:ph idx="1"/>
          </p:nvPr>
        </p:nvSpPr>
        <p:spPr>
          <a:xfrm>
            <a:off x="1212763" y="3138875"/>
            <a:ext cx="7315199" cy="3556189"/>
          </a:xfrm>
        </p:spPr>
        <p:txBody>
          <a:bodyPr>
            <a:noAutofit/>
          </a:bodyPr>
          <a:lstStyle/>
          <a:p>
            <a:pPr lvl="1">
              <a:spcBef>
                <a:spcPts val="975"/>
              </a:spcBef>
              <a:buFont typeface="Wingdings" panose="05000000000000000000" pitchFamily="2" charset="2"/>
              <a:buChar char="Ø"/>
            </a:pPr>
            <a:r>
              <a:rPr lang="en-US" sz="1800" dirty="0" smtClean="0"/>
              <a:t>“I would tell them that this is an excellent program to introduce faculty to assessment. It is a slow thorough program. I like the steps that they take to teach assessment.”</a:t>
            </a:r>
          </a:p>
          <a:p>
            <a:pPr lvl="1">
              <a:spcBef>
                <a:spcPts val="975"/>
              </a:spcBef>
              <a:buFont typeface="Wingdings" panose="05000000000000000000" pitchFamily="2" charset="2"/>
              <a:buChar char="Ø"/>
            </a:pPr>
            <a:r>
              <a:rPr lang="en-US" sz="1800" dirty="0" smtClean="0"/>
              <a:t>“Assessment is important for the student’s future. I urge them to take this program to engage/collaborate eventually in a learning community.”</a:t>
            </a:r>
          </a:p>
          <a:p>
            <a:pPr lvl="1">
              <a:spcBef>
                <a:spcPts val="975"/>
              </a:spcBef>
              <a:buFont typeface="Wingdings" panose="05000000000000000000" pitchFamily="2" charset="2"/>
              <a:buChar char="Ø"/>
            </a:pPr>
            <a:r>
              <a:rPr lang="en-US" sz="1800" dirty="0" smtClean="0"/>
              <a:t>“Yes, to become aware of the processes from a different approach that the usual demand and left with questions on how…”</a:t>
            </a:r>
          </a:p>
          <a:p>
            <a:pPr lvl="1">
              <a:spcBef>
                <a:spcPts val="975"/>
              </a:spcBef>
              <a:buFont typeface="Wingdings" panose="05000000000000000000" pitchFamily="2" charset="2"/>
              <a:buChar char="Ø"/>
            </a:pPr>
            <a:r>
              <a:rPr lang="en-US" sz="1800" dirty="0" smtClean="0"/>
              <a:t>“It would be beneficial for others in every discipline to go through this course…”</a:t>
            </a:r>
          </a:p>
          <a:p>
            <a:pPr lvl="1">
              <a:spcBef>
                <a:spcPts val="975"/>
              </a:spcBef>
            </a:pPr>
            <a:endParaRPr lang="en-US" sz="1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59" t="9026" r="16638" b="15056"/>
          <a:stretch/>
        </p:blipFill>
        <p:spPr>
          <a:xfrm>
            <a:off x="1516433" y="1245867"/>
            <a:ext cx="2837469" cy="1746241"/>
          </a:xfrm>
          <a:prstGeom prst="rect">
            <a:avLst/>
          </a:prstGeom>
        </p:spPr>
      </p:pic>
      <p:sp>
        <p:nvSpPr>
          <p:cNvPr id="6" name="Content Placeholder 2"/>
          <p:cNvSpPr txBox="1">
            <a:spLocks/>
          </p:cNvSpPr>
          <p:nvPr/>
        </p:nvSpPr>
        <p:spPr>
          <a:xfrm>
            <a:off x="4709009" y="1644304"/>
            <a:ext cx="4298536" cy="12679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975"/>
              </a:spcBef>
              <a:buNone/>
            </a:pPr>
            <a:r>
              <a:rPr lang="en-US" sz="2400" dirty="0" smtClean="0"/>
              <a:t>What would you tell </a:t>
            </a:r>
            <a:br>
              <a:rPr lang="en-US" sz="2400" dirty="0" smtClean="0"/>
            </a:br>
            <a:r>
              <a:rPr lang="en-US" sz="2400" dirty="0" smtClean="0"/>
              <a:t>someone who is considering</a:t>
            </a:r>
            <a:br>
              <a:rPr lang="en-US" sz="2400" dirty="0" smtClean="0"/>
            </a:br>
            <a:r>
              <a:rPr lang="en-US" sz="2400" dirty="0" smtClean="0"/>
              <a:t>taking this program?</a:t>
            </a:r>
            <a:endParaRPr lang="en-US" sz="1800" dirty="0"/>
          </a:p>
        </p:txBody>
      </p:sp>
    </p:spTree>
    <p:extLst>
      <p:ext uri="{BB962C8B-B14F-4D97-AF65-F5344CB8AC3E}">
        <p14:creationId xmlns:p14="http://schemas.microsoft.com/office/powerpoint/2010/main" val="403935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Consortium Assessment </a:t>
            </a:r>
            <a:r>
              <a:rPr lang="en-US" sz="3600" dirty="0"/>
              <a:t>Leadership Institute </a:t>
            </a:r>
            <a:r>
              <a:rPr lang="en-US" sz="3600" dirty="0" smtClean="0"/>
              <a:t>(CALI)</a:t>
            </a:r>
            <a:endParaRPr lang="en-US" sz="3600" dirty="0"/>
          </a:p>
        </p:txBody>
      </p:sp>
      <p:sp>
        <p:nvSpPr>
          <p:cNvPr id="4" name="Content Placeholder 2"/>
          <p:cNvSpPr>
            <a:spLocks noGrp="1"/>
          </p:cNvSpPr>
          <p:nvPr>
            <p:ph idx="1"/>
          </p:nvPr>
        </p:nvSpPr>
        <p:spPr>
          <a:xfrm>
            <a:off x="1518649" y="1711602"/>
            <a:ext cx="7225855" cy="4234423"/>
          </a:xfrm>
        </p:spPr>
        <p:txBody>
          <a:bodyPr>
            <a:normAutofit/>
          </a:bodyPr>
          <a:lstStyle/>
          <a:p>
            <a:pPr>
              <a:buFont typeface="Wingdings" panose="05000000000000000000" pitchFamily="2" charset="2"/>
              <a:buChar char="Ø"/>
            </a:pPr>
            <a:r>
              <a:rPr lang="en-US" dirty="0" smtClean="0"/>
              <a:t>Combined sessions due to travel</a:t>
            </a:r>
          </a:p>
          <a:p>
            <a:pPr>
              <a:buFont typeface="Wingdings" panose="05000000000000000000" pitchFamily="2" charset="2"/>
              <a:buChar char="Ø"/>
            </a:pPr>
            <a:r>
              <a:rPr lang="en-US" dirty="0" smtClean="0"/>
              <a:t>Used ongoing student feedback to improve student learning outcome</a:t>
            </a:r>
          </a:p>
          <a:p>
            <a:pPr lvl="1">
              <a:buFont typeface="Wingdings" panose="05000000000000000000" pitchFamily="2" charset="2"/>
              <a:buChar char="Ø"/>
            </a:pPr>
            <a:r>
              <a:rPr lang="en-US" dirty="0"/>
              <a:t>Overall assessment </a:t>
            </a:r>
            <a:r>
              <a:rPr lang="en-US" dirty="0" smtClean="0"/>
              <a:t>flowcharts</a:t>
            </a:r>
          </a:p>
          <a:p>
            <a:pPr lvl="1">
              <a:buFont typeface="Wingdings" panose="05000000000000000000" pitchFamily="2" charset="2"/>
              <a:buChar char="Ø"/>
            </a:pPr>
            <a:r>
              <a:rPr lang="en-US" dirty="0" smtClean="0"/>
              <a:t>More </a:t>
            </a:r>
            <a:r>
              <a:rPr lang="en-US" dirty="0"/>
              <a:t>in-class </a:t>
            </a:r>
            <a:r>
              <a:rPr lang="en-US" dirty="0" smtClean="0"/>
              <a:t>exercises</a:t>
            </a:r>
          </a:p>
          <a:p>
            <a:pPr>
              <a:buFont typeface="Wingdings" panose="05000000000000000000" pitchFamily="2" charset="2"/>
              <a:buChar char="Ø"/>
            </a:pPr>
            <a:r>
              <a:rPr lang="en-US" dirty="0" smtClean="0"/>
              <a:t>First class started October 2017 at Outcomes and Assessment Conference</a:t>
            </a:r>
          </a:p>
        </p:txBody>
      </p:sp>
    </p:spTree>
    <p:extLst>
      <p:ext uri="{BB962C8B-B14F-4D97-AF65-F5344CB8AC3E}">
        <p14:creationId xmlns:p14="http://schemas.microsoft.com/office/powerpoint/2010/main" val="2270798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Consortium Assessment Leadership Institute (CALI)</a:t>
            </a:r>
          </a:p>
        </p:txBody>
      </p:sp>
      <p:sp>
        <p:nvSpPr>
          <p:cNvPr id="3" name="Content Placeholder 2"/>
          <p:cNvSpPr>
            <a:spLocks noGrp="1"/>
          </p:cNvSpPr>
          <p:nvPr>
            <p:ph idx="1"/>
          </p:nvPr>
        </p:nvSpPr>
        <p:spPr>
          <a:xfrm>
            <a:off x="1435608" y="1714130"/>
            <a:ext cx="7498080" cy="4800600"/>
          </a:xfrm>
        </p:spPr>
        <p:txBody>
          <a:bodyPr>
            <a:normAutofit fontScale="62500" lnSpcReduction="20000"/>
          </a:bodyPr>
          <a:lstStyle/>
          <a:p>
            <a:pPr marL="0" indent="0">
              <a:buNone/>
            </a:pPr>
            <a:r>
              <a:rPr lang="en-US" sz="4400" dirty="0"/>
              <a:t>The Consortium Assessment Leadership Institute:</a:t>
            </a:r>
          </a:p>
          <a:p>
            <a:pPr lvl="0">
              <a:buFont typeface="Wingdings" panose="05000000000000000000" pitchFamily="2" charset="2"/>
              <a:buChar char="Ø"/>
            </a:pPr>
            <a:r>
              <a:rPr lang="en-US" dirty="0"/>
              <a:t>is very affordable; the cost for 2017-18 is $350 for each member college participant and $525 for each non-member college participant</a:t>
            </a:r>
          </a:p>
          <a:p>
            <a:pPr lvl="0">
              <a:buFont typeface="Wingdings" panose="05000000000000000000" pitchFamily="2" charset="2"/>
              <a:buChar char="Ø"/>
            </a:pPr>
            <a:r>
              <a:rPr lang="en-US" dirty="0"/>
              <a:t>is a year-long regional instructional assessment leadership program</a:t>
            </a:r>
          </a:p>
          <a:p>
            <a:pPr lvl="0">
              <a:buFont typeface="Wingdings" panose="05000000000000000000" pitchFamily="2" charset="2"/>
              <a:buChar char="Ø"/>
            </a:pPr>
            <a:r>
              <a:rPr lang="en-US" dirty="0"/>
              <a:t>serves primarily department chairs and lead faculty (but everyone is welcome)</a:t>
            </a:r>
          </a:p>
          <a:p>
            <a:pPr lvl="0">
              <a:buFont typeface="Wingdings" panose="05000000000000000000" pitchFamily="2" charset="2"/>
              <a:buChar char="Ø"/>
            </a:pPr>
            <a:r>
              <a:rPr lang="en-US" dirty="0"/>
              <a:t>includes an online CALI course site providing participants enrichment and interaction opportunities between meetings</a:t>
            </a:r>
          </a:p>
          <a:p>
            <a:pPr lvl="0">
              <a:buFont typeface="Wingdings" panose="05000000000000000000" pitchFamily="2" charset="2"/>
              <a:buChar char="Ø"/>
            </a:pPr>
            <a:r>
              <a:rPr lang="en-US" dirty="0"/>
              <a:t>draws both on the expertise of external resource persons and of CALI participants themselves</a:t>
            </a:r>
          </a:p>
          <a:p>
            <a:pPr lvl="0">
              <a:buFont typeface="Wingdings" panose="05000000000000000000" pitchFamily="2" charset="2"/>
              <a:buChar char="Ø"/>
            </a:pPr>
            <a:r>
              <a:rPr lang="en-US" dirty="0"/>
              <a:t>affords the opportunity to work with a mentor on an individual project</a:t>
            </a:r>
          </a:p>
          <a:p>
            <a:pPr lvl="0">
              <a:buFont typeface="Wingdings" panose="05000000000000000000" pitchFamily="2" charset="2"/>
              <a:buChar char="Ø"/>
            </a:pPr>
            <a:r>
              <a:rPr lang="en-US" dirty="0"/>
              <a:t>creates a valuable network of colleagues in many different instructional assessment roles from many different community </a:t>
            </a:r>
            <a:r>
              <a:rPr lang="en-US" dirty="0" smtClean="0"/>
              <a:t>colleges</a:t>
            </a:r>
            <a:endParaRPr lang="en-US" dirty="0"/>
          </a:p>
        </p:txBody>
      </p:sp>
    </p:spTree>
    <p:extLst>
      <p:ext uri="{BB962C8B-B14F-4D97-AF65-F5344CB8AC3E}">
        <p14:creationId xmlns:p14="http://schemas.microsoft.com/office/powerpoint/2010/main" val="3038775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Consortium Assessment Leadership Institute (CALI)</a:t>
            </a:r>
          </a:p>
        </p:txBody>
      </p:sp>
      <p:sp>
        <p:nvSpPr>
          <p:cNvPr id="5" name="Content Placeholder 2"/>
          <p:cNvSpPr>
            <a:spLocks noGrp="1"/>
          </p:cNvSpPr>
          <p:nvPr>
            <p:ph idx="1"/>
          </p:nvPr>
        </p:nvSpPr>
        <p:spPr>
          <a:xfrm>
            <a:off x="1435608" y="1843005"/>
            <a:ext cx="6663266" cy="4234423"/>
          </a:xfrm>
        </p:spPr>
        <p:txBody>
          <a:bodyPr>
            <a:normAutofit/>
          </a:bodyPr>
          <a:lstStyle/>
          <a:p>
            <a:pPr marL="82296" indent="0">
              <a:buNone/>
            </a:pPr>
            <a:r>
              <a:rPr lang="en-US" sz="2400" dirty="0"/>
              <a:t>2017-2018 </a:t>
            </a:r>
            <a:r>
              <a:rPr lang="en-US" sz="2400" dirty="0" smtClean="0"/>
              <a:t>Schedule</a:t>
            </a:r>
            <a:r>
              <a:rPr lang="en-US" sz="2400" dirty="0" smtClean="0"/>
              <a:t/>
            </a:r>
            <a:br>
              <a:rPr lang="en-US" sz="2400" dirty="0" smtClean="0"/>
            </a:br>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4127299571"/>
              </p:ext>
            </p:extLst>
          </p:nvPr>
        </p:nvGraphicFramePr>
        <p:xfrm>
          <a:off x="1922335" y="2534750"/>
          <a:ext cx="6524625" cy="3152775"/>
        </p:xfrm>
        <a:graphic>
          <a:graphicData uri="http://schemas.openxmlformats.org/presentationml/2006/ole">
            <mc:AlternateContent xmlns:mc="http://schemas.openxmlformats.org/markup-compatibility/2006">
              <mc:Choice xmlns:v="urn:schemas-microsoft-com:vml" Requires="v">
                <p:oleObj spid="_x0000_s1035" name="Worksheet" r:id="rId3" imgW="6524521" imgH="3152790" progId="Excel.Sheet.12">
                  <p:embed/>
                </p:oleObj>
              </mc:Choice>
              <mc:Fallback>
                <p:oleObj name="Worksheet" r:id="rId3" imgW="6524521" imgH="3152790" progId="Excel.Sheet.12">
                  <p:embed/>
                  <p:pic>
                    <p:nvPicPr>
                      <p:cNvPr id="0" name=""/>
                      <p:cNvPicPr/>
                      <p:nvPr/>
                    </p:nvPicPr>
                    <p:blipFill>
                      <a:blip r:embed="rId4"/>
                      <a:stretch>
                        <a:fillRect/>
                      </a:stretch>
                    </p:blipFill>
                    <p:spPr>
                      <a:xfrm>
                        <a:off x="1922335" y="2534750"/>
                        <a:ext cx="6524625" cy="3152775"/>
                      </a:xfrm>
                      <a:prstGeom prst="rect">
                        <a:avLst/>
                      </a:prstGeom>
                    </p:spPr>
                  </p:pic>
                </p:oleObj>
              </mc:Fallback>
            </mc:AlternateContent>
          </a:graphicData>
        </a:graphic>
      </p:graphicFrame>
    </p:spTree>
    <p:extLst>
      <p:ext uri="{BB962C8B-B14F-4D97-AF65-F5344CB8AC3E}">
        <p14:creationId xmlns:p14="http://schemas.microsoft.com/office/powerpoint/2010/main" val="796040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Assessment Leadership </a:t>
            </a:r>
            <a:r>
              <a:rPr lang="en-US" sz="4000" dirty="0" smtClean="0"/>
              <a:t>Institute</a:t>
            </a:r>
            <a:endParaRPr lang="en-US" sz="4000" dirty="0"/>
          </a:p>
        </p:txBody>
      </p:sp>
      <p:sp>
        <p:nvSpPr>
          <p:cNvPr id="3" name="Content Placeholder 2"/>
          <p:cNvSpPr>
            <a:spLocks noGrp="1"/>
          </p:cNvSpPr>
          <p:nvPr>
            <p:ph idx="1"/>
          </p:nvPr>
        </p:nvSpPr>
        <p:spPr/>
        <p:txBody>
          <a:bodyPr>
            <a:normAutofit/>
          </a:bodyPr>
          <a:lstStyle/>
          <a:p>
            <a:pPr marL="82296" indent="0">
              <a:buNone/>
            </a:pPr>
            <a:r>
              <a:rPr lang="en-US" sz="3400" dirty="0" smtClean="0"/>
              <a:t>Agenda</a:t>
            </a:r>
          </a:p>
          <a:p>
            <a:pPr>
              <a:buFont typeface="Wingdings" panose="05000000000000000000" pitchFamily="2" charset="2"/>
              <a:buChar char="Ø"/>
            </a:pPr>
            <a:r>
              <a:rPr lang="en-US" sz="3000" dirty="0" smtClean="0"/>
              <a:t>The Team</a:t>
            </a:r>
          </a:p>
          <a:p>
            <a:pPr>
              <a:buFont typeface="Wingdings" panose="05000000000000000000" pitchFamily="2" charset="2"/>
              <a:buChar char="Ø"/>
            </a:pPr>
            <a:r>
              <a:rPr lang="en-US" sz="3000" dirty="0" smtClean="0"/>
              <a:t>Assessment Leadership Institute (ALI)</a:t>
            </a:r>
          </a:p>
          <a:p>
            <a:pPr>
              <a:buFont typeface="Wingdings" panose="05000000000000000000" pitchFamily="2" charset="2"/>
              <a:buChar char="Ø"/>
            </a:pPr>
            <a:r>
              <a:rPr lang="en-US" sz="3000" dirty="0" smtClean="0"/>
              <a:t>ALI History</a:t>
            </a:r>
          </a:p>
          <a:p>
            <a:pPr>
              <a:buFont typeface="Wingdings" panose="05000000000000000000" pitchFamily="2" charset="2"/>
              <a:buChar char="Ø"/>
            </a:pPr>
            <a:r>
              <a:rPr lang="en-US" sz="3000" dirty="0" smtClean="0"/>
              <a:t>ALI Pilot</a:t>
            </a:r>
          </a:p>
          <a:p>
            <a:pPr>
              <a:buFont typeface="Wingdings" panose="05000000000000000000" pitchFamily="2" charset="2"/>
              <a:buChar char="Ø"/>
            </a:pPr>
            <a:r>
              <a:rPr lang="en-US" sz="3000" dirty="0" smtClean="0"/>
              <a:t>What Did We Learn From The Pilot</a:t>
            </a:r>
          </a:p>
          <a:p>
            <a:pPr>
              <a:buFont typeface="Wingdings" panose="05000000000000000000" pitchFamily="2" charset="2"/>
              <a:buChar char="Ø"/>
            </a:pPr>
            <a:r>
              <a:rPr lang="en-US" sz="3000" dirty="0" smtClean="0"/>
              <a:t>ALI Pilot Participant Thoughts</a:t>
            </a:r>
          </a:p>
          <a:p>
            <a:pPr>
              <a:buFont typeface="Wingdings" panose="05000000000000000000" pitchFamily="2" charset="2"/>
              <a:buChar char="Ø"/>
            </a:pPr>
            <a:r>
              <a:rPr lang="en-US" sz="3000" dirty="0" smtClean="0"/>
              <a:t>Consortium Assessment Leadership Institute (CALI)</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816463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600" dirty="0"/>
              <a:t>Consortium Assessment Leadership Institute (CALI)</a:t>
            </a:r>
          </a:p>
        </p:txBody>
      </p:sp>
      <p:sp>
        <p:nvSpPr>
          <p:cNvPr id="6" name="Content Placeholder 2"/>
          <p:cNvSpPr>
            <a:spLocks noGrp="1"/>
          </p:cNvSpPr>
          <p:nvPr>
            <p:ph idx="1"/>
          </p:nvPr>
        </p:nvSpPr>
        <p:spPr>
          <a:xfrm>
            <a:off x="1435608" y="3392161"/>
            <a:ext cx="7527152" cy="3007150"/>
          </a:xfrm>
          <a:noFill/>
        </p:spPr>
        <p:txBody>
          <a:bodyPr>
            <a:normAutofit/>
          </a:bodyPr>
          <a:lstStyle/>
          <a:p>
            <a:pPr marL="0" indent="0">
              <a:buNone/>
            </a:pPr>
            <a:r>
              <a:rPr lang="en-US" sz="3200" dirty="0" smtClean="0"/>
              <a:t>Reasons for your college to participate</a:t>
            </a:r>
          </a:p>
          <a:p>
            <a:pPr>
              <a:buFont typeface="Wingdings" panose="05000000000000000000" pitchFamily="2" charset="2"/>
              <a:buChar char="Ø"/>
            </a:pPr>
            <a:r>
              <a:rPr lang="en-US" sz="2400" dirty="0" smtClean="0"/>
              <a:t>Improved assessment for accreditation</a:t>
            </a:r>
          </a:p>
          <a:p>
            <a:pPr>
              <a:buFont typeface="Wingdings" panose="05000000000000000000" pitchFamily="2" charset="2"/>
              <a:buChar char="Ø"/>
            </a:pPr>
            <a:r>
              <a:rPr lang="en-US" sz="2400" dirty="0" smtClean="0"/>
              <a:t>Better data for state reporting</a:t>
            </a:r>
            <a:endParaRPr lang="en-US" sz="2200" dirty="0" smtClean="0"/>
          </a:p>
          <a:p>
            <a:pPr>
              <a:buFont typeface="Wingdings" panose="05000000000000000000" pitchFamily="2" charset="2"/>
              <a:buChar char="Ø"/>
            </a:pPr>
            <a:r>
              <a:rPr lang="en-US" sz="2400" dirty="0" smtClean="0"/>
              <a:t>Increased faculty participation</a:t>
            </a:r>
          </a:p>
          <a:p>
            <a:pPr>
              <a:buFont typeface="Wingdings" panose="05000000000000000000" pitchFamily="2" charset="2"/>
              <a:buChar char="Ø"/>
            </a:pPr>
            <a:r>
              <a:rPr lang="en-US" sz="2400" dirty="0" smtClean="0"/>
              <a:t>Better analysis and use of assessment </a:t>
            </a:r>
            <a:br>
              <a:rPr lang="en-US" sz="2400" dirty="0" smtClean="0"/>
            </a:br>
            <a:r>
              <a:rPr lang="en-US" sz="2400" dirty="0" smtClean="0"/>
              <a:t>results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8774"/>
          <a:stretch/>
        </p:blipFill>
        <p:spPr>
          <a:xfrm>
            <a:off x="2208606" y="1570432"/>
            <a:ext cx="5479331" cy="1871222"/>
          </a:xfrm>
          <a:prstGeom prst="rect">
            <a:avLst/>
          </a:prstGeom>
        </p:spPr>
      </p:pic>
    </p:spTree>
    <p:extLst>
      <p:ext uri="{BB962C8B-B14F-4D97-AF65-F5344CB8AC3E}">
        <p14:creationId xmlns:p14="http://schemas.microsoft.com/office/powerpoint/2010/main" val="2390560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600" dirty="0"/>
              <a:t>Consortium Assessment Leadership Institute (CALI)</a:t>
            </a:r>
          </a:p>
        </p:txBody>
      </p:sp>
      <p:sp>
        <p:nvSpPr>
          <p:cNvPr id="5" name="Content Placeholder 2"/>
          <p:cNvSpPr>
            <a:spLocks noGrp="1"/>
          </p:cNvSpPr>
          <p:nvPr>
            <p:ph idx="1"/>
          </p:nvPr>
        </p:nvSpPr>
        <p:spPr>
          <a:xfrm>
            <a:off x="1936999" y="1654584"/>
            <a:ext cx="6880083" cy="4234423"/>
          </a:xfrm>
        </p:spPr>
        <p:txBody>
          <a:bodyPr>
            <a:normAutofit/>
          </a:bodyPr>
          <a:lstStyle/>
          <a:p>
            <a:pPr marL="0" indent="0">
              <a:buNone/>
            </a:pPr>
            <a:r>
              <a:rPr lang="en-US" sz="3600" dirty="0" smtClean="0"/>
              <a:t>Reasons for faculty to participate</a:t>
            </a:r>
          </a:p>
          <a:p>
            <a:pPr>
              <a:buFont typeface="Wingdings" panose="05000000000000000000" pitchFamily="2" charset="2"/>
              <a:buChar char="Ø"/>
            </a:pPr>
            <a:r>
              <a:rPr lang="en-US" sz="2800" dirty="0" smtClean="0"/>
              <a:t>Become an assessment leader</a:t>
            </a:r>
          </a:p>
          <a:p>
            <a:pPr>
              <a:buFont typeface="Wingdings" panose="05000000000000000000" pitchFamily="2" charset="2"/>
              <a:buChar char="Ø"/>
            </a:pPr>
            <a:r>
              <a:rPr lang="en-US" sz="2800" dirty="0" smtClean="0"/>
              <a:t>Improve your student learning outcomes</a:t>
            </a:r>
          </a:p>
          <a:p>
            <a:pPr>
              <a:buFont typeface="Wingdings" panose="05000000000000000000" pitchFamily="2" charset="2"/>
              <a:buChar char="Ø"/>
            </a:pPr>
            <a:r>
              <a:rPr lang="en-US" sz="2800" dirty="0" smtClean="0"/>
              <a:t>Networking with other 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1601" y="3984792"/>
            <a:ext cx="3259291" cy="2444468"/>
          </a:xfrm>
          <a:prstGeom prst="rect">
            <a:avLst/>
          </a:prstGeom>
        </p:spPr>
      </p:pic>
    </p:spTree>
    <p:extLst>
      <p:ext uri="{BB962C8B-B14F-4D97-AF65-F5344CB8AC3E}">
        <p14:creationId xmlns:p14="http://schemas.microsoft.com/office/powerpoint/2010/main" val="3226814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600" dirty="0"/>
              <a:t>Consortium Assessment Leadership Institute (CALI)</a:t>
            </a:r>
          </a:p>
        </p:txBody>
      </p:sp>
      <p:sp>
        <p:nvSpPr>
          <p:cNvPr id="5" name="Content Placeholder 2"/>
          <p:cNvSpPr>
            <a:spLocks noGrp="1"/>
          </p:cNvSpPr>
          <p:nvPr>
            <p:ph idx="1"/>
          </p:nvPr>
        </p:nvSpPr>
        <p:spPr>
          <a:xfrm>
            <a:off x="2126458" y="1526233"/>
            <a:ext cx="6466788" cy="4234423"/>
          </a:xfrm>
        </p:spPr>
        <p:txBody>
          <a:bodyPr>
            <a:normAutofit/>
          </a:bodyPr>
          <a:lstStyle/>
          <a:p>
            <a:pPr marL="0" indent="0">
              <a:buNone/>
            </a:pPr>
            <a:r>
              <a:rPr lang="en-US" sz="2800" dirty="0" smtClean="0"/>
              <a:t>Assessment = Continuous </a:t>
            </a:r>
            <a:r>
              <a:rPr lang="en-US" sz="2800" dirty="0" smtClean="0"/>
              <a:t>Improvement</a:t>
            </a:r>
          </a:p>
          <a:p>
            <a:pPr marL="0" indent="0">
              <a:buNone/>
            </a:pPr>
            <a:r>
              <a:rPr lang="en-US" sz="2800" dirty="0" smtClean="0"/>
              <a:t>More information: </a:t>
            </a:r>
            <a:r>
              <a:rPr lang="en-US" sz="2800" b="1" dirty="0" smtClean="0">
                <a:solidFill>
                  <a:schemeClr val="accent6">
                    <a:lumMod val="75000"/>
                  </a:schemeClr>
                </a:solidFill>
                <a:hlinkClick r:id="rId2"/>
              </a:rPr>
              <a:t>ntccc@unt.edu</a:t>
            </a:r>
            <a:endParaRPr lang="en-US" sz="2800" b="1" dirty="0" smtClean="0">
              <a:solidFill>
                <a:schemeClr val="accent6">
                  <a:lumMod val="75000"/>
                </a:schemeClr>
              </a:solidFill>
            </a:endParaRPr>
          </a:p>
          <a:p>
            <a:pPr marL="0" indent="0">
              <a:buNone/>
            </a:pPr>
            <a:r>
              <a:rPr lang="en-US" sz="2800" b="1" dirty="0" smtClean="0">
                <a:solidFill>
                  <a:schemeClr val="accent6">
                    <a:lumMod val="75000"/>
                  </a:schemeClr>
                </a:solidFill>
                <a:hlinkClick r:id="rId3"/>
              </a:rPr>
              <a:t>http://www.ntccc.org/leadership/cali</a:t>
            </a:r>
            <a:r>
              <a:rPr lang="en-US" sz="2800" b="1" dirty="0" smtClean="0">
                <a:solidFill>
                  <a:schemeClr val="accent6">
                    <a:lumMod val="75000"/>
                  </a:schemeClr>
                </a:solidFill>
              </a:rPr>
              <a:t> </a:t>
            </a:r>
            <a:endParaRPr lang="en-US" sz="2800" b="1" dirty="0" smtClean="0">
              <a:solidFill>
                <a:schemeClr val="accent6">
                  <a:lumMod val="75000"/>
                </a:schemeClr>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930516" y="3376474"/>
            <a:ext cx="2858672" cy="3143774"/>
          </a:xfrm>
          <a:prstGeom prst="rect">
            <a:avLst/>
          </a:prstGeom>
        </p:spPr>
      </p:pic>
    </p:spTree>
    <p:extLst>
      <p:ext uri="{BB962C8B-B14F-4D97-AF65-F5344CB8AC3E}">
        <p14:creationId xmlns:p14="http://schemas.microsoft.com/office/powerpoint/2010/main" val="150064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panose="020F0502020204030204" pitchFamily="34" charset="0"/>
              </a:rPr>
              <a:t>The </a:t>
            </a:r>
            <a:r>
              <a:rPr lang="en-US" sz="4000" dirty="0" err="1" smtClean="0">
                <a:latin typeface="Calibri" panose="020F0502020204030204" pitchFamily="34" charset="0"/>
              </a:rPr>
              <a:t>Team:North</a:t>
            </a:r>
            <a:r>
              <a:rPr lang="en-US" sz="4000" dirty="0" smtClean="0">
                <a:latin typeface="Calibri" panose="020F0502020204030204" pitchFamily="34" charset="0"/>
              </a:rPr>
              <a:t> Texas Community College Consortium (NTCCC)</a:t>
            </a:r>
            <a:endParaRPr lang="en-US" sz="4000" dirty="0">
              <a:latin typeface="Calibri" panose="020F0502020204030204" pitchFamily="34" charset="0"/>
            </a:endParaRPr>
          </a:p>
        </p:txBody>
      </p:sp>
      <p:sp>
        <p:nvSpPr>
          <p:cNvPr id="3" name="Content Placeholder 2"/>
          <p:cNvSpPr>
            <a:spLocks noGrp="1"/>
          </p:cNvSpPr>
          <p:nvPr>
            <p:ph idx="1"/>
          </p:nvPr>
        </p:nvSpPr>
        <p:spPr>
          <a:xfrm>
            <a:off x="1373464" y="1890944"/>
            <a:ext cx="7498080" cy="4759761"/>
          </a:xfrm>
        </p:spPr>
        <p:txBody>
          <a:bodyPr>
            <a:normAutofit fontScale="92500" lnSpcReduction="10000"/>
          </a:bodyPr>
          <a:lstStyle/>
          <a:p>
            <a:pPr>
              <a:spcAft>
                <a:spcPts val="1200"/>
              </a:spcAft>
            </a:pPr>
            <a:r>
              <a:rPr lang="en-US" sz="2000" dirty="0" smtClean="0"/>
              <a:t>Vision: </a:t>
            </a:r>
            <a:r>
              <a:rPr lang="en-US" sz="2000" i="1" dirty="0"/>
              <a:t>The North Texas Community College Consortium is a premier regional network providing high-quality, low-cost, close-to-home professional development opportunities for our member institutions</a:t>
            </a:r>
            <a:r>
              <a:rPr lang="en-US" sz="2000" i="1" dirty="0" smtClean="0"/>
              <a:t>.</a:t>
            </a:r>
          </a:p>
          <a:p>
            <a:pPr>
              <a:spcAft>
                <a:spcPts val="1200"/>
              </a:spcAft>
            </a:pPr>
            <a:r>
              <a:rPr lang="en-US" sz="2000" dirty="0" smtClean="0"/>
              <a:t>Mission: </a:t>
            </a:r>
            <a:r>
              <a:rPr lang="en-US" sz="2000" i="1" dirty="0"/>
              <a:t>To provide professional development and growth opportunities through seminars, conferences, workshops, forums, and regular Consortium-wide </a:t>
            </a:r>
            <a:r>
              <a:rPr lang="en-US" sz="2000" i="1" dirty="0" smtClean="0"/>
              <a:t>communications.</a:t>
            </a:r>
            <a:br>
              <a:rPr lang="en-US" sz="2000" i="1" dirty="0" smtClean="0"/>
            </a:br>
            <a:r>
              <a:rPr lang="en-US" sz="2000" i="1" dirty="0" smtClean="0"/>
              <a:t>To </a:t>
            </a:r>
            <a:r>
              <a:rPr lang="en-US" sz="2000" i="1" dirty="0"/>
              <a:t>support member college and Consortium-wide activities in institutional planning, institutional research, and institutional </a:t>
            </a:r>
            <a:r>
              <a:rPr lang="en-US" sz="2000" i="1" dirty="0" smtClean="0"/>
              <a:t>effectiveness.</a:t>
            </a:r>
            <a:br>
              <a:rPr lang="en-US" sz="2000" i="1" dirty="0" smtClean="0"/>
            </a:br>
            <a:r>
              <a:rPr lang="en-US" sz="2000" i="1" dirty="0" smtClean="0"/>
              <a:t>To </a:t>
            </a:r>
            <a:r>
              <a:rPr lang="en-US" sz="2000" i="1" dirty="0"/>
              <a:t>improve communication and collaboration among member community colleges and between member community colleges and the University of North Texas</a:t>
            </a:r>
            <a:r>
              <a:rPr lang="en-US" sz="2000" i="1" dirty="0" smtClean="0"/>
              <a:t>.</a:t>
            </a:r>
          </a:p>
          <a:p>
            <a:pPr>
              <a:spcAft>
                <a:spcPts val="1200"/>
              </a:spcAft>
            </a:pPr>
            <a:r>
              <a:rPr lang="en-US" sz="2000" dirty="0" smtClean="0"/>
              <a:t>Motto: </a:t>
            </a:r>
            <a:r>
              <a:rPr lang="en-US" sz="2000" i="1" dirty="0"/>
              <a:t>Communicating, Cooperating, </a:t>
            </a:r>
            <a:r>
              <a:rPr lang="en-US" sz="2000" i="1" dirty="0" smtClean="0"/>
              <a:t>Collaborating</a:t>
            </a:r>
          </a:p>
          <a:p>
            <a:pPr marL="356616" lvl="1" indent="0">
              <a:buNone/>
            </a:pPr>
            <a:endParaRPr lang="en-US" sz="1600" dirty="0" smtClean="0"/>
          </a:p>
          <a:p>
            <a:pPr marL="356616" lvl="1" indent="0">
              <a:buNone/>
            </a:pPr>
            <a:endParaRPr lang="en-US" sz="1600" dirty="0" smtClean="0"/>
          </a:p>
          <a:p>
            <a:pPr marL="356616" lvl="1" indent="0">
              <a:buNone/>
            </a:pPr>
            <a:r>
              <a:rPr lang="en-US" sz="1600" i="1" dirty="0" smtClean="0"/>
              <a:t>ntccc.unt.edu</a:t>
            </a:r>
          </a:p>
          <a:p>
            <a:pPr marL="82296" indent="0">
              <a:buNone/>
            </a:pPr>
            <a:endParaRPr lang="en-US" sz="2000" dirty="0"/>
          </a:p>
          <a:p>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1543" y="4848913"/>
            <a:ext cx="1582174" cy="1801792"/>
          </a:xfrm>
          <a:prstGeom prst="rect">
            <a:avLst/>
          </a:prstGeom>
        </p:spPr>
      </p:pic>
    </p:spTree>
    <p:extLst>
      <p:ext uri="{BB962C8B-B14F-4D97-AF65-F5344CB8AC3E}">
        <p14:creationId xmlns:p14="http://schemas.microsoft.com/office/powerpoint/2010/main" val="229983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Team: Tarrant County College</a:t>
            </a:r>
            <a:endParaRPr lang="en-US" dirty="0"/>
          </a:p>
        </p:txBody>
      </p:sp>
      <p:sp>
        <p:nvSpPr>
          <p:cNvPr id="6" name="Content Placeholder 2"/>
          <p:cNvSpPr>
            <a:spLocks noGrp="1"/>
          </p:cNvSpPr>
          <p:nvPr>
            <p:ph idx="1"/>
          </p:nvPr>
        </p:nvSpPr>
        <p:spPr>
          <a:xfrm>
            <a:off x="1478943" y="1359673"/>
            <a:ext cx="4158533" cy="5096785"/>
          </a:xfrm>
        </p:spPr>
        <p:txBody>
          <a:bodyPr>
            <a:normAutofit fontScale="55000" lnSpcReduction="20000"/>
          </a:bodyPr>
          <a:lstStyle/>
          <a:p>
            <a:r>
              <a:rPr lang="en-US" i="1" dirty="0"/>
              <a:t>Tarrant County </a:t>
            </a:r>
            <a:r>
              <a:rPr lang="en-US" i="1" dirty="0" smtClean="0"/>
              <a:t>College (TCC) </a:t>
            </a:r>
            <a:r>
              <a:rPr lang="en-US" i="1" dirty="0"/>
              <a:t>was established by a countywide election on July 31, </a:t>
            </a:r>
            <a:r>
              <a:rPr lang="en-US" i="1" dirty="0" smtClean="0"/>
              <a:t>1965. </a:t>
            </a:r>
          </a:p>
          <a:p>
            <a:r>
              <a:rPr lang="en-US" i="1" dirty="0" smtClean="0"/>
              <a:t>It is comprised of five physical campuses and one virtual campus spread across the county - South </a:t>
            </a:r>
            <a:r>
              <a:rPr lang="en-US" i="1" dirty="0"/>
              <a:t>Campus </a:t>
            </a:r>
            <a:r>
              <a:rPr lang="en-US" i="1" dirty="0" smtClean="0"/>
              <a:t>(est. 1967), Northeast </a:t>
            </a:r>
            <a:r>
              <a:rPr lang="en-US" i="1" dirty="0"/>
              <a:t>(1968), Northwest (1976), Southeast (1996), Trinity River Campus (2009) and TCC Connect Campus (2015). </a:t>
            </a:r>
            <a:endParaRPr lang="en-US" i="1" dirty="0" smtClean="0"/>
          </a:p>
          <a:p>
            <a:r>
              <a:rPr lang="en-US" i="1" dirty="0" smtClean="0"/>
              <a:t>Enrollment </a:t>
            </a:r>
            <a:r>
              <a:rPr lang="en-US" i="1" dirty="0"/>
              <a:t>growth </a:t>
            </a:r>
            <a:r>
              <a:rPr lang="en-US" i="1" dirty="0" smtClean="0"/>
              <a:t>of credit students exceeded </a:t>
            </a:r>
            <a:r>
              <a:rPr lang="en-US" i="1" dirty="0"/>
              <a:t>50,000 in the fall of </a:t>
            </a:r>
            <a:r>
              <a:rPr lang="en-US" i="1" dirty="0" smtClean="0"/>
              <a:t>2011which makes TCC the seventh-largest </a:t>
            </a:r>
            <a:r>
              <a:rPr lang="en-US" i="1" dirty="0"/>
              <a:t>college or university in Texas.</a:t>
            </a:r>
          </a:p>
          <a:p>
            <a:r>
              <a:rPr lang="en-US" i="1" dirty="0"/>
              <a:t>TCC </a:t>
            </a:r>
            <a:r>
              <a:rPr lang="en-US" i="1" dirty="0" smtClean="0"/>
              <a:t>celebrated its </a:t>
            </a:r>
            <a:r>
              <a:rPr lang="en-US" i="1" dirty="0"/>
              <a:t>Golden Jubilee, recognizing 50 years since the college was established in 1965. Find out more information about TCC's 50th </a:t>
            </a:r>
            <a:r>
              <a:rPr lang="en-US" i="1" dirty="0" smtClean="0"/>
              <a:t>Anniversary</a:t>
            </a:r>
            <a:r>
              <a:rPr lang="en-US" i="1" dirty="0"/>
              <a:t> at http://www.tccd.edu/50th/.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4830" y="1311965"/>
            <a:ext cx="3413754" cy="5130629"/>
          </a:xfrm>
          <a:prstGeom prst="ellipse">
            <a:avLst/>
          </a:prstGeom>
          <a:ln>
            <a:noFill/>
          </a:ln>
          <a:effectLst>
            <a:softEdge rad="112500"/>
          </a:effectLst>
        </p:spPr>
      </p:pic>
    </p:spTree>
    <p:extLst>
      <p:ext uri="{BB962C8B-B14F-4D97-AF65-F5344CB8AC3E}">
        <p14:creationId xmlns:p14="http://schemas.microsoft.com/office/powerpoint/2010/main" val="168408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1435100" y="274637"/>
            <a:ext cx="7499350" cy="2007243"/>
          </a:xfrm>
          <a:noFill/>
        </p:spPr>
        <p:txBody>
          <a:bodyPr>
            <a:normAutofit fontScale="90000"/>
          </a:bodyPr>
          <a:lstStyle/>
          <a:p>
            <a:r>
              <a:rPr lang="en-US" dirty="0" smtClean="0">
                <a:latin typeface="Calibri" panose="020F0502020204030204" pitchFamily="34" charset="0"/>
              </a:rPr>
              <a:t>The </a:t>
            </a:r>
            <a:r>
              <a:rPr lang="en-US" dirty="0" err="1" smtClean="0">
                <a:latin typeface="Calibri" panose="020F0502020204030204" pitchFamily="34" charset="0"/>
              </a:rPr>
              <a:t>Team:Trinity</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Valley Community</a:t>
            </a:r>
            <a:br>
              <a:rPr lang="en-US" dirty="0" smtClean="0">
                <a:latin typeface="Calibri" panose="020F0502020204030204" pitchFamily="34" charset="0"/>
              </a:rPr>
            </a:br>
            <a:r>
              <a:rPr lang="en-US" dirty="0" smtClean="0">
                <a:latin typeface="Calibri" panose="020F0502020204030204" pitchFamily="34" charset="0"/>
              </a:rPr>
              <a:t>College</a:t>
            </a:r>
            <a:endParaRPr lang="en-US" altLang="en-US" b="1" dirty="0" smtClean="0"/>
          </a:p>
        </p:txBody>
      </p:sp>
      <p:sp>
        <p:nvSpPr>
          <p:cNvPr id="5" name="Rectangle 3"/>
          <p:cNvSpPr>
            <a:spLocks noGrp="1"/>
          </p:cNvSpPr>
          <p:nvPr>
            <p:ph idx="1"/>
          </p:nvPr>
        </p:nvSpPr>
        <p:spPr>
          <a:xfrm>
            <a:off x="1435100" y="2476871"/>
            <a:ext cx="7499350" cy="3977196"/>
          </a:xfrm>
        </p:spPr>
        <p:txBody>
          <a:bodyPr>
            <a:noAutofit/>
          </a:bodyPr>
          <a:lstStyle/>
          <a:p>
            <a:r>
              <a:rPr lang="en-US" altLang="en-US" sz="2200" dirty="0" smtClean="0"/>
              <a:t>TVCC has campus locations in Athens, Terrell, Kaufman and Palestine. The college has grown to an enrollment of more than 6,500 students. </a:t>
            </a:r>
          </a:p>
          <a:p>
            <a:r>
              <a:rPr lang="en-US" altLang="en-US" sz="2200" dirty="0" smtClean="0"/>
              <a:t>Founded in 1946 as Henderson County Junior College.</a:t>
            </a:r>
          </a:p>
          <a:p>
            <a:r>
              <a:rPr lang="en-US" sz="2200" dirty="0"/>
              <a:t>Mission Statement: </a:t>
            </a:r>
            <a:r>
              <a:rPr lang="en-US" sz="2200" i="1" dirty="0"/>
              <a:t>Trinity Valley Community College is a learning-centered college that provides quality academic, workforce, college preparatory, student support, and community services programs that prepare and empower students for success and promote and enhance life-long learning for all communities served</a:t>
            </a:r>
            <a:r>
              <a:rPr lang="en-US" sz="2200" i="1" dirty="0" smtClean="0"/>
              <a:t>.</a:t>
            </a:r>
            <a:endParaRPr lang="en-US" sz="22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660" y="213440"/>
            <a:ext cx="3568823" cy="2402274"/>
          </a:xfrm>
          <a:prstGeom prst="ellipse">
            <a:avLst/>
          </a:prstGeom>
          <a:ln>
            <a:noFill/>
          </a:ln>
          <a:effectLst>
            <a:softEdge rad="112500"/>
          </a:effectLst>
        </p:spPr>
      </p:pic>
    </p:spTree>
    <p:extLst>
      <p:ext uri="{BB962C8B-B14F-4D97-AF65-F5344CB8AC3E}">
        <p14:creationId xmlns:p14="http://schemas.microsoft.com/office/powerpoint/2010/main" val="2635650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spcBef>
                <a:spcPts val="975"/>
              </a:spcBef>
              <a:buNone/>
            </a:pPr>
            <a:r>
              <a:rPr lang="en-US" dirty="0"/>
              <a:t>The Assessment Leadership Institute (ALI) provides faculty and administrators with knowledge and guidance to create effective assessment plans. Assessment is a critical component of education, but many have difficulty with the formal process. The ALI was designed to break down the pieces of the assessment life-cycle and provide training and exercises for each component. </a:t>
            </a:r>
          </a:p>
          <a:p>
            <a:pPr marL="0" indent="0" algn="ctr">
              <a:spcBef>
                <a:spcPts val="975"/>
              </a:spcBef>
              <a:buNone/>
            </a:pPr>
            <a:endParaRPr lang="en-US" sz="2000" dirty="0"/>
          </a:p>
          <a:p>
            <a:pPr marL="0" indent="0" algn="ctr">
              <a:spcBef>
                <a:spcPts val="975"/>
              </a:spcBef>
              <a:buNone/>
            </a:pPr>
            <a:r>
              <a:rPr lang="en-US" dirty="0"/>
              <a:t>The ALI helps faculty and administrators understand the process for creating assessment plans and helps them to create better plans as well as improve the reporting on results. </a:t>
            </a:r>
          </a:p>
          <a:p>
            <a:pPr marL="82296" indent="0">
              <a:buNone/>
            </a:pPr>
            <a:endParaRPr lang="en-US" dirty="0"/>
          </a:p>
        </p:txBody>
      </p:sp>
      <p:sp>
        <p:nvSpPr>
          <p:cNvPr id="5" name="Title 1"/>
          <p:cNvSpPr txBox="1">
            <a:spLocks/>
          </p:cNvSpPr>
          <p:nvPr/>
        </p:nvSpPr>
        <p:spPr>
          <a:xfrm>
            <a:off x="1435608" y="274638"/>
            <a:ext cx="7708392"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smtClean="0"/>
              <a:t>Assessment Leadership Institute</a:t>
            </a:r>
            <a:endParaRPr lang="en-US" sz="3200" dirty="0"/>
          </a:p>
        </p:txBody>
      </p:sp>
    </p:spTree>
    <p:extLst>
      <p:ext uri="{BB962C8B-B14F-4D97-AF65-F5344CB8AC3E}">
        <p14:creationId xmlns:p14="http://schemas.microsoft.com/office/powerpoint/2010/main" val="104754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708392" cy="1143000"/>
          </a:xfrm>
        </p:spPr>
        <p:txBody>
          <a:bodyPr>
            <a:noAutofit/>
          </a:bodyPr>
          <a:lstStyle/>
          <a:p>
            <a:r>
              <a:rPr lang="en-US" sz="3200" dirty="0"/>
              <a:t>Assessment Leadership Institute</a:t>
            </a:r>
          </a:p>
        </p:txBody>
      </p:sp>
      <p:sp>
        <p:nvSpPr>
          <p:cNvPr id="3" name="Content Placeholder 2"/>
          <p:cNvSpPr>
            <a:spLocks noGrp="1"/>
          </p:cNvSpPr>
          <p:nvPr>
            <p:ph idx="1"/>
          </p:nvPr>
        </p:nvSpPr>
        <p:spPr/>
        <p:txBody>
          <a:bodyPr>
            <a:normAutofit/>
          </a:bodyPr>
          <a:lstStyle/>
          <a:p>
            <a:pPr marL="0" indent="0" algn="ctr">
              <a:buNone/>
            </a:pPr>
            <a:r>
              <a:rPr lang="en-US" sz="2000" dirty="0"/>
              <a:t>The colleges that have participants will have more effective assessments and outcomes. This improvement will not only facilitate reporting for state and accreditation requirements but also help improve student learning and enhance the college processes. The goal of assessment is continuous improvement and the ALI facilitates that goal.</a:t>
            </a:r>
          </a:p>
          <a:p>
            <a:pPr marL="0" indent="0">
              <a:spcBef>
                <a:spcPts val="975"/>
              </a:spcBef>
              <a:buNone/>
            </a:pPr>
            <a:endParaRPr lang="en-US" sz="1600" dirty="0"/>
          </a:p>
          <a:p>
            <a:pPr marL="0" indent="0" algn="ctr">
              <a:spcBef>
                <a:spcPts val="975"/>
              </a:spcBef>
              <a:buNone/>
            </a:pPr>
            <a:r>
              <a:rPr lang="en-US" sz="2000" dirty="0"/>
              <a:t>Participants in the ALI will be able to take their new knowledge back to their colleges and departments in order to help train their peers.</a:t>
            </a:r>
          </a:p>
          <a:p>
            <a:pPr marL="82296" indent="0">
              <a:buNone/>
            </a:pPr>
            <a:endParaRPr lang="en-US" dirty="0"/>
          </a:p>
        </p:txBody>
      </p:sp>
      <p:pic>
        <p:nvPicPr>
          <p:cNvPr id="4" name="Picture 3"/>
          <p:cNvPicPr>
            <a:picLocks noChangeAspect="1"/>
          </p:cNvPicPr>
          <p:nvPr/>
        </p:nvPicPr>
        <p:blipFill>
          <a:blip r:embed="rId2">
            <a:duotone>
              <a:prstClr val="black"/>
              <a:schemeClr val="accent1">
                <a:tint val="45000"/>
                <a:satMod val="400000"/>
              </a:schemeClr>
            </a:duotone>
          </a:blip>
          <a:stretch>
            <a:fillRect/>
          </a:stretch>
        </p:blipFill>
        <p:spPr>
          <a:xfrm>
            <a:off x="3912307" y="4690208"/>
            <a:ext cx="2419054" cy="1823786"/>
          </a:xfrm>
          <a:prstGeom prst="rect">
            <a:avLst/>
          </a:prstGeom>
        </p:spPr>
      </p:pic>
    </p:spTree>
    <p:extLst>
      <p:ext uri="{BB962C8B-B14F-4D97-AF65-F5344CB8AC3E}">
        <p14:creationId xmlns:p14="http://schemas.microsoft.com/office/powerpoint/2010/main" val="211626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Assessment Leadership </a:t>
            </a:r>
            <a:r>
              <a:rPr lang="en-US" sz="3200" dirty="0" smtClean="0"/>
              <a:t>Institute History</a:t>
            </a:r>
            <a:endParaRPr lang="en-US" sz="3200" dirty="0"/>
          </a:p>
        </p:txBody>
      </p:sp>
      <p:sp>
        <p:nvSpPr>
          <p:cNvPr id="3" name="Content Placeholder 2"/>
          <p:cNvSpPr>
            <a:spLocks noGrp="1"/>
          </p:cNvSpPr>
          <p:nvPr>
            <p:ph idx="1"/>
          </p:nvPr>
        </p:nvSpPr>
        <p:spPr/>
        <p:txBody>
          <a:bodyPr>
            <a:normAutofit/>
          </a:bodyPr>
          <a:lstStyle/>
          <a:p>
            <a:pPr>
              <a:spcBef>
                <a:spcPts val="975"/>
              </a:spcBef>
              <a:buFont typeface="Wingdings" panose="05000000000000000000" pitchFamily="2" charset="2"/>
              <a:buChar char="Ø"/>
            </a:pPr>
            <a:r>
              <a:rPr lang="en-US" sz="2400" dirty="0"/>
              <a:t>October 2015</a:t>
            </a:r>
            <a:br>
              <a:rPr lang="en-US" sz="2400" dirty="0"/>
            </a:br>
            <a:r>
              <a:rPr lang="en-US" sz="2400" dirty="0"/>
              <a:t>NTCCC Research and Institutional Effectiveness Committee</a:t>
            </a:r>
          </a:p>
          <a:p>
            <a:pPr>
              <a:spcBef>
                <a:spcPts val="975"/>
              </a:spcBef>
              <a:buFont typeface="Wingdings" panose="05000000000000000000" pitchFamily="2" charset="2"/>
              <a:buChar char="Ø"/>
            </a:pPr>
            <a:r>
              <a:rPr lang="en-US" sz="2400" dirty="0"/>
              <a:t>June 2016</a:t>
            </a:r>
            <a:br>
              <a:rPr lang="en-US" sz="2400" dirty="0"/>
            </a:br>
            <a:r>
              <a:rPr lang="en-US" sz="2400" dirty="0"/>
              <a:t>NTCCC Board Meeting</a:t>
            </a:r>
          </a:p>
          <a:p>
            <a:pPr>
              <a:spcBef>
                <a:spcPts val="975"/>
              </a:spcBef>
              <a:buFont typeface="Wingdings" panose="05000000000000000000" pitchFamily="2" charset="2"/>
              <a:buChar char="Ø"/>
            </a:pPr>
            <a:r>
              <a:rPr lang="en-US" sz="2400" dirty="0"/>
              <a:t>October 2016</a:t>
            </a:r>
            <a:br>
              <a:rPr lang="en-US" sz="2400" dirty="0"/>
            </a:br>
            <a:r>
              <a:rPr lang="en-US" sz="2400" dirty="0"/>
              <a:t>Pilot began at Tarrant County College</a:t>
            </a:r>
          </a:p>
          <a:p>
            <a:pPr>
              <a:spcBef>
                <a:spcPts val="975"/>
              </a:spcBef>
              <a:buFont typeface="Wingdings" panose="05000000000000000000" pitchFamily="2" charset="2"/>
              <a:buChar char="Ø"/>
            </a:pPr>
            <a:r>
              <a:rPr lang="en-US" sz="2400" dirty="0"/>
              <a:t>June 2017</a:t>
            </a:r>
            <a:br>
              <a:rPr lang="en-US" sz="2400" dirty="0"/>
            </a:br>
            <a:r>
              <a:rPr lang="en-US" sz="2400" dirty="0"/>
              <a:t>NTCCC Board Meeting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976" y="4446954"/>
            <a:ext cx="2918229" cy="2175936"/>
          </a:xfrm>
          <a:prstGeom prst="rect">
            <a:avLst/>
          </a:prstGeom>
        </p:spPr>
      </p:pic>
    </p:spTree>
    <p:extLst>
      <p:ext uri="{BB962C8B-B14F-4D97-AF65-F5344CB8AC3E}">
        <p14:creationId xmlns:p14="http://schemas.microsoft.com/office/powerpoint/2010/main" val="252383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Assessment Leadership Institute History</a:t>
            </a:r>
          </a:p>
        </p:txBody>
      </p:sp>
      <p:sp>
        <p:nvSpPr>
          <p:cNvPr id="3" name="Content Placeholder 2"/>
          <p:cNvSpPr>
            <a:spLocks noGrp="1"/>
          </p:cNvSpPr>
          <p:nvPr>
            <p:ph idx="1"/>
          </p:nvPr>
        </p:nvSpPr>
        <p:spPr>
          <a:xfrm>
            <a:off x="1490316" y="3290276"/>
            <a:ext cx="7498080" cy="3204309"/>
          </a:xfrm>
        </p:spPr>
        <p:txBody>
          <a:bodyPr>
            <a:normAutofit lnSpcReduction="10000"/>
          </a:bodyPr>
          <a:lstStyle/>
          <a:p>
            <a:pPr>
              <a:spcBef>
                <a:spcPts val="975"/>
              </a:spcBef>
              <a:buFont typeface="Wingdings" panose="05000000000000000000" pitchFamily="2" charset="2"/>
              <a:buChar char="Ø"/>
            </a:pPr>
            <a:r>
              <a:rPr lang="en-US" sz="2400" dirty="0"/>
              <a:t>Research found program at University of Northern Colorado</a:t>
            </a:r>
          </a:p>
          <a:p>
            <a:pPr lvl="1">
              <a:spcBef>
                <a:spcPts val="975"/>
              </a:spcBef>
              <a:buFont typeface="Wingdings" panose="05000000000000000000" pitchFamily="2" charset="2"/>
              <a:buChar char="Ø"/>
            </a:pPr>
            <a:r>
              <a:rPr lang="en-US" sz="1800" dirty="0"/>
              <a:t>Program built from their program</a:t>
            </a:r>
          </a:p>
          <a:p>
            <a:pPr lvl="1">
              <a:spcBef>
                <a:spcPts val="975"/>
              </a:spcBef>
              <a:buFont typeface="Wingdings" panose="05000000000000000000" pitchFamily="2" charset="2"/>
              <a:buChar char="Ø"/>
            </a:pPr>
            <a:r>
              <a:rPr lang="en-US" sz="1800" dirty="0"/>
              <a:t>Dr. Jay Lightfoot, keynote speaker at October 2016 Outcomes and Assessment Conference</a:t>
            </a:r>
          </a:p>
          <a:p>
            <a:pPr>
              <a:spcBef>
                <a:spcPts val="975"/>
              </a:spcBef>
              <a:buFont typeface="Wingdings" panose="05000000000000000000" pitchFamily="2" charset="2"/>
              <a:buChar char="Ø"/>
            </a:pPr>
            <a:r>
              <a:rPr lang="en-US" sz="2400" dirty="0"/>
              <a:t>Tarrant County College</a:t>
            </a:r>
          </a:p>
          <a:p>
            <a:pPr lvl="1">
              <a:spcBef>
                <a:spcPts val="975"/>
              </a:spcBef>
              <a:buFont typeface="Wingdings" panose="05000000000000000000" pitchFamily="2" charset="2"/>
              <a:buChar char="Ø"/>
            </a:pPr>
            <a:r>
              <a:rPr lang="en-US" sz="1800" dirty="0"/>
              <a:t>Sponsored the pilot</a:t>
            </a:r>
          </a:p>
          <a:p>
            <a:pPr lvl="1">
              <a:spcBef>
                <a:spcPts val="975"/>
              </a:spcBef>
              <a:buFont typeface="Wingdings" panose="05000000000000000000" pitchFamily="2" charset="2"/>
              <a:buChar char="Ø"/>
            </a:pPr>
            <a:r>
              <a:rPr lang="en-US" sz="1800" dirty="0"/>
              <a:t>Kicked off during October 2016 Outcomes and Assessment Conference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67" y="1156733"/>
            <a:ext cx="3120107" cy="1872064"/>
          </a:xfrm>
          <a:prstGeom prst="rect">
            <a:avLst/>
          </a:prstGeom>
        </p:spPr>
      </p:pic>
    </p:spTree>
    <p:extLst>
      <p:ext uri="{BB962C8B-B14F-4D97-AF65-F5344CB8AC3E}">
        <p14:creationId xmlns:p14="http://schemas.microsoft.com/office/powerpoint/2010/main" val="756837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32D46"/>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5489</TotalTime>
  <Words>1036</Words>
  <Application>Microsoft Office PowerPoint</Application>
  <PresentationFormat>On-screen Show (4:3)</PresentationFormat>
  <Paragraphs>138</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Baskerville Old Face</vt:lpstr>
      <vt:lpstr>Calibri</vt:lpstr>
      <vt:lpstr>Gill Sans MT</vt:lpstr>
      <vt:lpstr>Verdana</vt:lpstr>
      <vt:lpstr>Wingdings</vt:lpstr>
      <vt:lpstr>Wingdings 2</vt:lpstr>
      <vt:lpstr>Wingdings 3</vt:lpstr>
      <vt:lpstr>Solstice</vt:lpstr>
      <vt:lpstr>Worksheet</vt:lpstr>
      <vt:lpstr>The Assessment Leadership Institute: A Partnership</vt:lpstr>
      <vt:lpstr>Assessment Leadership Institute</vt:lpstr>
      <vt:lpstr>The Team:North Texas Community College Consortium (NTCCC)</vt:lpstr>
      <vt:lpstr>The Team: Tarrant County College</vt:lpstr>
      <vt:lpstr>The Team:Trinity Valley Community College</vt:lpstr>
      <vt:lpstr>PowerPoint Presentation</vt:lpstr>
      <vt:lpstr>Assessment Leadership Institute</vt:lpstr>
      <vt:lpstr>Assessment Leadership Institute History</vt:lpstr>
      <vt:lpstr>Assessment Leadership Institute History</vt:lpstr>
      <vt:lpstr>Assessment Leadership Institute Pilot</vt:lpstr>
      <vt:lpstr>Assessment Leadership Institute Pilot</vt:lpstr>
      <vt:lpstr>Assessment Leadership Institute Pilot</vt:lpstr>
      <vt:lpstr>What Did We Learn From The Pilot</vt:lpstr>
      <vt:lpstr>What Did We Learn From The Pilot</vt:lpstr>
      <vt:lpstr>ALI Pilot Participant Thoughts</vt:lpstr>
      <vt:lpstr>ALI Pilot Participant Thoughts</vt:lpstr>
      <vt:lpstr>Consortium Assessment Leadership Institute (CALI)</vt:lpstr>
      <vt:lpstr>Consortium Assessment Leadership Institute (CALI)</vt:lpstr>
      <vt:lpstr>Consortium Assessment Leadership Institute (CALI)</vt:lpstr>
      <vt:lpstr>Consortium Assessment Leadership Institute (CALI)</vt:lpstr>
      <vt:lpstr>Consortium Assessment Leadership Institute (CALI)</vt:lpstr>
      <vt:lpstr>Consortium Assessment Leadership Institute (CALI)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Daley, Chris</dc:creator>
  <cp:lastModifiedBy>Daley, Chris</cp:lastModifiedBy>
  <cp:revision>28</cp:revision>
  <dcterms:created xsi:type="dcterms:W3CDTF">2014-09-16T21:40:01Z</dcterms:created>
  <dcterms:modified xsi:type="dcterms:W3CDTF">2018-02-01T14:36:45Z</dcterms:modified>
</cp:coreProperties>
</file>