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76" r:id="rId5"/>
    <p:sldId id="259" r:id="rId6"/>
    <p:sldId id="260" r:id="rId7"/>
    <p:sldId id="261" r:id="rId8"/>
    <p:sldId id="262" r:id="rId9"/>
    <p:sldId id="264" r:id="rId10"/>
    <p:sldId id="272" r:id="rId11"/>
    <p:sldId id="265" r:id="rId12"/>
    <p:sldId id="277" r:id="rId13"/>
    <p:sldId id="266" r:id="rId14"/>
    <p:sldId id="278" r:id="rId15"/>
    <p:sldId id="267" r:id="rId16"/>
    <p:sldId id="269" r:id="rId17"/>
    <p:sldId id="273" r:id="rId18"/>
    <p:sldId id="274" r:id="rId19"/>
    <p:sldId id="275" r:id="rId20"/>
    <p:sldId id="270" r:id="rId21"/>
    <p:sldId id="271" r:id="rId2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98"/>
    <a:srgbClr val="EFAA23"/>
    <a:srgbClr val="C10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3" autoAdjust="0"/>
    <p:restoredTop sz="71923" autoAdjust="0"/>
  </p:normalViewPr>
  <p:slideViewPr>
    <p:cSldViewPr snapToGrid="0">
      <p:cViewPr varScale="1">
        <p:scale>
          <a:sx n="95" d="100"/>
          <a:sy n="95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6AB400A-AFB0-4DAA-9E15-15ED6ECB63F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1CBBCE8-FB44-4B4E-8179-CC0ECF68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3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3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43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2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2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94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07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AA41E-CFC9-4FB9-9849-21822DD879A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77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97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AA41E-CFC9-4FB9-9849-21822DD879A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6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71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6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2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3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1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5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BCE8-FB44-4B4E-8179-CC0ECF6853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6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9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5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3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1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7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1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3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F541-C772-445D-AB30-27BA879057B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A13C-149B-4565-A292-8F66D425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3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" y="2751"/>
            <a:ext cx="12180864" cy="6852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9448800" cy="175477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003798"/>
                </a:solidFill>
              </a:rPr>
              <a:t>Strategic Planning: Intentional Stakeholder Engagement Strategies</a:t>
            </a:r>
            <a:endParaRPr lang="en-US" sz="5000" dirty="0">
              <a:solidFill>
                <a:srgbClr val="00379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7133"/>
            <a:ext cx="9144000" cy="214735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C10435"/>
                </a:solidFill>
              </a:rPr>
              <a:t>College of the Mainland</a:t>
            </a:r>
          </a:p>
          <a:p>
            <a:r>
              <a:rPr lang="en-US" dirty="0" smtClean="0">
                <a:solidFill>
                  <a:srgbClr val="003798"/>
                </a:solidFill>
              </a:rPr>
              <a:t>Dr. Teri Walker</a:t>
            </a:r>
          </a:p>
          <a:p>
            <a:r>
              <a:rPr lang="en-US" dirty="0" smtClean="0">
                <a:solidFill>
                  <a:srgbClr val="003798"/>
                </a:solidFill>
              </a:rPr>
              <a:t>Sarah Flores</a:t>
            </a:r>
          </a:p>
          <a:p>
            <a:r>
              <a:rPr lang="en-US" dirty="0" smtClean="0">
                <a:solidFill>
                  <a:srgbClr val="003798"/>
                </a:solidFill>
              </a:rPr>
              <a:t>Cheryl Young</a:t>
            </a:r>
            <a:endParaRPr lang="en-US" dirty="0">
              <a:solidFill>
                <a:srgbClr val="0037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3852" y="1759638"/>
            <a:ext cx="932429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Resulting Themes</a:t>
            </a:r>
            <a:endParaRPr lang="en-US" dirty="0">
              <a:solidFill>
                <a:srgbClr val="00379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096"/>
            <a:ext cx="10515600" cy="742458"/>
          </a:xfrm>
        </p:spPr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World Café – Student Success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4024"/>
            <a:ext cx="10515600" cy="48184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Mandatory for all Staff and Faculty</a:t>
            </a:r>
          </a:p>
          <a:p>
            <a:r>
              <a:rPr lang="en-US" sz="3600" dirty="0" smtClean="0"/>
              <a:t>3 Rounds of Discussion</a:t>
            </a:r>
          </a:p>
          <a:p>
            <a:pPr lvl="1"/>
            <a:r>
              <a:rPr lang="en-US" sz="2800" dirty="0" smtClean="0"/>
              <a:t>Individual</a:t>
            </a:r>
            <a:endParaRPr lang="en-US" sz="2800" dirty="0"/>
          </a:p>
          <a:p>
            <a:pPr lvl="1"/>
            <a:r>
              <a:rPr lang="en-US" sz="2800" dirty="0" smtClean="0"/>
              <a:t>Institutional</a:t>
            </a:r>
          </a:p>
          <a:p>
            <a:pPr lvl="1"/>
            <a:r>
              <a:rPr lang="en-US" sz="2800" dirty="0" smtClean="0"/>
              <a:t>Synthesize and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798"/>
                </a:solidFill>
              </a:rPr>
              <a:t>Resulting Themes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297" y="1690688"/>
            <a:ext cx="8361905" cy="456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3798"/>
                </a:solidFill>
              </a:rPr>
              <a:t>COMmunicate</a:t>
            </a:r>
            <a:r>
              <a:rPr lang="en-US" dirty="0" smtClean="0">
                <a:solidFill>
                  <a:srgbClr val="003798"/>
                </a:solidFill>
              </a:rPr>
              <a:t>! Series – ICAT &amp; Employee Success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Requested by Faculty Senate</a:t>
            </a:r>
          </a:p>
          <a:p>
            <a:r>
              <a:rPr lang="en-US" dirty="0" smtClean="0"/>
              <a:t>Three ICAT capacities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900" dirty="0" smtClean="0"/>
          </a:p>
          <a:p>
            <a:r>
              <a:rPr lang="en-US" dirty="0" smtClean="0"/>
              <a:t>Priority 2: Employee Success</a:t>
            </a:r>
          </a:p>
          <a:p>
            <a:pPr lvl="1"/>
            <a:r>
              <a:rPr lang="en-US" dirty="0" smtClean="0"/>
              <a:t>2 rounds – attracting and retaining employees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548" y="2790452"/>
            <a:ext cx="790476" cy="10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2326" y="2919024"/>
            <a:ext cx="1671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Teaching &amp; Learning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812" y="2961881"/>
            <a:ext cx="828571" cy="828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7383" y="3176166"/>
            <a:ext cx="167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306" y="2850021"/>
            <a:ext cx="914286" cy="942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98226" y="2907571"/>
            <a:ext cx="223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Engagement &amp;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6313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798"/>
                </a:solidFill>
              </a:rPr>
              <a:t>Resulting Themes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19" y="1548130"/>
            <a:ext cx="8504762" cy="507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External Stakeholders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Chambers of Commerce, Rotary Clubs, Community Leaders, Industry</a:t>
            </a:r>
          </a:p>
          <a:p>
            <a:r>
              <a:rPr lang="en-US" dirty="0" smtClean="0"/>
              <a:t>Common Themes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Student Services</a:t>
            </a:r>
            <a:endParaRPr lang="en-US" dirty="0"/>
          </a:p>
          <a:p>
            <a:pPr lvl="1"/>
            <a:r>
              <a:rPr lang="en-US" dirty="0" smtClean="0"/>
              <a:t>Career Preparation</a:t>
            </a:r>
          </a:p>
          <a:p>
            <a:r>
              <a:rPr lang="en-US" dirty="0" smtClean="0"/>
              <a:t>Low hanging fruit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827" y="2424200"/>
            <a:ext cx="1438095" cy="141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197" y="2614677"/>
            <a:ext cx="1704762" cy="10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6" y="4001294"/>
            <a:ext cx="1819048" cy="1209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6197" y="4001294"/>
            <a:ext cx="1723810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Measuring Success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Establishing Key Performance Indicators</a:t>
            </a:r>
          </a:p>
          <a:p>
            <a:r>
              <a:rPr lang="en-US" dirty="0" smtClean="0"/>
              <a:t>Adapted 60x30 metrics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7" y="365129"/>
            <a:ext cx="11069053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798"/>
                </a:solidFill>
              </a:rPr>
              <a:t>Students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Student success is our top priority. COM will be the college of choice for our community.</a:t>
            </a:r>
            <a:endParaRPr lang="en-US" sz="3600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392301" y="3443490"/>
            <a:ext cx="0" cy="2169346"/>
          </a:xfrm>
          <a:prstGeom prst="line">
            <a:avLst/>
          </a:prstGeom>
          <a:ln>
            <a:solidFill>
              <a:srgbClr val="00379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03099" y="3443490"/>
            <a:ext cx="0" cy="2169346"/>
          </a:xfrm>
          <a:prstGeom prst="line">
            <a:avLst/>
          </a:prstGeom>
          <a:ln>
            <a:solidFill>
              <a:srgbClr val="00379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226423" y="3457100"/>
            <a:ext cx="0" cy="2155736"/>
          </a:xfrm>
          <a:prstGeom prst="line">
            <a:avLst/>
          </a:prstGeom>
          <a:ln>
            <a:solidFill>
              <a:srgbClr val="00379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04" y="3720818"/>
            <a:ext cx="3495238" cy="117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120" y="3706532"/>
            <a:ext cx="2438095" cy="12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151" y="3820818"/>
            <a:ext cx="2752381" cy="1085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8437" y="2186452"/>
            <a:ext cx="228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3798"/>
                </a:solidFill>
              </a:rPr>
              <a:t>By 2025</a:t>
            </a:r>
            <a:endParaRPr lang="en-US" sz="3200" u="sng" dirty="0">
              <a:solidFill>
                <a:srgbClr val="00379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014" y="4781839"/>
            <a:ext cx="19714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>
                <a:solidFill>
                  <a:srgbClr val="003798"/>
                </a:solidFill>
              </a:rPr>
              <a:t>Currently</a:t>
            </a:r>
          </a:p>
          <a:p>
            <a:pPr algn="ctr"/>
            <a:r>
              <a:rPr lang="en-US" sz="2800" dirty="0" smtClean="0">
                <a:solidFill>
                  <a:srgbClr val="003798"/>
                </a:solidFill>
              </a:rPr>
              <a:t>  &gt;3,000 FTE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3479" y="4801353"/>
            <a:ext cx="29327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>
                <a:solidFill>
                  <a:srgbClr val="003798"/>
                </a:solidFill>
              </a:rPr>
              <a:t>Currently</a:t>
            </a:r>
          </a:p>
          <a:p>
            <a:pPr algn="ctr"/>
            <a:r>
              <a:rPr lang="en-US" sz="2800" dirty="0" smtClean="0">
                <a:solidFill>
                  <a:srgbClr val="003798"/>
                </a:solidFill>
              </a:rPr>
              <a:t>  696 Awards and Certificates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977957" y="4806701"/>
            <a:ext cx="19714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>
                <a:solidFill>
                  <a:srgbClr val="003798"/>
                </a:solidFill>
              </a:rPr>
              <a:t>Currently</a:t>
            </a:r>
          </a:p>
          <a:p>
            <a:pPr algn="ctr"/>
            <a:r>
              <a:rPr lang="en-US" sz="2800" dirty="0" smtClean="0">
                <a:solidFill>
                  <a:srgbClr val="003798"/>
                </a:solidFill>
              </a:rPr>
              <a:t>Average  </a:t>
            </a:r>
          </a:p>
          <a:p>
            <a:pPr algn="ctr"/>
            <a:r>
              <a:rPr lang="en-US" sz="2800" dirty="0" smtClean="0">
                <a:solidFill>
                  <a:srgbClr val="003798"/>
                </a:solidFill>
              </a:rPr>
              <a:t>5 years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9838921" y="4770467"/>
            <a:ext cx="19714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>
                <a:solidFill>
                  <a:srgbClr val="003798"/>
                </a:solidFill>
              </a:rPr>
              <a:t>Currently</a:t>
            </a:r>
          </a:p>
          <a:p>
            <a:pPr algn="ctr"/>
            <a:r>
              <a:rPr lang="en-US" sz="2800" dirty="0" smtClean="0">
                <a:solidFill>
                  <a:srgbClr val="003798"/>
                </a:solidFill>
              </a:rPr>
              <a:t>Average  </a:t>
            </a:r>
          </a:p>
          <a:p>
            <a:pPr algn="ctr"/>
            <a:r>
              <a:rPr lang="en-US" sz="2800" dirty="0" smtClean="0">
                <a:solidFill>
                  <a:srgbClr val="003798"/>
                </a:solidFill>
              </a:rPr>
              <a:t>101 SCH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27" y="3701622"/>
            <a:ext cx="20383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89" y="365129"/>
            <a:ext cx="10715081" cy="16969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798"/>
                </a:solidFill>
              </a:rPr>
              <a:t>Staff, Faculty, and Administrators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Create an environment that retains and attracts administrators, faculty, and staff committed to serving our students</a:t>
            </a:r>
            <a:endParaRPr lang="en-US" sz="36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5252" y="3108155"/>
            <a:ext cx="1523810" cy="8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20" y="3108155"/>
            <a:ext cx="1045359" cy="974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20" y="4135056"/>
            <a:ext cx="2685714" cy="10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062" y="3079596"/>
            <a:ext cx="2390476" cy="186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490" y="2960143"/>
            <a:ext cx="3752381" cy="223809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917334" y="2899102"/>
            <a:ext cx="0" cy="2584892"/>
          </a:xfrm>
          <a:prstGeom prst="line">
            <a:avLst/>
          </a:prstGeom>
          <a:ln>
            <a:solidFill>
              <a:srgbClr val="00379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5853" y="2899102"/>
            <a:ext cx="0" cy="2584892"/>
          </a:xfrm>
          <a:prstGeom prst="line">
            <a:avLst/>
          </a:prstGeom>
          <a:ln>
            <a:solidFill>
              <a:srgbClr val="00379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66954" y="2899102"/>
            <a:ext cx="0" cy="2584892"/>
          </a:xfrm>
          <a:prstGeom prst="line">
            <a:avLst/>
          </a:prstGeom>
          <a:ln>
            <a:solidFill>
              <a:srgbClr val="00379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472" y="3060535"/>
            <a:ext cx="2704762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2251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798"/>
                </a:solidFill>
              </a:rPr>
              <a:t>Facilities Improvement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44" y="2673208"/>
            <a:ext cx="1828571" cy="182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208" y="2821244"/>
            <a:ext cx="1933333" cy="1638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212" y="1072627"/>
            <a:ext cx="11269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Provide a safe, aesthetic environment conducive to learning, while addressing the workforce needs of local business and industry. Develop </a:t>
            </a:r>
            <a:r>
              <a:rPr lang="en-US" sz="2400" i="1" dirty="0"/>
              <a:t>next generation learning environments using the 2015 master facility plan as the foundation.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11" y="2742779"/>
            <a:ext cx="2457143" cy="1914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015" y="4638952"/>
            <a:ext cx="2180952" cy="2219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7488" y="4657065"/>
            <a:ext cx="2774720" cy="18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Background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Medium sized community college – Texas City</a:t>
            </a:r>
          </a:p>
          <a:p>
            <a:r>
              <a:rPr lang="en-US" dirty="0" smtClean="0"/>
              <a:t>New President – February 2017</a:t>
            </a:r>
          </a:p>
          <a:p>
            <a:pPr lvl="1"/>
            <a:r>
              <a:rPr lang="en-US" dirty="0" smtClean="0"/>
              <a:t>Decade of significant administration turnover</a:t>
            </a:r>
          </a:p>
          <a:p>
            <a:pPr lvl="1"/>
            <a:r>
              <a:rPr lang="en-US" dirty="0" smtClean="0"/>
              <a:t>Rebuilding Relationships</a:t>
            </a:r>
          </a:p>
          <a:p>
            <a:r>
              <a:rPr lang="en-US" dirty="0" smtClean="0"/>
              <a:t>Institutional Effectiveness</a:t>
            </a:r>
          </a:p>
          <a:p>
            <a:pPr lvl="1"/>
            <a:r>
              <a:rPr lang="en-US" dirty="0" smtClean="0"/>
              <a:t>Decentralized for several years</a:t>
            </a:r>
          </a:p>
          <a:p>
            <a:r>
              <a:rPr lang="en-US" dirty="0" smtClean="0"/>
              <a:t>Updated office responsibilities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015" y="842775"/>
            <a:ext cx="2780952" cy="2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Next Steps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Codifying Strategic Plan</a:t>
            </a:r>
          </a:p>
          <a:p>
            <a:r>
              <a:rPr lang="en-US" dirty="0" smtClean="0"/>
              <a:t>Maintaining Engagement and Relationships</a:t>
            </a:r>
          </a:p>
          <a:p>
            <a:r>
              <a:rPr lang="en-US" dirty="0" err="1" smtClean="0"/>
              <a:t>COMmunicate</a:t>
            </a:r>
            <a:r>
              <a:rPr lang="en-US" dirty="0" smtClean="0"/>
              <a:t>! Sessions</a:t>
            </a:r>
          </a:p>
          <a:p>
            <a:r>
              <a:rPr lang="en-US" dirty="0" smtClean="0"/>
              <a:t>Focus Groups</a:t>
            </a:r>
          </a:p>
          <a:p>
            <a:r>
              <a:rPr lang="en-US" dirty="0" smtClean="0"/>
              <a:t>Bond 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Discussion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your experiences been?</a:t>
            </a:r>
          </a:p>
          <a:p>
            <a:r>
              <a:rPr lang="en-US" dirty="0" smtClean="0"/>
              <a:t>What has worked well?</a:t>
            </a:r>
          </a:p>
          <a:p>
            <a:r>
              <a:rPr lang="en-US" dirty="0" smtClean="0"/>
              <a:t>What obstacles have you encountered?</a:t>
            </a:r>
          </a:p>
          <a:p>
            <a:r>
              <a:rPr lang="en-US" dirty="0" smtClean="0"/>
              <a:t>What has changed about strategic planning?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Considerations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Leadership support and direction from President</a:t>
            </a:r>
          </a:p>
          <a:p>
            <a:pPr lvl="1"/>
            <a:r>
              <a:rPr lang="en-US" sz="2800" dirty="0" smtClean="0"/>
              <a:t>Rebuilding relationships</a:t>
            </a:r>
          </a:p>
          <a:p>
            <a:pPr lvl="1"/>
            <a:r>
              <a:rPr lang="en-US" sz="2800" dirty="0" smtClean="0"/>
              <a:t>Internal and External engagement and communication</a:t>
            </a:r>
          </a:p>
          <a:p>
            <a:endParaRPr lang="en-US" dirty="0"/>
          </a:p>
          <a:p>
            <a:r>
              <a:rPr lang="en-US" sz="3200" dirty="0" smtClean="0"/>
              <a:t>Board of Trustees – institutional priorities</a:t>
            </a:r>
          </a:p>
          <a:p>
            <a:pPr lvl="1"/>
            <a:r>
              <a:rPr lang="en-US" sz="2800" dirty="0" smtClean="0"/>
              <a:t>Student Success</a:t>
            </a:r>
          </a:p>
          <a:p>
            <a:pPr lvl="1"/>
            <a:r>
              <a:rPr lang="en-US" sz="2800" dirty="0" smtClean="0"/>
              <a:t>Employee Success</a:t>
            </a:r>
          </a:p>
          <a:p>
            <a:pPr lvl="1"/>
            <a:r>
              <a:rPr lang="en-US" sz="2800" dirty="0" smtClean="0"/>
              <a:t>Facility Improvement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659" y="4332527"/>
            <a:ext cx="1619048" cy="120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900" y="4418241"/>
            <a:ext cx="1704762" cy="10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970" y="4418241"/>
            <a:ext cx="1666667" cy="1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798"/>
                </a:solidFill>
              </a:rPr>
              <a:t>Driving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– Community and Business Partners</a:t>
            </a:r>
          </a:p>
          <a:p>
            <a:pPr lvl="1"/>
            <a:r>
              <a:rPr lang="en-US" dirty="0"/>
              <a:t>How do you perceive College of the Mainland today?</a:t>
            </a:r>
          </a:p>
          <a:p>
            <a:pPr lvl="1"/>
            <a:r>
              <a:rPr lang="en-US" dirty="0"/>
              <a:t>What can we do differently?</a:t>
            </a:r>
          </a:p>
          <a:p>
            <a:pPr lvl="1"/>
            <a:r>
              <a:rPr lang="en-US" dirty="0"/>
              <a:t>Where do we meet your expectations?</a:t>
            </a:r>
          </a:p>
          <a:p>
            <a:pPr lvl="1"/>
            <a:r>
              <a:rPr lang="en-US" dirty="0"/>
              <a:t>How can we improve services and workforce training?</a:t>
            </a:r>
          </a:p>
          <a:p>
            <a:pPr lvl="1"/>
            <a:r>
              <a:rPr lang="en-US" dirty="0"/>
              <a:t>How can we partner with you?</a:t>
            </a:r>
          </a:p>
          <a:p>
            <a:pPr lvl="1"/>
            <a:r>
              <a:rPr lang="en-US" dirty="0"/>
              <a:t>What does College of the Mainland need to look like?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7" y="1500634"/>
            <a:ext cx="10122369" cy="500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4" y="2860517"/>
            <a:ext cx="2769325" cy="2769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Initial Steps and Information Gathering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Emsi</a:t>
            </a:r>
            <a:r>
              <a:rPr lang="en-US" sz="3200" dirty="0" smtClean="0"/>
              <a:t> Analysis</a:t>
            </a:r>
          </a:p>
          <a:p>
            <a:pPr lvl="1"/>
            <a:r>
              <a:rPr lang="en-US" sz="2800" dirty="0" smtClean="0"/>
              <a:t>Economic Impact Study</a:t>
            </a:r>
          </a:p>
          <a:p>
            <a:pPr lvl="1"/>
            <a:r>
              <a:rPr lang="en-US" sz="2800" dirty="0" smtClean="0"/>
              <a:t>Demand Gap Analysis</a:t>
            </a:r>
          </a:p>
          <a:p>
            <a:pPr lvl="2"/>
            <a:r>
              <a:rPr lang="en-US" sz="2800" dirty="0" smtClean="0"/>
              <a:t>New program development</a:t>
            </a:r>
          </a:p>
          <a:p>
            <a:pPr lvl="2"/>
            <a:endParaRPr lang="en-US" sz="900" dirty="0" smtClean="0"/>
          </a:p>
          <a:p>
            <a:r>
              <a:rPr lang="en-US" sz="3200" dirty="0" smtClean="0"/>
              <a:t>Administration of Institutional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Capacity Assessment Tool (ICAT)</a:t>
            </a:r>
          </a:p>
          <a:p>
            <a:endParaRPr lang="en-US" sz="800" dirty="0" smtClean="0"/>
          </a:p>
          <a:p>
            <a:r>
              <a:rPr lang="en-US" sz="3200" dirty="0" smtClean="0"/>
              <a:t>Cabinet level review of Mission, Vision, Values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1534954"/>
            <a:ext cx="3592632" cy="13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3798"/>
                </a:solidFill>
              </a:rPr>
              <a:t>Emsi</a:t>
            </a:r>
            <a:r>
              <a:rPr lang="en-US" dirty="0" smtClean="0">
                <a:solidFill>
                  <a:srgbClr val="003798"/>
                </a:solidFill>
              </a:rPr>
              <a:t> Report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Economic Impact Study</a:t>
            </a:r>
          </a:p>
          <a:p>
            <a:pPr lvl="1"/>
            <a:r>
              <a:rPr lang="en-US" sz="2800" dirty="0" smtClean="0"/>
              <a:t>Process </a:t>
            </a:r>
          </a:p>
          <a:p>
            <a:pPr lvl="1"/>
            <a:r>
              <a:rPr lang="en-US" sz="2800" dirty="0" smtClean="0"/>
              <a:t>Results</a:t>
            </a:r>
          </a:p>
          <a:p>
            <a:pPr lvl="2"/>
            <a:r>
              <a:rPr lang="en-US" sz="2400" dirty="0" smtClean="0"/>
              <a:t>Measurable value added</a:t>
            </a:r>
          </a:p>
          <a:p>
            <a:pPr lvl="2"/>
            <a:r>
              <a:rPr lang="en-US" sz="2400" dirty="0" smtClean="0"/>
              <a:t>Presentable facts</a:t>
            </a:r>
          </a:p>
          <a:p>
            <a:pPr lvl="2"/>
            <a:r>
              <a:rPr lang="en-US" sz="2400" dirty="0" smtClean="0"/>
              <a:t>Return on investment</a:t>
            </a:r>
          </a:p>
          <a:p>
            <a:r>
              <a:rPr lang="en-US" sz="3200" dirty="0" smtClean="0"/>
              <a:t>Impact</a:t>
            </a:r>
          </a:p>
          <a:p>
            <a:pPr lvl="1"/>
            <a:r>
              <a:rPr lang="en-US" sz="2800" dirty="0" smtClean="0"/>
              <a:t>Internal</a:t>
            </a:r>
          </a:p>
          <a:p>
            <a:pPr lvl="1"/>
            <a:r>
              <a:rPr lang="en-US" sz="2800" dirty="0" smtClean="0"/>
              <a:t>External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  <p:pic>
        <p:nvPicPr>
          <p:cNvPr id="1026" name="Picture 2" descr="http://build.com.edu/uploads/sitecontent/images/opear/EMSI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52" y="598042"/>
            <a:ext cx="381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Institutional Capacity Assessment Tool (ICAT)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Achieving the Dream leader college</a:t>
            </a:r>
          </a:p>
          <a:p>
            <a:r>
              <a:rPr lang="en-US" sz="3200" dirty="0" smtClean="0"/>
              <a:t>Institutional Capacity framework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05" y="3120341"/>
            <a:ext cx="1095238" cy="8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061" y="3210818"/>
            <a:ext cx="1095238" cy="79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117" y="3082246"/>
            <a:ext cx="790476" cy="10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7411" y="3163199"/>
            <a:ext cx="1028571" cy="752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9079" y="4739819"/>
            <a:ext cx="828571" cy="82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3767" y="4682673"/>
            <a:ext cx="914286" cy="942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8382" y="4787434"/>
            <a:ext cx="904762" cy="7333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6541" y="3191533"/>
            <a:ext cx="156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Leadership &amp; Vision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7285" y="3178629"/>
            <a:ext cx="1671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&amp; Technology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5895" y="3210818"/>
            <a:ext cx="1671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Teaching &amp;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75119" y="3163199"/>
            <a:ext cx="1671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Policy &amp; Practices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7650" y="4954104"/>
            <a:ext cx="167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0687" y="4740223"/>
            <a:ext cx="223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Engagement &amp; Communication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84173" y="4709877"/>
            <a:ext cx="1671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Strategy &amp; Planning</a:t>
            </a:r>
          </a:p>
        </p:txBody>
      </p:sp>
    </p:spTree>
    <p:extLst>
      <p:ext uri="{BB962C8B-B14F-4D97-AF65-F5344CB8AC3E}">
        <p14:creationId xmlns:p14="http://schemas.microsoft.com/office/powerpoint/2010/main" val="3781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ICAT Distribution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ICAT Survey</a:t>
            </a:r>
          </a:p>
          <a:p>
            <a:pPr lvl="1"/>
            <a:r>
              <a:rPr lang="en-US" sz="2800" dirty="0" smtClean="0"/>
              <a:t>How well is COM fulfilling different aspects of capacities?</a:t>
            </a:r>
          </a:p>
          <a:p>
            <a:pPr lvl="1"/>
            <a:r>
              <a:rPr lang="en-US" sz="2800" dirty="0" smtClean="0"/>
              <a:t>Distributed to all staff and faculty</a:t>
            </a:r>
          </a:p>
          <a:p>
            <a:pPr lvl="2"/>
            <a:r>
              <a:rPr lang="en-US" sz="2800" dirty="0" smtClean="0"/>
              <a:t>138 responses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798"/>
                </a:solidFill>
              </a:rPr>
              <a:t>World Café – ICAT discussion</a:t>
            </a:r>
            <a:endParaRPr lang="en-US" dirty="0">
              <a:solidFill>
                <a:srgbClr val="0037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 participants</a:t>
            </a:r>
          </a:p>
          <a:p>
            <a:r>
              <a:rPr lang="en-US" dirty="0" smtClean="0"/>
              <a:t>Capacity tables</a:t>
            </a:r>
            <a:endParaRPr lang="en-US" dirty="0"/>
          </a:p>
          <a:p>
            <a:r>
              <a:rPr lang="en-US" b="1" dirty="0" smtClean="0"/>
              <a:t>Strengths</a:t>
            </a:r>
          </a:p>
          <a:p>
            <a:r>
              <a:rPr lang="en-US" b="1" dirty="0" smtClean="0"/>
              <a:t>Challenges</a:t>
            </a:r>
          </a:p>
          <a:p>
            <a:r>
              <a:rPr lang="en-US" b="1" dirty="0" smtClean="0"/>
              <a:t>Actions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59" y="5854700"/>
            <a:ext cx="1711763" cy="799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268" y="2160443"/>
            <a:ext cx="4019550" cy="24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8876</TotalTime>
  <Words>478</Words>
  <Application>Microsoft Office PowerPoint</Application>
  <PresentationFormat>Widescreen</PresentationFormat>
  <Paragraphs>157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Strategic Planning: Intentional Stakeholder Engagement Strategies</vt:lpstr>
      <vt:lpstr>Background</vt:lpstr>
      <vt:lpstr>Considerations</vt:lpstr>
      <vt:lpstr>Driving Questions</vt:lpstr>
      <vt:lpstr>Initial Steps and Information Gathering</vt:lpstr>
      <vt:lpstr>Emsi Report</vt:lpstr>
      <vt:lpstr>Institutional Capacity Assessment Tool (ICAT)</vt:lpstr>
      <vt:lpstr>ICAT Distribution</vt:lpstr>
      <vt:lpstr>World Café – ICAT discussion</vt:lpstr>
      <vt:lpstr>Resulting Themes</vt:lpstr>
      <vt:lpstr>World Café – Student Success</vt:lpstr>
      <vt:lpstr>Resulting Themes</vt:lpstr>
      <vt:lpstr>COMmunicate! Series – ICAT &amp; Employee Success</vt:lpstr>
      <vt:lpstr>Resulting Themes</vt:lpstr>
      <vt:lpstr>External Stakeholders</vt:lpstr>
      <vt:lpstr>Measuring Success</vt:lpstr>
      <vt:lpstr>Students Student success is our top priority. COM will be the college of choice for our community.</vt:lpstr>
      <vt:lpstr>Staff, Faculty, and Administrators Create an environment that retains and attracts administrators, faculty, and staff committed to serving our students</vt:lpstr>
      <vt:lpstr>Facilities Improvement </vt:lpstr>
      <vt:lpstr>Next Steps</vt:lpstr>
      <vt:lpstr>Discussion</vt:lpstr>
    </vt:vector>
  </TitlesOfParts>
  <Company>College of the Mainland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Planning: Intentional Stakeholder Engagement Strategies</dc:title>
  <dc:creator>Flores, Sarah</dc:creator>
  <cp:lastModifiedBy>Flores, Sarah</cp:lastModifiedBy>
  <cp:revision>207</cp:revision>
  <cp:lastPrinted>2018-02-09T18:58:58Z</cp:lastPrinted>
  <dcterms:created xsi:type="dcterms:W3CDTF">2018-01-25T20:38:29Z</dcterms:created>
  <dcterms:modified xsi:type="dcterms:W3CDTF">2018-02-15T15:15:39Z</dcterms:modified>
</cp:coreProperties>
</file>