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6" r:id="rId4"/>
    <p:sldId id="268" r:id="rId5"/>
    <p:sldId id="258" r:id="rId6"/>
    <p:sldId id="259" r:id="rId7"/>
    <p:sldId id="260" r:id="rId8"/>
    <p:sldId id="261" r:id="rId9"/>
    <p:sldId id="264" r:id="rId10"/>
    <p:sldId id="263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3" autoAdjust="0"/>
    <p:restoredTop sz="89643" autoAdjust="0"/>
  </p:normalViewPr>
  <p:slideViewPr>
    <p:cSldViewPr snapToGrid="0" snapToObjects="1">
      <p:cViewPr varScale="1">
        <p:scale>
          <a:sx n="103" d="100"/>
          <a:sy n="103" d="100"/>
        </p:scale>
        <p:origin x="138" y="132"/>
      </p:cViewPr>
      <p:guideLst/>
    </p:cSldViewPr>
  </p:slideViewPr>
  <p:outlineViewPr>
    <p:cViewPr>
      <p:scale>
        <a:sx n="33" d="100"/>
        <a:sy n="33" d="100"/>
      </p:scale>
      <p:origin x="0" y="-10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F2852-E594-48FF-8C41-B6C55528A64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FFC8B-EC53-4140-87EC-D621DD760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1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D728-EF5A-0344-8072-CAAD3A72E6A9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F9950-9459-B941-B2F4-06A870A19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	This morning I am going show how a small public university can leverages existing data and tools to project program enrollments, semester credit hours, completions, expense, and revenue for new program proposals.</a:t>
            </a:r>
          </a:p>
          <a:p>
            <a:endParaRPr lang="en-US" sz="2000" dirty="0" smtClean="0"/>
          </a:p>
          <a:p>
            <a:r>
              <a:rPr lang="en-US" sz="2000" dirty="0" smtClean="0"/>
              <a:t>	Right after accreditation we created our first program</a:t>
            </a:r>
            <a:r>
              <a:rPr lang="en-US" sz="2000" baseline="0" dirty="0" smtClean="0"/>
              <a:t>, Biology.  Creating only one by itself was pretty easy.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	Then after a two year lull the provost called for new program ideas and 10 good programs came from the faculty.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	We had to come up with a streamlined way to collect the data.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96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</a:t>
            </a:r>
            <a:r>
              <a:rPr lang="en-US" baseline="0" dirty="0" smtClean="0"/>
              <a:t> a data guy I am always looking for inputs and outputs.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at the THECB New Degree form these are the Inputs: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Employer Demand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Student Demand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Existing Programs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Degree Requirements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Curriculum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Faculty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Students (Recruiting)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Marketable skills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Library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Facilities and equipment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Accreditation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Evaluation</a:t>
            </a:r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0" lvl="0" indent="0">
              <a:buFont typeface="+mj-lt"/>
              <a:buNone/>
            </a:pPr>
            <a:r>
              <a:rPr lang="en-US" dirty="0" smtClean="0"/>
              <a:t>These</a:t>
            </a:r>
            <a:r>
              <a:rPr lang="en-US" baseline="0" dirty="0" smtClean="0"/>
              <a:t> are the outputs</a:t>
            </a:r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	Enrollment Projections</a:t>
            </a:r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	Cost and Funding</a:t>
            </a:r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0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6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Being</a:t>
            </a:r>
            <a:r>
              <a:rPr lang="en-US" baseline="0" dirty="0" smtClean="0"/>
              <a:t> a data guy I am always looking for inputs and outputs.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at the THECB New Degree form these are the Inputs: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Employer Demand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Student Demand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Existing Programs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Degree Requirements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Curriculum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Faculty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Students (Recruiting)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Marketable skills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Library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Facilities and equipment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Accreditation</a:t>
            </a:r>
          </a:p>
          <a:p>
            <a:pPr marL="457200" lvl="1" indent="0">
              <a:buFont typeface="+mj-lt"/>
              <a:buNone/>
            </a:pPr>
            <a:r>
              <a:rPr lang="en-US" dirty="0" smtClean="0"/>
              <a:t>Evaluation</a:t>
            </a:r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0" lvl="0" indent="0">
              <a:buFont typeface="+mj-lt"/>
              <a:buNone/>
            </a:pPr>
            <a:r>
              <a:rPr lang="en-US" dirty="0" smtClean="0"/>
              <a:t>These</a:t>
            </a:r>
            <a:r>
              <a:rPr lang="en-US" baseline="0" dirty="0" smtClean="0"/>
              <a:t> are the outputs</a:t>
            </a:r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	Enrollment Projections</a:t>
            </a:r>
          </a:p>
          <a:p>
            <a:pPr marL="0" lvl="0" indent="0">
              <a:buFont typeface="+mj-lt"/>
              <a:buNone/>
            </a:pPr>
            <a:r>
              <a:rPr lang="en-US" baseline="0" dirty="0" smtClean="0"/>
              <a:t>	Cost and Funding</a:t>
            </a:r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pPr marL="457200" lvl="1" indent="0">
              <a:buFont typeface="+mj-lt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9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assumes all programs start in the fall.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 the program's first semester full- and part-time enrollments.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assumes linear increases in enrollments over the 5-year projection.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This figure represent newly admitted student is the first fall semester after accreditation and does not include existing enrollments completing the program.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Part-Time student newly admitted student estimated using the last five years of legacy enrollment.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 Semester to Semester attrition rates.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 the percentage of Fall enrollments who will attend Summer terms.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 the percentage increase in enrollment anticipated between semesters.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hours required to complete degree program.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hours required to be a full-time student enrollment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Degree requirement divided by hours added by full-time students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 class size.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0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0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54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F9950-9459-B941-B2F4-06A870A19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2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4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3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378D-FE5E-8C4C-9516-195E2B81FAB2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3724-4C03-2F49-8D18-70097736A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9%20-%20Funding%20Tool%20Updated.xls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sus.gov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twc.state.tx.us/jobseekers/career-exploration-tren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exascareercheck.com/" TargetMode="External"/><Relationship Id="rId5" Type="http://schemas.openxmlformats.org/officeDocument/2006/relationships/hyperlink" Target="https://www.bls.gov/" TargetMode="External"/><Relationship Id="rId4" Type="http://schemas.openxmlformats.org/officeDocument/2006/relationships/hyperlink" Target="https://www.careerinfonet.org/Occ_Intro.asp?id=1,11&amp;nodeid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eports.thecb.state.tx.us/approot/dwprodrpt/gradmenu.htm" TargetMode="External"/><Relationship Id="rId5" Type="http://schemas.openxmlformats.org/officeDocument/2006/relationships/hyperlink" Target="http://reports.thecb.state.tx.us/approot/dwprodrpt/majmenu.htm" TargetMode="External"/><Relationship Id="rId4" Type="http://schemas.openxmlformats.org/officeDocument/2006/relationships/hyperlink" Target="http://www.thecb.state.tx.us/apps/programinvento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6073" y="4654483"/>
            <a:ext cx="7204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Mr. John Carroll</a:t>
            </a:r>
          </a:p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Institutional Research Analyst</a:t>
            </a:r>
          </a:p>
          <a:p>
            <a:endParaRPr lang="en-U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j.carroll@tamuct.edu</a:t>
            </a:r>
            <a:endParaRPr lang="en-US" sz="2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29257" y="59174"/>
            <a:ext cx="126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TAIR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2105" y="2266883"/>
            <a:ext cx="9144000" cy="2387600"/>
          </a:xfrm>
        </p:spPr>
        <p:txBody>
          <a:bodyPr/>
          <a:lstStyle/>
          <a:p>
            <a:pPr rtl="0" eaLnBrk="1" latinLnBrk="0" hangingPunct="1"/>
            <a:r>
              <a:rPr lang="en-US" sz="4000" b="1" kern="1200" dirty="0" smtClean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Streamlining the Collection of Data for New Program Proposals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213736"/>
            <a:ext cx="10515600" cy="9308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Expenses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78205"/>
              </p:ext>
            </p:extLst>
          </p:nvPr>
        </p:nvGraphicFramePr>
        <p:xfrm>
          <a:off x="597878" y="2074862"/>
          <a:ext cx="11122760" cy="428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6" imgW="7029450" imgH="2705052" progId="Excel.Sheet.12">
                  <p:embed/>
                </p:oleObj>
              </mc:Choice>
              <mc:Fallback>
                <p:oleObj name="Worksheet" r:id="rId6" imgW="7029450" imgH="27050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7878" y="2074862"/>
                        <a:ext cx="11122760" cy="42803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8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365125"/>
            <a:ext cx="10561834" cy="7794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New Degree Form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 smtClean="0"/>
              <a:t>Need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Employer Demand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Student Demand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Existing Programs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Enrollment Projections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Quality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Degree Requirements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Curriculum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Faculty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Students (Recruiting)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72200" y="184651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 startAt="2"/>
            </a:pPr>
            <a:r>
              <a:rPr lang="en-US" dirty="0" smtClean="0"/>
              <a:t>Quality (Continued)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Marketable skills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Library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Facilities and equipment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Accreditation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Evaluation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en-US" dirty="0" smtClean="0"/>
              <a:t>Costs and Funding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321485"/>
            <a:ext cx="10515600" cy="7411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552" y="1656805"/>
            <a:ext cx="6822751" cy="456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365125"/>
            <a:ext cx="10561834" cy="7794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New Degree Form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 smtClean="0"/>
              <a:t>Need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Employer Demand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Student Demand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Existing Programs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Enrollment Projections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Quality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Degree Requirements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Curriculum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Faculty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dirty="0" smtClean="0"/>
              <a:t>Students (Recruiting)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72200" y="184651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+mj-lt"/>
              <a:buAutoNum type="romanUcPeriod" startAt="2"/>
            </a:pPr>
            <a:r>
              <a:rPr lang="en-US" dirty="0" smtClean="0"/>
              <a:t>Quality (Continued)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Marketable skills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Library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Facilities and equipment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Accreditation</a:t>
            </a:r>
          </a:p>
          <a:p>
            <a:pPr marL="1028700" lvl="1" indent="-571500">
              <a:buFont typeface="+mj-lt"/>
              <a:buAutoNum type="alphaUcPeriod" startAt="5"/>
            </a:pPr>
            <a:r>
              <a:rPr lang="en-US" dirty="0" smtClean="0"/>
              <a:t>Evaluation</a:t>
            </a:r>
          </a:p>
          <a:p>
            <a:pPr marL="571500" indent="-571500">
              <a:buFont typeface="+mj-lt"/>
              <a:buAutoNum type="romanUcPeriod" startAt="2"/>
            </a:pPr>
            <a:r>
              <a:rPr lang="en-US" dirty="0" smtClean="0"/>
              <a:t>Costs and Funding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Job Market section, document vacancies in the field and the need for new positions, and demonstrate the emergence of new markets in the field. </a:t>
            </a:r>
          </a:p>
          <a:p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on state and national statistics should be included, as well as local information if it is available.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Useful Links</a:t>
            </a:r>
          </a:p>
          <a:p>
            <a:pPr lvl="1"/>
            <a:r>
              <a:rPr lang="en-US" sz="2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https://www.careerinfonet.org/Occ_Intro.asp?id=1,11&amp;nodeid=1</a:t>
            </a:r>
            <a:endParaRPr lang="en-US" sz="24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4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https://www.bls.gov/</a:t>
            </a:r>
            <a:endParaRPr lang="en-US" sz="24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http://www.texascareercheck.com/</a:t>
            </a:r>
            <a:endParaRPr lang="en-US" sz="28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http://www.twc.state.tx.us/jobseekers/career-exploration-trends</a:t>
            </a:r>
            <a:endParaRPr lang="en-US" sz="28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28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https://www.census.gov/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365125"/>
            <a:ext cx="10561834" cy="7794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Employer Demand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365125"/>
            <a:ext cx="10561834" cy="7794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CIP to Occupational Code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2780" t="9717" r="29323" b="28099"/>
          <a:stretch/>
        </p:blipFill>
        <p:spPr>
          <a:xfrm>
            <a:off x="6593997" y="1509713"/>
            <a:ext cx="5445654" cy="3976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1224" t="15329" r="21046" b="51610"/>
          <a:stretch/>
        </p:blipFill>
        <p:spPr>
          <a:xfrm>
            <a:off x="267128" y="1509711"/>
            <a:ext cx="5985628" cy="295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365125"/>
            <a:ext cx="11086672" cy="77946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Student Demand</a:t>
            </a:r>
            <a:endParaRPr lang="en-US" sz="4000" b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report must include the numbers of Degrees Awarded and Declared Majors at each Public institution within the state for the last five years.</a:t>
            </a:r>
          </a:p>
          <a:p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Pull degree programs and program inventories of nearby schools with similar degree programs, using their CIP number as a guide. </a:t>
            </a:r>
          </a:p>
          <a:p>
            <a:r>
              <a:rPr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tuition information is relevant, pull tuition information from the necessary schools, and build an Excel table to compare tuitions.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Useful Links</a:t>
            </a:r>
          </a:p>
          <a:p>
            <a:pPr lvl="0"/>
            <a:r>
              <a:rPr lang="en-US" dirty="0"/>
              <a:t>Existing Programs: </a:t>
            </a:r>
            <a:r>
              <a:rPr lang="en-US" u="sng" dirty="0">
                <a:hlinkClick r:id="rId4"/>
              </a:rPr>
              <a:t>http://www.thecb.state.tx.us/apps/programinventory/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Declared Majors: </a:t>
            </a:r>
            <a:r>
              <a:rPr lang="en-US" u="sng" dirty="0">
                <a:hlinkClick r:id="rId5"/>
              </a:rPr>
              <a:t>http://reports.thecb.state.tx.us/approot/dwprodrpt/majmenu.htm</a:t>
            </a:r>
            <a:endParaRPr lang="en-US" dirty="0"/>
          </a:p>
          <a:p>
            <a:pPr lvl="0"/>
            <a:r>
              <a:rPr lang="en-US" dirty="0"/>
              <a:t>Degrees Awarded: </a:t>
            </a:r>
            <a:r>
              <a:rPr lang="en-US" u="sng" dirty="0">
                <a:hlinkClick r:id="rId6"/>
              </a:rPr>
              <a:t>http://reports.thecb.state.tx.us/approot/dwprodrpt/gradmenu.htm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224589"/>
            <a:ext cx="10515600" cy="9199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Funding</a:t>
            </a:r>
            <a:r>
              <a:rPr lang="en-US" sz="4000" baseline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Tool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2636922"/>
              </p:ext>
            </p:extLst>
          </p:nvPr>
        </p:nvGraphicFramePr>
        <p:xfrm>
          <a:off x="580293" y="1369177"/>
          <a:ext cx="4888522" cy="5031622"/>
        </p:xfrm>
        <a:graphic>
          <a:graphicData uri="http://schemas.openxmlformats.org/drawingml/2006/table">
            <a:tbl>
              <a:tblPr/>
              <a:tblGrid>
                <a:gridCol w="395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7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Headcount Enrollment Projection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 Start 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Year Enrollments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Full-Time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Part-Time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Attrition Percentage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Summer Enrollment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Enrollment Growth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Degree Requirement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362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Full-Time Student Equivalent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Semesters to Degree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10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Class Size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82407" y="1354415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The model assumes all programs start in the fall.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The </a:t>
            </a:r>
            <a:r>
              <a:rPr lang="en-US" sz="2600" dirty="0"/>
              <a:t>model assumes linear increases in enrollments over the 5-year projection.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Estimate </a:t>
            </a:r>
            <a:r>
              <a:rPr lang="en-US" sz="2600" dirty="0"/>
              <a:t>the percentage of Fall enrollments who will attend Summer terms</a:t>
            </a:r>
            <a:r>
              <a:rPr lang="en-US" sz="2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Estimate the percentage increase in enrollment anticipated between semesters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5109"/>
            <a:ext cx="10515600" cy="75870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Enrollment Predictions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3563548"/>
              </p:ext>
            </p:extLst>
          </p:nvPr>
        </p:nvGraphicFramePr>
        <p:xfrm>
          <a:off x="838200" y="1987059"/>
          <a:ext cx="10515601" cy="424633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760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8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36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36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36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36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Projected Enrollment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6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Year 1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Year 2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Year 3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Year 4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Year 5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Students Returning from Previous 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13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19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22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22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New Students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13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13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13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13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13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Total Number of Students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13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26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32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35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35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FTSE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10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21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24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25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25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Attrition Following Current Year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0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1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62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Graduates During Current Year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 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        7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  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11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     12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53" marR="8753" marT="87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0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7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261" y="365126"/>
            <a:ext cx="10515600" cy="637198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Student Revenue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09563"/>
              </p:ext>
            </p:extLst>
          </p:nvPr>
        </p:nvGraphicFramePr>
        <p:xfrm>
          <a:off x="1125415" y="1472143"/>
          <a:ext cx="9431799" cy="464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6" imgW="5238940" imgH="2581180" progId="Excel.Sheet.12">
                  <p:embed/>
                </p:oleObj>
              </mc:Choice>
              <mc:Fallback>
                <p:oleObj name="Worksheet" r:id="rId6" imgW="5238940" imgH="25811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5415" y="1472143"/>
                        <a:ext cx="9431799" cy="464730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2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8" y="321485"/>
            <a:ext cx="10515600" cy="741119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Anticipated Source Funding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59133"/>
              </p:ext>
            </p:extLst>
          </p:nvPr>
        </p:nvGraphicFramePr>
        <p:xfrm>
          <a:off x="313189" y="2070100"/>
          <a:ext cx="11521785" cy="417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Worksheet" r:id="rId6" imgW="7496366" imgH="2714482" progId="Excel.Sheet.12">
                  <p:embed/>
                </p:oleObj>
              </mc:Choice>
              <mc:Fallback>
                <p:oleObj name="Worksheet" r:id="rId6" imgW="7496366" imgH="271448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9" y="2070100"/>
                        <a:ext cx="11521785" cy="4172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4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tx1">
                <a:lumMod val="85000"/>
                <a:lumOff val="15000"/>
              </a:schemeClr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699</Words>
  <Application>Microsoft Office PowerPoint</Application>
  <PresentationFormat>Widescreen</PresentationFormat>
  <Paragraphs>224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Office Theme</vt:lpstr>
      <vt:lpstr>Worksheet</vt:lpstr>
      <vt:lpstr>Streamlining the Collection of Data for New Program Proposals</vt:lpstr>
      <vt:lpstr>New Degree Form</vt:lpstr>
      <vt:lpstr>Employer Demand</vt:lpstr>
      <vt:lpstr>CIP to Occupational Code</vt:lpstr>
      <vt:lpstr>Student Demand</vt:lpstr>
      <vt:lpstr>Funding Tool</vt:lpstr>
      <vt:lpstr>Enrollment Predictions</vt:lpstr>
      <vt:lpstr>Student Revenue</vt:lpstr>
      <vt:lpstr>Anticipated Source Funding</vt:lpstr>
      <vt:lpstr>Expenses</vt:lpstr>
      <vt:lpstr>New Degree Form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John Carroll</cp:lastModifiedBy>
  <cp:revision>39</cp:revision>
  <dcterms:created xsi:type="dcterms:W3CDTF">2016-11-17T14:43:49Z</dcterms:created>
  <dcterms:modified xsi:type="dcterms:W3CDTF">2018-02-09T21:22:25Z</dcterms:modified>
</cp:coreProperties>
</file>