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8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9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0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1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2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13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14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notesSlides/notesSlide19.xml" ContentType="application/vnd.openxmlformats-officedocument.presentationml.notesSlid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drawings/drawing2.xml" ContentType="application/vnd.openxmlformats-officedocument.drawingml.chartshapes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drawings/drawing3.xml" ContentType="application/vnd.openxmlformats-officedocument.drawingml.chartshape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notesSlides/notesSlide22.xml" ContentType="application/vnd.openxmlformats-officedocument.presentationml.notesSlid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notesSlides/notesSlide23.xml" ContentType="application/vnd.openxmlformats-officedocument.presentationml.notesSlid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notesSlides/notesSlide24.xml" ContentType="application/vnd.openxmlformats-officedocument.presentationml.notesSlid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notesSlides/notesSlide25.xml" ContentType="application/vnd.openxmlformats-officedocument.presentationml.notesSlid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notesSlides/notesSlide26.xml" ContentType="application/vnd.openxmlformats-officedocument.presentationml.notesSlid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notesSlides/notesSlide27.xml" ContentType="application/vnd.openxmlformats-officedocument.presentationml.notesSlid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ppt/notesSlides/notesSlide28.xml" ContentType="application/vnd.openxmlformats-officedocument.presentationml.notesSlide+xml"/>
  <Override PartName="/ppt/charts/chart41.xml" ContentType="application/vnd.openxmlformats-officedocument.drawingml.chart+xml"/>
  <Override PartName="/ppt/charts/style41.xml" ContentType="application/vnd.ms-office.chartstyle+xml"/>
  <Override PartName="/ppt/charts/colors41.xml" ContentType="application/vnd.ms-office.chartcolorstyle+xml"/>
  <Override PartName="/ppt/charts/chart42.xml" ContentType="application/vnd.openxmlformats-officedocument.drawingml.chart+xml"/>
  <Override PartName="/ppt/charts/style42.xml" ContentType="application/vnd.ms-office.chartstyle+xml"/>
  <Override PartName="/ppt/charts/colors42.xml" ContentType="application/vnd.ms-office.chartcolorstyle+xml"/>
  <Override PartName="/ppt/charts/chart43.xml" ContentType="application/vnd.openxmlformats-officedocument.drawingml.chart+xml"/>
  <Override PartName="/ppt/charts/style43.xml" ContentType="application/vnd.ms-office.chartstyle+xml"/>
  <Override PartName="/ppt/charts/colors43.xml" ContentType="application/vnd.ms-office.chartcolorstyle+xml"/>
  <Override PartName="/ppt/charts/chart44.xml" ContentType="application/vnd.openxmlformats-officedocument.drawingml.chart+xml"/>
  <Override PartName="/ppt/charts/style44.xml" ContentType="application/vnd.ms-office.chartstyle+xml"/>
  <Override PartName="/ppt/charts/colors44.xml" ContentType="application/vnd.ms-office.chartcolorstyle+xml"/>
  <Override PartName="/ppt/charts/chart45.xml" ContentType="application/vnd.openxmlformats-officedocument.drawingml.chart+xml"/>
  <Override PartName="/ppt/charts/style45.xml" ContentType="application/vnd.ms-office.chartstyle+xml"/>
  <Override PartName="/ppt/charts/colors45.xml" ContentType="application/vnd.ms-office.chartcolorstyle+xml"/>
  <Override PartName="/ppt/charts/chart46.xml" ContentType="application/vnd.openxmlformats-officedocument.drawingml.chart+xml"/>
  <Override PartName="/ppt/charts/style46.xml" ContentType="application/vnd.ms-office.chartstyle+xml"/>
  <Override PartName="/ppt/charts/colors46.xml" ContentType="application/vnd.ms-office.chartcolorstyle+xml"/>
  <Override PartName="/ppt/charts/chart47.xml" ContentType="application/vnd.openxmlformats-officedocument.drawingml.chart+xml"/>
  <Override PartName="/ppt/charts/style47.xml" ContentType="application/vnd.ms-office.chartstyle+xml"/>
  <Override PartName="/ppt/charts/colors47.xml" ContentType="application/vnd.ms-office.chartcolorstyle+xml"/>
  <Override PartName="/ppt/charts/chart48.xml" ContentType="application/vnd.openxmlformats-officedocument.drawingml.chart+xml"/>
  <Override PartName="/ppt/charts/style48.xml" ContentType="application/vnd.ms-office.chartstyle+xml"/>
  <Override PartName="/ppt/charts/colors48.xml" ContentType="application/vnd.ms-office.chartcolorstyle+xml"/>
  <Override PartName="/ppt/notesSlides/notesSlide29.xml" ContentType="application/vnd.openxmlformats-officedocument.presentationml.notesSlide+xml"/>
  <Override PartName="/ppt/charts/chart49.xml" ContentType="application/vnd.openxmlformats-officedocument.drawingml.chart+xml"/>
  <Override PartName="/ppt/charts/style49.xml" ContentType="application/vnd.ms-office.chartstyle+xml"/>
  <Override PartName="/ppt/charts/colors49.xml" ContentType="application/vnd.ms-office.chartcolorstyle+xml"/>
  <Override PartName="/ppt/charts/chart50.xml" ContentType="application/vnd.openxmlformats-officedocument.drawingml.chart+xml"/>
  <Override PartName="/ppt/charts/style50.xml" ContentType="application/vnd.ms-office.chartstyle+xml"/>
  <Override PartName="/ppt/charts/colors50.xml" ContentType="application/vnd.ms-office.chartcolorstyle+xml"/>
  <Override PartName="/ppt/charts/chart51.xml" ContentType="application/vnd.openxmlformats-officedocument.drawingml.chart+xml"/>
  <Override PartName="/ppt/charts/style51.xml" ContentType="application/vnd.ms-office.chartstyle+xml"/>
  <Override PartName="/ppt/charts/colors51.xml" ContentType="application/vnd.ms-office.chartcolorstyle+xml"/>
  <Override PartName="/ppt/charts/chart52.xml" ContentType="application/vnd.openxmlformats-officedocument.drawingml.chart+xml"/>
  <Override PartName="/ppt/charts/style52.xml" ContentType="application/vnd.ms-office.chartstyle+xml"/>
  <Override PartName="/ppt/charts/colors52.xml" ContentType="application/vnd.ms-office.chartcolorstyle+xml"/>
  <Override PartName="/ppt/charts/chart53.xml" ContentType="application/vnd.openxmlformats-officedocument.drawingml.chart+xml"/>
  <Override PartName="/ppt/charts/style53.xml" ContentType="application/vnd.ms-office.chartstyle+xml"/>
  <Override PartName="/ppt/charts/colors53.xml" ContentType="application/vnd.ms-office.chartcolorstyle+xml"/>
  <Override PartName="/ppt/charts/chart54.xml" ContentType="application/vnd.openxmlformats-officedocument.drawingml.chart+xml"/>
  <Override PartName="/ppt/charts/style54.xml" ContentType="application/vnd.ms-office.chartstyle+xml"/>
  <Override PartName="/ppt/charts/colors54.xml" ContentType="application/vnd.ms-office.chartcolorstyle+xml"/>
  <Override PartName="/ppt/charts/chart55.xml" ContentType="application/vnd.openxmlformats-officedocument.drawingml.chart+xml"/>
  <Override PartName="/ppt/charts/style55.xml" ContentType="application/vnd.ms-office.chartstyle+xml"/>
  <Override PartName="/ppt/charts/colors55.xml" ContentType="application/vnd.ms-office.chartcolorstyle+xml"/>
  <Override PartName="/ppt/charts/chart56.xml" ContentType="application/vnd.openxmlformats-officedocument.drawingml.chart+xml"/>
  <Override PartName="/ppt/charts/style56.xml" ContentType="application/vnd.ms-office.chartstyle+xml"/>
  <Override PartName="/ppt/charts/colors56.xml" ContentType="application/vnd.ms-office.chartcolorstyle+xml"/>
  <Override PartName="/ppt/charts/chart57.xml" ContentType="application/vnd.openxmlformats-officedocument.drawingml.chart+xml"/>
  <Override PartName="/ppt/charts/style57.xml" ContentType="application/vnd.ms-office.chartstyle+xml"/>
  <Override PartName="/ppt/charts/colors57.xml" ContentType="application/vnd.ms-office.chartcolorstyl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56" r:id="rId2"/>
    <p:sldId id="341" r:id="rId3"/>
    <p:sldId id="311" r:id="rId4"/>
    <p:sldId id="276" r:id="rId5"/>
    <p:sldId id="327" r:id="rId6"/>
    <p:sldId id="328" r:id="rId7"/>
    <p:sldId id="329" r:id="rId8"/>
    <p:sldId id="336" r:id="rId9"/>
    <p:sldId id="259" r:id="rId10"/>
    <p:sldId id="282" r:id="rId11"/>
    <p:sldId id="283" r:id="rId12"/>
    <p:sldId id="315" r:id="rId13"/>
    <p:sldId id="316" r:id="rId14"/>
    <p:sldId id="338" r:id="rId15"/>
    <p:sldId id="284" r:id="rId16"/>
    <p:sldId id="286" r:id="rId17"/>
    <p:sldId id="287" r:id="rId18"/>
    <p:sldId id="321" r:id="rId19"/>
    <p:sldId id="339" r:id="rId20"/>
    <p:sldId id="340" r:id="rId21"/>
    <p:sldId id="330" r:id="rId22"/>
    <p:sldId id="331" r:id="rId23"/>
    <p:sldId id="332" r:id="rId24"/>
    <p:sldId id="342" r:id="rId25"/>
    <p:sldId id="343" r:id="rId26"/>
    <p:sldId id="344" r:id="rId27"/>
    <p:sldId id="324" r:id="rId28"/>
    <p:sldId id="325" r:id="rId29"/>
    <p:sldId id="326" r:id="rId30"/>
    <p:sldId id="345" r:id="rId31"/>
    <p:sldId id="260" r:id="rId32"/>
    <p:sldId id="288" r:id="rId33"/>
    <p:sldId id="322" r:id="rId34"/>
    <p:sldId id="266" r:id="rId35"/>
    <p:sldId id="292" r:id="rId36"/>
    <p:sldId id="294" r:id="rId37"/>
    <p:sldId id="264" r:id="rId38"/>
    <p:sldId id="290" r:id="rId39"/>
    <p:sldId id="291" r:id="rId40"/>
    <p:sldId id="312" r:id="rId41"/>
    <p:sldId id="334" r:id="rId42"/>
    <p:sldId id="333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8DD0"/>
    <a:srgbClr val="B2BEE0"/>
    <a:srgbClr val="E2E6F2"/>
    <a:srgbClr val="D5E5F3"/>
    <a:srgbClr val="E1EDF7"/>
    <a:srgbClr val="98C0E4"/>
    <a:srgbClr val="599AD5"/>
    <a:srgbClr val="A0CC82"/>
    <a:srgbClr val="8FC36B"/>
    <a:srgbClr val="6BA7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44" autoAdjust="0"/>
    <p:restoredTop sz="72892" autoAdjust="0"/>
  </p:normalViewPr>
  <p:slideViewPr>
    <p:cSldViewPr snapToGrid="0">
      <p:cViewPr varScale="1">
        <p:scale>
          <a:sx n="81" d="100"/>
          <a:sy n="81" d="100"/>
        </p:scale>
        <p:origin x="125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6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9.xml"/><Relationship Id="rId1" Type="http://schemas.microsoft.com/office/2011/relationships/chartStyle" Target="style29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1.xml"/><Relationship Id="rId1" Type="http://schemas.microsoft.com/office/2011/relationships/chartStyle" Target="style31.xml"/><Relationship Id="rId4" Type="http://schemas.openxmlformats.org/officeDocument/2006/relationships/chartUserShapes" Target="../drawings/drawing3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41.xml"/><Relationship Id="rId1" Type="http://schemas.microsoft.com/office/2011/relationships/chartStyle" Target="style41.xm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42.xml"/><Relationship Id="rId1" Type="http://schemas.microsoft.com/office/2011/relationships/chartStyle" Target="style42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43.xml"/><Relationship Id="rId1" Type="http://schemas.microsoft.com/office/2011/relationships/chartStyle" Target="style43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44.xml"/><Relationship Id="rId1" Type="http://schemas.microsoft.com/office/2011/relationships/chartStyle" Target="style44.xml"/></Relationships>
</file>

<file path=ppt/charts/_rels/chart45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45.xml"/><Relationship Id="rId1" Type="http://schemas.microsoft.com/office/2011/relationships/chartStyle" Target="style45.xml"/></Relationships>
</file>

<file path=ppt/charts/_rels/chart46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46.xml"/><Relationship Id="rId1" Type="http://schemas.microsoft.com/office/2011/relationships/chartStyle" Target="style46.xml"/></Relationships>
</file>

<file path=ppt/charts/_rels/chart47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47.xml"/><Relationship Id="rId1" Type="http://schemas.microsoft.com/office/2011/relationships/chartStyle" Target="style47.xml"/></Relationships>
</file>

<file path=ppt/charts/_rels/chart48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48.xml"/><Relationship Id="rId1" Type="http://schemas.microsoft.com/office/2011/relationships/chartStyle" Target="style48.xml"/></Relationships>
</file>

<file path=ppt/charts/_rels/chart49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49.xml"/><Relationship Id="rId1" Type="http://schemas.microsoft.com/office/2011/relationships/chartStyle" Target="style49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50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50.xml"/><Relationship Id="rId1" Type="http://schemas.microsoft.com/office/2011/relationships/chartStyle" Target="style50.xml"/></Relationships>
</file>

<file path=ppt/charts/_rels/chart51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51.xml"/><Relationship Id="rId1" Type="http://schemas.microsoft.com/office/2011/relationships/chartStyle" Target="style51.xml"/></Relationships>
</file>

<file path=ppt/charts/_rels/chart52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52.xml"/><Relationship Id="rId1" Type="http://schemas.microsoft.com/office/2011/relationships/chartStyle" Target="style52.xml"/></Relationships>
</file>

<file path=ppt/charts/_rels/chart53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53.xml"/><Relationship Id="rId1" Type="http://schemas.microsoft.com/office/2011/relationships/chartStyle" Target="style53.xml"/></Relationships>
</file>

<file path=ppt/charts/_rels/chart54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54.xml"/><Relationship Id="rId1" Type="http://schemas.microsoft.com/office/2011/relationships/chartStyle" Target="style54.xml"/></Relationships>
</file>

<file path=ppt/charts/_rels/chart55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55.xml"/><Relationship Id="rId1" Type="http://schemas.microsoft.com/office/2011/relationships/chartStyle" Target="style55.xml"/></Relationships>
</file>

<file path=ppt/charts/_rels/chart56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56.xml"/><Relationship Id="rId1" Type="http://schemas.microsoft.com/office/2011/relationships/chartStyle" Target="style56.xml"/></Relationships>
</file>

<file path=ppt/charts/_rels/chart57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57.xml"/><Relationship Id="rId1" Type="http://schemas.microsoft.com/office/2011/relationships/chartStyle" Target="style57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helios.southwestern.edu\~gmineta\Desktop\TAIR%20Presentation\Charts%20for%20TAIR%20presentation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761124609304479E-2"/>
          <c:y val="5.6148377353505141E-2"/>
          <c:w val="0.94928617668396031"/>
          <c:h val="0.8725430376060934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5"/>
              <c:layout>
                <c:manualLayout>
                  <c:x val="-7.2894259892719035E-3"/>
                  <c:y val="1.3973851716389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A0C-407A-A75B-3DF2056DA4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Data!$F$3:$F$8</c:f>
              <c:numCache>
                <c:formatCode>General</c:formatCode>
                <c:ptCount val="6"/>
                <c:pt idx="0">
                  <c:v>11</c:v>
                </c:pt>
                <c:pt idx="1">
                  <c:v>9</c:v>
                </c:pt>
                <c:pt idx="2">
                  <c:v>15</c:v>
                </c:pt>
                <c:pt idx="3">
                  <c:v>16</c:v>
                </c:pt>
                <c:pt idx="4">
                  <c:v>13</c:v>
                </c:pt>
                <c:pt idx="5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0C-407A-A75B-3DF2056DA442}"/>
            </c:ext>
          </c:extLst>
        </c:ser>
        <c:ser>
          <c:idx val="1"/>
          <c:order val="1"/>
          <c:spPr>
            <a:solidFill>
              <a:srgbClr val="A0CC8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Data!$G$3:$G$8</c:f>
              <c:numCache>
                <c:formatCode>General</c:formatCode>
                <c:ptCount val="6"/>
                <c:pt idx="0">
                  <c:v>13</c:v>
                </c:pt>
                <c:pt idx="1">
                  <c:v>8</c:v>
                </c:pt>
                <c:pt idx="2">
                  <c:v>8</c:v>
                </c:pt>
                <c:pt idx="3">
                  <c:v>11</c:v>
                </c:pt>
                <c:pt idx="4">
                  <c:v>15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0C-407A-A75B-3DF2056DA442}"/>
            </c:ext>
          </c:extLst>
        </c:ser>
        <c:ser>
          <c:idx val="2"/>
          <c:order val="2"/>
          <c:spPr>
            <a:solidFill>
              <a:srgbClr val="6BA743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6587524036545456E-17"/>
                  <c:y val="6.6056914533535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A0C-407A-A75B-3DF2056DA442}"/>
                </c:ext>
              </c:extLst>
            </c:dLbl>
            <c:dLbl>
              <c:idx val="3"/>
              <c:layout>
                <c:manualLayout>
                  <c:x val="0"/>
                  <c:y val="-4.2696823072811176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A0C-407A-A75B-3DF2056DA442}"/>
                </c:ext>
              </c:extLst>
            </c:dLbl>
            <c:dLbl>
              <c:idx val="5"/>
              <c:layout>
                <c:manualLayout>
                  <c:x val="-1.7818391023090615E-16"/>
                  <c:y val="1.3973851716389226E-2"/>
                </c:manualLayout>
              </c:layout>
              <c:tx>
                <c:rich>
                  <a:bodyPr/>
                  <a:lstStyle/>
                  <a:p>
                    <a:fld id="{19A11521-E0A6-4578-8AF0-F690D719EBA4}" type="VALUE">
                      <a:rPr lang="en-US" sz="60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A0C-407A-A75B-3DF2056DA4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Data!$H$3:$H$8</c:f>
              <c:numCache>
                <c:formatCode>General</c:formatCode>
                <c:ptCount val="6"/>
                <c:pt idx="0">
                  <c:v>19</c:v>
                </c:pt>
                <c:pt idx="1">
                  <c:v>8</c:v>
                </c:pt>
                <c:pt idx="2">
                  <c:v>9</c:v>
                </c:pt>
                <c:pt idx="3">
                  <c:v>13</c:v>
                </c:pt>
                <c:pt idx="4">
                  <c:v>10</c:v>
                </c:pt>
                <c:pt idx="5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A0C-407A-A75B-3DF2056DA442}"/>
            </c:ext>
          </c:extLst>
        </c:ser>
        <c:ser>
          <c:idx val="3"/>
          <c:order val="3"/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Data!$I$3:$I$8</c:f>
              <c:numCache>
                <c:formatCode>General</c:formatCode>
                <c:ptCount val="6"/>
                <c:pt idx="0">
                  <c:v>12</c:v>
                </c:pt>
                <c:pt idx="1">
                  <c:v>9</c:v>
                </c:pt>
                <c:pt idx="2">
                  <c:v>14</c:v>
                </c:pt>
                <c:pt idx="3">
                  <c:v>14</c:v>
                </c:pt>
                <c:pt idx="4">
                  <c:v>11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A0C-407A-A75B-3DF2056DA4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72706207"/>
        <c:axId val="1672695391"/>
      </c:barChart>
      <c:catAx>
        <c:axId val="167270620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695391"/>
        <c:crosses val="autoZero"/>
        <c:auto val="1"/>
        <c:lblAlgn val="ctr"/>
        <c:lblOffset val="100"/>
        <c:noMultiLvlLbl val="0"/>
      </c:catAx>
      <c:valAx>
        <c:axId val="1672695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706207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III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6580927384076991E-2"/>
          <c:y val="0.13877333041703122"/>
          <c:w val="0.89019685039370078"/>
          <c:h val="0.7538272820064158"/>
        </c:manualLayout>
      </c:layout>
      <c:scatterChart>
        <c:scatterStyle val="lineMarker"/>
        <c:varyColors val="0"/>
        <c:ser>
          <c:idx val="0"/>
          <c:order val="0"/>
          <c:tx>
            <c:strRef>
              <c:f>Charts!$AB$173:$AB$174</c:f>
              <c:strCache>
                <c:ptCount val="2"/>
                <c:pt idx="0">
                  <c:v>III</c:v>
                </c:pt>
                <c:pt idx="1">
                  <c:v>y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trendline>
            <c:spPr>
              <a:ln w="22225" cap="rnd">
                <a:solidFill>
                  <a:schemeClr val="accent1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Charts!$AA$175:$AA$185</c:f>
              <c:numCache>
                <c:formatCode>General</c:formatCode>
                <c:ptCount val="11"/>
                <c:pt idx="0">
                  <c:v>10</c:v>
                </c:pt>
                <c:pt idx="1">
                  <c:v>8</c:v>
                </c:pt>
                <c:pt idx="2">
                  <c:v>13</c:v>
                </c:pt>
                <c:pt idx="3">
                  <c:v>9</c:v>
                </c:pt>
                <c:pt idx="4">
                  <c:v>11</c:v>
                </c:pt>
                <c:pt idx="5">
                  <c:v>14</c:v>
                </c:pt>
                <c:pt idx="6">
                  <c:v>6</c:v>
                </c:pt>
                <c:pt idx="7">
                  <c:v>4</c:v>
                </c:pt>
                <c:pt idx="8">
                  <c:v>12</c:v>
                </c:pt>
                <c:pt idx="9">
                  <c:v>7</c:v>
                </c:pt>
                <c:pt idx="10">
                  <c:v>5</c:v>
                </c:pt>
              </c:numCache>
            </c:numRef>
          </c:xVal>
          <c:yVal>
            <c:numRef>
              <c:f>Charts!$AB$175:$AB$185</c:f>
              <c:numCache>
                <c:formatCode>General</c:formatCode>
                <c:ptCount val="11"/>
                <c:pt idx="0">
                  <c:v>7.46</c:v>
                </c:pt>
                <c:pt idx="1">
                  <c:v>6.77</c:v>
                </c:pt>
                <c:pt idx="2">
                  <c:v>12.74</c:v>
                </c:pt>
                <c:pt idx="3">
                  <c:v>7.11</c:v>
                </c:pt>
                <c:pt idx="4">
                  <c:v>7.81</c:v>
                </c:pt>
                <c:pt idx="5">
                  <c:v>8.84</c:v>
                </c:pt>
                <c:pt idx="6">
                  <c:v>6.08</c:v>
                </c:pt>
                <c:pt idx="7">
                  <c:v>5.39</c:v>
                </c:pt>
                <c:pt idx="8">
                  <c:v>8.15</c:v>
                </c:pt>
                <c:pt idx="9">
                  <c:v>6.42</c:v>
                </c:pt>
                <c:pt idx="10">
                  <c:v>5.73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7E9-452B-83C7-FB21D0066D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31652799"/>
        <c:axId val="1631661535"/>
      </c:scatterChart>
      <c:valAx>
        <c:axId val="1631652799"/>
        <c:scaling>
          <c:orientation val="minMax"/>
          <c:max val="2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1661535"/>
        <c:crosses val="autoZero"/>
        <c:crossBetween val="midCat"/>
      </c:valAx>
      <c:valAx>
        <c:axId val="16316615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1652799"/>
        <c:crosses val="autoZero"/>
        <c:crossBetween val="midCat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IV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6580927384076991E-2"/>
          <c:y val="0.13877333041703122"/>
          <c:w val="0.89019685039370078"/>
          <c:h val="0.7538272820064158"/>
        </c:manualLayout>
      </c:layout>
      <c:scatterChart>
        <c:scatterStyle val="lineMarker"/>
        <c:varyColors val="0"/>
        <c:ser>
          <c:idx val="0"/>
          <c:order val="0"/>
          <c:tx>
            <c:strRef>
              <c:f>Charts!$AD$173:$AD$174</c:f>
              <c:strCache>
                <c:ptCount val="2"/>
                <c:pt idx="0">
                  <c:v>IV</c:v>
                </c:pt>
                <c:pt idx="1">
                  <c:v>y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trendline>
            <c:spPr>
              <a:ln w="22225" cap="rnd">
                <a:solidFill>
                  <a:schemeClr val="accent1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Charts!$AC$175:$AC$185</c:f>
              <c:numCache>
                <c:formatCode>General</c:formatCode>
                <c:ptCount val="11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  <c:pt idx="7">
                  <c:v>19</c:v>
                </c:pt>
                <c:pt idx="8">
                  <c:v>8</c:v>
                </c:pt>
                <c:pt idx="9">
                  <c:v>8</c:v>
                </c:pt>
                <c:pt idx="10">
                  <c:v>8</c:v>
                </c:pt>
              </c:numCache>
            </c:numRef>
          </c:xVal>
          <c:yVal>
            <c:numRef>
              <c:f>Charts!$AD$175:$AD$185</c:f>
              <c:numCache>
                <c:formatCode>General</c:formatCode>
                <c:ptCount val="11"/>
                <c:pt idx="0">
                  <c:v>6.58</c:v>
                </c:pt>
                <c:pt idx="1">
                  <c:v>5.76</c:v>
                </c:pt>
                <c:pt idx="2">
                  <c:v>7.71</c:v>
                </c:pt>
                <c:pt idx="3">
                  <c:v>8.84</c:v>
                </c:pt>
                <c:pt idx="4">
                  <c:v>8.4700000000000006</c:v>
                </c:pt>
                <c:pt idx="5">
                  <c:v>7.04</c:v>
                </c:pt>
                <c:pt idx="6">
                  <c:v>5.25</c:v>
                </c:pt>
                <c:pt idx="7">
                  <c:v>12.5</c:v>
                </c:pt>
                <c:pt idx="8">
                  <c:v>5.56</c:v>
                </c:pt>
                <c:pt idx="9">
                  <c:v>7.91</c:v>
                </c:pt>
                <c:pt idx="10">
                  <c:v>6.89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E48-434C-9A3E-6DB40AD909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31652799"/>
        <c:axId val="1631661535"/>
      </c:scatterChart>
      <c:valAx>
        <c:axId val="16316527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1661535"/>
        <c:crosses val="autoZero"/>
        <c:crossBetween val="midCat"/>
      </c:valAx>
      <c:valAx>
        <c:axId val="1631661535"/>
        <c:scaling>
          <c:orientation val="minMax"/>
          <c:max val="15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1652799"/>
        <c:crosses val="autoZero"/>
        <c:crossBetween val="midCat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Data!$F$3:$F$8</c:f>
              <c:numCache>
                <c:formatCode>General</c:formatCode>
                <c:ptCount val="6"/>
                <c:pt idx="0">
                  <c:v>11</c:v>
                </c:pt>
                <c:pt idx="1">
                  <c:v>9</c:v>
                </c:pt>
                <c:pt idx="2">
                  <c:v>15</c:v>
                </c:pt>
                <c:pt idx="3">
                  <c:v>16</c:v>
                </c:pt>
                <c:pt idx="4">
                  <c:v>13</c:v>
                </c:pt>
                <c:pt idx="5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AF-4D82-B4E4-8AF6BB3BCDAA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Data!$G$3:$G$8</c:f>
              <c:numCache>
                <c:formatCode>General</c:formatCode>
                <c:ptCount val="6"/>
                <c:pt idx="0">
                  <c:v>13</c:v>
                </c:pt>
                <c:pt idx="1">
                  <c:v>8</c:v>
                </c:pt>
                <c:pt idx="2">
                  <c:v>8</c:v>
                </c:pt>
                <c:pt idx="3">
                  <c:v>11</c:v>
                </c:pt>
                <c:pt idx="4">
                  <c:v>15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AF-4D82-B4E4-8AF6BB3BCDAA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Data!$H$3:$H$8</c:f>
              <c:numCache>
                <c:formatCode>General</c:formatCode>
                <c:ptCount val="6"/>
                <c:pt idx="0">
                  <c:v>19</c:v>
                </c:pt>
                <c:pt idx="1">
                  <c:v>8</c:v>
                </c:pt>
                <c:pt idx="2">
                  <c:v>9</c:v>
                </c:pt>
                <c:pt idx="3">
                  <c:v>13</c:v>
                </c:pt>
                <c:pt idx="4">
                  <c:v>10</c:v>
                </c:pt>
                <c:pt idx="5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AF-4D82-B4E4-8AF6BB3BCDAA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Data!$I$3:$I$8</c:f>
              <c:numCache>
                <c:formatCode>General</c:formatCode>
                <c:ptCount val="6"/>
                <c:pt idx="0">
                  <c:v>12</c:v>
                </c:pt>
                <c:pt idx="1">
                  <c:v>9</c:v>
                </c:pt>
                <c:pt idx="2">
                  <c:v>14</c:v>
                </c:pt>
                <c:pt idx="3">
                  <c:v>14</c:v>
                </c:pt>
                <c:pt idx="4">
                  <c:v>11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AF-4D82-B4E4-8AF6BB3BCD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3"/>
        <c:overlap val="-67"/>
        <c:axId val="1672706207"/>
        <c:axId val="1672695391"/>
      </c:barChart>
      <c:catAx>
        <c:axId val="167270620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695391"/>
        <c:crosses val="autoZero"/>
        <c:auto val="1"/>
        <c:lblAlgn val="ctr"/>
        <c:lblOffset val="100"/>
        <c:noMultiLvlLbl val="0"/>
      </c:catAx>
      <c:valAx>
        <c:axId val="1672695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706207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761124609304479E-2"/>
          <c:y val="5.6148377353505141E-2"/>
          <c:w val="0.86952268315028458"/>
          <c:h val="0.8725430376060934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1E43-4E6E-A5A9-A9F317DF0A74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Data!$F$3:$F$8</c:f>
              <c:numCache>
                <c:formatCode>General</c:formatCode>
                <c:ptCount val="6"/>
                <c:pt idx="0">
                  <c:v>11</c:v>
                </c:pt>
                <c:pt idx="1">
                  <c:v>9</c:v>
                </c:pt>
                <c:pt idx="2">
                  <c:v>15</c:v>
                </c:pt>
                <c:pt idx="3">
                  <c:v>16</c:v>
                </c:pt>
                <c:pt idx="4">
                  <c:v>13</c:v>
                </c:pt>
                <c:pt idx="5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20-4930-A6CA-1485603230A9}"/>
            </c:ext>
          </c:extLst>
        </c:ser>
        <c:ser>
          <c:idx val="1"/>
          <c:order val="1"/>
          <c:spPr>
            <a:solidFill>
              <a:srgbClr val="A0CC8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Data!$G$3:$G$8</c:f>
              <c:numCache>
                <c:formatCode>General</c:formatCode>
                <c:ptCount val="6"/>
                <c:pt idx="0">
                  <c:v>13</c:v>
                </c:pt>
                <c:pt idx="1">
                  <c:v>8</c:v>
                </c:pt>
                <c:pt idx="2">
                  <c:v>8</c:v>
                </c:pt>
                <c:pt idx="3">
                  <c:v>11</c:v>
                </c:pt>
                <c:pt idx="4">
                  <c:v>15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20-4930-A6CA-1485603230A9}"/>
            </c:ext>
          </c:extLst>
        </c:ser>
        <c:ser>
          <c:idx val="2"/>
          <c:order val="2"/>
          <c:spPr>
            <a:solidFill>
              <a:srgbClr val="6BA743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6587524036545456E-17"/>
                  <c:y val="6.6056914533535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E1E-463D-A7FC-B90D2143B7B9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4147-4299-9076-862A938C0AA2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Data!$H$3:$H$8</c:f>
              <c:numCache>
                <c:formatCode>General</c:formatCode>
                <c:ptCount val="6"/>
                <c:pt idx="0">
                  <c:v>19</c:v>
                </c:pt>
                <c:pt idx="1">
                  <c:v>8</c:v>
                </c:pt>
                <c:pt idx="2">
                  <c:v>9</c:v>
                </c:pt>
                <c:pt idx="3">
                  <c:v>13</c:v>
                </c:pt>
                <c:pt idx="4">
                  <c:v>10</c:v>
                </c:pt>
                <c:pt idx="5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20-4930-A6CA-1485603230A9}"/>
            </c:ext>
          </c:extLst>
        </c:ser>
        <c:ser>
          <c:idx val="3"/>
          <c:order val="3"/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Data!$I$3:$I$8</c:f>
              <c:numCache>
                <c:formatCode>General</c:formatCode>
                <c:ptCount val="6"/>
                <c:pt idx="0">
                  <c:v>12</c:v>
                </c:pt>
                <c:pt idx="1">
                  <c:v>9</c:v>
                </c:pt>
                <c:pt idx="2">
                  <c:v>14</c:v>
                </c:pt>
                <c:pt idx="3">
                  <c:v>14</c:v>
                </c:pt>
                <c:pt idx="4">
                  <c:v>11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20-4930-A6CA-1485603230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72706207"/>
        <c:axId val="1672695391"/>
      </c:barChart>
      <c:catAx>
        <c:axId val="167270620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695391"/>
        <c:crosses val="autoZero"/>
        <c:auto val="1"/>
        <c:lblAlgn val="ctr"/>
        <c:lblOffset val="100"/>
        <c:noMultiLvlLbl val="0"/>
      </c:catAx>
      <c:valAx>
        <c:axId val="1672695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706207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9443233274452383"/>
          <c:y val="0.39904161409832284"/>
          <c:w val="0.1055676672554761"/>
          <c:h val="0.259152274895862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Data!$F$3:$F$8</c:f>
              <c:numCache>
                <c:formatCode>General</c:formatCode>
                <c:ptCount val="6"/>
                <c:pt idx="0">
                  <c:v>11</c:v>
                </c:pt>
                <c:pt idx="1">
                  <c:v>9</c:v>
                </c:pt>
                <c:pt idx="2">
                  <c:v>15</c:v>
                </c:pt>
                <c:pt idx="3">
                  <c:v>16</c:v>
                </c:pt>
                <c:pt idx="4">
                  <c:v>13</c:v>
                </c:pt>
                <c:pt idx="5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E3-4D04-9371-F2E1BE9E403A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Data!$G$3:$G$8</c:f>
              <c:numCache>
                <c:formatCode>General</c:formatCode>
                <c:ptCount val="6"/>
                <c:pt idx="0">
                  <c:v>13</c:v>
                </c:pt>
                <c:pt idx="1">
                  <c:v>8</c:v>
                </c:pt>
                <c:pt idx="2">
                  <c:v>8</c:v>
                </c:pt>
                <c:pt idx="3">
                  <c:v>11</c:v>
                </c:pt>
                <c:pt idx="4">
                  <c:v>15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E3-4D04-9371-F2E1BE9E403A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Data!$H$3:$H$8</c:f>
              <c:numCache>
                <c:formatCode>General</c:formatCode>
                <c:ptCount val="6"/>
                <c:pt idx="0">
                  <c:v>19</c:v>
                </c:pt>
                <c:pt idx="1">
                  <c:v>8</c:v>
                </c:pt>
                <c:pt idx="2">
                  <c:v>9</c:v>
                </c:pt>
                <c:pt idx="3">
                  <c:v>13</c:v>
                </c:pt>
                <c:pt idx="4">
                  <c:v>10</c:v>
                </c:pt>
                <c:pt idx="5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E3-4D04-9371-F2E1BE9E403A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Data!$I$3:$I$8</c:f>
              <c:numCache>
                <c:formatCode>General</c:formatCode>
                <c:ptCount val="6"/>
                <c:pt idx="0">
                  <c:v>12</c:v>
                </c:pt>
                <c:pt idx="1">
                  <c:v>9</c:v>
                </c:pt>
                <c:pt idx="2">
                  <c:v>14</c:v>
                </c:pt>
                <c:pt idx="3">
                  <c:v>14</c:v>
                </c:pt>
                <c:pt idx="4">
                  <c:v>11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E3-4D04-9371-F2E1BE9E40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0"/>
        <c:overlap val="-67"/>
        <c:axId val="1672706207"/>
        <c:axId val="1672695391"/>
      </c:barChart>
      <c:catAx>
        <c:axId val="167270620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695391"/>
        <c:crosses val="autoZero"/>
        <c:auto val="1"/>
        <c:lblAlgn val="ctr"/>
        <c:lblOffset val="100"/>
        <c:noMultiLvlLbl val="0"/>
      </c:catAx>
      <c:valAx>
        <c:axId val="1672695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706207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761124609304479E-2"/>
          <c:y val="5.6148377353505141E-2"/>
          <c:w val="0.88159127689883521"/>
          <c:h val="0.8383226131096709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5"/>
              <c:layout>
                <c:manualLayout>
                  <c:x val="0"/>
                  <c:y val="1.39736671560506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DF1-4265-A244-9EBA48876C69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Data!$F$3:$F$8</c:f>
              <c:numCache>
                <c:formatCode>General</c:formatCode>
                <c:ptCount val="6"/>
                <c:pt idx="0">
                  <c:v>11</c:v>
                </c:pt>
                <c:pt idx="1">
                  <c:v>9</c:v>
                </c:pt>
                <c:pt idx="2">
                  <c:v>15</c:v>
                </c:pt>
                <c:pt idx="3">
                  <c:v>16</c:v>
                </c:pt>
                <c:pt idx="4">
                  <c:v>13</c:v>
                </c:pt>
                <c:pt idx="5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F1-4265-A244-9EBA48876C69}"/>
            </c:ext>
          </c:extLst>
        </c:ser>
        <c:ser>
          <c:idx val="1"/>
          <c:order val="1"/>
          <c:spPr>
            <a:solidFill>
              <a:srgbClr val="A0CC8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Data!$G$3:$G$8</c:f>
              <c:numCache>
                <c:formatCode>General</c:formatCode>
                <c:ptCount val="6"/>
                <c:pt idx="0">
                  <c:v>13</c:v>
                </c:pt>
                <c:pt idx="1">
                  <c:v>8</c:v>
                </c:pt>
                <c:pt idx="2">
                  <c:v>8</c:v>
                </c:pt>
                <c:pt idx="3">
                  <c:v>11</c:v>
                </c:pt>
                <c:pt idx="4">
                  <c:v>15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F1-4265-A244-9EBA48876C69}"/>
            </c:ext>
          </c:extLst>
        </c:ser>
        <c:ser>
          <c:idx val="2"/>
          <c:order val="2"/>
          <c:spPr>
            <a:solidFill>
              <a:srgbClr val="6BA743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6587524036545456E-17"/>
                  <c:y val="6.6056914533535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DF1-4265-A244-9EBA48876C69}"/>
                </c:ext>
              </c:extLst>
            </c:dLbl>
            <c:dLbl>
              <c:idx val="3"/>
              <c:layout>
                <c:manualLayout>
                  <c:x val="0"/>
                  <c:y val="-4.2696823072811176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DF1-4265-A244-9EBA48876C69}"/>
                </c:ext>
              </c:extLst>
            </c:dLbl>
            <c:dLbl>
              <c:idx val="5"/>
              <c:layout>
                <c:manualLayout>
                  <c:x val="-1.1996907578201872E-16"/>
                  <c:y val="1.39736671560506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DF1-4265-A244-9EBA48876C69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Data!$H$3:$H$8</c:f>
              <c:numCache>
                <c:formatCode>General</c:formatCode>
                <c:ptCount val="6"/>
                <c:pt idx="0">
                  <c:v>19</c:v>
                </c:pt>
                <c:pt idx="1">
                  <c:v>8</c:v>
                </c:pt>
                <c:pt idx="2">
                  <c:v>9</c:v>
                </c:pt>
                <c:pt idx="3">
                  <c:v>13</c:v>
                </c:pt>
                <c:pt idx="4">
                  <c:v>10</c:v>
                </c:pt>
                <c:pt idx="5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F1-4265-A244-9EBA48876C69}"/>
            </c:ext>
          </c:extLst>
        </c:ser>
        <c:ser>
          <c:idx val="3"/>
          <c:order val="3"/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Data!$I$3:$I$8</c:f>
              <c:numCache>
                <c:formatCode>General</c:formatCode>
                <c:ptCount val="6"/>
                <c:pt idx="0">
                  <c:v>12</c:v>
                </c:pt>
                <c:pt idx="1">
                  <c:v>9</c:v>
                </c:pt>
                <c:pt idx="2">
                  <c:v>14</c:v>
                </c:pt>
                <c:pt idx="3">
                  <c:v>14</c:v>
                </c:pt>
                <c:pt idx="4">
                  <c:v>11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DF1-4265-A244-9EBA48876C6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72706207"/>
        <c:axId val="1672695391"/>
      </c:barChart>
      <c:catAx>
        <c:axId val="167270620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695391"/>
        <c:crosses val="autoZero"/>
        <c:auto val="1"/>
        <c:lblAlgn val="ctr"/>
        <c:lblOffset val="100"/>
        <c:noMultiLvlLbl val="0"/>
      </c:catAx>
      <c:valAx>
        <c:axId val="1672695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706207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Data!$F$3:$F$8</c:f>
              <c:numCache>
                <c:formatCode>General</c:formatCode>
                <c:ptCount val="6"/>
                <c:pt idx="0">
                  <c:v>11</c:v>
                </c:pt>
                <c:pt idx="1">
                  <c:v>9</c:v>
                </c:pt>
                <c:pt idx="2">
                  <c:v>15</c:v>
                </c:pt>
                <c:pt idx="3">
                  <c:v>16</c:v>
                </c:pt>
                <c:pt idx="4">
                  <c:v>13</c:v>
                </c:pt>
                <c:pt idx="5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E3-4D04-9371-F2E1BE9E403A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Data!$G$3:$G$8</c:f>
              <c:numCache>
                <c:formatCode>General</c:formatCode>
                <c:ptCount val="6"/>
                <c:pt idx="0">
                  <c:v>13</c:v>
                </c:pt>
                <c:pt idx="1">
                  <c:v>8</c:v>
                </c:pt>
                <c:pt idx="2">
                  <c:v>8</c:v>
                </c:pt>
                <c:pt idx="3">
                  <c:v>11</c:v>
                </c:pt>
                <c:pt idx="4">
                  <c:v>15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E3-4D04-9371-F2E1BE9E403A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Data!$H$3:$H$8</c:f>
              <c:numCache>
                <c:formatCode>General</c:formatCode>
                <c:ptCount val="6"/>
                <c:pt idx="0">
                  <c:v>19</c:v>
                </c:pt>
                <c:pt idx="1">
                  <c:v>8</c:v>
                </c:pt>
                <c:pt idx="2">
                  <c:v>9</c:v>
                </c:pt>
                <c:pt idx="3">
                  <c:v>13</c:v>
                </c:pt>
                <c:pt idx="4">
                  <c:v>10</c:v>
                </c:pt>
                <c:pt idx="5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E3-4D04-9371-F2E1BE9E403A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Data!$I$3:$I$8</c:f>
              <c:numCache>
                <c:formatCode>General</c:formatCode>
                <c:ptCount val="6"/>
                <c:pt idx="0">
                  <c:v>12</c:v>
                </c:pt>
                <c:pt idx="1">
                  <c:v>9</c:v>
                </c:pt>
                <c:pt idx="2">
                  <c:v>14</c:v>
                </c:pt>
                <c:pt idx="3">
                  <c:v>14</c:v>
                </c:pt>
                <c:pt idx="4">
                  <c:v>11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E3-4D04-9371-F2E1BE9E40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0"/>
        <c:overlap val="-67"/>
        <c:axId val="1672706207"/>
        <c:axId val="1672695391"/>
      </c:barChart>
      <c:catAx>
        <c:axId val="167270620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695391"/>
        <c:crosses val="autoZero"/>
        <c:auto val="1"/>
        <c:lblAlgn val="ctr"/>
        <c:lblOffset val="100"/>
        <c:noMultiLvlLbl val="0"/>
      </c:catAx>
      <c:valAx>
        <c:axId val="1672695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706207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761124609304479E-2"/>
          <c:y val="5.6148377353505141E-2"/>
          <c:w val="0.88159127689883521"/>
          <c:h val="0.8383226131096709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5"/>
              <c:layout>
                <c:manualLayout>
                  <c:x val="0"/>
                  <c:y val="1.39736671560506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DF1-4265-A244-9EBA48876C69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Data!$F$3:$F$8</c:f>
              <c:numCache>
                <c:formatCode>General</c:formatCode>
                <c:ptCount val="6"/>
                <c:pt idx="0">
                  <c:v>11</c:v>
                </c:pt>
                <c:pt idx="1">
                  <c:v>9</c:v>
                </c:pt>
                <c:pt idx="2">
                  <c:v>15</c:v>
                </c:pt>
                <c:pt idx="3">
                  <c:v>16</c:v>
                </c:pt>
                <c:pt idx="4">
                  <c:v>13</c:v>
                </c:pt>
                <c:pt idx="5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F1-4265-A244-9EBA48876C69}"/>
            </c:ext>
          </c:extLst>
        </c:ser>
        <c:ser>
          <c:idx val="1"/>
          <c:order val="1"/>
          <c:spPr>
            <a:solidFill>
              <a:srgbClr val="A0CC8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Data!$G$3:$G$8</c:f>
              <c:numCache>
                <c:formatCode>General</c:formatCode>
                <c:ptCount val="6"/>
                <c:pt idx="0">
                  <c:v>13</c:v>
                </c:pt>
                <c:pt idx="1">
                  <c:v>8</c:v>
                </c:pt>
                <c:pt idx="2">
                  <c:v>8</c:v>
                </c:pt>
                <c:pt idx="3">
                  <c:v>11</c:v>
                </c:pt>
                <c:pt idx="4">
                  <c:v>15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F1-4265-A244-9EBA48876C69}"/>
            </c:ext>
          </c:extLst>
        </c:ser>
        <c:ser>
          <c:idx val="2"/>
          <c:order val="2"/>
          <c:spPr>
            <a:solidFill>
              <a:srgbClr val="6BA743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6587524036545456E-17"/>
                  <c:y val="6.6056914533535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DF1-4265-A244-9EBA48876C69}"/>
                </c:ext>
              </c:extLst>
            </c:dLbl>
            <c:dLbl>
              <c:idx val="3"/>
              <c:layout>
                <c:manualLayout>
                  <c:x val="0"/>
                  <c:y val="-4.2696823072811176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DF1-4265-A244-9EBA48876C69}"/>
                </c:ext>
              </c:extLst>
            </c:dLbl>
            <c:dLbl>
              <c:idx val="5"/>
              <c:layout>
                <c:manualLayout>
                  <c:x val="-1.1996907578201872E-16"/>
                  <c:y val="1.39736671560506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DF1-4265-A244-9EBA48876C69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Data!$H$3:$H$8</c:f>
              <c:numCache>
                <c:formatCode>General</c:formatCode>
                <c:ptCount val="6"/>
                <c:pt idx="0">
                  <c:v>19</c:v>
                </c:pt>
                <c:pt idx="1">
                  <c:v>8</c:v>
                </c:pt>
                <c:pt idx="2">
                  <c:v>9</c:v>
                </c:pt>
                <c:pt idx="3">
                  <c:v>13</c:v>
                </c:pt>
                <c:pt idx="4">
                  <c:v>10</c:v>
                </c:pt>
                <c:pt idx="5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F1-4265-A244-9EBA48876C69}"/>
            </c:ext>
          </c:extLst>
        </c:ser>
        <c:ser>
          <c:idx val="3"/>
          <c:order val="3"/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Data!$E$3:$E$8</c:f>
              <c:strCache>
                <c:ptCount val="6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</c:strCache>
            </c:strRef>
          </c:cat>
          <c:val>
            <c:numRef>
              <c:f>Data!$I$3:$I$8</c:f>
              <c:numCache>
                <c:formatCode>General</c:formatCode>
                <c:ptCount val="6"/>
                <c:pt idx="0">
                  <c:v>12</c:v>
                </c:pt>
                <c:pt idx="1">
                  <c:v>9</c:v>
                </c:pt>
                <c:pt idx="2">
                  <c:v>14</c:v>
                </c:pt>
                <c:pt idx="3">
                  <c:v>14</c:v>
                </c:pt>
                <c:pt idx="4">
                  <c:v>11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DF1-4265-A244-9EBA48876C6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72706207"/>
        <c:axId val="1672695391"/>
      </c:barChart>
      <c:catAx>
        <c:axId val="167270620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695391"/>
        <c:crosses val="autoZero"/>
        <c:auto val="1"/>
        <c:lblAlgn val="ctr"/>
        <c:lblOffset val="100"/>
        <c:noMultiLvlLbl val="0"/>
      </c:catAx>
      <c:valAx>
        <c:axId val="16726953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2706207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Business </a:t>
            </a:r>
            <a:r>
              <a:rPr lang="en-US" dirty="0" smtClean="0"/>
              <a:t>degrees</a:t>
            </a:r>
            <a:r>
              <a:rPr lang="en-US" baseline="0" dirty="0" smtClean="0"/>
              <a:t> awarded 2007-2017</a:t>
            </a:r>
            <a:endParaRPr lang="en-US" dirty="0"/>
          </a:p>
        </c:rich>
      </c:tx>
      <c:layout>
        <c:manualLayout>
          <c:xMode val="edge"/>
          <c:yMode val="edge"/>
          <c:x val="0.23896381894077662"/>
          <c:y val="2.23623833018146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Data!$C$64</c:f>
              <c:strCache>
                <c:ptCount val="1"/>
                <c:pt idx="0">
                  <c:v>Business majors in graduates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Data!$B$65:$B$74</c:f>
              <c:strCache>
                <c:ptCount val="10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</c:strCache>
            </c:strRef>
          </c:cat>
          <c:val>
            <c:numRef>
              <c:f>Data!$C$65:$C$74</c:f>
              <c:numCache>
                <c:formatCode>General</c:formatCode>
                <c:ptCount val="10"/>
                <c:pt idx="0">
                  <c:v>31</c:v>
                </c:pt>
                <c:pt idx="1">
                  <c:v>34</c:v>
                </c:pt>
                <c:pt idx="2">
                  <c:v>30</c:v>
                </c:pt>
                <c:pt idx="3">
                  <c:v>29</c:v>
                </c:pt>
                <c:pt idx="4">
                  <c:v>32</c:v>
                </c:pt>
                <c:pt idx="5">
                  <c:v>32</c:v>
                </c:pt>
                <c:pt idx="6">
                  <c:v>30</c:v>
                </c:pt>
                <c:pt idx="7">
                  <c:v>37</c:v>
                </c:pt>
                <c:pt idx="8">
                  <c:v>33</c:v>
                </c:pt>
                <c:pt idx="9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6E-468F-A5C4-49E5A2B6485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67331840"/>
        <c:axId val="267332672"/>
      </c:barChart>
      <c:catAx>
        <c:axId val="267331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3300000" spcFirstLastPara="1" vertOverflow="ellipsis" wrap="square" anchor="t" anchorCtr="0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7332672"/>
        <c:crosses val="autoZero"/>
        <c:auto val="1"/>
        <c:lblAlgn val="ctr"/>
        <c:lblOffset val="100"/>
        <c:noMultiLvlLbl val="0"/>
      </c:catAx>
      <c:valAx>
        <c:axId val="26733267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67331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>
                <a:solidFill>
                  <a:schemeClr val="tx1"/>
                </a:solidFill>
              </a:rPr>
              <a:t>Business degrees </a:t>
            </a:r>
            <a:r>
              <a:rPr lang="en-US" sz="1800" b="1" dirty="0" smtClean="0">
                <a:solidFill>
                  <a:schemeClr val="tx1"/>
                </a:solidFill>
              </a:rPr>
              <a:t>awarded, 2007-08 to 2016-17</a:t>
            </a:r>
            <a:endParaRPr lang="en-US" sz="18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6770622140783557"/>
          <c:y val="7.454127767271566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8774625208770566E-2"/>
          <c:y val="0.12353993984264551"/>
          <c:w val="0.89446494208172733"/>
          <c:h val="0.745971542840104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Data!$C$64</c:f>
              <c:strCache>
                <c:ptCount val="1"/>
                <c:pt idx="0">
                  <c:v>Business majors in graduates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5E9C-4284-BAED-074AD146D8DC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Data!$B$65:$B$74</c:f>
              <c:strCache>
                <c:ptCount val="10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</c:strCache>
            </c:strRef>
          </c:cat>
          <c:val>
            <c:numRef>
              <c:f>Data!$C$65:$C$74</c:f>
              <c:numCache>
                <c:formatCode>General</c:formatCode>
                <c:ptCount val="10"/>
                <c:pt idx="0">
                  <c:v>31</c:v>
                </c:pt>
                <c:pt idx="1">
                  <c:v>34</c:v>
                </c:pt>
                <c:pt idx="2">
                  <c:v>30</c:v>
                </c:pt>
                <c:pt idx="3">
                  <c:v>29</c:v>
                </c:pt>
                <c:pt idx="4">
                  <c:v>32</c:v>
                </c:pt>
                <c:pt idx="5">
                  <c:v>32</c:v>
                </c:pt>
                <c:pt idx="6">
                  <c:v>30</c:v>
                </c:pt>
                <c:pt idx="7">
                  <c:v>37</c:v>
                </c:pt>
                <c:pt idx="8">
                  <c:v>33</c:v>
                </c:pt>
                <c:pt idx="9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6E-468F-A5C4-49E5A2B6485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6"/>
        <c:overlap val="-27"/>
        <c:axId val="267331840"/>
        <c:axId val="267332672"/>
      </c:barChart>
      <c:catAx>
        <c:axId val="2673318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0" dirty="0" smtClean="0">
                    <a:solidFill>
                      <a:schemeClr val="tx1"/>
                    </a:solidFill>
                  </a:rPr>
                  <a:t>Academic</a:t>
                </a:r>
                <a:r>
                  <a:rPr lang="en-US" sz="1600" b="0" baseline="0" dirty="0" smtClean="0">
                    <a:solidFill>
                      <a:schemeClr val="tx1"/>
                    </a:solidFill>
                  </a:rPr>
                  <a:t> year</a:t>
                </a:r>
                <a:endParaRPr lang="en-US" sz="1600" b="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47133084194360064"/>
              <c:y val="0.9348135548520111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7332672"/>
        <c:crosses val="autoZero"/>
        <c:auto val="1"/>
        <c:lblAlgn val="ctr"/>
        <c:lblOffset val="100"/>
        <c:noMultiLvlLbl val="0"/>
      </c:catAx>
      <c:valAx>
        <c:axId val="267332672"/>
        <c:scaling>
          <c:orientation val="minMax"/>
          <c:max val="7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0" dirty="0" smtClean="0">
                    <a:solidFill>
                      <a:schemeClr val="tx1"/>
                    </a:solidFill>
                  </a:rPr>
                  <a:t>Number of degrees awarded</a:t>
                </a:r>
                <a:endParaRPr lang="en-US" sz="1600" b="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9.142054205182968E-3"/>
              <c:y val="0.275479715185799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7331840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rot="60000" anchor="t" anchorCtr="0"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535611640086907"/>
          <c:y val="0.1549323995560731"/>
          <c:w val="0.49286004802920469"/>
          <c:h val="0.8176172721881525"/>
        </c:manualLayout>
      </c:layout>
      <c:pieChart>
        <c:varyColors val="1"/>
        <c:ser>
          <c:idx val="0"/>
          <c:order val="0"/>
          <c:spPr>
            <a:ln w="635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599AD5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2C0-4864-B86E-B1A431DCE9EA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2C0-4864-B86E-B1A431DCE9EA}"/>
              </c:ext>
            </c:extLst>
          </c:dPt>
          <c:dPt>
            <c:idx val="2"/>
            <c:bubble3D val="0"/>
            <c:spPr>
              <a:solidFill>
                <a:srgbClr val="98C0E4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2C0-4864-B86E-B1A431DCE9EA}"/>
              </c:ext>
            </c:extLst>
          </c:dPt>
          <c:dPt>
            <c:idx val="3"/>
            <c:bubble3D val="0"/>
            <c:spPr>
              <a:solidFill>
                <a:srgbClr val="D5E5F3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2C0-4864-B86E-B1A431DCE9EA}"/>
              </c:ext>
            </c:extLst>
          </c:dPt>
          <c:dLbls>
            <c:dLbl>
              <c:idx val="0"/>
              <c:layout>
                <c:manualLayout>
                  <c:x val="-5.475865405815359E-2"/>
                  <c:y val="0.19483765446488044"/>
                </c:manualLayout>
              </c:layout>
              <c:tx>
                <c:rich>
                  <a:bodyPr/>
                  <a:lstStyle/>
                  <a:p>
                    <a:fld id="{A2B46000-4434-4D5E-8360-2ACA9291CC78}" type="VALUE">
                      <a:rPr lang="en-US" smtClean="0"/>
                      <a:pPr/>
                      <a:t>[VALUE]</a:t>
                    </a:fld>
                    <a:r>
                      <a:rPr lang="en-US" baseline="0" dirty="0" smtClean="0"/>
                      <a:t> </a:t>
                    </a:r>
                  </a:p>
                  <a:p>
                    <a:r>
                      <a:rPr lang="en-US" baseline="0" dirty="0" smtClean="0"/>
                      <a:t>(</a:t>
                    </a:r>
                    <a:fld id="{8A637E72-08FA-4DFA-A1C4-E99FA906123E}" type="PERCENTAGE">
                      <a:rPr lang="en-US" baseline="0" smtClean="0"/>
                      <a:pPr/>
                      <a:t>[PERCENTAGE]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2C0-4864-B86E-B1A431DCE9EA}"/>
                </c:ext>
              </c:extLst>
            </c:dLbl>
            <c:dLbl>
              <c:idx val="1"/>
              <c:layout>
                <c:manualLayout>
                  <c:x val="-8.8797817391600246E-3"/>
                  <c:y val="-9.9221733370665692E-17"/>
                </c:manualLayout>
              </c:layout>
              <c:tx>
                <c:rich>
                  <a:bodyPr/>
                  <a:lstStyle/>
                  <a:p>
                    <a:fld id="{4780C6C0-50AC-47C8-AE06-88613952202E}" type="VALUE">
                      <a:rPr lang="en-US" smtClean="0"/>
                      <a:pPr/>
                      <a:t>[VALUE]</a:t>
                    </a:fld>
                    <a:r>
                      <a:rPr lang="en-US" baseline="0" dirty="0" smtClean="0"/>
                      <a:t> </a:t>
                    </a:r>
                  </a:p>
                  <a:p>
                    <a:r>
                      <a:rPr lang="en-US" baseline="0" dirty="0" smtClean="0"/>
                      <a:t>(</a:t>
                    </a:r>
                    <a:fld id="{8C0DDDBF-696F-4E7A-840C-35A3A112C276}" type="PERCENTAGE">
                      <a:rPr lang="en-US" baseline="0" smtClean="0"/>
                      <a:pPr/>
                      <a:t>[PERCENTAGE]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2C0-4864-B86E-B1A431DCE9EA}"/>
                </c:ext>
              </c:extLst>
            </c:dLbl>
            <c:dLbl>
              <c:idx val="2"/>
              <c:layout>
                <c:manualLayout>
                  <c:x val="-8.8797817391600246E-3"/>
                  <c:y val="-1.8942549739641251E-2"/>
                </c:manualLayout>
              </c:layout>
              <c:tx>
                <c:rich>
                  <a:bodyPr/>
                  <a:lstStyle/>
                  <a:p>
                    <a:fld id="{F6486244-1D6B-4D2E-B78F-2ABA503BE9AF}" type="VALUE">
                      <a:rPr lang="en-US" smtClean="0"/>
                      <a:pPr/>
                      <a:t>[VALUE]</a:t>
                    </a:fld>
                    <a:r>
                      <a:rPr lang="en-US" baseline="0" dirty="0" smtClean="0"/>
                      <a:t> </a:t>
                    </a:r>
                  </a:p>
                  <a:p>
                    <a:r>
                      <a:rPr lang="en-US" baseline="0" dirty="0" smtClean="0"/>
                      <a:t>(</a:t>
                    </a:r>
                    <a:fld id="{A7414FA9-8595-4FF8-9E1C-052D21F64E0E}" type="PERCENTAGE">
                      <a:rPr lang="en-US" baseline="0" smtClean="0"/>
                      <a:pPr/>
                      <a:t>[PERCENTAGE]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2C0-4864-B86E-B1A431DCE9EA}"/>
                </c:ext>
              </c:extLst>
            </c:dLbl>
            <c:dLbl>
              <c:idx val="3"/>
              <c:layout>
                <c:manualLayout>
                  <c:x val="-1.1839708985546699E-2"/>
                  <c:y val="1.894254973964114E-2"/>
                </c:manualLayout>
              </c:layout>
              <c:tx>
                <c:rich>
                  <a:bodyPr/>
                  <a:lstStyle/>
                  <a:p>
                    <a:fld id="{DC9F12BB-6398-4D67-A71D-AE9EDE193F9F}" type="VALUE">
                      <a:rPr lang="en-US" smtClean="0"/>
                      <a:pPr/>
                      <a:t>[VALUE]</a:t>
                    </a:fld>
                    <a:r>
                      <a:rPr lang="en-US" baseline="0" dirty="0" smtClean="0"/>
                      <a:t> </a:t>
                    </a:r>
                  </a:p>
                  <a:p>
                    <a:r>
                      <a:rPr lang="en-US" baseline="0" dirty="0" smtClean="0"/>
                      <a:t>(</a:t>
                    </a:r>
                    <a:fld id="{AFAAC576-0FEF-49AB-9243-295187497DBB}" type="PERCENTAGE">
                      <a:rPr lang="en-US" baseline="0" smtClean="0"/>
                      <a:pPr/>
                      <a:t>[PERCENTAGE]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2C0-4864-B86E-B1A431DCE9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Data!$B$11:$B$14</c:f>
              <c:strCache>
                <c:ptCount val="4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</c:strCache>
            </c:strRef>
          </c:cat>
          <c:val>
            <c:numRef>
              <c:f>Data!$C$11:$C$14</c:f>
              <c:numCache>
                <c:formatCode>General</c:formatCode>
                <c:ptCount val="4"/>
                <c:pt idx="0">
                  <c:v>35</c:v>
                </c:pt>
                <c:pt idx="1">
                  <c:v>6</c:v>
                </c:pt>
                <c:pt idx="2">
                  <c:v>3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2C0-4864-B86E-B1A431DCE9E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393839578449218"/>
          <c:y val="0.25006806514572499"/>
          <c:w val="0.20169857984187481"/>
          <c:h val="0.296316877960971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chemeClr val="tx1"/>
                </a:solidFill>
              </a:rPr>
              <a:t>Business degrees </a:t>
            </a:r>
            <a:r>
              <a:rPr lang="en-US" sz="1600" b="1" dirty="0" smtClean="0">
                <a:solidFill>
                  <a:schemeClr val="tx1"/>
                </a:solidFill>
              </a:rPr>
              <a:t>awarded, 2007-08 to 2016-17</a:t>
            </a:r>
            <a:endParaRPr lang="en-US" sz="16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4949345099978446"/>
          <c:y val="9.938721739003944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892857595699094E-2"/>
          <c:y val="0.16101365984236007"/>
          <c:w val="0.89239377686484844"/>
          <c:h val="0.653739601900217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Data!$C$64</c:f>
              <c:strCache>
                <c:ptCount val="1"/>
                <c:pt idx="0">
                  <c:v>Business majors in graduates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5E9C-4284-BAED-074AD146D8DC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Data!$B$65:$B$74</c:f>
              <c:strCache>
                <c:ptCount val="10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</c:strCache>
            </c:strRef>
          </c:cat>
          <c:val>
            <c:numRef>
              <c:f>Data!$C$65:$C$74</c:f>
              <c:numCache>
                <c:formatCode>General</c:formatCode>
                <c:ptCount val="10"/>
                <c:pt idx="0">
                  <c:v>31</c:v>
                </c:pt>
                <c:pt idx="1">
                  <c:v>34</c:v>
                </c:pt>
                <c:pt idx="2">
                  <c:v>30</c:v>
                </c:pt>
                <c:pt idx="3">
                  <c:v>29</c:v>
                </c:pt>
                <c:pt idx="4">
                  <c:v>32</c:v>
                </c:pt>
                <c:pt idx="5">
                  <c:v>32</c:v>
                </c:pt>
                <c:pt idx="6">
                  <c:v>30</c:v>
                </c:pt>
                <c:pt idx="7">
                  <c:v>37</c:v>
                </c:pt>
                <c:pt idx="8">
                  <c:v>33</c:v>
                </c:pt>
                <c:pt idx="9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6E-468F-A5C4-49E5A2B6485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6"/>
        <c:overlap val="-27"/>
        <c:axId val="267331840"/>
        <c:axId val="267332672"/>
      </c:barChart>
      <c:catAx>
        <c:axId val="2673318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dirty="0" smtClean="0">
                    <a:solidFill>
                      <a:schemeClr val="tx1"/>
                    </a:solidFill>
                  </a:rPr>
                  <a:t>Academic</a:t>
                </a:r>
                <a:r>
                  <a:rPr lang="en-US" sz="1400" b="1" baseline="0" dirty="0" smtClean="0">
                    <a:solidFill>
                      <a:schemeClr val="tx1"/>
                    </a:solidFill>
                  </a:rPr>
                  <a:t> year</a:t>
                </a:r>
                <a:endParaRPr lang="en-US" sz="1400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4342938110996995"/>
              <c:y val="0.899174527754418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7332672"/>
        <c:crosses val="autoZero"/>
        <c:auto val="1"/>
        <c:lblAlgn val="ctr"/>
        <c:lblOffset val="100"/>
        <c:noMultiLvlLbl val="0"/>
      </c:catAx>
      <c:valAx>
        <c:axId val="267332672"/>
        <c:scaling>
          <c:orientation val="minMax"/>
          <c:max val="7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dirty="0" smtClean="0">
                    <a:solidFill>
                      <a:schemeClr val="tx1"/>
                    </a:solidFill>
                  </a:rPr>
                  <a:t>Number of degrees awarded</a:t>
                </a:r>
                <a:endParaRPr lang="en-US" sz="1400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1.0752405949256343E-2"/>
              <c:y val="0.1515963381281191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7331840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rot="60000" anchor="t" anchorCtr="0"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Business </a:t>
            </a:r>
            <a:r>
              <a:rPr lang="en-US" sz="2000" dirty="0" smtClean="0"/>
              <a:t>degrees</a:t>
            </a:r>
            <a:r>
              <a:rPr lang="en-US" sz="2000" baseline="0" dirty="0" smtClean="0"/>
              <a:t> awarded 2007-2017</a:t>
            </a:r>
            <a:endParaRPr lang="en-US" sz="2000" dirty="0"/>
          </a:p>
        </c:rich>
      </c:tx>
      <c:layout>
        <c:manualLayout>
          <c:xMode val="edge"/>
          <c:yMode val="edge"/>
          <c:x val="0.23896381894077662"/>
          <c:y val="2.23623833018146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Data!$C$64</c:f>
              <c:strCache>
                <c:ptCount val="1"/>
                <c:pt idx="0">
                  <c:v>Business majors in graduates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Data!$B$65:$B$74</c:f>
              <c:strCache>
                <c:ptCount val="10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</c:strCache>
            </c:strRef>
          </c:cat>
          <c:val>
            <c:numRef>
              <c:f>Data!$C$65:$C$74</c:f>
              <c:numCache>
                <c:formatCode>General</c:formatCode>
                <c:ptCount val="10"/>
                <c:pt idx="0">
                  <c:v>31</c:v>
                </c:pt>
                <c:pt idx="1">
                  <c:v>34</c:v>
                </c:pt>
                <c:pt idx="2">
                  <c:v>30</c:v>
                </c:pt>
                <c:pt idx="3">
                  <c:v>29</c:v>
                </c:pt>
                <c:pt idx="4">
                  <c:v>32</c:v>
                </c:pt>
                <c:pt idx="5">
                  <c:v>32</c:v>
                </c:pt>
                <c:pt idx="6">
                  <c:v>30</c:v>
                </c:pt>
                <c:pt idx="7">
                  <c:v>37</c:v>
                </c:pt>
                <c:pt idx="8">
                  <c:v>33</c:v>
                </c:pt>
                <c:pt idx="9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6E-460E-BB6C-DAC29B35E13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67331840"/>
        <c:axId val="267332672"/>
      </c:barChart>
      <c:catAx>
        <c:axId val="267331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3300000" spcFirstLastPara="1" vertOverflow="ellipsis" wrap="square" anchor="t" anchorCtr="0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7332672"/>
        <c:crosses val="autoZero"/>
        <c:auto val="1"/>
        <c:lblAlgn val="ctr"/>
        <c:lblOffset val="100"/>
        <c:noMultiLvlLbl val="0"/>
      </c:catAx>
      <c:valAx>
        <c:axId val="26733267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67331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chemeClr val="tx1"/>
                </a:solidFill>
              </a:rPr>
              <a:t>Business degrees </a:t>
            </a:r>
            <a:r>
              <a:rPr lang="en-US" sz="1600" b="1" dirty="0" smtClean="0">
                <a:solidFill>
                  <a:schemeClr val="tx1"/>
                </a:solidFill>
              </a:rPr>
              <a:t>awarded, 2007-08 to 2016-17</a:t>
            </a:r>
            <a:endParaRPr lang="en-US" sz="16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4949345099978446"/>
          <c:y val="9.938721739003944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892857595699094E-2"/>
          <c:y val="0.16101365984236007"/>
          <c:w val="0.89239377686484844"/>
          <c:h val="0.653739601900217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Data!$C$64</c:f>
              <c:strCache>
                <c:ptCount val="1"/>
                <c:pt idx="0">
                  <c:v>Business majors in graduates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5E9C-4284-BAED-074AD146D8DC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Data!$B$65:$B$74</c:f>
              <c:strCache>
                <c:ptCount val="10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</c:strCache>
            </c:strRef>
          </c:cat>
          <c:val>
            <c:numRef>
              <c:f>Data!$C$65:$C$74</c:f>
              <c:numCache>
                <c:formatCode>General</c:formatCode>
                <c:ptCount val="10"/>
                <c:pt idx="0">
                  <c:v>31</c:v>
                </c:pt>
                <c:pt idx="1">
                  <c:v>34</c:v>
                </c:pt>
                <c:pt idx="2">
                  <c:v>30</c:v>
                </c:pt>
                <c:pt idx="3">
                  <c:v>29</c:v>
                </c:pt>
                <c:pt idx="4">
                  <c:v>32</c:v>
                </c:pt>
                <c:pt idx="5">
                  <c:v>32</c:v>
                </c:pt>
                <c:pt idx="6">
                  <c:v>30</c:v>
                </c:pt>
                <c:pt idx="7">
                  <c:v>37</c:v>
                </c:pt>
                <c:pt idx="8">
                  <c:v>33</c:v>
                </c:pt>
                <c:pt idx="9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6E-468F-A5C4-49E5A2B6485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6"/>
        <c:overlap val="-27"/>
        <c:axId val="267331840"/>
        <c:axId val="267332672"/>
      </c:barChart>
      <c:catAx>
        <c:axId val="2673318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dirty="0" smtClean="0">
                    <a:solidFill>
                      <a:schemeClr val="tx1"/>
                    </a:solidFill>
                  </a:rPr>
                  <a:t>Academic</a:t>
                </a:r>
                <a:r>
                  <a:rPr lang="en-US" sz="1400" b="1" baseline="0" dirty="0" smtClean="0">
                    <a:solidFill>
                      <a:schemeClr val="tx1"/>
                    </a:solidFill>
                  </a:rPr>
                  <a:t> year</a:t>
                </a:r>
                <a:endParaRPr lang="en-US" sz="1400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4342938110996995"/>
              <c:y val="0.899174527754418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7332672"/>
        <c:crosses val="autoZero"/>
        <c:auto val="1"/>
        <c:lblAlgn val="ctr"/>
        <c:lblOffset val="100"/>
        <c:noMultiLvlLbl val="0"/>
      </c:catAx>
      <c:valAx>
        <c:axId val="267332672"/>
        <c:scaling>
          <c:orientation val="minMax"/>
          <c:max val="7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dirty="0" smtClean="0">
                    <a:solidFill>
                      <a:schemeClr val="tx1"/>
                    </a:solidFill>
                  </a:rPr>
                  <a:t>Number of degrees awarded</a:t>
                </a:r>
                <a:endParaRPr lang="en-US" sz="1400" b="1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1.0752405949256343E-2"/>
              <c:y val="0.1515963381281191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7331840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rot="60000" anchor="t" anchorCtr="0"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Business </a:t>
            </a:r>
            <a:r>
              <a:rPr lang="en-US" sz="2000" dirty="0" smtClean="0"/>
              <a:t>degrees</a:t>
            </a:r>
            <a:r>
              <a:rPr lang="en-US" sz="2000" baseline="0" dirty="0" smtClean="0"/>
              <a:t> awarded 2007-2017</a:t>
            </a:r>
            <a:endParaRPr lang="en-US" sz="2000" dirty="0"/>
          </a:p>
        </c:rich>
      </c:tx>
      <c:layout>
        <c:manualLayout>
          <c:xMode val="edge"/>
          <c:yMode val="edge"/>
          <c:x val="0.23896381894077662"/>
          <c:y val="2.23623833018146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Data!$C$64</c:f>
              <c:strCache>
                <c:ptCount val="1"/>
                <c:pt idx="0">
                  <c:v>Business majors in graduates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Data!$B$65:$B$74</c:f>
              <c:strCache>
                <c:ptCount val="10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</c:strCache>
            </c:strRef>
          </c:cat>
          <c:val>
            <c:numRef>
              <c:f>Data!$C$65:$C$74</c:f>
              <c:numCache>
                <c:formatCode>General</c:formatCode>
                <c:ptCount val="10"/>
                <c:pt idx="0">
                  <c:v>31</c:v>
                </c:pt>
                <c:pt idx="1">
                  <c:v>34</c:v>
                </c:pt>
                <c:pt idx="2">
                  <c:v>30</c:v>
                </c:pt>
                <c:pt idx="3">
                  <c:v>29</c:v>
                </c:pt>
                <c:pt idx="4">
                  <c:v>32</c:v>
                </c:pt>
                <c:pt idx="5">
                  <c:v>32</c:v>
                </c:pt>
                <c:pt idx="6">
                  <c:v>30</c:v>
                </c:pt>
                <c:pt idx="7">
                  <c:v>37</c:v>
                </c:pt>
                <c:pt idx="8">
                  <c:v>33</c:v>
                </c:pt>
                <c:pt idx="9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6E-460E-BB6C-DAC29B35E13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67331840"/>
        <c:axId val="267332672"/>
      </c:barChart>
      <c:catAx>
        <c:axId val="267331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3300000" spcFirstLastPara="1" vertOverflow="ellipsis" wrap="square" anchor="t" anchorCtr="0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7332672"/>
        <c:crosses val="autoZero"/>
        <c:auto val="1"/>
        <c:lblAlgn val="ctr"/>
        <c:lblOffset val="100"/>
        <c:noMultiLvlLbl val="0"/>
      </c:catAx>
      <c:valAx>
        <c:axId val="26733267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67331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cap="none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Standard Chart Title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cap="none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lt1"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5">
                  <a:tint val="50000"/>
                </a:schemeClr>
              </a:solidFill>
              <a:ln>
                <a:solidFill>
                  <a:schemeClr val="accent5">
                    <a:tint val="50000"/>
                    <a:lumMod val="75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 prstMaterial="translucentPowder">
                <a:contourClr>
                  <a:schemeClr val="accent5">
                    <a:tint val="5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FFB-46B1-9832-4E808F8B3B2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tint val="70000"/>
                </a:schemeClr>
              </a:solidFill>
              <a:ln>
                <a:solidFill>
                  <a:schemeClr val="accent5">
                    <a:tint val="70000"/>
                    <a:lumMod val="75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 prstMaterial="translucentPowder">
                <a:contourClr>
                  <a:schemeClr val="accent5">
                    <a:tint val="7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FFB-46B1-9832-4E808F8B3B2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tint val="90000"/>
                </a:schemeClr>
              </a:solidFill>
              <a:ln>
                <a:solidFill>
                  <a:schemeClr val="accent5">
                    <a:tint val="90000"/>
                    <a:lumMod val="75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 prstMaterial="translucentPowder">
                <a:contourClr>
                  <a:schemeClr val="accent5">
                    <a:tint val="9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FFB-46B1-9832-4E808F8B3B2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shade val="90000"/>
                </a:schemeClr>
              </a:solidFill>
              <a:ln>
                <a:solidFill>
                  <a:schemeClr val="accent5">
                    <a:shade val="90000"/>
                    <a:lumMod val="75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 prstMaterial="translucentPowder">
                <a:contourClr>
                  <a:schemeClr val="accent5">
                    <a:shade val="9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FFB-46B1-9832-4E808F8B3B2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shade val="70000"/>
                </a:schemeClr>
              </a:solidFill>
              <a:ln>
                <a:solidFill>
                  <a:schemeClr val="accent5">
                    <a:shade val="70000"/>
                    <a:lumMod val="75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 prstMaterial="translucentPowder">
                <a:contourClr>
                  <a:schemeClr val="accent5">
                    <a:shade val="7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FFB-46B1-9832-4E808F8B3B2D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shade val="50000"/>
                </a:schemeClr>
              </a:solidFill>
              <a:ln>
                <a:solidFill>
                  <a:schemeClr val="accent5">
                    <a:shade val="50000"/>
                    <a:lumMod val="75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 prstMaterial="translucentPowder">
                <a:contourClr>
                  <a:schemeClr val="accent5">
                    <a:shade val="5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FFB-46B1-9832-4E808F8B3B2D}"/>
              </c:ext>
            </c:extLst>
          </c:dPt>
          <c:cat>
            <c:strRef>
              <c:f>Data!$B$3:$B$8</c:f>
              <c:strCache>
                <c:ptCount val="6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Group E</c:v>
                </c:pt>
                <c:pt idx="5">
                  <c:v>Group F</c:v>
                </c:pt>
              </c:strCache>
            </c:strRef>
          </c:cat>
          <c:val>
            <c:numRef>
              <c:f>Data!$C$3:$C$8</c:f>
              <c:numCache>
                <c:formatCode>General</c:formatCode>
                <c:ptCount val="6"/>
                <c:pt idx="0">
                  <c:v>11</c:v>
                </c:pt>
                <c:pt idx="1">
                  <c:v>9</c:v>
                </c:pt>
                <c:pt idx="2">
                  <c:v>15</c:v>
                </c:pt>
                <c:pt idx="3">
                  <c:v>16</c:v>
                </c:pt>
                <c:pt idx="4">
                  <c:v>13</c:v>
                </c:pt>
                <c:pt idx="5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FFB-46B1-9832-4E808F8B3B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2"/>
        <c:gapDepth val="140"/>
        <c:shape val="box"/>
        <c:axId val="814834416"/>
        <c:axId val="814831504"/>
        <c:axId val="0"/>
      </c:bar3DChart>
      <c:catAx>
        <c:axId val="814834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4831504"/>
        <c:crosses val="autoZero"/>
        <c:auto val="1"/>
        <c:lblAlgn val="ctr"/>
        <c:lblOffset val="100"/>
        <c:noMultiLvlLbl val="0"/>
      </c:catAx>
      <c:valAx>
        <c:axId val="814831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4834416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Standard Chart </a:t>
            </a:r>
            <a:r>
              <a:rPr lang="en-US" dirty="0">
                <a:solidFill>
                  <a:schemeClr val="tx1"/>
                </a:solidFill>
              </a:rPr>
              <a:t>Title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075006038724973E-2"/>
          <c:y val="5.2961022131790436E-2"/>
          <c:w val="0.94945711624447193"/>
          <c:h val="0.8660145726529731"/>
        </c:manualLayout>
      </c:layout>
      <c:barChart>
        <c:barDir val="col"/>
        <c:grouping val="clustered"/>
        <c:varyColors val="1"/>
        <c:ser>
          <c:idx val="0"/>
          <c:order val="0"/>
          <c:spPr>
            <a:ln w="6350"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2E6F2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82-4F37-AD43-228C02D3184F}"/>
              </c:ext>
            </c:extLst>
          </c:dPt>
          <c:dPt>
            <c:idx val="1"/>
            <c:invertIfNegative val="0"/>
            <c:bubble3D val="0"/>
            <c:spPr>
              <a:solidFill>
                <a:srgbClr val="B2BEE0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82-4F37-AD43-228C02D3184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tint val="90000"/>
                </a:schemeClr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382-4F37-AD43-228C02D3184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shade val="90000"/>
                </a:schemeClr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382-4F37-AD43-228C02D3184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382-4F37-AD43-228C02D3184F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382-4F37-AD43-228C02D318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Data!$B$3:$B$8</c:f>
              <c:strCache>
                <c:ptCount val="6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Group E</c:v>
                </c:pt>
                <c:pt idx="5">
                  <c:v>Group F</c:v>
                </c:pt>
              </c:strCache>
            </c:strRef>
          </c:cat>
          <c:val>
            <c:numRef>
              <c:f>Data!$C$3:$C$8</c:f>
              <c:numCache>
                <c:formatCode>General</c:formatCode>
                <c:ptCount val="6"/>
                <c:pt idx="0">
                  <c:v>11</c:v>
                </c:pt>
                <c:pt idx="1">
                  <c:v>9</c:v>
                </c:pt>
                <c:pt idx="2">
                  <c:v>15</c:v>
                </c:pt>
                <c:pt idx="3">
                  <c:v>16</c:v>
                </c:pt>
                <c:pt idx="4">
                  <c:v>13</c:v>
                </c:pt>
                <c:pt idx="5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382-4F37-AD43-228C02D318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8"/>
        <c:overlap val="100"/>
        <c:axId val="814834416"/>
        <c:axId val="814831504"/>
      </c:barChart>
      <c:catAx>
        <c:axId val="814834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4831504"/>
        <c:crosses val="autoZero"/>
        <c:auto val="1"/>
        <c:lblAlgn val="ctr"/>
        <c:lblOffset val="100"/>
        <c:noMultiLvlLbl val="0"/>
      </c:catAx>
      <c:valAx>
        <c:axId val="8148315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814834416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cap="none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 smtClean="0"/>
              <a:t>Standard Chart Title</a:t>
            </a:r>
            <a:endParaRPr lang="en-US" sz="20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cap="none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lt1"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5">
                  <a:tint val="50000"/>
                </a:schemeClr>
              </a:solidFill>
              <a:ln>
                <a:solidFill>
                  <a:schemeClr val="accent5">
                    <a:tint val="50000"/>
                    <a:lumMod val="75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 prstMaterial="translucentPowder">
                <a:contourClr>
                  <a:schemeClr val="accent5">
                    <a:tint val="5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85A-4BAB-B1D8-94D5FD1C59C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tint val="70000"/>
                </a:schemeClr>
              </a:solidFill>
              <a:ln>
                <a:solidFill>
                  <a:schemeClr val="accent5">
                    <a:tint val="70000"/>
                    <a:lumMod val="75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 prstMaterial="translucentPowder">
                <a:contourClr>
                  <a:schemeClr val="accent5">
                    <a:tint val="7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85A-4BAB-B1D8-94D5FD1C59C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tint val="90000"/>
                </a:schemeClr>
              </a:solidFill>
              <a:ln>
                <a:solidFill>
                  <a:schemeClr val="accent5">
                    <a:tint val="90000"/>
                    <a:lumMod val="75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 prstMaterial="translucentPowder">
                <a:contourClr>
                  <a:schemeClr val="accent5">
                    <a:tint val="9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85A-4BAB-B1D8-94D5FD1C59C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shade val="90000"/>
                </a:schemeClr>
              </a:solidFill>
              <a:ln>
                <a:solidFill>
                  <a:schemeClr val="accent5">
                    <a:shade val="90000"/>
                    <a:lumMod val="75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 prstMaterial="translucentPowder">
                <a:contourClr>
                  <a:schemeClr val="accent5">
                    <a:shade val="9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85A-4BAB-B1D8-94D5FD1C59C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shade val="70000"/>
                </a:schemeClr>
              </a:solidFill>
              <a:ln>
                <a:solidFill>
                  <a:schemeClr val="accent5">
                    <a:shade val="70000"/>
                    <a:lumMod val="75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 prstMaterial="translucentPowder">
                <a:contourClr>
                  <a:schemeClr val="accent5">
                    <a:shade val="7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85A-4BAB-B1D8-94D5FD1C59C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shade val="50000"/>
                </a:schemeClr>
              </a:solidFill>
              <a:ln>
                <a:solidFill>
                  <a:schemeClr val="accent5">
                    <a:shade val="50000"/>
                    <a:lumMod val="75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 prstMaterial="translucentPowder">
                <a:contourClr>
                  <a:schemeClr val="accent5">
                    <a:shade val="5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85A-4BAB-B1D8-94D5FD1C59CE}"/>
              </c:ext>
            </c:extLst>
          </c:dPt>
          <c:cat>
            <c:strRef>
              <c:f>Data!$B$3:$B$8</c:f>
              <c:strCache>
                <c:ptCount val="6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Group E</c:v>
                </c:pt>
                <c:pt idx="5">
                  <c:v>Group F</c:v>
                </c:pt>
              </c:strCache>
            </c:strRef>
          </c:cat>
          <c:val>
            <c:numRef>
              <c:f>Data!$C$3:$C$8</c:f>
              <c:numCache>
                <c:formatCode>General</c:formatCode>
                <c:ptCount val="6"/>
                <c:pt idx="0">
                  <c:v>11</c:v>
                </c:pt>
                <c:pt idx="1">
                  <c:v>9</c:v>
                </c:pt>
                <c:pt idx="2">
                  <c:v>15</c:v>
                </c:pt>
                <c:pt idx="3">
                  <c:v>16</c:v>
                </c:pt>
                <c:pt idx="4">
                  <c:v>13</c:v>
                </c:pt>
                <c:pt idx="5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85A-4BAB-B1D8-94D5FD1C59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6"/>
        <c:gapDepth val="159"/>
        <c:shape val="box"/>
        <c:axId val="814834416"/>
        <c:axId val="814831504"/>
        <c:axId val="0"/>
      </c:bar3DChart>
      <c:catAx>
        <c:axId val="814834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4831504"/>
        <c:crosses val="autoZero"/>
        <c:auto val="1"/>
        <c:lblAlgn val="ctr"/>
        <c:lblOffset val="100"/>
        <c:noMultiLvlLbl val="0"/>
      </c:catAx>
      <c:valAx>
        <c:axId val="814831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4834416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 smtClean="0">
                <a:solidFill>
                  <a:schemeClr val="tx1"/>
                </a:solidFill>
              </a:rPr>
              <a:t>Standard Chart </a:t>
            </a:r>
            <a:r>
              <a:rPr lang="en-US" sz="1800" dirty="0">
                <a:solidFill>
                  <a:schemeClr val="tx1"/>
                </a:solidFill>
              </a:rPr>
              <a:t>Title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075006038724973E-2"/>
          <c:y val="5.2961022131790436E-2"/>
          <c:w val="0.94945711624447193"/>
          <c:h val="0.8660145726529731"/>
        </c:manualLayout>
      </c:layout>
      <c:barChart>
        <c:barDir val="col"/>
        <c:grouping val="clustered"/>
        <c:varyColors val="1"/>
        <c:ser>
          <c:idx val="0"/>
          <c:order val="0"/>
          <c:spPr>
            <a:ln w="6350"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2E6F2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B21-4D4C-B43C-2D9688D5045D}"/>
              </c:ext>
            </c:extLst>
          </c:dPt>
          <c:dPt>
            <c:idx val="1"/>
            <c:invertIfNegative val="0"/>
            <c:bubble3D val="0"/>
            <c:spPr>
              <a:solidFill>
                <a:srgbClr val="B2BEE0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B21-4D4C-B43C-2D9688D5045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tint val="90000"/>
                </a:schemeClr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B21-4D4C-B43C-2D9688D5045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shade val="90000"/>
                </a:schemeClr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B21-4D4C-B43C-2D9688D5045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B21-4D4C-B43C-2D9688D5045D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B21-4D4C-B43C-2D9688D5045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Data!$B$3:$B$8</c:f>
              <c:strCache>
                <c:ptCount val="6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Group E</c:v>
                </c:pt>
                <c:pt idx="5">
                  <c:v>Group F</c:v>
                </c:pt>
              </c:strCache>
            </c:strRef>
          </c:cat>
          <c:val>
            <c:numRef>
              <c:f>Data!$C$3:$C$8</c:f>
              <c:numCache>
                <c:formatCode>General</c:formatCode>
                <c:ptCount val="6"/>
                <c:pt idx="0">
                  <c:v>11</c:v>
                </c:pt>
                <c:pt idx="1">
                  <c:v>9</c:v>
                </c:pt>
                <c:pt idx="2">
                  <c:v>15</c:v>
                </c:pt>
                <c:pt idx="3">
                  <c:v>16</c:v>
                </c:pt>
                <c:pt idx="4">
                  <c:v>13</c:v>
                </c:pt>
                <c:pt idx="5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B21-4D4C-B43C-2D9688D504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8"/>
        <c:overlap val="100"/>
        <c:axId val="814834416"/>
        <c:axId val="814831504"/>
      </c:barChart>
      <c:catAx>
        <c:axId val="814834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4831504"/>
        <c:crosses val="autoZero"/>
        <c:auto val="1"/>
        <c:lblAlgn val="ctr"/>
        <c:lblOffset val="100"/>
        <c:noMultiLvlLbl val="0"/>
      </c:catAx>
      <c:valAx>
        <c:axId val="8148315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814834416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Sheet1!$B$3:$B$8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Sheet1!$C$3:$C$8</c:f>
              <c:numCache>
                <c:formatCode>General</c:formatCode>
                <c:ptCount val="6"/>
                <c:pt idx="0">
                  <c:v>450</c:v>
                </c:pt>
                <c:pt idx="1">
                  <c:v>-115</c:v>
                </c:pt>
                <c:pt idx="2">
                  <c:v>-320</c:v>
                </c:pt>
                <c:pt idx="3">
                  <c:v>205</c:v>
                </c:pt>
                <c:pt idx="4">
                  <c:v>670</c:v>
                </c:pt>
                <c:pt idx="5">
                  <c:v>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E2-4000-91D2-6B66122815B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162068256"/>
        <c:axId val="1162068672"/>
      </c:barChart>
      <c:catAx>
        <c:axId val="116206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2068672"/>
        <c:crosses val="autoZero"/>
        <c:auto val="1"/>
        <c:lblAlgn val="ctr"/>
        <c:lblOffset val="100"/>
        <c:noMultiLvlLbl val="0"/>
      </c:catAx>
      <c:valAx>
        <c:axId val="1162068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2068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none" spc="50" normalizeH="0" baseline="0">
              <a:solidFill>
                <a:schemeClr val="tx1"/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122703412073484E-2"/>
          <c:y val="0.16839190628328007"/>
          <c:w val="0.88032174103237093"/>
          <c:h val="0.69955271565495203"/>
        </c:manualLayout>
      </c:layout>
      <c:barChart>
        <c:barDir val="col"/>
        <c:grouping val="clustered"/>
        <c:varyColors val="0"/>
        <c:ser>
          <c:idx val="0"/>
          <c:order val="0"/>
          <c:spPr>
            <a:noFill/>
            <a:ln>
              <a:solidFill>
                <a:schemeClr val="tx1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6969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85C-49B1-A25F-B1BBAFB4E9F9}"/>
              </c:ext>
            </c:extLst>
          </c:dPt>
          <c:dPt>
            <c:idx val="2"/>
            <c:invertIfNegative val="0"/>
            <c:bubble3D val="0"/>
            <c:spPr>
              <a:solidFill>
                <a:srgbClr val="FF6969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85C-49B1-A25F-B1BBAFB4E9F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Sheet1!$B$3:$B$8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Sheet1!$C$3:$C$8</c:f>
              <c:numCache>
                <c:formatCode>General</c:formatCode>
                <c:ptCount val="6"/>
                <c:pt idx="0">
                  <c:v>450</c:v>
                </c:pt>
                <c:pt idx="1">
                  <c:v>-115</c:v>
                </c:pt>
                <c:pt idx="2">
                  <c:v>-320</c:v>
                </c:pt>
                <c:pt idx="3">
                  <c:v>205</c:v>
                </c:pt>
                <c:pt idx="4">
                  <c:v>670</c:v>
                </c:pt>
                <c:pt idx="5">
                  <c:v>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5C-49B1-A25F-B1BBAFB4E9F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162068256"/>
        <c:axId val="1162068672"/>
      </c:barChart>
      <c:catAx>
        <c:axId val="11620682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62068672"/>
        <c:crosses val="autoZero"/>
        <c:auto val="1"/>
        <c:lblAlgn val="ctr"/>
        <c:lblOffset val="100"/>
        <c:noMultiLvlLbl val="0"/>
      </c:catAx>
      <c:valAx>
        <c:axId val="1162068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2068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99413424067646"/>
          <c:y val="6.6125951714328321E-2"/>
          <c:w val="0.85540085826363621"/>
          <c:h val="0.7290435877470552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Data!$L$95</c:f>
              <c:strCache>
                <c:ptCount val="1"/>
                <c:pt idx="0">
                  <c:v>Employed</c:v>
                </c:pt>
              </c:strCache>
            </c:strRef>
          </c:tx>
          <c:spPr>
            <a:solidFill>
              <a:srgbClr val="B6B6B6"/>
            </a:solidFill>
            <a:ln w="3175"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Data!$K$96:$K$100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Data!$L$96:$L$100</c:f>
              <c:numCache>
                <c:formatCode>0%</c:formatCode>
                <c:ptCount val="5"/>
                <c:pt idx="0">
                  <c:v>0.65</c:v>
                </c:pt>
                <c:pt idx="1">
                  <c:v>0.67</c:v>
                </c:pt>
                <c:pt idx="2">
                  <c:v>0.7</c:v>
                </c:pt>
                <c:pt idx="3">
                  <c:v>0.66</c:v>
                </c:pt>
                <c:pt idx="4">
                  <c:v>0.68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53-4472-97BA-08421E9D99E6}"/>
            </c:ext>
          </c:extLst>
        </c:ser>
        <c:ser>
          <c:idx val="1"/>
          <c:order val="1"/>
          <c:tx>
            <c:strRef>
              <c:f>Data!$M$95</c:f>
              <c:strCache>
                <c:ptCount val="1"/>
                <c:pt idx="0">
                  <c:v>In graduate or professional school</c:v>
                </c:pt>
              </c:strCache>
            </c:strRef>
          </c:tx>
          <c:spPr>
            <a:solidFill>
              <a:srgbClr val="E6E6E6"/>
            </a:solidFill>
            <a:ln w="3175"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Data!$K$96:$K$100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Data!$M$96:$M$100</c:f>
              <c:numCache>
                <c:formatCode>0%</c:formatCode>
                <c:ptCount val="5"/>
                <c:pt idx="0">
                  <c:v>0.26</c:v>
                </c:pt>
                <c:pt idx="1">
                  <c:v>0.25</c:v>
                </c:pt>
                <c:pt idx="2">
                  <c:v>0.22</c:v>
                </c:pt>
                <c:pt idx="3">
                  <c:v>0.25</c:v>
                </c:pt>
                <c:pt idx="4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53-4472-97BA-08421E9D99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overlap val="100"/>
        <c:axId val="990275136"/>
        <c:axId val="990262240"/>
      </c:barChart>
      <c:catAx>
        <c:axId val="990275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0262240"/>
        <c:crosses val="autoZero"/>
        <c:auto val="1"/>
        <c:lblAlgn val="ctr"/>
        <c:lblOffset val="100"/>
        <c:tickMarkSkip val="1"/>
        <c:noMultiLvlLbl val="0"/>
      </c:catAx>
      <c:valAx>
        <c:axId val="990262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027513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Sheet1!$B$3:$B$8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Sheet1!$C$3:$C$8</c:f>
              <c:numCache>
                <c:formatCode>General</c:formatCode>
                <c:ptCount val="6"/>
                <c:pt idx="0">
                  <c:v>450</c:v>
                </c:pt>
                <c:pt idx="1">
                  <c:v>-115</c:v>
                </c:pt>
                <c:pt idx="2">
                  <c:v>-320</c:v>
                </c:pt>
                <c:pt idx="3">
                  <c:v>205</c:v>
                </c:pt>
                <c:pt idx="4">
                  <c:v>670</c:v>
                </c:pt>
                <c:pt idx="5">
                  <c:v>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F7-46A8-ADC4-4931752D5C0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162068256"/>
        <c:axId val="1162068672"/>
      </c:barChart>
      <c:catAx>
        <c:axId val="116206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2068672"/>
        <c:crosses val="autoZero"/>
        <c:auto val="1"/>
        <c:lblAlgn val="ctr"/>
        <c:lblOffset val="100"/>
        <c:noMultiLvlLbl val="0"/>
      </c:catAx>
      <c:valAx>
        <c:axId val="1162068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2068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50" normalizeH="0" baseline="0">
              <a:solidFill>
                <a:schemeClr val="tx1"/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122703412073484E-2"/>
          <c:y val="0.16839190628328007"/>
          <c:w val="0.88032174103237093"/>
          <c:h val="0.69955271565495203"/>
        </c:manualLayout>
      </c:layout>
      <c:barChart>
        <c:barDir val="col"/>
        <c:grouping val="clustered"/>
        <c:varyColors val="0"/>
        <c:ser>
          <c:idx val="0"/>
          <c:order val="0"/>
          <c:spPr>
            <a:noFill/>
            <a:ln>
              <a:solidFill>
                <a:schemeClr val="tx1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6969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002-49FA-A1CB-4E53723F1E17}"/>
              </c:ext>
            </c:extLst>
          </c:dPt>
          <c:dPt>
            <c:idx val="2"/>
            <c:invertIfNegative val="0"/>
            <c:bubble3D val="0"/>
            <c:spPr>
              <a:solidFill>
                <a:srgbClr val="FF6969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002-49FA-A1CB-4E53723F1E1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Sheet1!$B$3:$B$8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Sheet1!$C$3:$C$8</c:f>
              <c:numCache>
                <c:formatCode>General</c:formatCode>
                <c:ptCount val="6"/>
                <c:pt idx="0">
                  <c:v>450</c:v>
                </c:pt>
                <c:pt idx="1">
                  <c:v>-115</c:v>
                </c:pt>
                <c:pt idx="2">
                  <c:v>-320</c:v>
                </c:pt>
                <c:pt idx="3">
                  <c:v>205</c:v>
                </c:pt>
                <c:pt idx="4">
                  <c:v>670</c:v>
                </c:pt>
                <c:pt idx="5">
                  <c:v>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002-49FA-A1CB-4E53723F1E1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162068256"/>
        <c:axId val="1162068672"/>
      </c:barChart>
      <c:catAx>
        <c:axId val="11620682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62068672"/>
        <c:crosses val="autoZero"/>
        <c:auto val="1"/>
        <c:lblAlgn val="ctr"/>
        <c:lblOffset val="100"/>
        <c:noMultiLvlLbl val="0"/>
      </c:catAx>
      <c:valAx>
        <c:axId val="1162068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2068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Title for Chart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2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5EE-45AD-8D12-890F6A5ED36A}"/>
              </c:ext>
            </c:extLst>
          </c:dPt>
          <c:dPt>
            <c:idx val="1"/>
            <c:bubble3D val="0"/>
            <c:explosion val="23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5EE-45AD-8D12-890F6A5ED36A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5EE-45AD-8D12-890F6A5ED36A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5EE-45AD-8D12-890F6A5ED36A}"/>
              </c:ext>
            </c:extLst>
          </c:dPt>
          <c:dLbls>
            <c:dLbl>
              <c:idx val="0"/>
              <c:layout>
                <c:manualLayout>
                  <c:x val="-1.1862861583757439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5EE-45AD-8D12-890F6A5ED36A}"/>
                </c:ext>
              </c:extLst>
            </c:dLbl>
            <c:dLbl>
              <c:idx val="1"/>
              <c:layout>
                <c:manualLayout>
                  <c:x val="2.5420417679480157E-2"/>
                  <c:y val="1.731025450844669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5EE-45AD-8D12-890F6A5ED36A}"/>
                </c:ext>
              </c:extLst>
            </c:dLbl>
            <c:dLbl>
              <c:idx val="2"/>
              <c:layout>
                <c:manualLayout>
                  <c:x val="2.0336334143584128E-2"/>
                  <c:y val="5.770084836148900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5EE-45AD-8D12-890F6A5ED36A}"/>
                </c:ext>
              </c:extLst>
            </c:dLbl>
            <c:dLbl>
              <c:idx val="3"/>
              <c:layout>
                <c:manualLayout>
                  <c:x val="1.3557556095722751E-2"/>
                  <c:y val="3.750555143496785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5EE-45AD-8D12-890F6A5ED3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Data!$B$11:$B$14</c:f>
              <c:strCache>
                <c:ptCount val="4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</c:strCache>
            </c:strRef>
          </c:cat>
          <c:val>
            <c:numRef>
              <c:f>Data!$C$11:$C$14</c:f>
              <c:numCache>
                <c:formatCode>General</c:formatCode>
                <c:ptCount val="4"/>
                <c:pt idx="0">
                  <c:v>35</c:v>
                </c:pt>
                <c:pt idx="1">
                  <c:v>6</c:v>
                </c:pt>
                <c:pt idx="2">
                  <c:v>3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5EE-45AD-8D12-890F6A5ED36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smtClean="0">
                <a:solidFill>
                  <a:schemeClr val="tx1"/>
                </a:solidFill>
              </a:rPr>
              <a:t>Title for Pie Chart</a:t>
            </a:r>
            <a:endParaRPr lang="en-US" sz="24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43253952901264753"/>
          <c:y val="1.35303926711722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0469374541735672"/>
          <c:y val="0.11961506352466089"/>
          <c:w val="0.49286004802920469"/>
          <c:h val="0.8176172721881525"/>
        </c:manualLayout>
      </c:layout>
      <c:pieChart>
        <c:varyColors val="1"/>
        <c:ser>
          <c:idx val="0"/>
          <c:order val="0"/>
          <c:spPr>
            <a:ln w="635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599AD5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FC6-4721-8DC2-E3324C5DF0AC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FC6-4721-8DC2-E3324C5DF0AC}"/>
              </c:ext>
            </c:extLst>
          </c:dPt>
          <c:dPt>
            <c:idx val="2"/>
            <c:bubble3D val="0"/>
            <c:spPr>
              <a:solidFill>
                <a:srgbClr val="98C0E4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FC6-4721-8DC2-E3324C5DF0AC}"/>
              </c:ext>
            </c:extLst>
          </c:dPt>
          <c:dPt>
            <c:idx val="3"/>
            <c:bubble3D val="0"/>
            <c:spPr>
              <a:solidFill>
                <a:srgbClr val="D5E5F3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FC6-4721-8DC2-E3324C5DF0AC}"/>
              </c:ext>
            </c:extLst>
          </c:dPt>
          <c:dLbls>
            <c:dLbl>
              <c:idx val="0"/>
              <c:layout>
                <c:manualLayout>
                  <c:x val="-5.475865405815359E-2"/>
                  <c:y val="0.19483765446488044"/>
                </c:manualLayout>
              </c:layout>
              <c:tx>
                <c:rich>
                  <a:bodyPr/>
                  <a:lstStyle/>
                  <a:p>
                    <a:fld id="{A2B46000-4434-4D5E-8360-2ACA9291CC78}" type="VALUE">
                      <a:rPr lang="en-US" smtClean="0"/>
                      <a:pPr/>
                      <a:t>[VALUE]</a:t>
                    </a:fld>
                    <a:r>
                      <a:rPr lang="en-US" baseline="0" dirty="0" smtClean="0"/>
                      <a:t> </a:t>
                    </a:r>
                  </a:p>
                  <a:p>
                    <a:r>
                      <a:rPr lang="en-US" baseline="0" dirty="0" smtClean="0"/>
                      <a:t>(</a:t>
                    </a:r>
                    <a:fld id="{8A637E72-08FA-4DFA-A1C4-E99FA906123E}" type="PERCENTAGE">
                      <a:rPr lang="en-US" baseline="0" smtClean="0"/>
                      <a:pPr/>
                      <a:t>[PERCENTAGE]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FC6-4721-8DC2-E3324C5DF0AC}"/>
                </c:ext>
              </c:extLst>
            </c:dLbl>
            <c:dLbl>
              <c:idx val="1"/>
              <c:layout>
                <c:manualLayout>
                  <c:x val="-8.8797817391600246E-3"/>
                  <c:y val="-9.9221733370665692E-17"/>
                </c:manualLayout>
              </c:layout>
              <c:tx>
                <c:rich>
                  <a:bodyPr/>
                  <a:lstStyle/>
                  <a:p>
                    <a:fld id="{4780C6C0-50AC-47C8-AE06-88613952202E}" type="VALUE">
                      <a:rPr lang="en-US" smtClean="0"/>
                      <a:pPr/>
                      <a:t>[VALUE]</a:t>
                    </a:fld>
                    <a:r>
                      <a:rPr lang="en-US" baseline="0" dirty="0" smtClean="0"/>
                      <a:t> </a:t>
                    </a:r>
                  </a:p>
                  <a:p>
                    <a:r>
                      <a:rPr lang="en-US" baseline="0" dirty="0" smtClean="0"/>
                      <a:t>(</a:t>
                    </a:r>
                    <a:fld id="{8C0DDDBF-696F-4E7A-840C-35A3A112C276}" type="PERCENTAGE">
                      <a:rPr lang="en-US" baseline="0" smtClean="0"/>
                      <a:pPr/>
                      <a:t>[PERCENTAGE]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FC6-4721-8DC2-E3324C5DF0AC}"/>
                </c:ext>
              </c:extLst>
            </c:dLbl>
            <c:dLbl>
              <c:idx val="2"/>
              <c:layout>
                <c:manualLayout>
                  <c:x val="-8.8797817391600246E-3"/>
                  <c:y val="-1.8942549739641251E-2"/>
                </c:manualLayout>
              </c:layout>
              <c:tx>
                <c:rich>
                  <a:bodyPr/>
                  <a:lstStyle/>
                  <a:p>
                    <a:fld id="{F6486244-1D6B-4D2E-B78F-2ABA503BE9AF}" type="VALUE">
                      <a:rPr lang="en-US" smtClean="0"/>
                      <a:pPr/>
                      <a:t>[VALUE]</a:t>
                    </a:fld>
                    <a:r>
                      <a:rPr lang="en-US" baseline="0" dirty="0" smtClean="0"/>
                      <a:t> </a:t>
                    </a:r>
                  </a:p>
                  <a:p>
                    <a:r>
                      <a:rPr lang="en-US" baseline="0" dirty="0" smtClean="0"/>
                      <a:t>(</a:t>
                    </a:r>
                    <a:fld id="{A7414FA9-8595-4FF8-9E1C-052D21F64E0E}" type="PERCENTAGE">
                      <a:rPr lang="en-US" baseline="0" smtClean="0"/>
                      <a:pPr/>
                      <a:t>[PERCENTAGE]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FC6-4721-8DC2-E3324C5DF0AC}"/>
                </c:ext>
              </c:extLst>
            </c:dLbl>
            <c:dLbl>
              <c:idx val="3"/>
              <c:layout>
                <c:manualLayout>
                  <c:x val="-1.1839708985546699E-2"/>
                  <c:y val="1.894254973964114E-2"/>
                </c:manualLayout>
              </c:layout>
              <c:tx>
                <c:rich>
                  <a:bodyPr/>
                  <a:lstStyle/>
                  <a:p>
                    <a:fld id="{DC9F12BB-6398-4D67-A71D-AE9EDE193F9F}" type="VALUE">
                      <a:rPr lang="en-US" smtClean="0"/>
                      <a:pPr/>
                      <a:t>[VALUE]</a:t>
                    </a:fld>
                    <a:r>
                      <a:rPr lang="en-US" baseline="0" dirty="0" smtClean="0"/>
                      <a:t> </a:t>
                    </a:r>
                  </a:p>
                  <a:p>
                    <a:r>
                      <a:rPr lang="en-US" baseline="0" dirty="0" smtClean="0"/>
                      <a:t>(</a:t>
                    </a:r>
                    <a:fld id="{AFAAC576-0FEF-49AB-9243-295187497DBB}" type="PERCENTAGE">
                      <a:rPr lang="en-US" baseline="0" smtClean="0"/>
                      <a:pPr/>
                      <a:t>[PERCENTAGE]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FC6-4721-8DC2-E3324C5DF0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Data!$B$11:$B$14</c:f>
              <c:strCache>
                <c:ptCount val="4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</c:strCache>
            </c:strRef>
          </c:cat>
          <c:val>
            <c:numRef>
              <c:f>Data!$C$11:$C$14</c:f>
              <c:numCache>
                <c:formatCode>General</c:formatCode>
                <c:ptCount val="4"/>
                <c:pt idx="0">
                  <c:v>35</c:v>
                </c:pt>
                <c:pt idx="1">
                  <c:v>6</c:v>
                </c:pt>
                <c:pt idx="2">
                  <c:v>3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FC6-4721-8DC2-E3324C5DF0A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245200839220943"/>
          <c:y val="0.19799417788268744"/>
          <c:w val="9.5430501607450258E-2"/>
          <c:h val="0.296316877960971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>
                <a:solidFill>
                  <a:schemeClr val="tx1"/>
                </a:solidFill>
              </a:rPr>
              <a:t>Title for Pie Chart</a:t>
            </a:r>
            <a:endParaRPr lang="en-US" sz="20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5927635820174422"/>
          <c:y val="1.70020720233116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535611640086907"/>
          <c:y val="0.1549323995560731"/>
          <c:w val="0.49286004802920469"/>
          <c:h val="0.8176172721881525"/>
        </c:manualLayout>
      </c:layout>
      <c:pieChart>
        <c:varyColors val="1"/>
        <c:ser>
          <c:idx val="0"/>
          <c:order val="0"/>
          <c:spPr>
            <a:ln w="635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599AD5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FC6-4721-8DC2-E3324C5DF0AC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FC6-4721-8DC2-E3324C5DF0AC}"/>
              </c:ext>
            </c:extLst>
          </c:dPt>
          <c:dPt>
            <c:idx val="2"/>
            <c:bubble3D val="0"/>
            <c:spPr>
              <a:solidFill>
                <a:srgbClr val="98C0E4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FC6-4721-8DC2-E3324C5DF0AC}"/>
              </c:ext>
            </c:extLst>
          </c:dPt>
          <c:dPt>
            <c:idx val="3"/>
            <c:bubble3D val="0"/>
            <c:spPr>
              <a:solidFill>
                <a:srgbClr val="D5E5F3"/>
              </a:solidFill>
              <a:ln w="63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FC6-4721-8DC2-E3324C5DF0AC}"/>
              </c:ext>
            </c:extLst>
          </c:dPt>
          <c:dLbls>
            <c:dLbl>
              <c:idx val="0"/>
              <c:layout>
                <c:manualLayout>
                  <c:x val="1.4223045881919628E-2"/>
                  <c:y val="0.11499100665343634"/>
                </c:manualLayout>
              </c:layout>
              <c:tx>
                <c:rich>
                  <a:bodyPr/>
                  <a:lstStyle/>
                  <a:p>
                    <a:fld id="{A2B46000-4434-4D5E-8360-2ACA9291CC78}" type="VALUE">
                      <a:rPr lang="en-US" smtClean="0"/>
                      <a:pPr/>
                      <a:t>[VALUE]</a:t>
                    </a:fld>
                    <a:r>
                      <a:rPr lang="en-US" baseline="0" dirty="0" smtClean="0"/>
                      <a:t> </a:t>
                    </a:r>
                  </a:p>
                  <a:p>
                    <a:r>
                      <a:rPr lang="en-US" baseline="0" dirty="0" smtClean="0"/>
                      <a:t>(</a:t>
                    </a:r>
                    <a:fld id="{8A637E72-08FA-4DFA-A1C4-E99FA906123E}" type="PERCENTAGE">
                      <a:rPr lang="en-US" baseline="0" smtClean="0"/>
                      <a:pPr/>
                      <a:t>[PERCENTAGE]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785976538795682"/>
                      <c:h val="0.129073931322541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FC6-4721-8DC2-E3324C5DF0AC}"/>
                </c:ext>
              </c:extLst>
            </c:dLbl>
            <c:dLbl>
              <c:idx val="1"/>
              <c:layout>
                <c:manualLayout>
                  <c:x val="-8.8797817391600246E-3"/>
                  <c:y val="-9.9221733370665692E-17"/>
                </c:manualLayout>
              </c:layout>
              <c:tx>
                <c:rich>
                  <a:bodyPr/>
                  <a:lstStyle/>
                  <a:p>
                    <a:fld id="{4780C6C0-50AC-47C8-AE06-88613952202E}" type="VALUE">
                      <a:rPr lang="en-US" smtClean="0"/>
                      <a:pPr/>
                      <a:t>[VALUE]</a:t>
                    </a:fld>
                    <a:r>
                      <a:rPr lang="en-US" baseline="0" dirty="0" smtClean="0"/>
                      <a:t> </a:t>
                    </a:r>
                  </a:p>
                  <a:p>
                    <a:r>
                      <a:rPr lang="en-US" baseline="0" dirty="0" smtClean="0"/>
                      <a:t>(</a:t>
                    </a:r>
                    <a:fld id="{8C0DDDBF-696F-4E7A-840C-35A3A112C276}" type="PERCENTAGE">
                      <a:rPr lang="en-US" baseline="0" smtClean="0"/>
                      <a:pPr/>
                      <a:t>[PERCENTAGE]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FC6-4721-8DC2-E3324C5DF0AC}"/>
                </c:ext>
              </c:extLst>
            </c:dLbl>
            <c:dLbl>
              <c:idx val="2"/>
              <c:layout>
                <c:manualLayout>
                  <c:x val="-2.7361218434260752E-2"/>
                  <c:y val="-1.5471016275497095E-2"/>
                </c:manualLayout>
              </c:layout>
              <c:tx>
                <c:rich>
                  <a:bodyPr/>
                  <a:lstStyle/>
                  <a:p>
                    <a:fld id="{F6486244-1D6B-4D2E-B78F-2ABA503BE9AF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 </a:t>
                    </a:r>
                  </a:p>
                  <a:p>
                    <a:r>
                      <a:rPr lang="en-US" baseline="0" dirty="0" smtClean="0"/>
                      <a:t>(</a:t>
                    </a:r>
                    <a:fld id="{A7414FA9-8595-4FF8-9E1C-052D21F64E0E}" type="PERCENTAGE">
                      <a:rPr lang="en-US" baseline="0" smtClean="0"/>
                      <a:pPr/>
                      <a:t>[PERCENTAGE]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FC6-4721-8DC2-E3324C5DF0AC}"/>
                </c:ext>
              </c:extLst>
            </c:dLbl>
            <c:dLbl>
              <c:idx val="3"/>
              <c:layout>
                <c:manualLayout>
                  <c:x val="-1.1839708985546699E-2"/>
                  <c:y val="1.894254973964114E-2"/>
                </c:manualLayout>
              </c:layout>
              <c:tx>
                <c:rich>
                  <a:bodyPr/>
                  <a:lstStyle/>
                  <a:p>
                    <a:fld id="{DC9F12BB-6398-4D67-A71D-AE9EDE193F9F}" type="VALUE">
                      <a:rPr lang="en-US" smtClean="0"/>
                      <a:pPr/>
                      <a:t>[VALUE]</a:t>
                    </a:fld>
                    <a:r>
                      <a:rPr lang="en-US" baseline="0" dirty="0" smtClean="0"/>
                      <a:t> </a:t>
                    </a:r>
                  </a:p>
                  <a:p>
                    <a:r>
                      <a:rPr lang="en-US" baseline="0" dirty="0" smtClean="0"/>
                      <a:t>(</a:t>
                    </a:r>
                    <a:fld id="{AFAAC576-0FEF-49AB-9243-295187497DBB}" type="PERCENTAGE">
                      <a:rPr lang="en-US" baseline="0" smtClean="0"/>
                      <a:pPr/>
                      <a:t>[PERCENTAGE]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FC6-4721-8DC2-E3324C5DF0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1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Data!$B$11:$B$14</c:f>
              <c:strCache>
                <c:ptCount val="4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</c:strCache>
            </c:strRef>
          </c:cat>
          <c:val>
            <c:numRef>
              <c:f>Data!$C$11:$C$14</c:f>
              <c:numCache>
                <c:formatCode>General</c:formatCode>
                <c:ptCount val="4"/>
                <c:pt idx="0">
                  <c:v>35</c:v>
                </c:pt>
                <c:pt idx="1">
                  <c:v>6</c:v>
                </c:pt>
                <c:pt idx="2">
                  <c:v>3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FC6-4721-8DC2-E3324C5DF0A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866125466946657"/>
          <c:y val="0.21865231011464467"/>
          <c:w val="0.11776041689404622"/>
          <c:h val="0.251106263633530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380-4EB5-A3B1-A9C5BF0DCAEC}"/>
              </c:ext>
            </c:extLst>
          </c:dPt>
          <c:dPt>
            <c:idx val="1"/>
            <c:bubble3D val="0"/>
            <c:explosion val="23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380-4EB5-A3B1-A9C5BF0DCAEC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380-4EB5-A3B1-A9C5BF0DCAEC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9380-4EB5-A3B1-A9C5BF0DCAEC}"/>
              </c:ext>
            </c:extLst>
          </c:dPt>
          <c:dLbls>
            <c:dLbl>
              <c:idx val="0"/>
              <c:layout>
                <c:manualLayout>
                  <c:x val="-1.1862861583757439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380-4EB5-A3B1-A9C5BF0DCAEC}"/>
                </c:ext>
              </c:extLst>
            </c:dLbl>
            <c:dLbl>
              <c:idx val="1"/>
              <c:layout>
                <c:manualLayout>
                  <c:x val="2.5420417679480157E-2"/>
                  <c:y val="1.731025450844669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380-4EB5-A3B1-A9C5BF0DCAEC}"/>
                </c:ext>
              </c:extLst>
            </c:dLbl>
            <c:dLbl>
              <c:idx val="2"/>
              <c:layout>
                <c:manualLayout>
                  <c:x val="2.0336334143584128E-2"/>
                  <c:y val="5.770084836148900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380-4EB5-A3B1-A9C5BF0DCAEC}"/>
                </c:ext>
              </c:extLst>
            </c:dLbl>
            <c:dLbl>
              <c:idx val="3"/>
              <c:layout>
                <c:manualLayout>
                  <c:x val="1.3557556095722751E-2"/>
                  <c:y val="3.750555143496785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380-4EB5-A3B1-A9C5BF0DCA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Data!$B$11:$B$14</c:f>
              <c:strCache>
                <c:ptCount val="4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</c:strCache>
            </c:strRef>
          </c:cat>
          <c:val>
            <c:numRef>
              <c:f>Data!$C$11:$C$14</c:f>
              <c:numCache>
                <c:formatCode>General</c:formatCode>
                <c:ptCount val="4"/>
                <c:pt idx="0">
                  <c:v>35</c:v>
                </c:pt>
                <c:pt idx="1">
                  <c:v>6</c:v>
                </c:pt>
                <c:pt idx="2">
                  <c:v>3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380-4EB5-A3B1-A9C5BF0DCAE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5"/>
          <c:order val="0"/>
          <c:tx>
            <c:strRef>
              <c:f>Data!$F$22</c:f>
              <c:strCache>
                <c:ptCount val="1"/>
                <c:pt idx="0">
                  <c:v>History</c:v>
                </c:pt>
              </c:strCache>
            </c:strRef>
          </c:tx>
          <c:spPr>
            <a:ln w="2222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  <a:round/>
              </a:ln>
              <a:effectLst/>
            </c:spPr>
          </c:marker>
          <c:val>
            <c:numRef>
              <c:f>Data!$G$22:$L$22</c:f>
              <c:numCache>
                <c:formatCode>0%</c:formatCode>
                <c:ptCount val="6"/>
                <c:pt idx="0">
                  <c:v>0.91</c:v>
                </c:pt>
                <c:pt idx="1">
                  <c:v>0.96</c:v>
                </c:pt>
                <c:pt idx="2">
                  <c:v>0.98</c:v>
                </c:pt>
                <c:pt idx="3">
                  <c:v>0.99</c:v>
                </c:pt>
                <c:pt idx="4">
                  <c:v>0.98</c:v>
                </c:pt>
                <c:pt idx="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8B5-42D5-B231-9D7AA6FAC37A}"/>
            </c:ext>
          </c:extLst>
        </c:ser>
        <c:ser>
          <c:idx val="0"/>
          <c:order val="1"/>
          <c:tx>
            <c:strRef>
              <c:f>Data!$F$17</c:f>
              <c:strCache>
                <c:ptCount val="1"/>
                <c:pt idx="0">
                  <c:v>Biology</c:v>
                </c:pt>
              </c:strCache>
            </c:strRef>
          </c:tx>
          <c:spPr>
            <a:ln w="22225" cap="rnd">
              <a:solidFill>
                <a:schemeClr val="bg2">
                  <a:lumMod val="50000"/>
                </a:schemeClr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</a:ln>
              <a:effectLst/>
            </c:spPr>
          </c:marker>
          <c:val>
            <c:numRef>
              <c:f>Data!$G$17:$L$17</c:f>
              <c:numCache>
                <c:formatCode>0%</c:formatCode>
                <c:ptCount val="6"/>
                <c:pt idx="0">
                  <c:v>0.74</c:v>
                </c:pt>
                <c:pt idx="1">
                  <c:v>0.74</c:v>
                </c:pt>
                <c:pt idx="2">
                  <c:v>0.61</c:v>
                </c:pt>
                <c:pt idx="3">
                  <c:v>0.74</c:v>
                </c:pt>
                <c:pt idx="4">
                  <c:v>0.74</c:v>
                </c:pt>
                <c:pt idx="5">
                  <c:v>0.73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8B5-42D5-B231-9D7AA6FAC37A}"/>
            </c:ext>
          </c:extLst>
        </c:ser>
        <c:ser>
          <c:idx val="3"/>
          <c:order val="4"/>
          <c:tx>
            <c:strRef>
              <c:f>Data!$F$20</c:f>
              <c:strCache>
                <c:ptCount val="1"/>
                <c:pt idx="0">
                  <c:v>Music</c:v>
                </c:pt>
              </c:strCache>
            </c:strRef>
          </c:tx>
          <c:spPr>
            <a:ln w="2222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x"/>
            <c:size val="6"/>
            <c:spPr>
              <a:noFill/>
              <a:ln w="9525">
                <a:solidFill>
                  <a:schemeClr val="accent1">
                    <a:lumMod val="60000"/>
                  </a:schemeClr>
                </a:solidFill>
                <a:round/>
              </a:ln>
              <a:effectLst/>
            </c:spPr>
          </c:marker>
          <c:val>
            <c:numRef>
              <c:f>Data!$G$20:$L$20</c:f>
              <c:numCache>
                <c:formatCode>0%</c:formatCode>
                <c:ptCount val="6"/>
                <c:pt idx="0">
                  <c:v>0.86</c:v>
                </c:pt>
                <c:pt idx="1">
                  <c:v>0.77</c:v>
                </c:pt>
                <c:pt idx="2">
                  <c:v>0.74</c:v>
                </c:pt>
                <c:pt idx="3">
                  <c:v>0.71</c:v>
                </c:pt>
                <c:pt idx="4">
                  <c:v>0.65</c:v>
                </c:pt>
                <c:pt idx="5">
                  <c:v>0.59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8B5-42D5-B231-9D7AA6FAC37A}"/>
            </c:ext>
          </c:extLst>
        </c:ser>
        <c:ser>
          <c:idx val="7"/>
          <c:order val="7"/>
          <c:tx>
            <c:strRef>
              <c:f>Data!$F$24</c:f>
              <c:strCache>
                <c:ptCount val="1"/>
                <c:pt idx="0">
                  <c:v>Communications</c:v>
                </c:pt>
              </c:strCache>
            </c:strRef>
          </c:tx>
          <c:spPr>
            <a:ln w="2222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dot"/>
            <c:size val="6"/>
            <c:spPr>
              <a:solidFill>
                <a:schemeClr val="accent3">
                  <a:lumMod val="80000"/>
                  <a:lumOff val="20000"/>
                </a:schemeClr>
              </a:solidFill>
              <a:ln w="9525">
                <a:solidFill>
                  <a:schemeClr val="accent3">
                    <a:lumMod val="80000"/>
                    <a:lumOff val="20000"/>
                  </a:schemeClr>
                </a:solidFill>
                <a:round/>
              </a:ln>
              <a:effectLst/>
            </c:spPr>
          </c:marker>
          <c:val>
            <c:numRef>
              <c:f>Data!$G$24:$L$24</c:f>
              <c:numCache>
                <c:formatCode>0%</c:formatCode>
                <c:ptCount val="6"/>
                <c:pt idx="0">
                  <c:v>0.69</c:v>
                </c:pt>
                <c:pt idx="1">
                  <c:v>0.56999999999999995</c:v>
                </c:pt>
                <c:pt idx="2">
                  <c:v>0.54</c:v>
                </c:pt>
                <c:pt idx="3">
                  <c:v>0.49</c:v>
                </c:pt>
                <c:pt idx="4">
                  <c:v>0.42</c:v>
                </c:pt>
                <c:pt idx="5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8B5-42D5-B231-9D7AA6FAC3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3291999"/>
        <c:axId val="493295327"/>
        <c:extLst>
          <c:ext xmlns:c15="http://schemas.microsoft.com/office/drawing/2012/chart" uri="{02D57815-91ED-43cb-92C2-25804820EDAC}">
            <c15:filteredLineSeries>
              <c15:ser>
                <c:idx val="1"/>
                <c:order val="2"/>
                <c:tx>
                  <c:strRef>
                    <c:extLst>
                      <c:ext uri="{02D57815-91ED-43cb-92C2-25804820EDAC}">
                        <c15:formulaRef>
                          <c15:sqref>Data!$F$18</c15:sqref>
                        </c15:formulaRef>
                      </c:ext>
                    </c:extLst>
                    <c:strCache>
                      <c:ptCount val="1"/>
                      <c:pt idx="0">
                        <c:v>Chemisty</c:v>
                      </c:pt>
                    </c:strCache>
                  </c:strRef>
                </c:tx>
                <c:spPr>
                  <a:ln w="2222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>
                      <c:ext uri="{02D57815-91ED-43cb-92C2-25804820EDAC}">
                        <c15:formulaRef>
                          <c15:sqref>Data!$G$18:$L$18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0.9</c:v>
                      </c:pt>
                      <c:pt idx="1">
                        <c:v>0.88</c:v>
                      </c:pt>
                      <c:pt idx="2">
                        <c:v>0.87</c:v>
                      </c:pt>
                      <c:pt idx="3">
                        <c:v>0.85</c:v>
                      </c:pt>
                      <c:pt idx="4">
                        <c:v>0.82</c:v>
                      </c:pt>
                      <c:pt idx="5">
                        <c:v>0.72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08B5-42D5-B231-9D7AA6FAC37A}"/>
                  </c:ext>
                </c:extLst>
              </c15:ser>
            </c15:filteredLineSeries>
            <c15:filteredLineSeries>
              <c15:ser>
                <c:idx val="2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Data!$F$19</c15:sqref>
                        </c15:formulaRef>
                      </c:ext>
                    </c:extLst>
                    <c:strCache>
                      <c:ptCount val="1"/>
                      <c:pt idx="0">
                        <c:v>Mathematics</c:v>
                      </c:pt>
                    </c:strCache>
                  </c:strRef>
                </c:tx>
                <c:spPr>
                  <a:ln w="2222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Data!$G$19:$L$19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0.22</c:v>
                      </c:pt>
                      <c:pt idx="1">
                        <c:v>0.53</c:v>
                      </c:pt>
                      <c:pt idx="2">
                        <c:v>0.62</c:v>
                      </c:pt>
                      <c:pt idx="3">
                        <c:v>0.57999999999999996</c:v>
                      </c:pt>
                      <c:pt idx="4">
                        <c:v>0.55000000000000004</c:v>
                      </c:pt>
                      <c:pt idx="5">
                        <c:v>0.54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08B5-42D5-B231-9D7AA6FAC37A}"/>
                  </c:ext>
                </c:extLst>
              </c15:ser>
            </c15:filteredLineSeries>
            <c15:filteredLineSeries>
              <c15:ser>
                <c:idx val="4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Data!$F$21</c15:sqref>
                        </c15:formulaRef>
                      </c:ext>
                    </c:extLst>
                    <c:strCache>
                      <c:ptCount val="1"/>
                      <c:pt idx="0">
                        <c:v>Art</c:v>
                      </c:pt>
                    </c:strCache>
                  </c:strRef>
                </c:tx>
                <c:spPr>
                  <a:ln w="22225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Data!$G$21:$L$21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0.49</c:v>
                      </c:pt>
                      <c:pt idx="1">
                        <c:v>0.55000000000000004</c:v>
                      </c:pt>
                      <c:pt idx="2">
                        <c:v>0.56000000000000005</c:v>
                      </c:pt>
                      <c:pt idx="3">
                        <c:v>0.62</c:v>
                      </c:pt>
                      <c:pt idx="4">
                        <c:v>0.93</c:v>
                      </c:pt>
                      <c:pt idx="5">
                        <c:v>0.85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08B5-42D5-B231-9D7AA6FAC37A}"/>
                  </c:ext>
                </c:extLst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Data!$F$23</c15:sqref>
                        </c15:formulaRef>
                      </c:ext>
                    </c:extLst>
                    <c:strCache>
                      <c:ptCount val="1"/>
                      <c:pt idx="0">
                        <c:v>Business</c:v>
                      </c:pt>
                    </c:strCache>
                  </c:strRef>
                </c:tx>
                <c:spPr>
                  <a:ln w="22225" cap="rnd">
                    <a:solidFill>
                      <a:schemeClr val="accent1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Data!$G$23:$L$23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0.31</c:v>
                      </c:pt>
                      <c:pt idx="1">
                        <c:v>0.38</c:v>
                      </c:pt>
                      <c:pt idx="2">
                        <c:v>0.35</c:v>
                      </c:pt>
                      <c:pt idx="3">
                        <c:v>0.39</c:v>
                      </c:pt>
                      <c:pt idx="4">
                        <c:v>0.4</c:v>
                      </c:pt>
                      <c:pt idx="5">
                        <c:v>0.45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08B5-42D5-B231-9D7AA6FAC37A}"/>
                  </c:ext>
                </c:extLst>
              </c15:ser>
            </c15:filteredLineSeries>
          </c:ext>
        </c:extLst>
      </c:lineChart>
      <c:catAx>
        <c:axId val="493291999"/>
        <c:scaling>
          <c:orientation val="minMax"/>
        </c:scaling>
        <c:delete val="1"/>
        <c:axPos val="b"/>
        <c:majorTickMark val="none"/>
        <c:minorTickMark val="none"/>
        <c:tickLblPos val="nextTo"/>
        <c:crossAx val="493295327"/>
        <c:crosses val="autoZero"/>
        <c:auto val="1"/>
        <c:lblAlgn val="ctr"/>
        <c:lblOffset val="100"/>
        <c:noMultiLvlLbl val="0"/>
      </c:catAx>
      <c:valAx>
        <c:axId val="493295327"/>
        <c:scaling>
          <c:orientation val="minMax"/>
          <c:max val="1"/>
          <c:min val="0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3291999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922860028020588E-2"/>
          <c:y val="2.6458172980769815E-2"/>
          <c:w val="0.64691220687383311"/>
          <c:h val="0.9470836540384604"/>
        </c:manualLayout>
      </c:layout>
      <c:lineChart>
        <c:grouping val="standard"/>
        <c:varyColors val="0"/>
        <c:ser>
          <c:idx val="5"/>
          <c:order val="0"/>
          <c:tx>
            <c:strRef>
              <c:f>Data!$F$22</c:f>
              <c:strCache>
                <c:ptCount val="1"/>
                <c:pt idx="0">
                  <c:v>History</c:v>
                </c:pt>
              </c:strCache>
            </c:strRef>
          </c:tx>
          <c:spPr>
            <a:ln w="38100" cap="rnd">
              <a:solidFill>
                <a:schemeClr val="accent5">
                  <a:shade val="76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Data!$G$22:$L$22</c:f>
              <c:numCache>
                <c:formatCode>0%</c:formatCode>
                <c:ptCount val="6"/>
                <c:pt idx="0">
                  <c:v>0.91</c:v>
                </c:pt>
                <c:pt idx="1">
                  <c:v>0.96</c:v>
                </c:pt>
                <c:pt idx="2">
                  <c:v>0.98</c:v>
                </c:pt>
                <c:pt idx="3">
                  <c:v>0.99</c:v>
                </c:pt>
                <c:pt idx="4">
                  <c:v>0.98</c:v>
                </c:pt>
                <c:pt idx="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EF1-47F7-8A07-CC2AAFC21B5F}"/>
            </c:ext>
          </c:extLst>
        </c:ser>
        <c:ser>
          <c:idx val="0"/>
          <c:order val="1"/>
          <c:tx>
            <c:strRef>
              <c:f>Data!$F$17</c:f>
              <c:strCache>
                <c:ptCount val="1"/>
                <c:pt idx="0">
                  <c:v>Biology</c:v>
                </c:pt>
              </c:strCache>
            </c:strRef>
          </c:tx>
          <c:spPr>
            <a:ln w="38100" cap="rnd">
              <a:solidFill>
                <a:srgbClr val="938D8D"/>
              </a:solidFill>
              <a:round/>
            </a:ln>
            <a:effectLst/>
          </c:spPr>
          <c:marker>
            <c:symbol val="none"/>
          </c:marker>
          <c:val>
            <c:numRef>
              <c:f>Data!$G$17:$L$17</c:f>
              <c:numCache>
                <c:formatCode>0%</c:formatCode>
                <c:ptCount val="6"/>
                <c:pt idx="0">
                  <c:v>0.74</c:v>
                </c:pt>
                <c:pt idx="1">
                  <c:v>0.74</c:v>
                </c:pt>
                <c:pt idx="2">
                  <c:v>0.61</c:v>
                </c:pt>
                <c:pt idx="3">
                  <c:v>0.74</c:v>
                </c:pt>
                <c:pt idx="4">
                  <c:v>0.74</c:v>
                </c:pt>
                <c:pt idx="5">
                  <c:v>0.73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EF1-47F7-8A07-CC2AAFC21B5F}"/>
            </c:ext>
          </c:extLst>
        </c:ser>
        <c:ser>
          <c:idx val="3"/>
          <c:order val="4"/>
          <c:tx>
            <c:strRef>
              <c:f>Data!$F$20</c:f>
              <c:strCache>
                <c:ptCount val="1"/>
                <c:pt idx="0">
                  <c:v>Music</c:v>
                </c:pt>
              </c:strCache>
            </c:strRef>
          </c:tx>
          <c:spPr>
            <a:ln w="38100" cap="rnd" cmpd="sng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Data!$G$20:$L$20</c:f>
              <c:numCache>
                <c:formatCode>0%</c:formatCode>
                <c:ptCount val="6"/>
                <c:pt idx="0">
                  <c:v>0.86</c:v>
                </c:pt>
                <c:pt idx="1">
                  <c:v>0.77</c:v>
                </c:pt>
                <c:pt idx="2">
                  <c:v>0.74</c:v>
                </c:pt>
                <c:pt idx="3">
                  <c:v>0.71</c:v>
                </c:pt>
                <c:pt idx="4">
                  <c:v>0.65</c:v>
                </c:pt>
                <c:pt idx="5">
                  <c:v>0.59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EF1-47F7-8A07-CC2AAFC21B5F}"/>
            </c:ext>
          </c:extLst>
        </c:ser>
        <c:ser>
          <c:idx val="7"/>
          <c:order val="7"/>
          <c:tx>
            <c:strRef>
              <c:f>Data!$F$24</c:f>
              <c:strCache>
                <c:ptCount val="1"/>
                <c:pt idx="0">
                  <c:v>Communications</c:v>
                </c:pt>
              </c:strCache>
            </c:strRef>
          </c:tx>
          <c:spPr>
            <a:ln w="38100" cap="rnd">
              <a:solidFill>
                <a:schemeClr val="accent5">
                  <a:shade val="45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Data!$G$24:$L$24</c:f>
              <c:numCache>
                <c:formatCode>0%</c:formatCode>
                <c:ptCount val="6"/>
                <c:pt idx="0">
                  <c:v>0.69</c:v>
                </c:pt>
                <c:pt idx="1">
                  <c:v>0.56999999999999995</c:v>
                </c:pt>
                <c:pt idx="2">
                  <c:v>0.54</c:v>
                </c:pt>
                <c:pt idx="3">
                  <c:v>0.49</c:v>
                </c:pt>
                <c:pt idx="4">
                  <c:v>0.42</c:v>
                </c:pt>
                <c:pt idx="5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EF1-47F7-8A07-CC2AAFC21B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3291999"/>
        <c:axId val="493295327"/>
        <c:extLst>
          <c:ext xmlns:c15="http://schemas.microsoft.com/office/drawing/2012/chart" uri="{02D57815-91ED-43cb-92C2-25804820EDAC}">
            <c15:filteredLineSeries>
              <c15:ser>
                <c:idx val="1"/>
                <c:order val="2"/>
                <c:tx>
                  <c:strRef>
                    <c:extLst>
                      <c:ext uri="{02D57815-91ED-43cb-92C2-25804820EDAC}">
                        <c15:formulaRef>
                          <c15:sqref>Data!$F$18</c15:sqref>
                        </c15:formulaRef>
                      </c:ext>
                    </c:extLst>
                    <c:strCache>
                      <c:ptCount val="1"/>
                      <c:pt idx="0">
                        <c:v>Chemisty</c:v>
                      </c:pt>
                    </c:strCache>
                  </c:strRef>
                </c:tx>
                <c:spPr>
                  <a:ln w="28575" cap="rnd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>
                      <c:ext uri="{02D57815-91ED-43cb-92C2-25804820EDAC}">
                        <c15:formulaRef>
                          <c15:sqref>Data!$G$18:$L$18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0.9</c:v>
                      </c:pt>
                      <c:pt idx="1">
                        <c:v>0.88</c:v>
                      </c:pt>
                      <c:pt idx="2">
                        <c:v>0.87</c:v>
                      </c:pt>
                      <c:pt idx="3">
                        <c:v>0.85</c:v>
                      </c:pt>
                      <c:pt idx="4">
                        <c:v>0.82</c:v>
                      </c:pt>
                      <c:pt idx="5">
                        <c:v>0.72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1EF1-47F7-8A07-CC2AAFC21B5F}"/>
                  </c:ext>
                </c:extLst>
              </c15:ser>
            </c15:filteredLineSeries>
            <c15:filteredLineSeries>
              <c15:ser>
                <c:idx val="2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Data!$F$19</c15:sqref>
                        </c15:formulaRef>
                      </c:ext>
                    </c:extLst>
                    <c:strCache>
                      <c:ptCount val="1"/>
                      <c:pt idx="0">
                        <c:v>Mathematics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tint val="77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Data!$G$19:$L$19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0.22</c:v>
                      </c:pt>
                      <c:pt idx="1">
                        <c:v>0.53</c:v>
                      </c:pt>
                      <c:pt idx="2">
                        <c:v>0.62</c:v>
                      </c:pt>
                      <c:pt idx="3">
                        <c:v>0.57999999999999996</c:v>
                      </c:pt>
                      <c:pt idx="4">
                        <c:v>0.55000000000000004</c:v>
                      </c:pt>
                      <c:pt idx="5">
                        <c:v>0.54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1EF1-47F7-8A07-CC2AAFC21B5F}"/>
                  </c:ext>
                </c:extLst>
              </c15:ser>
            </c15:filteredLineSeries>
            <c15:filteredLineSeries>
              <c15:ser>
                <c:idx val="4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Data!$F$21</c15:sqref>
                        </c15:formulaRef>
                      </c:ext>
                    </c:extLst>
                    <c:strCache>
                      <c:ptCount val="1"/>
                      <c:pt idx="0">
                        <c:v>Art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shade val="92000"/>
                      </a:schemeClr>
                    </a:solidFill>
                    <a:prstDash val="sysDash"/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Data!$G$21:$L$21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0.49</c:v>
                      </c:pt>
                      <c:pt idx="1">
                        <c:v>0.55000000000000004</c:v>
                      </c:pt>
                      <c:pt idx="2">
                        <c:v>0.56000000000000005</c:v>
                      </c:pt>
                      <c:pt idx="3">
                        <c:v>0.62</c:v>
                      </c:pt>
                      <c:pt idx="4">
                        <c:v>0.93</c:v>
                      </c:pt>
                      <c:pt idx="5">
                        <c:v>0.85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1EF1-47F7-8A07-CC2AAFC21B5F}"/>
                  </c:ext>
                </c:extLst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Data!$F$23</c15:sqref>
                        </c15:formulaRef>
                      </c:ext>
                    </c:extLst>
                    <c:strCache>
                      <c:ptCount val="1"/>
                      <c:pt idx="0">
                        <c:v>Business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shade val="61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Data!$G$23:$L$23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0.31</c:v>
                      </c:pt>
                      <c:pt idx="1">
                        <c:v>0.38</c:v>
                      </c:pt>
                      <c:pt idx="2">
                        <c:v>0.35</c:v>
                      </c:pt>
                      <c:pt idx="3">
                        <c:v>0.39</c:v>
                      </c:pt>
                      <c:pt idx="4">
                        <c:v>0.4</c:v>
                      </c:pt>
                      <c:pt idx="5">
                        <c:v>0.45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1EF1-47F7-8A07-CC2AAFC21B5F}"/>
                  </c:ext>
                </c:extLst>
              </c15:ser>
            </c15:filteredLineSeries>
          </c:ext>
        </c:extLst>
      </c:lineChart>
      <c:catAx>
        <c:axId val="493291999"/>
        <c:scaling>
          <c:orientation val="minMax"/>
        </c:scaling>
        <c:delete val="1"/>
        <c:axPos val="b"/>
        <c:majorTickMark val="none"/>
        <c:minorTickMark val="none"/>
        <c:tickLblPos val="nextTo"/>
        <c:crossAx val="493295327"/>
        <c:crosses val="autoZero"/>
        <c:auto val="1"/>
        <c:lblAlgn val="ctr"/>
        <c:lblOffset val="100"/>
        <c:noMultiLvlLbl val="0"/>
      </c:catAx>
      <c:valAx>
        <c:axId val="493295327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3291999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823866758193734"/>
          <c:y val="0.27652216231173421"/>
          <c:w val="0.256542325516183"/>
          <c:h val="0.311794260525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85955128991819"/>
          <c:y val="2.6533289877236528E-2"/>
          <c:w val="0.52774852416109153"/>
          <c:h val="0.94693342024552696"/>
        </c:manualLayout>
      </c:layout>
      <c:lineChart>
        <c:grouping val="standard"/>
        <c:varyColors val="0"/>
        <c:ser>
          <c:idx val="5"/>
          <c:order val="0"/>
          <c:tx>
            <c:strRef>
              <c:f>Data!$F$22</c:f>
              <c:strCache>
                <c:ptCount val="1"/>
                <c:pt idx="0">
                  <c:v>History</c:v>
                </c:pt>
              </c:strCache>
            </c:strRef>
          </c:tx>
          <c:spPr>
            <a:ln w="38100" cap="rnd">
              <a:solidFill>
                <a:schemeClr val="accent5">
                  <a:shade val="76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Data!$G$22:$L$22</c:f>
              <c:numCache>
                <c:formatCode>0%</c:formatCode>
                <c:ptCount val="6"/>
                <c:pt idx="0">
                  <c:v>0.91</c:v>
                </c:pt>
                <c:pt idx="1">
                  <c:v>0.96</c:v>
                </c:pt>
                <c:pt idx="2">
                  <c:v>0.98</c:v>
                </c:pt>
                <c:pt idx="3">
                  <c:v>0.99</c:v>
                </c:pt>
                <c:pt idx="4">
                  <c:v>0.98</c:v>
                </c:pt>
                <c:pt idx="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EF1-47F7-8A07-CC2AAFC21B5F}"/>
            </c:ext>
          </c:extLst>
        </c:ser>
        <c:ser>
          <c:idx val="0"/>
          <c:order val="1"/>
          <c:tx>
            <c:strRef>
              <c:f>Data!$F$17</c:f>
              <c:strCache>
                <c:ptCount val="1"/>
                <c:pt idx="0">
                  <c:v>Biology</c:v>
                </c:pt>
              </c:strCache>
            </c:strRef>
          </c:tx>
          <c:spPr>
            <a:ln w="38100" cap="rnd">
              <a:solidFill>
                <a:srgbClr val="938D8D"/>
              </a:solidFill>
              <a:round/>
            </a:ln>
            <a:effectLst/>
          </c:spPr>
          <c:marker>
            <c:symbol val="none"/>
          </c:marker>
          <c:val>
            <c:numRef>
              <c:f>Data!$G$17:$L$17</c:f>
              <c:numCache>
                <c:formatCode>0%</c:formatCode>
                <c:ptCount val="6"/>
                <c:pt idx="0">
                  <c:v>0.74</c:v>
                </c:pt>
                <c:pt idx="1">
                  <c:v>0.74</c:v>
                </c:pt>
                <c:pt idx="2">
                  <c:v>0.61</c:v>
                </c:pt>
                <c:pt idx="3">
                  <c:v>0.74</c:v>
                </c:pt>
                <c:pt idx="4">
                  <c:v>0.74</c:v>
                </c:pt>
                <c:pt idx="5">
                  <c:v>0.73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EF1-47F7-8A07-CC2AAFC21B5F}"/>
            </c:ext>
          </c:extLst>
        </c:ser>
        <c:ser>
          <c:idx val="3"/>
          <c:order val="4"/>
          <c:tx>
            <c:strRef>
              <c:f>Data!$F$20</c:f>
              <c:strCache>
                <c:ptCount val="1"/>
                <c:pt idx="0">
                  <c:v>Music</c:v>
                </c:pt>
              </c:strCache>
            </c:strRef>
          </c:tx>
          <c:spPr>
            <a:ln w="38100" cap="rnd" cmpd="sng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Data!$G$20:$L$20</c:f>
              <c:numCache>
                <c:formatCode>0%</c:formatCode>
                <c:ptCount val="6"/>
                <c:pt idx="0">
                  <c:v>0.86</c:v>
                </c:pt>
                <c:pt idx="1">
                  <c:v>0.77</c:v>
                </c:pt>
                <c:pt idx="2">
                  <c:v>0.74</c:v>
                </c:pt>
                <c:pt idx="3">
                  <c:v>0.71</c:v>
                </c:pt>
                <c:pt idx="4">
                  <c:v>0.65</c:v>
                </c:pt>
                <c:pt idx="5">
                  <c:v>0.59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EF1-47F7-8A07-CC2AAFC21B5F}"/>
            </c:ext>
          </c:extLst>
        </c:ser>
        <c:ser>
          <c:idx val="7"/>
          <c:order val="7"/>
          <c:tx>
            <c:strRef>
              <c:f>Data!$F$24</c:f>
              <c:strCache>
                <c:ptCount val="1"/>
                <c:pt idx="0">
                  <c:v>Communications</c:v>
                </c:pt>
              </c:strCache>
            </c:strRef>
          </c:tx>
          <c:spPr>
            <a:ln w="38100" cap="rnd">
              <a:solidFill>
                <a:schemeClr val="accent5">
                  <a:shade val="45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Data!$G$24:$L$24</c:f>
              <c:numCache>
                <c:formatCode>0%</c:formatCode>
                <c:ptCount val="6"/>
                <c:pt idx="0">
                  <c:v>0.69</c:v>
                </c:pt>
                <c:pt idx="1">
                  <c:v>0.56999999999999995</c:v>
                </c:pt>
                <c:pt idx="2">
                  <c:v>0.54</c:v>
                </c:pt>
                <c:pt idx="3">
                  <c:v>0.49</c:v>
                </c:pt>
                <c:pt idx="4">
                  <c:v>0.42</c:v>
                </c:pt>
                <c:pt idx="5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EF1-47F7-8A07-CC2AAFC21B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3291999"/>
        <c:axId val="493295327"/>
        <c:extLst>
          <c:ext xmlns:c15="http://schemas.microsoft.com/office/drawing/2012/chart" uri="{02D57815-91ED-43cb-92C2-25804820EDAC}">
            <c15:filteredLineSeries>
              <c15:ser>
                <c:idx val="1"/>
                <c:order val="2"/>
                <c:tx>
                  <c:strRef>
                    <c:extLst>
                      <c:ext uri="{02D57815-91ED-43cb-92C2-25804820EDAC}">
                        <c15:formulaRef>
                          <c15:sqref>Data!$F$18</c15:sqref>
                        </c15:formulaRef>
                      </c:ext>
                    </c:extLst>
                    <c:strCache>
                      <c:ptCount val="1"/>
                      <c:pt idx="0">
                        <c:v>Chemisty</c:v>
                      </c:pt>
                    </c:strCache>
                  </c:strRef>
                </c:tx>
                <c:spPr>
                  <a:ln w="28575" cap="rnd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>
                      <c:ext uri="{02D57815-91ED-43cb-92C2-25804820EDAC}">
                        <c15:formulaRef>
                          <c15:sqref>Data!$G$18:$L$18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0.9</c:v>
                      </c:pt>
                      <c:pt idx="1">
                        <c:v>0.88</c:v>
                      </c:pt>
                      <c:pt idx="2">
                        <c:v>0.87</c:v>
                      </c:pt>
                      <c:pt idx="3">
                        <c:v>0.85</c:v>
                      </c:pt>
                      <c:pt idx="4">
                        <c:v>0.82</c:v>
                      </c:pt>
                      <c:pt idx="5">
                        <c:v>0.72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1EF1-47F7-8A07-CC2AAFC21B5F}"/>
                  </c:ext>
                </c:extLst>
              </c15:ser>
            </c15:filteredLineSeries>
            <c15:filteredLineSeries>
              <c15:ser>
                <c:idx val="2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Data!$F$19</c15:sqref>
                        </c15:formulaRef>
                      </c:ext>
                    </c:extLst>
                    <c:strCache>
                      <c:ptCount val="1"/>
                      <c:pt idx="0">
                        <c:v>Mathematics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tint val="77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Data!$G$19:$L$19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0.22</c:v>
                      </c:pt>
                      <c:pt idx="1">
                        <c:v>0.53</c:v>
                      </c:pt>
                      <c:pt idx="2">
                        <c:v>0.62</c:v>
                      </c:pt>
                      <c:pt idx="3">
                        <c:v>0.57999999999999996</c:v>
                      </c:pt>
                      <c:pt idx="4">
                        <c:v>0.55000000000000004</c:v>
                      </c:pt>
                      <c:pt idx="5">
                        <c:v>0.54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1EF1-47F7-8A07-CC2AAFC21B5F}"/>
                  </c:ext>
                </c:extLst>
              </c15:ser>
            </c15:filteredLineSeries>
            <c15:filteredLineSeries>
              <c15:ser>
                <c:idx val="4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Data!$F$21</c15:sqref>
                        </c15:formulaRef>
                      </c:ext>
                    </c:extLst>
                    <c:strCache>
                      <c:ptCount val="1"/>
                      <c:pt idx="0">
                        <c:v>Art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shade val="92000"/>
                      </a:schemeClr>
                    </a:solidFill>
                    <a:prstDash val="sysDash"/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Data!$G$21:$L$21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0.49</c:v>
                      </c:pt>
                      <c:pt idx="1">
                        <c:v>0.55000000000000004</c:v>
                      </c:pt>
                      <c:pt idx="2">
                        <c:v>0.56000000000000005</c:v>
                      </c:pt>
                      <c:pt idx="3">
                        <c:v>0.62</c:v>
                      </c:pt>
                      <c:pt idx="4">
                        <c:v>0.93</c:v>
                      </c:pt>
                      <c:pt idx="5">
                        <c:v>0.85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1EF1-47F7-8A07-CC2AAFC21B5F}"/>
                  </c:ext>
                </c:extLst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Data!$F$23</c15:sqref>
                        </c15:formulaRef>
                      </c:ext>
                    </c:extLst>
                    <c:strCache>
                      <c:ptCount val="1"/>
                      <c:pt idx="0">
                        <c:v>Business</c:v>
                      </c:pt>
                    </c:strCache>
                  </c:strRef>
                </c:tx>
                <c:spPr>
                  <a:ln w="28575" cap="rnd">
                    <a:solidFill>
                      <a:schemeClr val="accent5">
                        <a:shade val="61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Data!$G$23:$L$23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0.31</c:v>
                      </c:pt>
                      <c:pt idx="1">
                        <c:v>0.38</c:v>
                      </c:pt>
                      <c:pt idx="2">
                        <c:v>0.35</c:v>
                      </c:pt>
                      <c:pt idx="3">
                        <c:v>0.39</c:v>
                      </c:pt>
                      <c:pt idx="4">
                        <c:v>0.4</c:v>
                      </c:pt>
                      <c:pt idx="5">
                        <c:v>0.45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1EF1-47F7-8A07-CC2AAFC21B5F}"/>
                  </c:ext>
                </c:extLst>
              </c15:ser>
            </c15:filteredLineSeries>
          </c:ext>
        </c:extLst>
      </c:lineChart>
      <c:catAx>
        <c:axId val="493291999"/>
        <c:scaling>
          <c:orientation val="minMax"/>
        </c:scaling>
        <c:delete val="1"/>
        <c:axPos val="b"/>
        <c:majorTickMark val="none"/>
        <c:minorTickMark val="none"/>
        <c:tickLblPos val="nextTo"/>
        <c:crossAx val="493295327"/>
        <c:crosses val="autoZero"/>
        <c:auto val="1"/>
        <c:lblAlgn val="ctr"/>
        <c:lblOffset val="100"/>
        <c:noMultiLvlLbl val="0"/>
      </c:catAx>
      <c:valAx>
        <c:axId val="493295327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3291999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706037663569528"/>
          <c:y val="0.27652216231173421"/>
          <c:w val="0.31772073354383701"/>
          <c:h val="0.311794260525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5"/>
          <c:order val="0"/>
          <c:tx>
            <c:strRef>
              <c:f>Data!$F$22</c:f>
              <c:strCache>
                <c:ptCount val="1"/>
                <c:pt idx="0">
                  <c:v>History</c:v>
                </c:pt>
              </c:strCache>
            </c:strRef>
          </c:tx>
          <c:spPr>
            <a:ln w="2222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  <a:round/>
              </a:ln>
              <a:effectLst/>
            </c:spPr>
          </c:marker>
          <c:val>
            <c:numRef>
              <c:f>Data!$G$22:$L$22</c:f>
              <c:numCache>
                <c:formatCode>0%</c:formatCode>
                <c:ptCount val="6"/>
                <c:pt idx="0">
                  <c:v>0.91</c:v>
                </c:pt>
                <c:pt idx="1">
                  <c:v>0.96</c:v>
                </c:pt>
                <c:pt idx="2">
                  <c:v>0.98</c:v>
                </c:pt>
                <c:pt idx="3">
                  <c:v>0.99</c:v>
                </c:pt>
                <c:pt idx="4">
                  <c:v>0.98</c:v>
                </c:pt>
                <c:pt idx="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30-404D-918F-2DAC59AD3101}"/>
            </c:ext>
          </c:extLst>
        </c:ser>
        <c:ser>
          <c:idx val="0"/>
          <c:order val="1"/>
          <c:tx>
            <c:strRef>
              <c:f>Data!$F$17</c:f>
              <c:strCache>
                <c:ptCount val="1"/>
                <c:pt idx="0">
                  <c:v>Biology</c:v>
                </c:pt>
              </c:strCache>
            </c:strRef>
          </c:tx>
          <c:spPr>
            <a:ln w="22225" cap="rnd">
              <a:solidFill>
                <a:schemeClr val="bg2">
                  <a:lumMod val="50000"/>
                </a:schemeClr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</a:ln>
              <a:effectLst/>
            </c:spPr>
          </c:marker>
          <c:val>
            <c:numRef>
              <c:f>Data!$G$17:$L$17</c:f>
              <c:numCache>
                <c:formatCode>0%</c:formatCode>
                <c:ptCount val="6"/>
                <c:pt idx="0">
                  <c:v>0.74</c:v>
                </c:pt>
                <c:pt idx="1">
                  <c:v>0.74</c:v>
                </c:pt>
                <c:pt idx="2">
                  <c:v>0.61</c:v>
                </c:pt>
                <c:pt idx="3">
                  <c:v>0.74</c:v>
                </c:pt>
                <c:pt idx="4">
                  <c:v>0.74</c:v>
                </c:pt>
                <c:pt idx="5">
                  <c:v>0.73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30-404D-918F-2DAC59AD3101}"/>
            </c:ext>
          </c:extLst>
        </c:ser>
        <c:ser>
          <c:idx val="3"/>
          <c:order val="4"/>
          <c:tx>
            <c:strRef>
              <c:f>Data!$F$20</c:f>
              <c:strCache>
                <c:ptCount val="1"/>
                <c:pt idx="0">
                  <c:v>Music</c:v>
                </c:pt>
              </c:strCache>
            </c:strRef>
          </c:tx>
          <c:spPr>
            <a:ln w="2222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x"/>
            <c:size val="6"/>
            <c:spPr>
              <a:noFill/>
              <a:ln w="9525">
                <a:solidFill>
                  <a:schemeClr val="accent1">
                    <a:lumMod val="60000"/>
                  </a:schemeClr>
                </a:solidFill>
                <a:round/>
              </a:ln>
              <a:effectLst/>
            </c:spPr>
          </c:marker>
          <c:val>
            <c:numRef>
              <c:f>Data!$G$20:$L$20</c:f>
              <c:numCache>
                <c:formatCode>0%</c:formatCode>
                <c:ptCount val="6"/>
                <c:pt idx="0">
                  <c:v>0.86</c:v>
                </c:pt>
                <c:pt idx="1">
                  <c:v>0.77</c:v>
                </c:pt>
                <c:pt idx="2">
                  <c:v>0.74</c:v>
                </c:pt>
                <c:pt idx="3">
                  <c:v>0.71</c:v>
                </c:pt>
                <c:pt idx="4">
                  <c:v>0.65</c:v>
                </c:pt>
                <c:pt idx="5">
                  <c:v>0.59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E30-404D-918F-2DAC59AD3101}"/>
            </c:ext>
          </c:extLst>
        </c:ser>
        <c:ser>
          <c:idx val="7"/>
          <c:order val="7"/>
          <c:tx>
            <c:strRef>
              <c:f>Data!$F$24</c:f>
              <c:strCache>
                <c:ptCount val="1"/>
                <c:pt idx="0">
                  <c:v>Communications</c:v>
                </c:pt>
              </c:strCache>
            </c:strRef>
          </c:tx>
          <c:spPr>
            <a:ln w="2222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dot"/>
            <c:size val="6"/>
            <c:spPr>
              <a:solidFill>
                <a:schemeClr val="accent3">
                  <a:lumMod val="80000"/>
                  <a:lumOff val="20000"/>
                </a:schemeClr>
              </a:solidFill>
              <a:ln w="9525">
                <a:solidFill>
                  <a:schemeClr val="accent3">
                    <a:lumMod val="80000"/>
                    <a:lumOff val="20000"/>
                  </a:schemeClr>
                </a:solidFill>
                <a:round/>
              </a:ln>
              <a:effectLst/>
            </c:spPr>
          </c:marker>
          <c:val>
            <c:numRef>
              <c:f>Data!$G$24:$L$24</c:f>
              <c:numCache>
                <c:formatCode>0%</c:formatCode>
                <c:ptCount val="6"/>
                <c:pt idx="0">
                  <c:v>0.69</c:v>
                </c:pt>
                <c:pt idx="1">
                  <c:v>0.56999999999999995</c:v>
                </c:pt>
                <c:pt idx="2">
                  <c:v>0.54</c:v>
                </c:pt>
                <c:pt idx="3">
                  <c:v>0.49</c:v>
                </c:pt>
                <c:pt idx="4">
                  <c:v>0.42</c:v>
                </c:pt>
                <c:pt idx="5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E30-404D-918F-2DAC59AD31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3291999"/>
        <c:axId val="493295327"/>
        <c:extLst>
          <c:ext xmlns:c15="http://schemas.microsoft.com/office/drawing/2012/chart" uri="{02D57815-91ED-43cb-92C2-25804820EDAC}">
            <c15:filteredLineSeries>
              <c15:ser>
                <c:idx val="1"/>
                <c:order val="2"/>
                <c:tx>
                  <c:strRef>
                    <c:extLst>
                      <c:ext uri="{02D57815-91ED-43cb-92C2-25804820EDAC}">
                        <c15:formulaRef>
                          <c15:sqref>Data!$F$18</c15:sqref>
                        </c15:formulaRef>
                      </c:ext>
                    </c:extLst>
                    <c:strCache>
                      <c:ptCount val="1"/>
                      <c:pt idx="0">
                        <c:v>Chemisty</c:v>
                      </c:pt>
                    </c:strCache>
                  </c:strRef>
                </c:tx>
                <c:spPr>
                  <a:ln w="2222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>
                      <c:ext uri="{02D57815-91ED-43cb-92C2-25804820EDAC}">
                        <c15:formulaRef>
                          <c15:sqref>Data!$G$18:$L$18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0.9</c:v>
                      </c:pt>
                      <c:pt idx="1">
                        <c:v>0.88</c:v>
                      </c:pt>
                      <c:pt idx="2">
                        <c:v>0.87</c:v>
                      </c:pt>
                      <c:pt idx="3">
                        <c:v>0.85</c:v>
                      </c:pt>
                      <c:pt idx="4">
                        <c:v>0.82</c:v>
                      </c:pt>
                      <c:pt idx="5">
                        <c:v>0.72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EE30-404D-918F-2DAC59AD3101}"/>
                  </c:ext>
                </c:extLst>
              </c15:ser>
            </c15:filteredLineSeries>
            <c15:filteredLineSeries>
              <c15:ser>
                <c:idx val="2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Data!$F$19</c15:sqref>
                        </c15:formulaRef>
                      </c:ext>
                    </c:extLst>
                    <c:strCache>
                      <c:ptCount val="1"/>
                      <c:pt idx="0">
                        <c:v>Mathematics</c:v>
                      </c:pt>
                    </c:strCache>
                  </c:strRef>
                </c:tx>
                <c:spPr>
                  <a:ln w="2222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Data!$G$19:$L$19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0.22</c:v>
                      </c:pt>
                      <c:pt idx="1">
                        <c:v>0.53</c:v>
                      </c:pt>
                      <c:pt idx="2">
                        <c:v>0.62</c:v>
                      </c:pt>
                      <c:pt idx="3">
                        <c:v>0.57999999999999996</c:v>
                      </c:pt>
                      <c:pt idx="4">
                        <c:v>0.55000000000000004</c:v>
                      </c:pt>
                      <c:pt idx="5">
                        <c:v>0.54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EE30-404D-918F-2DAC59AD3101}"/>
                  </c:ext>
                </c:extLst>
              </c15:ser>
            </c15:filteredLineSeries>
            <c15:filteredLineSeries>
              <c15:ser>
                <c:idx val="4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Data!$F$21</c15:sqref>
                        </c15:formulaRef>
                      </c:ext>
                    </c:extLst>
                    <c:strCache>
                      <c:ptCount val="1"/>
                      <c:pt idx="0">
                        <c:v>Art</c:v>
                      </c:pt>
                    </c:strCache>
                  </c:strRef>
                </c:tx>
                <c:spPr>
                  <a:ln w="22225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Data!$G$21:$L$21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0.49</c:v>
                      </c:pt>
                      <c:pt idx="1">
                        <c:v>0.55000000000000004</c:v>
                      </c:pt>
                      <c:pt idx="2">
                        <c:v>0.56000000000000005</c:v>
                      </c:pt>
                      <c:pt idx="3">
                        <c:v>0.62</c:v>
                      </c:pt>
                      <c:pt idx="4">
                        <c:v>0.93</c:v>
                      </c:pt>
                      <c:pt idx="5">
                        <c:v>0.85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EE30-404D-918F-2DAC59AD3101}"/>
                  </c:ext>
                </c:extLst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Data!$F$23</c15:sqref>
                        </c15:formulaRef>
                      </c:ext>
                    </c:extLst>
                    <c:strCache>
                      <c:ptCount val="1"/>
                      <c:pt idx="0">
                        <c:v>Business</c:v>
                      </c:pt>
                    </c:strCache>
                  </c:strRef>
                </c:tx>
                <c:spPr>
                  <a:ln w="22225" cap="rnd">
                    <a:solidFill>
                      <a:schemeClr val="accent1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Data!$G$23:$L$23</c15:sqref>
                        </c15:formulaRef>
                      </c:ext>
                    </c:extLst>
                    <c:numCache>
                      <c:formatCode>0%</c:formatCode>
                      <c:ptCount val="6"/>
                      <c:pt idx="0">
                        <c:v>0.31</c:v>
                      </c:pt>
                      <c:pt idx="1">
                        <c:v>0.38</c:v>
                      </c:pt>
                      <c:pt idx="2">
                        <c:v>0.35</c:v>
                      </c:pt>
                      <c:pt idx="3">
                        <c:v>0.39</c:v>
                      </c:pt>
                      <c:pt idx="4">
                        <c:v>0.4</c:v>
                      </c:pt>
                      <c:pt idx="5">
                        <c:v>0.45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EE30-404D-918F-2DAC59AD3101}"/>
                  </c:ext>
                </c:extLst>
              </c15:ser>
            </c15:filteredLineSeries>
          </c:ext>
        </c:extLst>
      </c:lineChart>
      <c:catAx>
        <c:axId val="493291999"/>
        <c:scaling>
          <c:orientation val="minMax"/>
        </c:scaling>
        <c:delete val="1"/>
        <c:axPos val="b"/>
        <c:majorTickMark val="none"/>
        <c:minorTickMark val="none"/>
        <c:tickLblPos val="nextTo"/>
        <c:crossAx val="493295327"/>
        <c:crosses val="autoZero"/>
        <c:auto val="1"/>
        <c:lblAlgn val="ctr"/>
        <c:lblOffset val="100"/>
        <c:noMultiLvlLbl val="0"/>
      </c:catAx>
      <c:valAx>
        <c:axId val="493295327"/>
        <c:scaling>
          <c:orientation val="minMax"/>
          <c:max val="1"/>
          <c:min val="0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3291999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I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6580927384076991E-2"/>
          <c:y val="0.13877333041703122"/>
          <c:w val="0.89019685039370078"/>
          <c:h val="0.7538272820064158"/>
        </c:manualLayout>
      </c:layout>
      <c:scatterChart>
        <c:scatterStyle val="lineMarker"/>
        <c:varyColors val="0"/>
        <c:ser>
          <c:idx val="0"/>
          <c:order val="0"/>
          <c:tx>
            <c:strRef>
              <c:f>Charts!$X$173:$X$174</c:f>
              <c:strCache>
                <c:ptCount val="2"/>
                <c:pt idx="0">
                  <c:v>I</c:v>
                </c:pt>
                <c:pt idx="1">
                  <c:v>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trendline>
            <c:spPr>
              <a:ln w="22225" cap="rnd">
                <a:solidFill>
                  <a:schemeClr val="accent1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Charts!$W$175:$W$185</c:f>
              <c:numCache>
                <c:formatCode>General</c:formatCode>
                <c:ptCount val="11"/>
                <c:pt idx="0">
                  <c:v>10</c:v>
                </c:pt>
                <c:pt idx="1">
                  <c:v>8</c:v>
                </c:pt>
                <c:pt idx="2">
                  <c:v>13</c:v>
                </c:pt>
                <c:pt idx="3">
                  <c:v>9</c:v>
                </c:pt>
                <c:pt idx="4">
                  <c:v>11</c:v>
                </c:pt>
                <c:pt idx="5">
                  <c:v>14</c:v>
                </c:pt>
                <c:pt idx="6">
                  <c:v>6</c:v>
                </c:pt>
                <c:pt idx="7">
                  <c:v>4</c:v>
                </c:pt>
                <c:pt idx="8">
                  <c:v>12</c:v>
                </c:pt>
                <c:pt idx="9">
                  <c:v>7</c:v>
                </c:pt>
                <c:pt idx="10">
                  <c:v>5</c:v>
                </c:pt>
              </c:numCache>
            </c:numRef>
          </c:xVal>
          <c:yVal>
            <c:numRef>
              <c:f>Charts!$X$175:$X$185</c:f>
              <c:numCache>
                <c:formatCode>General</c:formatCode>
                <c:ptCount val="11"/>
                <c:pt idx="0">
                  <c:v>8.0399999999999991</c:v>
                </c:pt>
                <c:pt idx="1">
                  <c:v>6.95</c:v>
                </c:pt>
                <c:pt idx="2">
                  <c:v>7.58</c:v>
                </c:pt>
                <c:pt idx="3">
                  <c:v>8.81</c:v>
                </c:pt>
                <c:pt idx="4">
                  <c:v>8.33</c:v>
                </c:pt>
                <c:pt idx="5">
                  <c:v>9.9600000000000009</c:v>
                </c:pt>
                <c:pt idx="6">
                  <c:v>7.24</c:v>
                </c:pt>
                <c:pt idx="7">
                  <c:v>4.26</c:v>
                </c:pt>
                <c:pt idx="8">
                  <c:v>10.84</c:v>
                </c:pt>
                <c:pt idx="9">
                  <c:v>4.82</c:v>
                </c:pt>
                <c:pt idx="10">
                  <c:v>5.68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C66-4D91-A58C-5C0591AE46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31652799"/>
        <c:axId val="1631661535"/>
      </c:scatterChart>
      <c:valAx>
        <c:axId val="1631652799"/>
        <c:scaling>
          <c:orientation val="minMax"/>
          <c:max val="2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1661535"/>
        <c:crosses val="autoZero"/>
        <c:crossBetween val="midCat"/>
      </c:valAx>
      <c:valAx>
        <c:axId val="1631661535"/>
        <c:scaling>
          <c:orientation val="minMax"/>
          <c:max val="15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1652799"/>
        <c:crosses val="autoZero"/>
        <c:crossBetween val="midCat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613657632559467E-2"/>
          <c:y val="3.3790353712681853E-2"/>
          <c:w val="0.70972086835919124"/>
          <c:h val="0.93241929257463629"/>
        </c:manualLayout>
      </c:layout>
      <c:lineChart>
        <c:grouping val="standard"/>
        <c:varyColors val="0"/>
        <c:ser>
          <c:idx val="0"/>
          <c:order val="0"/>
          <c:tx>
            <c:strRef>
              <c:f>Data!$F$17</c:f>
              <c:strCache>
                <c:ptCount val="1"/>
                <c:pt idx="0">
                  <c:v>Biology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val>
            <c:numRef>
              <c:f>Data!$G$17:$L$17</c:f>
              <c:numCache>
                <c:formatCode>0%</c:formatCode>
                <c:ptCount val="6"/>
                <c:pt idx="0">
                  <c:v>0.74</c:v>
                </c:pt>
                <c:pt idx="1">
                  <c:v>0.74</c:v>
                </c:pt>
                <c:pt idx="2">
                  <c:v>0.61</c:v>
                </c:pt>
                <c:pt idx="3">
                  <c:v>0.74</c:v>
                </c:pt>
                <c:pt idx="4">
                  <c:v>0.74</c:v>
                </c:pt>
                <c:pt idx="5">
                  <c:v>0.73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AE-401A-BB76-475101DAB3A9}"/>
            </c:ext>
          </c:extLst>
        </c:ser>
        <c:ser>
          <c:idx val="1"/>
          <c:order val="1"/>
          <c:tx>
            <c:strRef>
              <c:f>Data!$F$18</c:f>
              <c:strCache>
                <c:ptCount val="1"/>
                <c:pt idx="0">
                  <c:v>Chemisty</c:v>
                </c:pt>
              </c:strCache>
            </c:strRef>
          </c:tx>
          <c:spPr>
            <a:ln w="28575" cap="rnd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Data!$G$18:$L$18</c:f>
              <c:numCache>
                <c:formatCode>0%</c:formatCode>
                <c:ptCount val="6"/>
                <c:pt idx="0">
                  <c:v>0.9</c:v>
                </c:pt>
                <c:pt idx="1">
                  <c:v>0.88</c:v>
                </c:pt>
                <c:pt idx="2">
                  <c:v>0.87</c:v>
                </c:pt>
                <c:pt idx="3">
                  <c:v>0.85</c:v>
                </c:pt>
                <c:pt idx="4">
                  <c:v>0.82</c:v>
                </c:pt>
                <c:pt idx="5">
                  <c:v>0.72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AE-401A-BB76-475101DAB3A9}"/>
            </c:ext>
          </c:extLst>
        </c:ser>
        <c:ser>
          <c:idx val="2"/>
          <c:order val="2"/>
          <c:tx>
            <c:strRef>
              <c:f>Data!$F$19</c:f>
              <c:strCache>
                <c:ptCount val="1"/>
                <c:pt idx="0">
                  <c:v>Mathematics</c:v>
                </c:pt>
              </c:strCache>
            </c:strRef>
          </c:tx>
          <c:spPr>
            <a:ln w="28575" cap="rnd">
              <a:solidFill>
                <a:schemeClr val="accent5">
                  <a:tint val="77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Data!$G$19:$L$19</c:f>
              <c:numCache>
                <c:formatCode>0%</c:formatCode>
                <c:ptCount val="6"/>
                <c:pt idx="0">
                  <c:v>0.22</c:v>
                </c:pt>
                <c:pt idx="1">
                  <c:v>0.53</c:v>
                </c:pt>
                <c:pt idx="2">
                  <c:v>0.62</c:v>
                </c:pt>
                <c:pt idx="3">
                  <c:v>0.57999999999999996</c:v>
                </c:pt>
                <c:pt idx="4">
                  <c:v>0.55000000000000004</c:v>
                </c:pt>
                <c:pt idx="5">
                  <c:v>0.54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5AE-401A-BB76-475101DAB3A9}"/>
            </c:ext>
          </c:extLst>
        </c:ser>
        <c:ser>
          <c:idx val="3"/>
          <c:order val="3"/>
          <c:tx>
            <c:strRef>
              <c:f>Data!$F$20</c:f>
              <c:strCache>
                <c:ptCount val="1"/>
                <c:pt idx="0">
                  <c:v>Music</c:v>
                </c:pt>
              </c:strCache>
            </c:strRef>
          </c:tx>
          <c:spPr>
            <a:ln w="28575" cap="rnd" cmpd="dbl">
              <a:solidFill>
                <a:schemeClr val="accent5">
                  <a:tint val="93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Data!$G$20:$L$20</c:f>
              <c:numCache>
                <c:formatCode>0%</c:formatCode>
                <c:ptCount val="6"/>
                <c:pt idx="0">
                  <c:v>0.86</c:v>
                </c:pt>
                <c:pt idx="1">
                  <c:v>0.77</c:v>
                </c:pt>
                <c:pt idx="2">
                  <c:v>0.74</c:v>
                </c:pt>
                <c:pt idx="3">
                  <c:v>0.71</c:v>
                </c:pt>
                <c:pt idx="4">
                  <c:v>0.65</c:v>
                </c:pt>
                <c:pt idx="5">
                  <c:v>0.59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5AE-401A-BB76-475101DAB3A9}"/>
            </c:ext>
          </c:extLst>
        </c:ser>
        <c:ser>
          <c:idx val="4"/>
          <c:order val="4"/>
          <c:tx>
            <c:strRef>
              <c:f>Data!$F$21</c:f>
              <c:strCache>
                <c:ptCount val="1"/>
                <c:pt idx="0">
                  <c:v>Art</c:v>
                </c:pt>
              </c:strCache>
            </c:strRef>
          </c:tx>
          <c:spPr>
            <a:ln w="28575" cap="rnd">
              <a:solidFill>
                <a:schemeClr val="accent5">
                  <a:shade val="92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Data!$G$21:$L$21</c:f>
              <c:numCache>
                <c:formatCode>0%</c:formatCode>
                <c:ptCount val="6"/>
                <c:pt idx="0">
                  <c:v>0.49</c:v>
                </c:pt>
                <c:pt idx="1">
                  <c:v>0.55000000000000004</c:v>
                </c:pt>
                <c:pt idx="2">
                  <c:v>0.56000000000000005</c:v>
                </c:pt>
                <c:pt idx="3">
                  <c:v>0.62</c:v>
                </c:pt>
                <c:pt idx="4">
                  <c:v>0.93</c:v>
                </c:pt>
                <c:pt idx="5">
                  <c:v>0.85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5AE-401A-BB76-475101DAB3A9}"/>
            </c:ext>
          </c:extLst>
        </c:ser>
        <c:ser>
          <c:idx val="5"/>
          <c:order val="5"/>
          <c:tx>
            <c:strRef>
              <c:f>Data!$F$22</c:f>
              <c:strCache>
                <c:ptCount val="1"/>
                <c:pt idx="0">
                  <c:v>History</c:v>
                </c:pt>
              </c:strCache>
            </c:strRef>
          </c:tx>
          <c:spPr>
            <a:ln w="19050" cap="rnd">
              <a:solidFill>
                <a:schemeClr val="accent5">
                  <a:shade val="76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shade val="76000"/>
                </a:schemeClr>
              </a:solidFill>
              <a:ln w="22225">
                <a:solidFill>
                  <a:schemeClr val="accent5">
                    <a:shade val="76000"/>
                  </a:schemeClr>
                </a:solidFill>
              </a:ln>
              <a:effectLst/>
            </c:spPr>
          </c:marker>
          <c:val>
            <c:numRef>
              <c:f>Data!$G$22:$L$22</c:f>
              <c:numCache>
                <c:formatCode>0%</c:formatCode>
                <c:ptCount val="6"/>
                <c:pt idx="0">
                  <c:v>0.91</c:v>
                </c:pt>
                <c:pt idx="1">
                  <c:v>0.96</c:v>
                </c:pt>
                <c:pt idx="2">
                  <c:v>0.98</c:v>
                </c:pt>
                <c:pt idx="3">
                  <c:v>0.99</c:v>
                </c:pt>
                <c:pt idx="4">
                  <c:v>0.98</c:v>
                </c:pt>
                <c:pt idx="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5AE-401A-BB76-475101DAB3A9}"/>
            </c:ext>
          </c:extLst>
        </c:ser>
        <c:ser>
          <c:idx val="6"/>
          <c:order val="6"/>
          <c:tx>
            <c:strRef>
              <c:f>Data!$F$23</c:f>
              <c:strCache>
                <c:ptCount val="1"/>
                <c:pt idx="0">
                  <c:v>Business</c:v>
                </c:pt>
              </c:strCache>
            </c:strRef>
          </c:tx>
          <c:spPr>
            <a:ln w="28575" cap="rnd">
              <a:solidFill>
                <a:schemeClr val="accent5">
                  <a:shade val="61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Data!$G$23:$L$23</c:f>
              <c:numCache>
                <c:formatCode>0%</c:formatCode>
                <c:ptCount val="6"/>
                <c:pt idx="0">
                  <c:v>0.31</c:v>
                </c:pt>
                <c:pt idx="1">
                  <c:v>0.38</c:v>
                </c:pt>
                <c:pt idx="2">
                  <c:v>0.35</c:v>
                </c:pt>
                <c:pt idx="3">
                  <c:v>0.39</c:v>
                </c:pt>
                <c:pt idx="4">
                  <c:v>0.4</c:v>
                </c:pt>
                <c:pt idx="5">
                  <c:v>0.45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5AE-401A-BB76-475101DAB3A9}"/>
            </c:ext>
          </c:extLst>
        </c:ser>
        <c:ser>
          <c:idx val="7"/>
          <c:order val="7"/>
          <c:tx>
            <c:strRef>
              <c:f>Data!$F$24</c:f>
              <c:strCache>
                <c:ptCount val="1"/>
                <c:pt idx="0">
                  <c:v>Communications</c:v>
                </c:pt>
              </c:strCache>
            </c:strRef>
          </c:tx>
          <c:spPr>
            <a:ln w="28575" cap="rnd">
              <a:solidFill>
                <a:schemeClr val="accent5">
                  <a:shade val="45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Data!$G$24:$L$24</c:f>
              <c:numCache>
                <c:formatCode>0%</c:formatCode>
                <c:ptCount val="6"/>
                <c:pt idx="0">
                  <c:v>0.69</c:v>
                </c:pt>
                <c:pt idx="1">
                  <c:v>0.56999999999999995</c:v>
                </c:pt>
                <c:pt idx="2">
                  <c:v>0.54</c:v>
                </c:pt>
                <c:pt idx="3">
                  <c:v>0.49</c:v>
                </c:pt>
                <c:pt idx="4">
                  <c:v>0.42</c:v>
                </c:pt>
                <c:pt idx="5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05AE-401A-BB76-475101DAB3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3291999"/>
        <c:axId val="493295327"/>
      </c:lineChart>
      <c:catAx>
        <c:axId val="493291999"/>
        <c:scaling>
          <c:orientation val="minMax"/>
        </c:scaling>
        <c:delete val="1"/>
        <c:axPos val="b"/>
        <c:majorTickMark val="none"/>
        <c:minorTickMark val="none"/>
        <c:tickLblPos val="nextTo"/>
        <c:crossAx val="493295327"/>
        <c:crosses val="autoZero"/>
        <c:auto val="1"/>
        <c:lblAlgn val="ctr"/>
        <c:lblOffset val="100"/>
        <c:noMultiLvlLbl val="0"/>
      </c:catAx>
      <c:valAx>
        <c:axId val="493295327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3291999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Data!$F$17</c:f>
              <c:strCache>
                <c:ptCount val="1"/>
                <c:pt idx="0">
                  <c:v>Biology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Data!$G$17:$L$17</c:f>
              <c:numCache>
                <c:formatCode>0%</c:formatCode>
                <c:ptCount val="6"/>
                <c:pt idx="0">
                  <c:v>0.74</c:v>
                </c:pt>
                <c:pt idx="1">
                  <c:v>0.74</c:v>
                </c:pt>
                <c:pt idx="2">
                  <c:v>0.61</c:v>
                </c:pt>
                <c:pt idx="3">
                  <c:v>0.74</c:v>
                </c:pt>
                <c:pt idx="4">
                  <c:v>0.74</c:v>
                </c:pt>
                <c:pt idx="5">
                  <c:v>0.73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8D0-4617-87CF-132894C8F6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5261503"/>
        <c:axId val="235266495"/>
      </c:lineChart>
      <c:catAx>
        <c:axId val="235261503"/>
        <c:scaling>
          <c:orientation val="minMax"/>
        </c:scaling>
        <c:delete val="1"/>
        <c:axPos val="b"/>
        <c:majorTickMark val="none"/>
        <c:minorTickMark val="none"/>
        <c:tickLblPos val="nextTo"/>
        <c:crossAx val="235266495"/>
        <c:crosses val="autoZero"/>
        <c:auto val="1"/>
        <c:lblAlgn val="ctr"/>
        <c:lblOffset val="100"/>
        <c:noMultiLvlLbl val="0"/>
      </c:catAx>
      <c:valAx>
        <c:axId val="235266495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261503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Data!$F$20</c:f>
              <c:strCache>
                <c:ptCount val="1"/>
                <c:pt idx="0">
                  <c:v>Music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Data!$G$20:$L$20</c:f>
              <c:numCache>
                <c:formatCode>0%</c:formatCode>
                <c:ptCount val="6"/>
                <c:pt idx="0">
                  <c:v>0.86</c:v>
                </c:pt>
                <c:pt idx="1">
                  <c:v>0.77</c:v>
                </c:pt>
                <c:pt idx="2">
                  <c:v>0.74</c:v>
                </c:pt>
                <c:pt idx="3">
                  <c:v>0.71</c:v>
                </c:pt>
                <c:pt idx="4">
                  <c:v>0.65</c:v>
                </c:pt>
                <c:pt idx="5">
                  <c:v>0.59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732-41CA-93EF-221E7FCE0E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5261503"/>
        <c:axId val="235266495"/>
      </c:lineChart>
      <c:catAx>
        <c:axId val="235261503"/>
        <c:scaling>
          <c:orientation val="minMax"/>
        </c:scaling>
        <c:delete val="1"/>
        <c:axPos val="b"/>
        <c:majorTickMark val="none"/>
        <c:minorTickMark val="none"/>
        <c:tickLblPos val="nextTo"/>
        <c:crossAx val="235266495"/>
        <c:crosses val="autoZero"/>
        <c:auto val="1"/>
        <c:lblAlgn val="ctr"/>
        <c:lblOffset val="100"/>
        <c:noMultiLvlLbl val="0"/>
      </c:catAx>
      <c:valAx>
        <c:axId val="235266495"/>
        <c:scaling>
          <c:orientation val="minMax"/>
          <c:max val="1"/>
          <c:min val="0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261503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Data!$F$21</c:f>
              <c:strCache>
                <c:ptCount val="1"/>
                <c:pt idx="0">
                  <c:v>Art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Data!$G$21:$L$21</c:f>
              <c:numCache>
                <c:formatCode>0%</c:formatCode>
                <c:ptCount val="6"/>
                <c:pt idx="0">
                  <c:v>0.49</c:v>
                </c:pt>
                <c:pt idx="1">
                  <c:v>0.55000000000000004</c:v>
                </c:pt>
                <c:pt idx="2">
                  <c:v>0.56000000000000005</c:v>
                </c:pt>
                <c:pt idx="3">
                  <c:v>0.62</c:v>
                </c:pt>
                <c:pt idx="4">
                  <c:v>0.93</c:v>
                </c:pt>
                <c:pt idx="5">
                  <c:v>0.85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5A5-489D-8B33-4AA5F4029A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5261503"/>
        <c:axId val="235266495"/>
      </c:lineChart>
      <c:catAx>
        <c:axId val="235261503"/>
        <c:scaling>
          <c:orientation val="minMax"/>
        </c:scaling>
        <c:delete val="1"/>
        <c:axPos val="b"/>
        <c:majorTickMark val="none"/>
        <c:minorTickMark val="none"/>
        <c:tickLblPos val="nextTo"/>
        <c:crossAx val="235266495"/>
        <c:crosses val="autoZero"/>
        <c:auto val="1"/>
        <c:lblAlgn val="ctr"/>
        <c:lblOffset val="100"/>
        <c:noMultiLvlLbl val="0"/>
      </c:catAx>
      <c:valAx>
        <c:axId val="235266495"/>
        <c:scaling>
          <c:orientation val="minMax"/>
          <c:max val="1"/>
          <c:min val="0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261503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Data!$F$22</c:f>
              <c:strCache>
                <c:ptCount val="1"/>
                <c:pt idx="0">
                  <c:v>History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Data!$G$22:$L$22</c:f>
              <c:numCache>
                <c:formatCode>0%</c:formatCode>
                <c:ptCount val="6"/>
                <c:pt idx="0">
                  <c:v>0.91</c:v>
                </c:pt>
                <c:pt idx="1">
                  <c:v>0.96</c:v>
                </c:pt>
                <c:pt idx="2">
                  <c:v>0.98</c:v>
                </c:pt>
                <c:pt idx="3">
                  <c:v>0.99</c:v>
                </c:pt>
                <c:pt idx="4">
                  <c:v>0.98</c:v>
                </c:pt>
                <c:pt idx="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3E-41A4-8BD4-6416CD7D4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5261503"/>
        <c:axId val="235266495"/>
      </c:lineChart>
      <c:catAx>
        <c:axId val="235261503"/>
        <c:scaling>
          <c:orientation val="minMax"/>
        </c:scaling>
        <c:delete val="1"/>
        <c:axPos val="b"/>
        <c:majorTickMark val="none"/>
        <c:minorTickMark val="none"/>
        <c:tickLblPos val="nextTo"/>
        <c:crossAx val="235266495"/>
        <c:crosses val="autoZero"/>
        <c:auto val="1"/>
        <c:lblAlgn val="ctr"/>
        <c:lblOffset val="100"/>
        <c:noMultiLvlLbl val="0"/>
      </c:catAx>
      <c:valAx>
        <c:axId val="235266495"/>
        <c:scaling>
          <c:orientation val="minMax"/>
          <c:max val="1"/>
          <c:min val="0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261503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Data!$F$23</c:f>
              <c:strCache>
                <c:ptCount val="1"/>
                <c:pt idx="0">
                  <c:v>Business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Data!$G$23:$L$23</c:f>
              <c:numCache>
                <c:formatCode>0%</c:formatCode>
                <c:ptCount val="6"/>
                <c:pt idx="0">
                  <c:v>0.31</c:v>
                </c:pt>
                <c:pt idx="1">
                  <c:v>0.38</c:v>
                </c:pt>
                <c:pt idx="2">
                  <c:v>0.35</c:v>
                </c:pt>
                <c:pt idx="3">
                  <c:v>0.39</c:v>
                </c:pt>
                <c:pt idx="4">
                  <c:v>0.4</c:v>
                </c:pt>
                <c:pt idx="5">
                  <c:v>0.45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125-4FD3-B3FE-93097CE064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5261503"/>
        <c:axId val="235266495"/>
      </c:lineChart>
      <c:catAx>
        <c:axId val="235261503"/>
        <c:scaling>
          <c:orientation val="minMax"/>
        </c:scaling>
        <c:delete val="1"/>
        <c:axPos val="b"/>
        <c:majorTickMark val="none"/>
        <c:minorTickMark val="none"/>
        <c:tickLblPos val="nextTo"/>
        <c:crossAx val="235266495"/>
        <c:crosses val="autoZero"/>
        <c:auto val="1"/>
        <c:lblAlgn val="ctr"/>
        <c:lblOffset val="100"/>
        <c:noMultiLvlLbl val="0"/>
      </c:catAx>
      <c:valAx>
        <c:axId val="235266495"/>
        <c:scaling>
          <c:orientation val="minMax"/>
          <c:max val="1"/>
          <c:min val="0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261503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Data!$F$24</c:f>
              <c:strCache>
                <c:ptCount val="1"/>
                <c:pt idx="0">
                  <c:v>Communications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Data!$G$24:$L$24</c:f>
              <c:numCache>
                <c:formatCode>0%</c:formatCode>
                <c:ptCount val="6"/>
                <c:pt idx="0">
                  <c:v>0.69</c:v>
                </c:pt>
                <c:pt idx="1">
                  <c:v>0.56999999999999995</c:v>
                </c:pt>
                <c:pt idx="2">
                  <c:v>0.54</c:v>
                </c:pt>
                <c:pt idx="3">
                  <c:v>0.49</c:v>
                </c:pt>
                <c:pt idx="4">
                  <c:v>0.42</c:v>
                </c:pt>
                <c:pt idx="5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BCC-4139-A481-C37836B576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5261503"/>
        <c:axId val="235266495"/>
      </c:lineChart>
      <c:catAx>
        <c:axId val="235261503"/>
        <c:scaling>
          <c:orientation val="minMax"/>
        </c:scaling>
        <c:delete val="1"/>
        <c:axPos val="b"/>
        <c:majorTickMark val="none"/>
        <c:minorTickMark val="none"/>
        <c:tickLblPos val="nextTo"/>
        <c:crossAx val="235266495"/>
        <c:crosses val="autoZero"/>
        <c:auto val="1"/>
        <c:lblAlgn val="ctr"/>
        <c:lblOffset val="100"/>
        <c:noMultiLvlLbl val="0"/>
      </c:catAx>
      <c:valAx>
        <c:axId val="235266495"/>
        <c:scaling>
          <c:orientation val="minMax"/>
          <c:max val="1"/>
          <c:min val="0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261503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Data!$F$18</c:f>
              <c:strCache>
                <c:ptCount val="1"/>
                <c:pt idx="0">
                  <c:v>Chemisty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Data!$G$18:$L$18</c:f>
              <c:numCache>
                <c:formatCode>0%</c:formatCode>
                <c:ptCount val="6"/>
                <c:pt idx="0">
                  <c:v>0.9</c:v>
                </c:pt>
                <c:pt idx="1">
                  <c:v>0.88</c:v>
                </c:pt>
                <c:pt idx="2">
                  <c:v>0.87</c:v>
                </c:pt>
                <c:pt idx="3">
                  <c:v>0.85</c:v>
                </c:pt>
                <c:pt idx="4">
                  <c:v>0.82</c:v>
                </c:pt>
                <c:pt idx="5">
                  <c:v>0.72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074-4B02-8BB3-D90002C96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5261503"/>
        <c:axId val="235266495"/>
      </c:lineChart>
      <c:catAx>
        <c:axId val="235261503"/>
        <c:scaling>
          <c:orientation val="minMax"/>
        </c:scaling>
        <c:delete val="1"/>
        <c:axPos val="b"/>
        <c:majorTickMark val="none"/>
        <c:minorTickMark val="none"/>
        <c:tickLblPos val="nextTo"/>
        <c:crossAx val="235266495"/>
        <c:crosses val="autoZero"/>
        <c:auto val="1"/>
        <c:lblAlgn val="ctr"/>
        <c:lblOffset val="100"/>
        <c:noMultiLvlLbl val="0"/>
      </c:catAx>
      <c:valAx>
        <c:axId val="235266495"/>
        <c:scaling>
          <c:orientation val="minMax"/>
          <c:max val="1"/>
          <c:min val="0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261503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Data!$F$19</c:f>
              <c:strCache>
                <c:ptCount val="1"/>
                <c:pt idx="0">
                  <c:v>Mathematics</c:v>
                </c:pt>
              </c:strCache>
            </c:strRef>
          </c:tx>
          <c:spPr>
            <a:ln w="28575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Data!$G$19:$L$19</c:f>
              <c:numCache>
                <c:formatCode>0%</c:formatCode>
                <c:ptCount val="6"/>
                <c:pt idx="0">
                  <c:v>0.22</c:v>
                </c:pt>
                <c:pt idx="1">
                  <c:v>0.53</c:v>
                </c:pt>
                <c:pt idx="2">
                  <c:v>0.62</c:v>
                </c:pt>
                <c:pt idx="3">
                  <c:v>0.57999999999999996</c:v>
                </c:pt>
                <c:pt idx="4">
                  <c:v>0.55000000000000004</c:v>
                </c:pt>
                <c:pt idx="5">
                  <c:v>0.54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555-475A-BF37-0958EA8667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5261503"/>
        <c:axId val="235266495"/>
      </c:lineChart>
      <c:catAx>
        <c:axId val="2352615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35266495"/>
        <c:crosses val="autoZero"/>
        <c:auto val="1"/>
        <c:lblAlgn val="ctr"/>
        <c:lblOffset val="100"/>
        <c:noMultiLvlLbl val="0"/>
      </c:catAx>
      <c:valAx>
        <c:axId val="235266495"/>
        <c:scaling>
          <c:orientation val="minMax"/>
          <c:max val="1"/>
          <c:min val="0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261503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Data!$F$17</c:f>
              <c:strCache>
                <c:ptCount val="1"/>
                <c:pt idx="0">
                  <c:v>Biology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Data!$G$17:$L$17</c:f>
              <c:numCache>
                <c:formatCode>0%</c:formatCode>
                <c:ptCount val="6"/>
                <c:pt idx="0">
                  <c:v>0.74</c:v>
                </c:pt>
                <c:pt idx="1">
                  <c:v>0.74</c:v>
                </c:pt>
                <c:pt idx="2">
                  <c:v>0.61</c:v>
                </c:pt>
                <c:pt idx="3">
                  <c:v>0.74</c:v>
                </c:pt>
                <c:pt idx="4">
                  <c:v>0.74</c:v>
                </c:pt>
                <c:pt idx="5">
                  <c:v>0.73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8D0-4617-87CF-132894C8F6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5261503"/>
        <c:axId val="235266495"/>
      </c:lineChart>
      <c:catAx>
        <c:axId val="235261503"/>
        <c:scaling>
          <c:orientation val="minMax"/>
        </c:scaling>
        <c:delete val="1"/>
        <c:axPos val="b"/>
        <c:majorTickMark val="none"/>
        <c:minorTickMark val="none"/>
        <c:tickLblPos val="nextTo"/>
        <c:crossAx val="235266495"/>
        <c:crosses val="autoZero"/>
        <c:auto val="1"/>
        <c:lblAlgn val="ctr"/>
        <c:lblOffset val="100"/>
        <c:noMultiLvlLbl val="0"/>
      </c:catAx>
      <c:valAx>
        <c:axId val="235266495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261503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II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6580927384076991E-2"/>
          <c:y val="0.13877333041703122"/>
          <c:w val="0.89019685039370078"/>
          <c:h val="0.7538272820064158"/>
        </c:manualLayout>
      </c:layout>
      <c:scatterChart>
        <c:scatterStyle val="lineMarker"/>
        <c:varyColors val="0"/>
        <c:ser>
          <c:idx val="0"/>
          <c:order val="0"/>
          <c:tx>
            <c:strRef>
              <c:f>Charts!$Z$173:$Z$174</c:f>
              <c:strCache>
                <c:ptCount val="2"/>
                <c:pt idx="0">
                  <c:v>II</c:v>
                </c:pt>
                <c:pt idx="1">
                  <c:v>y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trendline>
            <c:spPr>
              <a:ln w="22225" cap="rnd">
                <a:solidFill>
                  <a:schemeClr val="accent1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Charts!$Y$175:$Y$185</c:f>
              <c:numCache>
                <c:formatCode>General</c:formatCode>
                <c:ptCount val="11"/>
                <c:pt idx="0">
                  <c:v>10</c:v>
                </c:pt>
                <c:pt idx="1">
                  <c:v>8</c:v>
                </c:pt>
                <c:pt idx="2">
                  <c:v>13</c:v>
                </c:pt>
                <c:pt idx="3">
                  <c:v>9</c:v>
                </c:pt>
                <c:pt idx="4">
                  <c:v>11</c:v>
                </c:pt>
                <c:pt idx="5">
                  <c:v>14</c:v>
                </c:pt>
                <c:pt idx="6">
                  <c:v>6</c:v>
                </c:pt>
                <c:pt idx="7">
                  <c:v>4</c:v>
                </c:pt>
                <c:pt idx="8">
                  <c:v>12</c:v>
                </c:pt>
                <c:pt idx="9">
                  <c:v>7</c:v>
                </c:pt>
                <c:pt idx="10">
                  <c:v>5</c:v>
                </c:pt>
              </c:numCache>
            </c:numRef>
          </c:xVal>
          <c:yVal>
            <c:numRef>
              <c:f>Charts!$Z$175:$Z$185</c:f>
              <c:numCache>
                <c:formatCode>General</c:formatCode>
                <c:ptCount val="11"/>
                <c:pt idx="0">
                  <c:v>9.14</c:v>
                </c:pt>
                <c:pt idx="1">
                  <c:v>8.14</c:v>
                </c:pt>
                <c:pt idx="2">
                  <c:v>8.74</c:v>
                </c:pt>
                <c:pt idx="3">
                  <c:v>8.77</c:v>
                </c:pt>
                <c:pt idx="4">
                  <c:v>9.26</c:v>
                </c:pt>
                <c:pt idx="5">
                  <c:v>8.1</c:v>
                </c:pt>
                <c:pt idx="6">
                  <c:v>6.13</c:v>
                </c:pt>
                <c:pt idx="7">
                  <c:v>3.1</c:v>
                </c:pt>
                <c:pt idx="8">
                  <c:v>9.1300000000000008</c:v>
                </c:pt>
                <c:pt idx="9">
                  <c:v>7.26</c:v>
                </c:pt>
                <c:pt idx="10">
                  <c:v>4.74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7D8-4D77-B726-101AC39866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31652799"/>
        <c:axId val="1631661535"/>
      </c:scatterChart>
      <c:valAx>
        <c:axId val="1631652799"/>
        <c:scaling>
          <c:orientation val="minMax"/>
          <c:max val="2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1661535"/>
        <c:crosses val="autoZero"/>
        <c:crossBetween val="midCat"/>
      </c:valAx>
      <c:valAx>
        <c:axId val="1631661535"/>
        <c:scaling>
          <c:orientation val="minMax"/>
          <c:max val="15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1652799"/>
        <c:crosses val="autoZero"/>
        <c:crossBetween val="midCat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Data!$F$20</c:f>
              <c:strCache>
                <c:ptCount val="1"/>
                <c:pt idx="0">
                  <c:v>Music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Data!$G$20:$L$20</c:f>
              <c:numCache>
                <c:formatCode>0%</c:formatCode>
                <c:ptCount val="6"/>
                <c:pt idx="0">
                  <c:v>0.86</c:v>
                </c:pt>
                <c:pt idx="1">
                  <c:v>0.77</c:v>
                </c:pt>
                <c:pt idx="2">
                  <c:v>0.74</c:v>
                </c:pt>
                <c:pt idx="3">
                  <c:v>0.71</c:v>
                </c:pt>
                <c:pt idx="4">
                  <c:v>0.65</c:v>
                </c:pt>
                <c:pt idx="5">
                  <c:v>0.59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732-41CA-93EF-221E7FCE0E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5261503"/>
        <c:axId val="235266495"/>
      </c:lineChart>
      <c:catAx>
        <c:axId val="235261503"/>
        <c:scaling>
          <c:orientation val="minMax"/>
        </c:scaling>
        <c:delete val="1"/>
        <c:axPos val="b"/>
        <c:majorTickMark val="none"/>
        <c:minorTickMark val="none"/>
        <c:tickLblPos val="nextTo"/>
        <c:crossAx val="235266495"/>
        <c:crosses val="autoZero"/>
        <c:auto val="1"/>
        <c:lblAlgn val="ctr"/>
        <c:lblOffset val="100"/>
        <c:noMultiLvlLbl val="0"/>
      </c:catAx>
      <c:valAx>
        <c:axId val="235266495"/>
        <c:scaling>
          <c:orientation val="minMax"/>
          <c:max val="1"/>
          <c:min val="0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261503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Data!$F$21</c:f>
              <c:strCache>
                <c:ptCount val="1"/>
                <c:pt idx="0">
                  <c:v>Art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Data!$G$21:$L$21</c:f>
              <c:numCache>
                <c:formatCode>0%</c:formatCode>
                <c:ptCount val="6"/>
                <c:pt idx="0">
                  <c:v>0.49</c:v>
                </c:pt>
                <c:pt idx="1">
                  <c:v>0.55000000000000004</c:v>
                </c:pt>
                <c:pt idx="2">
                  <c:v>0.56000000000000005</c:v>
                </c:pt>
                <c:pt idx="3">
                  <c:v>0.62</c:v>
                </c:pt>
                <c:pt idx="4">
                  <c:v>0.93</c:v>
                </c:pt>
                <c:pt idx="5">
                  <c:v>0.85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5A5-489D-8B33-4AA5F4029A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5261503"/>
        <c:axId val="235266495"/>
      </c:lineChart>
      <c:catAx>
        <c:axId val="235261503"/>
        <c:scaling>
          <c:orientation val="minMax"/>
        </c:scaling>
        <c:delete val="1"/>
        <c:axPos val="b"/>
        <c:majorTickMark val="none"/>
        <c:minorTickMark val="none"/>
        <c:tickLblPos val="nextTo"/>
        <c:crossAx val="235266495"/>
        <c:crosses val="autoZero"/>
        <c:auto val="1"/>
        <c:lblAlgn val="ctr"/>
        <c:lblOffset val="100"/>
        <c:noMultiLvlLbl val="0"/>
      </c:catAx>
      <c:valAx>
        <c:axId val="235266495"/>
        <c:scaling>
          <c:orientation val="minMax"/>
          <c:max val="1"/>
          <c:min val="0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261503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Data!$F$22</c:f>
              <c:strCache>
                <c:ptCount val="1"/>
                <c:pt idx="0">
                  <c:v>History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Data!$G$22:$L$22</c:f>
              <c:numCache>
                <c:formatCode>0%</c:formatCode>
                <c:ptCount val="6"/>
                <c:pt idx="0">
                  <c:v>0.91</c:v>
                </c:pt>
                <c:pt idx="1">
                  <c:v>0.96</c:v>
                </c:pt>
                <c:pt idx="2">
                  <c:v>0.98</c:v>
                </c:pt>
                <c:pt idx="3">
                  <c:v>0.99</c:v>
                </c:pt>
                <c:pt idx="4">
                  <c:v>0.98</c:v>
                </c:pt>
                <c:pt idx="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3E-41A4-8BD4-6416CD7D4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5261503"/>
        <c:axId val="235266495"/>
      </c:lineChart>
      <c:catAx>
        <c:axId val="235261503"/>
        <c:scaling>
          <c:orientation val="minMax"/>
        </c:scaling>
        <c:delete val="1"/>
        <c:axPos val="b"/>
        <c:majorTickMark val="none"/>
        <c:minorTickMark val="none"/>
        <c:tickLblPos val="nextTo"/>
        <c:crossAx val="235266495"/>
        <c:crosses val="autoZero"/>
        <c:auto val="1"/>
        <c:lblAlgn val="ctr"/>
        <c:lblOffset val="100"/>
        <c:noMultiLvlLbl val="0"/>
      </c:catAx>
      <c:valAx>
        <c:axId val="235266495"/>
        <c:scaling>
          <c:orientation val="minMax"/>
          <c:max val="1"/>
          <c:min val="0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261503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Data!$F$23</c:f>
              <c:strCache>
                <c:ptCount val="1"/>
                <c:pt idx="0">
                  <c:v>Business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Data!$G$23:$L$23</c:f>
              <c:numCache>
                <c:formatCode>0%</c:formatCode>
                <c:ptCount val="6"/>
                <c:pt idx="0">
                  <c:v>0.31</c:v>
                </c:pt>
                <c:pt idx="1">
                  <c:v>0.38</c:v>
                </c:pt>
                <c:pt idx="2">
                  <c:v>0.35</c:v>
                </c:pt>
                <c:pt idx="3">
                  <c:v>0.39</c:v>
                </c:pt>
                <c:pt idx="4">
                  <c:v>0.4</c:v>
                </c:pt>
                <c:pt idx="5">
                  <c:v>0.45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125-4FD3-B3FE-93097CE064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5261503"/>
        <c:axId val="235266495"/>
      </c:lineChart>
      <c:catAx>
        <c:axId val="235261503"/>
        <c:scaling>
          <c:orientation val="minMax"/>
        </c:scaling>
        <c:delete val="1"/>
        <c:axPos val="b"/>
        <c:majorTickMark val="none"/>
        <c:minorTickMark val="none"/>
        <c:tickLblPos val="nextTo"/>
        <c:crossAx val="235266495"/>
        <c:crosses val="autoZero"/>
        <c:auto val="1"/>
        <c:lblAlgn val="ctr"/>
        <c:lblOffset val="100"/>
        <c:noMultiLvlLbl val="0"/>
      </c:catAx>
      <c:valAx>
        <c:axId val="235266495"/>
        <c:scaling>
          <c:orientation val="minMax"/>
          <c:max val="1"/>
          <c:min val="0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261503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Data!$F$24</c:f>
              <c:strCache>
                <c:ptCount val="1"/>
                <c:pt idx="0">
                  <c:v>Communications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Data!$G$24:$L$24</c:f>
              <c:numCache>
                <c:formatCode>0%</c:formatCode>
                <c:ptCount val="6"/>
                <c:pt idx="0">
                  <c:v>0.69</c:v>
                </c:pt>
                <c:pt idx="1">
                  <c:v>0.56999999999999995</c:v>
                </c:pt>
                <c:pt idx="2">
                  <c:v>0.54</c:v>
                </c:pt>
                <c:pt idx="3">
                  <c:v>0.49</c:v>
                </c:pt>
                <c:pt idx="4">
                  <c:v>0.42</c:v>
                </c:pt>
                <c:pt idx="5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BCC-4139-A481-C37836B576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5261503"/>
        <c:axId val="235266495"/>
      </c:lineChart>
      <c:catAx>
        <c:axId val="235261503"/>
        <c:scaling>
          <c:orientation val="minMax"/>
        </c:scaling>
        <c:delete val="1"/>
        <c:axPos val="b"/>
        <c:majorTickMark val="none"/>
        <c:minorTickMark val="none"/>
        <c:tickLblPos val="nextTo"/>
        <c:crossAx val="235266495"/>
        <c:crosses val="autoZero"/>
        <c:auto val="1"/>
        <c:lblAlgn val="ctr"/>
        <c:lblOffset val="100"/>
        <c:noMultiLvlLbl val="0"/>
      </c:catAx>
      <c:valAx>
        <c:axId val="235266495"/>
        <c:scaling>
          <c:orientation val="minMax"/>
          <c:max val="1"/>
          <c:min val="0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261503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613657632559467E-2"/>
          <c:y val="3.3790353712681853E-2"/>
          <c:w val="0.70972086835919124"/>
          <c:h val="0.93241929257463629"/>
        </c:manualLayout>
      </c:layout>
      <c:lineChart>
        <c:grouping val="standard"/>
        <c:varyColors val="0"/>
        <c:ser>
          <c:idx val="0"/>
          <c:order val="0"/>
          <c:tx>
            <c:strRef>
              <c:f>Data!$F$17</c:f>
              <c:strCache>
                <c:ptCount val="1"/>
                <c:pt idx="0">
                  <c:v>Biology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val>
            <c:numRef>
              <c:f>Data!$G$17:$L$17</c:f>
              <c:numCache>
                <c:formatCode>0%</c:formatCode>
                <c:ptCount val="6"/>
                <c:pt idx="0">
                  <c:v>0.74</c:v>
                </c:pt>
                <c:pt idx="1">
                  <c:v>0.74</c:v>
                </c:pt>
                <c:pt idx="2">
                  <c:v>0.61</c:v>
                </c:pt>
                <c:pt idx="3">
                  <c:v>0.74</c:v>
                </c:pt>
                <c:pt idx="4">
                  <c:v>0.74</c:v>
                </c:pt>
                <c:pt idx="5">
                  <c:v>0.73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AE-401A-BB76-475101DAB3A9}"/>
            </c:ext>
          </c:extLst>
        </c:ser>
        <c:ser>
          <c:idx val="1"/>
          <c:order val="1"/>
          <c:tx>
            <c:strRef>
              <c:f>Data!$F$18</c:f>
              <c:strCache>
                <c:ptCount val="1"/>
                <c:pt idx="0">
                  <c:v>Chemisty</c:v>
                </c:pt>
              </c:strCache>
            </c:strRef>
          </c:tx>
          <c:spPr>
            <a:ln w="28575" cap="rnd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Data!$G$18:$L$18</c:f>
              <c:numCache>
                <c:formatCode>0%</c:formatCode>
                <c:ptCount val="6"/>
                <c:pt idx="0">
                  <c:v>0.9</c:v>
                </c:pt>
                <c:pt idx="1">
                  <c:v>0.88</c:v>
                </c:pt>
                <c:pt idx="2">
                  <c:v>0.87</c:v>
                </c:pt>
                <c:pt idx="3">
                  <c:v>0.85</c:v>
                </c:pt>
                <c:pt idx="4">
                  <c:v>0.82</c:v>
                </c:pt>
                <c:pt idx="5">
                  <c:v>0.72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AE-401A-BB76-475101DAB3A9}"/>
            </c:ext>
          </c:extLst>
        </c:ser>
        <c:ser>
          <c:idx val="2"/>
          <c:order val="2"/>
          <c:tx>
            <c:strRef>
              <c:f>Data!$F$19</c:f>
              <c:strCache>
                <c:ptCount val="1"/>
                <c:pt idx="0">
                  <c:v>Mathematics</c:v>
                </c:pt>
              </c:strCache>
            </c:strRef>
          </c:tx>
          <c:spPr>
            <a:ln w="28575" cap="rnd">
              <a:solidFill>
                <a:schemeClr val="accent5">
                  <a:tint val="77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Data!$G$19:$L$19</c:f>
              <c:numCache>
                <c:formatCode>0%</c:formatCode>
                <c:ptCount val="6"/>
                <c:pt idx="0">
                  <c:v>0.22</c:v>
                </c:pt>
                <c:pt idx="1">
                  <c:v>0.53</c:v>
                </c:pt>
                <c:pt idx="2">
                  <c:v>0.62</c:v>
                </c:pt>
                <c:pt idx="3">
                  <c:v>0.57999999999999996</c:v>
                </c:pt>
                <c:pt idx="4">
                  <c:v>0.55000000000000004</c:v>
                </c:pt>
                <c:pt idx="5">
                  <c:v>0.54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5AE-401A-BB76-475101DAB3A9}"/>
            </c:ext>
          </c:extLst>
        </c:ser>
        <c:ser>
          <c:idx val="3"/>
          <c:order val="3"/>
          <c:tx>
            <c:strRef>
              <c:f>Data!$F$20</c:f>
              <c:strCache>
                <c:ptCount val="1"/>
                <c:pt idx="0">
                  <c:v>Music</c:v>
                </c:pt>
              </c:strCache>
            </c:strRef>
          </c:tx>
          <c:spPr>
            <a:ln w="28575" cap="rnd" cmpd="dbl">
              <a:solidFill>
                <a:schemeClr val="accent5">
                  <a:tint val="93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Data!$G$20:$L$20</c:f>
              <c:numCache>
                <c:formatCode>0%</c:formatCode>
                <c:ptCount val="6"/>
                <c:pt idx="0">
                  <c:v>0.86</c:v>
                </c:pt>
                <c:pt idx="1">
                  <c:v>0.77</c:v>
                </c:pt>
                <c:pt idx="2">
                  <c:v>0.74</c:v>
                </c:pt>
                <c:pt idx="3">
                  <c:v>0.71</c:v>
                </c:pt>
                <c:pt idx="4">
                  <c:v>0.65</c:v>
                </c:pt>
                <c:pt idx="5">
                  <c:v>0.59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5AE-401A-BB76-475101DAB3A9}"/>
            </c:ext>
          </c:extLst>
        </c:ser>
        <c:ser>
          <c:idx val="4"/>
          <c:order val="4"/>
          <c:tx>
            <c:strRef>
              <c:f>Data!$F$21</c:f>
              <c:strCache>
                <c:ptCount val="1"/>
                <c:pt idx="0">
                  <c:v>Art</c:v>
                </c:pt>
              </c:strCache>
            </c:strRef>
          </c:tx>
          <c:spPr>
            <a:ln w="28575" cap="rnd">
              <a:solidFill>
                <a:schemeClr val="accent5">
                  <a:shade val="92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Data!$G$21:$L$21</c:f>
              <c:numCache>
                <c:formatCode>0%</c:formatCode>
                <c:ptCount val="6"/>
                <c:pt idx="0">
                  <c:v>0.49</c:v>
                </c:pt>
                <c:pt idx="1">
                  <c:v>0.55000000000000004</c:v>
                </c:pt>
                <c:pt idx="2">
                  <c:v>0.56000000000000005</c:v>
                </c:pt>
                <c:pt idx="3">
                  <c:v>0.62</c:v>
                </c:pt>
                <c:pt idx="4">
                  <c:v>0.93</c:v>
                </c:pt>
                <c:pt idx="5">
                  <c:v>0.85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5AE-401A-BB76-475101DAB3A9}"/>
            </c:ext>
          </c:extLst>
        </c:ser>
        <c:ser>
          <c:idx val="5"/>
          <c:order val="5"/>
          <c:tx>
            <c:strRef>
              <c:f>Data!$F$22</c:f>
              <c:strCache>
                <c:ptCount val="1"/>
                <c:pt idx="0">
                  <c:v>History</c:v>
                </c:pt>
              </c:strCache>
            </c:strRef>
          </c:tx>
          <c:spPr>
            <a:ln w="19050" cap="rnd">
              <a:solidFill>
                <a:schemeClr val="accent5">
                  <a:shade val="76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shade val="76000"/>
                </a:schemeClr>
              </a:solidFill>
              <a:ln w="22225">
                <a:solidFill>
                  <a:schemeClr val="accent5">
                    <a:shade val="76000"/>
                  </a:schemeClr>
                </a:solidFill>
              </a:ln>
              <a:effectLst/>
            </c:spPr>
          </c:marker>
          <c:val>
            <c:numRef>
              <c:f>Data!$G$22:$L$22</c:f>
              <c:numCache>
                <c:formatCode>0%</c:formatCode>
                <c:ptCount val="6"/>
                <c:pt idx="0">
                  <c:v>0.91</c:v>
                </c:pt>
                <c:pt idx="1">
                  <c:v>0.96</c:v>
                </c:pt>
                <c:pt idx="2">
                  <c:v>0.98</c:v>
                </c:pt>
                <c:pt idx="3">
                  <c:v>0.99</c:v>
                </c:pt>
                <c:pt idx="4">
                  <c:v>0.98</c:v>
                </c:pt>
                <c:pt idx="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5AE-401A-BB76-475101DAB3A9}"/>
            </c:ext>
          </c:extLst>
        </c:ser>
        <c:ser>
          <c:idx val="6"/>
          <c:order val="6"/>
          <c:tx>
            <c:strRef>
              <c:f>Data!$F$23</c:f>
              <c:strCache>
                <c:ptCount val="1"/>
                <c:pt idx="0">
                  <c:v>Business</c:v>
                </c:pt>
              </c:strCache>
            </c:strRef>
          </c:tx>
          <c:spPr>
            <a:ln w="28575" cap="rnd">
              <a:solidFill>
                <a:schemeClr val="accent5">
                  <a:shade val="61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Data!$G$23:$L$23</c:f>
              <c:numCache>
                <c:formatCode>0%</c:formatCode>
                <c:ptCount val="6"/>
                <c:pt idx="0">
                  <c:v>0.31</c:v>
                </c:pt>
                <c:pt idx="1">
                  <c:v>0.38</c:v>
                </c:pt>
                <c:pt idx="2">
                  <c:v>0.35</c:v>
                </c:pt>
                <c:pt idx="3">
                  <c:v>0.39</c:v>
                </c:pt>
                <c:pt idx="4">
                  <c:v>0.4</c:v>
                </c:pt>
                <c:pt idx="5">
                  <c:v>0.45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5AE-401A-BB76-475101DAB3A9}"/>
            </c:ext>
          </c:extLst>
        </c:ser>
        <c:ser>
          <c:idx val="7"/>
          <c:order val="7"/>
          <c:tx>
            <c:strRef>
              <c:f>Data!$F$24</c:f>
              <c:strCache>
                <c:ptCount val="1"/>
                <c:pt idx="0">
                  <c:v>Communications</c:v>
                </c:pt>
              </c:strCache>
            </c:strRef>
          </c:tx>
          <c:spPr>
            <a:ln w="28575" cap="rnd">
              <a:solidFill>
                <a:schemeClr val="accent5">
                  <a:shade val="45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Data!$G$24:$L$24</c:f>
              <c:numCache>
                <c:formatCode>0%</c:formatCode>
                <c:ptCount val="6"/>
                <c:pt idx="0">
                  <c:v>0.69</c:v>
                </c:pt>
                <c:pt idx="1">
                  <c:v>0.56999999999999995</c:v>
                </c:pt>
                <c:pt idx="2">
                  <c:v>0.54</c:v>
                </c:pt>
                <c:pt idx="3">
                  <c:v>0.49</c:v>
                </c:pt>
                <c:pt idx="4">
                  <c:v>0.42</c:v>
                </c:pt>
                <c:pt idx="5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05AE-401A-BB76-475101DAB3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3291999"/>
        <c:axId val="493295327"/>
      </c:lineChart>
      <c:catAx>
        <c:axId val="493291999"/>
        <c:scaling>
          <c:orientation val="minMax"/>
        </c:scaling>
        <c:delete val="1"/>
        <c:axPos val="b"/>
        <c:majorTickMark val="none"/>
        <c:minorTickMark val="none"/>
        <c:tickLblPos val="nextTo"/>
        <c:crossAx val="493295327"/>
        <c:crosses val="autoZero"/>
        <c:auto val="1"/>
        <c:lblAlgn val="ctr"/>
        <c:lblOffset val="100"/>
        <c:noMultiLvlLbl val="0"/>
      </c:catAx>
      <c:valAx>
        <c:axId val="493295327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3291999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Data!$F$18</c:f>
              <c:strCache>
                <c:ptCount val="1"/>
                <c:pt idx="0">
                  <c:v>Chemisty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Data!$G$18:$L$18</c:f>
              <c:numCache>
                <c:formatCode>0%</c:formatCode>
                <c:ptCount val="6"/>
                <c:pt idx="0">
                  <c:v>0.9</c:v>
                </c:pt>
                <c:pt idx="1">
                  <c:v>0.88</c:v>
                </c:pt>
                <c:pt idx="2">
                  <c:v>0.87</c:v>
                </c:pt>
                <c:pt idx="3">
                  <c:v>0.85</c:v>
                </c:pt>
                <c:pt idx="4">
                  <c:v>0.82</c:v>
                </c:pt>
                <c:pt idx="5">
                  <c:v>0.72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074-4B02-8BB3-D90002C96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5261503"/>
        <c:axId val="235266495"/>
      </c:lineChart>
      <c:catAx>
        <c:axId val="235261503"/>
        <c:scaling>
          <c:orientation val="minMax"/>
        </c:scaling>
        <c:delete val="1"/>
        <c:axPos val="b"/>
        <c:majorTickMark val="none"/>
        <c:minorTickMark val="none"/>
        <c:tickLblPos val="nextTo"/>
        <c:crossAx val="235266495"/>
        <c:crosses val="autoZero"/>
        <c:auto val="1"/>
        <c:lblAlgn val="ctr"/>
        <c:lblOffset val="100"/>
        <c:noMultiLvlLbl val="0"/>
      </c:catAx>
      <c:valAx>
        <c:axId val="235266495"/>
        <c:scaling>
          <c:orientation val="minMax"/>
          <c:max val="1"/>
          <c:min val="0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261503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Data!$F$19</c:f>
              <c:strCache>
                <c:ptCount val="1"/>
                <c:pt idx="0">
                  <c:v>Mathematics</c:v>
                </c:pt>
              </c:strCache>
            </c:strRef>
          </c:tx>
          <c:spPr>
            <a:ln w="28575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Data!$G$19:$L$19</c:f>
              <c:numCache>
                <c:formatCode>0%</c:formatCode>
                <c:ptCount val="6"/>
                <c:pt idx="0">
                  <c:v>0.22</c:v>
                </c:pt>
                <c:pt idx="1">
                  <c:v>0.53</c:v>
                </c:pt>
                <c:pt idx="2">
                  <c:v>0.62</c:v>
                </c:pt>
                <c:pt idx="3">
                  <c:v>0.57999999999999996</c:v>
                </c:pt>
                <c:pt idx="4">
                  <c:v>0.55000000000000004</c:v>
                </c:pt>
                <c:pt idx="5">
                  <c:v>0.54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555-475A-BF37-0958EA8667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5261503"/>
        <c:axId val="235266495"/>
      </c:lineChart>
      <c:catAx>
        <c:axId val="2352615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35266495"/>
        <c:crosses val="autoZero"/>
        <c:auto val="1"/>
        <c:lblAlgn val="ctr"/>
        <c:lblOffset val="100"/>
        <c:noMultiLvlLbl val="0"/>
      </c:catAx>
      <c:valAx>
        <c:axId val="235266495"/>
        <c:scaling>
          <c:orientation val="minMax"/>
          <c:max val="1"/>
          <c:min val="0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261503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III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6580927384076991E-2"/>
          <c:y val="0.13877333041703122"/>
          <c:w val="0.89019685039370078"/>
          <c:h val="0.7538272820064158"/>
        </c:manualLayout>
      </c:layout>
      <c:scatterChart>
        <c:scatterStyle val="lineMarker"/>
        <c:varyColors val="0"/>
        <c:ser>
          <c:idx val="0"/>
          <c:order val="0"/>
          <c:tx>
            <c:strRef>
              <c:f>Charts!$AB$173:$AB$174</c:f>
              <c:strCache>
                <c:ptCount val="2"/>
                <c:pt idx="0">
                  <c:v>III</c:v>
                </c:pt>
                <c:pt idx="1">
                  <c:v>y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trendline>
            <c:spPr>
              <a:ln w="22225" cap="rnd">
                <a:solidFill>
                  <a:schemeClr val="accent1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Charts!$AA$175:$AA$185</c:f>
              <c:numCache>
                <c:formatCode>General</c:formatCode>
                <c:ptCount val="11"/>
                <c:pt idx="0">
                  <c:v>10</c:v>
                </c:pt>
                <c:pt idx="1">
                  <c:v>8</c:v>
                </c:pt>
                <c:pt idx="2">
                  <c:v>13</c:v>
                </c:pt>
                <c:pt idx="3">
                  <c:v>9</c:v>
                </c:pt>
                <c:pt idx="4">
                  <c:v>11</c:v>
                </c:pt>
                <c:pt idx="5">
                  <c:v>14</c:v>
                </c:pt>
                <c:pt idx="6">
                  <c:v>6</c:v>
                </c:pt>
                <c:pt idx="7">
                  <c:v>4</c:v>
                </c:pt>
                <c:pt idx="8">
                  <c:v>12</c:v>
                </c:pt>
                <c:pt idx="9">
                  <c:v>7</c:v>
                </c:pt>
                <c:pt idx="10">
                  <c:v>5</c:v>
                </c:pt>
              </c:numCache>
            </c:numRef>
          </c:xVal>
          <c:yVal>
            <c:numRef>
              <c:f>Charts!$AB$175:$AB$185</c:f>
              <c:numCache>
                <c:formatCode>General</c:formatCode>
                <c:ptCount val="11"/>
                <c:pt idx="0">
                  <c:v>7.46</c:v>
                </c:pt>
                <c:pt idx="1">
                  <c:v>6.77</c:v>
                </c:pt>
                <c:pt idx="2">
                  <c:v>12.74</c:v>
                </c:pt>
                <c:pt idx="3">
                  <c:v>7.11</c:v>
                </c:pt>
                <c:pt idx="4">
                  <c:v>7.81</c:v>
                </c:pt>
                <c:pt idx="5">
                  <c:v>8.84</c:v>
                </c:pt>
                <c:pt idx="6">
                  <c:v>6.08</c:v>
                </c:pt>
                <c:pt idx="7">
                  <c:v>5.39</c:v>
                </c:pt>
                <c:pt idx="8">
                  <c:v>8.15</c:v>
                </c:pt>
                <c:pt idx="9">
                  <c:v>6.42</c:v>
                </c:pt>
                <c:pt idx="10">
                  <c:v>5.73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7E9-452B-83C7-FB21D0066D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31652799"/>
        <c:axId val="1631661535"/>
      </c:scatterChart>
      <c:valAx>
        <c:axId val="1631652799"/>
        <c:scaling>
          <c:orientation val="minMax"/>
          <c:max val="2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1661535"/>
        <c:crosses val="autoZero"/>
        <c:crossBetween val="midCat"/>
      </c:valAx>
      <c:valAx>
        <c:axId val="16316615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1652799"/>
        <c:crosses val="autoZero"/>
        <c:crossBetween val="midCat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IV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6580927384076991E-2"/>
          <c:y val="0.13877333041703122"/>
          <c:w val="0.89019685039370078"/>
          <c:h val="0.7538272820064158"/>
        </c:manualLayout>
      </c:layout>
      <c:scatterChart>
        <c:scatterStyle val="lineMarker"/>
        <c:varyColors val="0"/>
        <c:ser>
          <c:idx val="0"/>
          <c:order val="0"/>
          <c:tx>
            <c:strRef>
              <c:f>Charts!$AD$173:$AD$174</c:f>
              <c:strCache>
                <c:ptCount val="2"/>
                <c:pt idx="0">
                  <c:v>IV</c:v>
                </c:pt>
                <c:pt idx="1">
                  <c:v>y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trendline>
            <c:spPr>
              <a:ln w="22225" cap="rnd">
                <a:solidFill>
                  <a:schemeClr val="accent1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Charts!$AC$175:$AC$185</c:f>
              <c:numCache>
                <c:formatCode>General</c:formatCode>
                <c:ptCount val="11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  <c:pt idx="7">
                  <c:v>19</c:v>
                </c:pt>
                <c:pt idx="8">
                  <c:v>8</c:v>
                </c:pt>
                <c:pt idx="9">
                  <c:v>8</c:v>
                </c:pt>
                <c:pt idx="10">
                  <c:v>8</c:v>
                </c:pt>
              </c:numCache>
            </c:numRef>
          </c:xVal>
          <c:yVal>
            <c:numRef>
              <c:f>Charts!$AD$175:$AD$185</c:f>
              <c:numCache>
                <c:formatCode>General</c:formatCode>
                <c:ptCount val="11"/>
                <c:pt idx="0">
                  <c:v>6.58</c:v>
                </c:pt>
                <c:pt idx="1">
                  <c:v>5.76</c:v>
                </c:pt>
                <c:pt idx="2">
                  <c:v>7.71</c:v>
                </c:pt>
                <c:pt idx="3">
                  <c:v>8.84</c:v>
                </c:pt>
                <c:pt idx="4">
                  <c:v>8.4700000000000006</c:v>
                </c:pt>
                <c:pt idx="5">
                  <c:v>7.04</c:v>
                </c:pt>
                <c:pt idx="6">
                  <c:v>5.25</c:v>
                </c:pt>
                <c:pt idx="7">
                  <c:v>12.5</c:v>
                </c:pt>
                <c:pt idx="8">
                  <c:v>5.56</c:v>
                </c:pt>
                <c:pt idx="9">
                  <c:v>7.91</c:v>
                </c:pt>
                <c:pt idx="10">
                  <c:v>6.89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E48-434C-9A3E-6DB40AD909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31652799"/>
        <c:axId val="1631661535"/>
      </c:scatterChart>
      <c:valAx>
        <c:axId val="16316527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1661535"/>
        <c:crosses val="autoZero"/>
        <c:crossBetween val="midCat"/>
      </c:valAx>
      <c:valAx>
        <c:axId val="1631661535"/>
        <c:scaling>
          <c:orientation val="minMax"/>
          <c:max val="15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1652799"/>
        <c:crosses val="autoZero"/>
        <c:crossBetween val="midCat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I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6580927384076991E-2"/>
          <c:y val="0.13877333041703122"/>
          <c:w val="0.89019685039370078"/>
          <c:h val="0.7538272820064158"/>
        </c:manualLayout>
      </c:layout>
      <c:scatterChart>
        <c:scatterStyle val="lineMarker"/>
        <c:varyColors val="0"/>
        <c:ser>
          <c:idx val="0"/>
          <c:order val="0"/>
          <c:tx>
            <c:strRef>
              <c:f>Charts!$X$173:$X$174</c:f>
              <c:strCache>
                <c:ptCount val="2"/>
                <c:pt idx="0">
                  <c:v>I</c:v>
                </c:pt>
                <c:pt idx="1">
                  <c:v>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trendline>
            <c:spPr>
              <a:ln w="22225" cap="rnd">
                <a:solidFill>
                  <a:schemeClr val="accent1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Charts!$W$175:$W$185</c:f>
              <c:numCache>
                <c:formatCode>General</c:formatCode>
                <c:ptCount val="11"/>
                <c:pt idx="0">
                  <c:v>10</c:v>
                </c:pt>
                <c:pt idx="1">
                  <c:v>8</c:v>
                </c:pt>
                <c:pt idx="2">
                  <c:v>13</c:v>
                </c:pt>
                <c:pt idx="3">
                  <c:v>9</c:v>
                </c:pt>
                <c:pt idx="4">
                  <c:v>11</c:v>
                </c:pt>
                <c:pt idx="5">
                  <c:v>14</c:v>
                </c:pt>
                <c:pt idx="6">
                  <c:v>6</c:v>
                </c:pt>
                <c:pt idx="7">
                  <c:v>4</c:v>
                </c:pt>
                <c:pt idx="8">
                  <c:v>12</c:v>
                </c:pt>
                <c:pt idx="9">
                  <c:v>7</c:v>
                </c:pt>
                <c:pt idx="10">
                  <c:v>5</c:v>
                </c:pt>
              </c:numCache>
            </c:numRef>
          </c:xVal>
          <c:yVal>
            <c:numRef>
              <c:f>Charts!$X$175:$X$185</c:f>
              <c:numCache>
                <c:formatCode>General</c:formatCode>
                <c:ptCount val="11"/>
                <c:pt idx="0">
                  <c:v>8.0399999999999991</c:v>
                </c:pt>
                <c:pt idx="1">
                  <c:v>6.95</c:v>
                </c:pt>
                <c:pt idx="2">
                  <c:v>7.58</c:v>
                </c:pt>
                <c:pt idx="3">
                  <c:v>8.81</c:v>
                </c:pt>
                <c:pt idx="4">
                  <c:v>8.33</c:v>
                </c:pt>
                <c:pt idx="5">
                  <c:v>9.9600000000000009</c:v>
                </c:pt>
                <c:pt idx="6">
                  <c:v>7.24</c:v>
                </c:pt>
                <c:pt idx="7">
                  <c:v>4.26</c:v>
                </c:pt>
                <c:pt idx="8">
                  <c:v>10.84</c:v>
                </c:pt>
                <c:pt idx="9">
                  <c:v>4.82</c:v>
                </c:pt>
                <c:pt idx="10">
                  <c:v>5.68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C66-4D91-A58C-5C0591AE46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31652799"/>
        <c:axId val="1631661535"/>
      </c:scatterChart>
      <c:valAx>
        <c:axId val="1631652799"/>
        <c:scaling>
          <c:orientation val="minMax"/>
          <c:max val="2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1661535"/>
        <c:crosses val="autoZero"/>
        <c:crossBetween val="midCat"/>
      </c:valAx>
      <c:valAx>
        <c:axId val="1631661535"/>
        <c:scaling>
          <c:orientation val="minMax"/>
          <c:max val="15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1652799"/>
        <c:crosses val="autoZero"/>
        <c:crossBetween val="midCat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II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6580927384076991E-2"/>
          <c:y val="0.13877333041703122"/>
          <c:w val="0.89019685039370078"/>
          <c:h val="0.7538272820064158"/>
        </c:manualLayout>
      </c:layout>
      <c:scatterChart>
        <c:scatterStyle val="lineMarker"/>
        <c:varyColors val="0"/>
        <c:ser>
          <c:idx val="0"/>
          <c:order val="0"/>
          <c:tx>
            <c:strRef>
              <c:f>Charts!$Z$173:$Z$174</c:f>
              <c:strCache>
                <c:ptCount val="2"/>
                <c:pt idx="0">
                  <c:v>II</c:v>
                </c:pt>
                <c:pt idx="1">
                  <c:v>y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trendline>
            <c:spPr>
              <a:ln w="22225" cap="rnd">
                <a:solidFill>
                  <a:schemeClr val="accent1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Charts!$Y$175:$Y$185</c:f>
              <c:numCache>
                <c:formatCode>General</c:formatCode>
                <c:ptCount val="11"/>
                <c:pt idx="0">
                  <c:v>10</c:v>
                </c:pt>
                <c:pt idx="1">
                  <c:v>8</c:v>
                </c:pt>
                <c:pt idx="2">
                  <c:v>13</c:v>
                </c:pt>
                <c:pt idx="3">
                  <c:v>9</c:v>
                </c:pt>
                <c:pt idx="4">
                  <c:v>11</c:v>
                </c:pt>
                <c:pt idx="5">
                  <c:v>14</c:v>
                </c:pt>
                <c:pt idx="6">
                  <c:v>6</c:v>
                </c:pt>
                <c:pt idx="7">
                  <c:v>4</c:v>
                </c:pt>
                <c:pt idx="8">
                  <c:v>12</c:v>
                </c:pt>
                <c:pt idx="9">
                  <c:v>7</c:v>
                </c:pt>
                <c:pt idx="10">
                  <c:v>5</c:v>
                </c:pt>
              </c:numCache>
            </c:numRef>
          </c:xVal>
          <c:yVal>
            <c:numRef>
              <c:f>Charts!$Z$175:$Z$185</c:f>
              <c:numCache>
                <c:formatCode>General</c:formatCode>
                <c:ptCount val="11"/>
                <c:pt idx="0">
                  <c:v>9.14</c:v>
                </c:pt>
                <c:pt idx="1">
                  <c:v>8.14</c:v>
                </c:pt>
                <c:pt idx="2">
                  <c:v>8.74</c:v>
                </c:pt>
                <c:pt idx="3">
                  <c:v>8.77</c:v>
                </c:pt>
                <c:pt idx="4">
                  <c:v>9.26</c:v>
                </c:pt>
                <c:pt idx="5">
                  <c:v>8.1</c:v>
                </c:pt>
                <c:pt idx="6">
                  <c:v>6.13</c:v>
                </c:pt>
                <c:pt idx="7">
                  <c:v>3.1</c:v>
                </c:pt>
                <c:pt idx="8">
                  <c:v>9.1300000000000008</c:v>
                </c:pt>
                <c:pt idx="9">
                  <c:v>7.26</c:v>
                </c:pt>
                <c:pt idx="10">
                  <c:v>4.74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7D8-4D77-B726-101AC39866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31652799"/>
        <c:axId val="1631661535"/>
      </c:scatterChart>
      <c:valAx>
        <c:axId val="1631652799"/>
        <c:scaling>
          <c:orientation val="minMax"/>
          <c:max val="2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1661535"/>
        <c:crosses val="autoZero"/>
        <c:crossBetween val="midCat"/>
      </c:valAx>
      <c:valAx>
        <c:axId val="1631661535"/>
        <c:scaling>
          <c:orientation val="minMax"/>
          <c:max val="15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1652799"/>
        <c:crosses val="autoZero"/>
        <c:crossBetween val="midCat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25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26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27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38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3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4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5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5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292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>
            <a:lumMod val="75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>
            <a:lumMod val="75000"/>
          </a:schemeClr>
        </a:solidFill>
      </a:ln>
      <a:scene3d>
        <a:camera prst="orthographicFront"/>
        <a:lightRig rig="threePt" dir="t"/>
      </a:scene3d>
      <a:sp3d prstMaterial="translucentPowder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  <a:ln>
        <a:solidFill>
          <a:schemeClr val="phClr">
            <a:lumMod val="7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lt1"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0" kern="1200" cap="none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92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>
            <a:lumMod val="75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>
            <a:lumMod val="75000"/>
          </a:schemeClr>
        </a:solidFill>
      </a:ln>
      <a:scene3d>
        <a:camera prst="orthographicFront"/>
        <a:lightRig rig="threePt" dir="t"/>
      </a:scene3d>
      <a:sp3d prstMaterial="translucentPowder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  <a:ln>
        <a:solidFill>
          <a:schemeClr val="phClr">
            <a:lumMod val="7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lt1"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0" kern="1200" cap="none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2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6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9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0.32437</cdr:x>
      <cdr:y>0.059</cdr:y>
    </cdr:from>
    <cdr:to>
      <cdr:x>0.41565</cdr:x>
      <cdr:y>0.12844</cdr:y>
    </cdr:to>
    <cdr:sp macro="" textlink="">
      <cdr:nvSpPr>
        <cdr:cNvPr id="2" name="TextBox 32"/>
        <cdr:cNvSpPr txBox="1"/>
      </cdr:nvSpPr>
      <cdr:spPr>
        <a:xfrm xmlns:a="http://schemas.openxmlformats.org/drawingml/2006/main">
          <a:off x="1405323" y="124638"/>
          <a:ext cx="395471" cy="14670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700" b="1" dirty="0"/>
            <a:t>92%</a:t>
          </a:r>
        </a:p>
      </cdr:txBody>
    </cdr:sp>
  </cdr:relSizeAnchor>
  <cdr:relSizeAnchor xmlns:cdr="http://schemas.openxmlformats.org/drawingml/2006/chartDrawing">
    <cdr:from>
      <cdr:x>0.49172</cdr:x>
      <cdr:y>0.05899</cdr:y>
    </cdr:from>
    <cdr:to>
      <cdr:x>0.583</cdr:x>
      <cdr:y>0.12844</cdr:y>
    </cdr:to>
    <cdr:sp macro="" textlink="">
      <cdr:nvSpPr>
        <cdr:cNvPr id="3" name="TextBox 32"/>
        <cdr:cNvSpPr txBox="1"/>
      </cdr:nvSpPr>
      <cdr:spPr>
        <a:xfrm xmlns:a="http://schemas.openxmlformats.org/drawingml/2006/main">
          <a:off x="2130382" y="124617"/>
          <a:ext cx="395472" cy="14672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700" b="1" dirty="0"/>
            <a:t>92%</a:t>
          </a:r>
        </a:p>
      </cdr:txBody>
    </cdr:sp>
  </cdr:relSizeAnchor>
  <cdr:relSizeAnchor xmlns:cdr="http://schemas.openxmlformats.org/drawingml/2006/chartDrawing">
    <cdr:from>
      <cdr:x>0.66623</cdr:x>
      <cdr:y>0.06608</cdr:y>
    </cdr:from>
    <cdr:to>
      <cdr:x>0.75751</cdr:x>
      <cdr:y>0.13552</cdr:y>
    </cdr:to>
    <cdr:sp macro="" textlink="">
      <cdr:nvSpPr>
        <cdr:cNvPr id="5" name="TextBox 32"/>
        <cdr:cNvSpPr txBox="1"/>
      </cdr:nvSpPr>
      <cdr:spPr>
        <a:xfrm xmlns:a="http://schemas.openxmlformats.org/drawingml/2006/main">
          <a:off x="2886470" y="139608"/>
          <a:ext cx="395472" cy="14670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700" b="1" dirty="0"/>
            <a:t>91%</a:t>
          </a:r>
        </a:p>
      </cdr:txBody>
    </cdr:sp>
  </cdr:relSizeAnchor>
  <cdr:relSizeAnchor xmlns:cdr="http://schemas.openxmlformats.org/drawingml/2006/chartDrawing">
    <cdr:from>
      <cdr:x>0.83734</cdr:x>
      <cdr:y>0.06768</cdr:y>
    </cdr:from>
    <cdr:to>
      <cdr:x>0.92862</cdr:x>
      <cdr:y>0.13713</cdr:y>
    </cdr:to>
    <cdr:sp macro="" textlink="">
      <cdr:nvSpPr>
        <cdr:cNvPr id="6" name="TextBox 32"/>
        <cdr:cNvSpPr txBox="1"/>
      </cdr:nvSpPr>
      <cdr:spPr>
        <a:xfrm xmlns:a="http://schemas.openxmlformats.org/drawingml/2006/main">
          <a:off x="3627767" y="142977"/>
          <a:ext cx="395472" cy="14672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700" b="1" dirty="0"/>
            <a:t>91%</a:t>
          </a:r>
        </a:p>
      </cdr:txBody>
    </cdr:sp>
  </cdr:relSizeAnchor>
  <cdr:relSizeAnchor xmlns:cdr="http://schemas.openxmlformats.org/drawingml/2006/chartDrawing">
    <cdr:from>
      <cdr:x>0.13195</cdr:x>
      <cdr:y>0.059</cdr:y>
    </cdr:from>
    <cdr:to>
      <cdr:x>0.26327</cdr:x>
      <cdr:y>0.12844</cdr:y>
    </cdr:to>
    <cdr:sp macro="" textlink="">
      <cdr:nvSpPr>
        <cdr:cNvPr id="7" name="TextBox 32"/>
        <cdr:cNvSpPr txBox="1"/>
      </cdr:nvSpPr>
      <cdr:spPr>
        <a:xfrm xmlns:a="http://schemas.openxmlformats.org/drawingml/2006/main">
          <a:off x="571657" y="124638"/>
          <a:ext cx="568961" cy="14670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700" b="1" dirty="0" smtClean="0"/>
            <a:t>91</a:t>
          </a:r>
          <a:r>
            <a:rPr lang="en-US" sz="1000" b="1" dirty="0" smtClean="0"/>
            <a:t>%</a:t>
          </a:r>
          <a:endParaRPr lang="en-US" sz="10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0.24861</cdr:x>
      <cdr:y>0.89563</cdr:y>
    </cdr:from>
    <cdr:to>
      <cdr:x>0.36736</cdr:x>
      <cdr:y>0.97551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1136650" y="2670175"/>
          <a:ext cx="542925" cy="23812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/>
            <a:t>2011</a:t>
          </a:r>
          <a:endParaRPr lang="en-US" sz="1000" dirty="0"/>
        </a:p>
      </cdr:txBody>
    </cdr:sp>
  </cdr:relSizeAnchor>
  <cdr:relSizeAnchor xmlns:cdr="http://schemas.openxmlformats.org/drawingml/2006/chartDrawing">
    <cdr:from>
      <cdr:x>0.40069</cdr:x>
      <cdr:y>0.89563</cdr:y>
    </cdr:from>
    <cdr:to>
      <cdr:x>0.51944</cdr:x>
      <cdr:y>0.97551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1831975" y="2670175"/>
          <a:ext cx="542925" cy="23812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/>
            <a:t>2012</a:t>
          </a:r>
          <a:endParaRPr lang="en-US" sz="1000" dirty="0"/>
        </a:p>
      </cdr:txBody>
    </cdr:sp>
  </cdr:relSizeAnchor>
  <cdr:relSizeAnchor xmlns:cdr="http://schemas.openxmlformats.org/drawingml/2006/chartDrawing">
    <cdr:from>
      <cdr:x>0.54236</cdr:x>
      <cdr:y>0.89563</cdr:y>
    </cdr:from>
    <cdr:to>
      <cdr:x>0.66111</cdr:x>
      <cdr:y>0.97551</cdr:y>
    </cdr:to>
    <cdr:sp macro="" textlink="">
      <cdr:nvSpPr>
        <cdr:cNvPr id="4" name="TextBox 4"/>
        <cdr:cNvSpPr txBox="1"/>
      </cdr:nvSpPr>
      <cdr:spPr>
        <a:xfrm xmlns:a="http://schemas.openxmlformats.org/drawingml/2006/main">
          <a:off x="2479675" y="2670175"/>
          <a:ext cx="542925" cy="23812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/>
            <a:t>2013</a:t>
          </a:r>
          <a:endParaRPr lang="en-US" sz="1000" dirty="0"/>
        </a:p>
      </cdr:txBody>
    </cdr:sp>
  </cdr:relSizeAnchor>
  <cdr:relSizeAnchor xmlns:cdr="http://schemas.openxmlformats.org/drawingml/2006/chartDrawing">
    <cdr:from>
      <cdr:x>0.68819</cdr:x>
      <cdr:y>0.89244</cdr:y>
    </cdr:from>
    <cdr:to>
      <cdr:x>0.80694</cdr:x>
      <cdr:y>0.97231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46425" y="2660650"/>
          <a:ext cx="542925" cy="23812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/>
            <a:t>2014</a:t>
          </a:r>
          <a:endParaRPr lang="en-US" sz="1000" dirty="0"/>
        </a:p>
      </cdr:txBody>
    </cdr:sp>
  </cdr:relSizeAnchor>
  <cdr:relSizeAnchor xmlns:cdr="http://schemas.openxmlformats.org/drawingml/2006/chartDrawing">
    <cdr:from>
      <cdr:x>0.83819</cdr:x>
      <cdr:y>0.88605</cdr:y>
    </cdr:from>
    <cdr:to>
      <cdr:x>0.95694</cdr:x>
      <cdr:y>0.96592</cdr:y>
    </cdr:to>
    <cdr:sp macro="" textlink="">
      <cdr:nvSpPr>
        <cdr:cNvPr id="6" name="TextBox 4"/>
        <cdr:cNvSpPr txBox="1"/>
      </cdr:nvSpPr>
      <cdr:spPr>
        <a:xfrm xmlns:a="http://schemas.openxmlformats.org/drawingml/2006/main">
          <a:off x="3832225" y="2641600"/>
          <a:ext cx="542925" cy="23812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/>
            <a:t>2015</a:t>
          </a:r>
          <a:endParaRPr lang="en-US" sz="1000" dirty="0"/>
        </a:p>
      </cdr:txBody>
    </cdr:sp>
  </cdr:relSizeAnchor>
  <cdr:relSizeAnchor xmlns:cdr="http://schemas.openxmlformats.org/drawingml/2006/chartDrawing">
    <cdr:from>
      <cdr:x>0.07917</cdr:x>
      <cdr:y>0.63259</cdr:y>
    </cdr:from>
    <cdr:to>
      <cdr:x>0.97292</cdr:x>
      <cdr:y>0.63578</cdr:y>
    </cdr:to>
    <cdr:cxnSp macro="">
      <cdr:nvCxnSpPr>
        <cdr:cNvPr id="8" name="Straight Connector 7"/>
        <cdr:cNvCxnSpPr/>
      </cdr:nvCxnSpPr>
      <cdr:spPr>
        <a:xfrm xmlns:a="http://schemas.openxmlformats.org/drawingml/2006/main" flipV="1">
          <a:off x="361950" y="1885951"/>
          <a:ext cx="4086225" cy="9525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0.10414</cdr:x>
      <cdr:y>0.88562</cdr:y>
    </cdr:from>
    <cdr:to>
      <cdr:x>0.22289</cdr:x>
      <cdr:y>0.9655</cdr:y>
    </cdr:to>
    <cdr:sp macro="" textlink="">
      <cdr:nvSpPr>
        <cdr:cNvPr id="9" name="TextBox 4"/>
        <cdr:cNvSpPr txBox="1"/>
      </cdr:nvSpPr>
      <cdr:spPr>
        <a:xfrm xmlns:a="http://schemas.openxmlformats.org/drawingml/2006/main">
          <a:off x="602881" y="2749406"/>
          <a:ext cx="687435" cy="247989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 smtClean="0"/>
            <a:t>2010</a:t>
          </a:r>
          <a:endParaRPr lang="en-US" sz="10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0.24861</cdr:x>
      <cdr:y>0.89563</cdr:y>
    </cdr:from>
    <cdr:to>
      <cdr:x>0.36736</cdr:x>
      <cdr:y>0.97551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1136650" y="2670175"/>
          <a:ext cx="542925" cy="23812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dirty="0"/>
            <a:t>2011</a:t>
          </a:r>
        </a:p>
      </cdr:txBody>
    </cdr:sp>
  </cdr:relSizeAnchor>
  <cdr:relSizeAnchor xmlns:cdr="http://schemas.openxmlformats.org/drawingml/2006/chartDrawing">
    <cdr:from>
      <cdr:x>0.40069</cdr:x>
      <cdr:y>0.89563</cdr:y>
    </cdr:from>
    <cdr:to>
      <cdr:x>0.51944</cdr:x>
      <cdr:y>0.97551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1831975" y="2670175"/>
          <a:ext cx="542925" cy="23812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/>
            <a:t>2012</a:t>
          </a:r>
        </a:p>
      </cdr:txBody>
    </cdr:sp>
  </cdr:relSizeAnchor>
  <cdr:relSizeAnchor xmlns:cdr="http://schemas.openxmlformats.org/drawingml/2006/chartDrawing">
    <cdr:from>
      <cdr:x>0.54236</cdr:x>
      <cdr:y>0.89563</cdr:y>
    </cdr:from>
    <cdr:to>
      <cdr:x>0.66111</cdr:x>
      <cdr:y>0.97551</cdr:y>
    </cdr:to>
    <cdr:sp macro="" textlink="">
      <cdr:nvSpPr>
        <cdr:cNvPr id="4" name="TextBox 4"/>
        <cdr:cNvSpPr txBox="1"/>
      </cdr:nvSpPr>
      <cdr:spPr>
        <a:xfrm xmlns:a="http://schemas.openxmlformats.org/drawingml/2006/main">
          <a:off x="2479675" y="2670175"/>
          <a:ext cx="542925" cy="23812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/>
            <a:t>2013</a:t>
          </a:r>
        </a:p>
      </cdr:txBody>
    </cdr:sp>
  </cdr:relSizeAnchor>
  <cdr:relSizeAnchor xmlns:cdr="http://schemas.openxmlformats.org/drawingml/2006/chartDrawing">
    <cdr:from>
      <cdr:x>0.68819</cdr:x>
      <cdr:y>0.89244</cdr:y>
    </cdr:from>
    <cdr:to>
      <cdr:x>0.80694</cdr:x>
      <cdr:y>0.97231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46425" y="2660650"/>
          <a:ext cx="542925" cy="23812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/>
            <a:t>2014</a:t>
          </a:r>
        </a:p>
      </cdr:txBody>
    </cdr:sp>
  </cdr:relSizeAnchor>
  <cdr:relSizeAnchor xmlns:cdr="http://schemas.openxmlformats.org/drawingml/2006/chartDrawing">
    <cdr:from>
      <cdr:x>0.83819</cdr:x>
      <cdr:y>0.88605</cdr:y>
    </cdr:from>
    <cdr:to>
      <cdr:x>0.95694</cdr:x>
      <cdr:y>0.96592</cdr:y>
    </cdr:to>
    <cdr:sp macro="" textlink="">
      <cdr:nvSpPr>
        <cdr:cNvPr id="6" name="TextBox 4"/>
        <cdr:cNvSpPr txBox="1"/>
      </cdr:nvSpPr>
      <cdr:spPr>
        <a:xfrm xmlns:a="http://schemas.openxmlformats.org/drawingml/2006/main">
          <a:off x="3832225" y="2641600"/>
          <a:ext cx="542925" cy="23812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/>
            <a:t>2015</a:t>
          </a:r>
        </a:p>
      </cdr:txBody>
    </cdr:sp>
  </cdr:relSizeAnchor>
  <cdr:relSizeAnchor xmlns:cdr="http://schemas.openxmlformats.org/drawingml/2006/chartDrawing">
    <cdr:from>
      <cdr:x>0.07917</cdr:x>
      <cdr:y>0.63259</cdr:y>
    </cdr:from>
    <cdr:to>
      <cdr:x>0.97292</cdr:x>
      <cdr:y>0.63578</cdr:y>
    </cdr:to>
    <cdr:cxnSp macro="">
      <cdr:nvCxnSpPr>
        <cdr:cNvPr id="8" name="Straight Connector 7"/>
        <cdr:cNvCxnSpPr/>
      </cdr:nvCxnSpPr>
      <cdr:spPr>
        <a:xfrm xmlns:a="http://schemas.openxmlformats.org/drawingml/2006/main" flipV="1">
          <a:off x="361950" y="1885951"/>
          <a:ext cx="4086225" cy="9525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0.10414</cdr:x>
      <cdr:y>0.88562</cdr:y>
    </cdr:from>
    <cdr:to>
      <cdr:x>0.22289</cdr:x>
      <cdr:y>0.9655</cdr:y>
    </cdr:to>
    <cdr:sp macro="" textlink="">
      <cdr:nvSpPr>
        <cdr:cNvPr id="9" name="TextBox 4"/>
        <cdr:cNvSpPr txBox="1"/>
      </cdr:nvSpPr>
      <cdr:spPr>
        <a:xfrm xmlns:a="http://schemas.openxmlformats.org/drawingml/2006/main">
          <a:off x="602881" y="2749406"/>
          <a:ext cx="687435" cy="247989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dirty="0" smtClean="0"/>
            <a:t>2010</a:t>
          </a:r>
          <a:endParaRPr lang="en-US" sz="10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337B0-5A28-4F96-A0FD-15A6365B5A55}" type="datetimeFigureOut">
              <a:rPr lang="en-US" smtClean="0"/>
              <a:t>2/15/2018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93FC2-38DA-4626-A692-8D39C056ED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959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8012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rtl="0" fontAlgn="base"/>
            <a:endParaRPr lang="en-US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8355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rtl="0" fontAlgn="base"/>
            <a:endParaRPr lang="en-US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2721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0856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5432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7495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8467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0780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3291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583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161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7012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9679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915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3597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4191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0050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8130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0583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4019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8809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514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3536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88660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067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879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163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081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357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11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rtl="0" fontAlgn="base"/>
            <a:endParaRPr lang="en-US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93FC2-38DA-4626-A692-8D39C056EDA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569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63BFE-161C-4BD8-BFF2-5B2ED2057FE2}" type="datetimeFigureOut">
              <a:rPr lang="en-US" smtClean="0"/>
              <a:t>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445D-F4D9-45E0-A0EB-B82456E999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19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63BFE-161C-4BD8-BFF2-5B2ED2057FE2}" type="datetimeFigureOut">
              <a:rPr lang="en-US" smtClean="0"/>
              <a:t>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445D-F4D9-45E0-A0EB-B82456E999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806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63BFE-161C-4BD8-BFF2-5B2ED2057FE2}" type="datetimeFigureOut">
              <a:rPr lang="en-US" smtClean="0"/>
              <a:t>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445D-F4D9-45E0-A0EB-B82456E999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893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63BFE-161C-4BD8-BFF2-5B2ED2057FE2}" type="datetimeFigureOut">
              <a:rPr lang="en-US" smtClean="0"/>
              <a:t>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445D-F4D9-45E0-A0EB-B82456E999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332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63BFE-161C-4BD8-BFF2-5B2ED2057FE2}" type="datetimeFigureOut">
              <a:rPr lang="en-US" smtClean="0"/>
              <a:t>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445D-F4D9-45E0-A0EB-B82456E999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73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63BFE-161C-4BD8-BFF2-5B2ED2057FE2}" type="datetimeFigureOut">
              <a:rPr lang="en-US" smtClean="0"/>
              <a:t>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445D-F4D9-45E0-A0EB-B82456E999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701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63BFE-161C-4BD8-BFF2-5B2ED2057FE2}" type="datetimeFigureOut">
              <a:rPr lang="en-US" smtClean="0"/>
              <a:t>2/15/2018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445D-F4D9-45E0-A0EB-B82456E999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826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63BFE-161C-4BD8-BFF2-5B2ED2057FE2}" type="datetimeFigureOut">
              <a:rPr lang="en-US" smtClean="0"/>
              <a:t>2/15/2018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445D-F4D9-45E0-A0EB-B82456E999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79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63BFE-161C-4BD8-BFF2-5B2ED2057FE2}" type="datetimeFigureOut">
              <a:rPr lang="en-US" smtClean="0"/>
              <a:t>2/15/2018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445D-F4D9-45E0-A0EB-B82456E999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041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63BFE-161C-4BD8-BFF2-5B2ED2057FE2}" type="datetimeFigureOut">
              <a:rPr lang="en-US" smtClean="0"/>
              <a:t>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445D-F4D9-45E0-A0EB-B82456E999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514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63BFE-161C-4BD8-BFF2-5B2ED2057FE2}" type="datetimeFigureOut">
              <a:rPr lang="en-US" smtClean="0"/>
              <a:t>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9445D-F4D9-45E0-A0EB-B82456E999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7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63BFE-161C-4BD8-BFF2-5B2ED2057FE2}" type="datetimeFigureOut">
              <a:rPr lang="en-US" smtClean="0"/>
              <a:t>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9445D-F4D9-45E0-A0EB-B82456E999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686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6.xml"/><Relationship Id="rId3" Type="http://schemas.openxmlformats.org/officeDocument/2006/relationships/chart" Target="../charts/chart41.xml"/><Relationship Id="rId7" Type="http://schemas.openxmlformats.org/officeDocument/2006/relationships/chart" Target="../charts/chart45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4.xml"/><Relationship Id="rId5" Type="http://schemas.openxmlformats.org/officeDocument/2006/relationships/chart" Target="../charts/chart43.xml"/><Relationship Id="rId10" Type="http://schemas.openxmlformats.org/officeDocument/2006/relationships/chart" Target="../charts/chart48.xml"/><Relationship Id="rId4" Type="http://schemas.openxmlformats.org/officeDocument/2006/relationships/chart" Target="../charts/chart42.xml"/><Relationship Id="rId9" Type="http://schemas.openxmlformats.org/officeDocument/2006/relationships/chart" Target="../charts/chart47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4.xml"/><Relationship Id="rId3" Type="http://schemas.openxmlformats.org/officeDocument/2006/relationships/chart" Target="../charts/chart49.xml"/><Relationship Id="rId7" Type="http://schemas.openxmlformats.org/officeDocument/2006/relationships/chart" Target="../charts/chart53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2.xml"/><Relationship Id="rId11" Type="http://schemas.openxmlformats.org/officeDocument/2006/relationships/chart" Target="../charts/chart57.xml"/><Relationship Id="rId5" Type="http://schemas.openxmlformats.org/officeDocument/2006/relationships/chart" Target="../charts/chart51.xml"/><Relationship Id="rId10" Type="http://schemas.openxmlformats.org/officeDocument/2006/relationships/chart" Target="../charts/chart56.xml"/><Relationship Id="rId4" Type="http://schemas.openxmlformats.org/officeDocument/2006/relationships/chart" Target="../charts/chart50.xml"/><Relationship Id="rId9" Type="http://schemas.openxmlformats.org/officeDocument/2006/relationships/chart" Target="../charts/chart5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mailto:gmineta@southwestern.edu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201479" y="399874"/>
            <a:ext cx="10058400" cy="2387600"/>
          </a:xfrm>
        </p:spPr>
        <p:txBody>
          <a:bodyPr>
            <a:normAutofit/>
          </a:bodyPr>
          <a:lstStyle/>
          <a:p>
            <a:r>
              <a:rPr lang="en-US" sz="6600" spc="-150" dirty="0" smtClean="0">
                <a:latin typeface="Gill Sans MT" panose="020B0502020104020203" pitchFamily="34" charset="0"/>
              </a:rPr>
              <a:t>Make Your Data Tell a Story</a:t>
            </a:r>
            <a:endParaRPr lang="en-US" sz="6600" spc="-150" dirty="0">
              <a:latin typeface="Gill Sans MT" panose="020B0502020104020203" pitchFamily="34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2652007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spc="-150" dirty="0" smtClean="0">
                <a:latin typeface="Gill Sans MT" panose="020B0502020104020203" pitchFamily="34" charset="0"/>
              </a:rPr>
              <a:t>The Dos and Don’ts of Creating Graphics</a:t>
            </a:r>
            <a:endParaRPr lang="en-US" sz="3200" spc="-150" dirty="0"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8053" y="4307769"/>
            <a:ext cx="26660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TAIR 2018</a:t>
            </a:r>
          </a:p>
          <a:p>
            <a:r>
              <a:rPr lang="en-US" dirty="0" smtClean="0"/>
              <a:t>Laguna Madre Room</a:t>
            </a:r>
          </a:p>
          <a:p>
            <a:r>
              <a:rPr lang="en-US" dirty="0" smtClean="0"/>
              <a:t>13 February, 2018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115147" y="4030770"/>
            <a:ext cx="33509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Grace Mineta</a:t>
            </a:r>
          </a:p>
          <a:p>
            <a:pPr algn="r"/>
            <a:r>
              <a:rPr lang="en-US" u="sng" dirty="0" smtClean="0"/>
              <a:t>Gmineta@southwestern.edu</a:t>
            </a:r>
          </a:p>
          <a:p>
            <a:pPr algn="r"/>
            <a:r>
              <a:rPr lang="en-US" dirty="0" smtClean="0"/>
              <a:t>Institutional Research Analyst</a:t>
            </a:r>
          </a:p>
          <a:p>
            <a:pPr algn="r"/>
            <a:r>
              <a:rPr lang="en-US" dirty="0" smtClean="0"/>
              <a:t>Southwestern University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60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4170934"/>
              </p:ext>
            </p:extLst>
          </p:nvPr>
        </p:nvGraphicFramePr>
        <p:xfrm>
          <a:off x="1747776" y="971096"/>
          <a:ext cx="9640357" cy="3994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2111192" y="4675588"/>
            <a:ext cx="8264769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111192" y="1158665"/>
            <a:ext cx="0" cy="35169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747776" y="660338"/>
            <a:ext cx="4290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Clustered Column Graphic (V2)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97071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7621902"/>
              </p:ext>
            </p:extLst>
          </p:nvPr>
        </p:nvGraphicFramePr>
        <p:xfrm>
          <a:off x="3495965" y="3498568"/>
          <a:ext cx="8337355" cy="2930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97806" y="1759387"/>
            <a:ext cx="272291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Add data labels</a:t>
            </a:r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Thin and lighten gridlines</a:t>
            </a:r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Widen data bars</a:t>
            </a:r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Use gradient or similar colors </a:t>
            </a:r>
          </a:p>
          <a:p>
            <a:pPr marL="560070" lvl="1" indent="-285750">
              <a:spcBef>
                <a:spcPts val="12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US" dirty="0" smtClean="0"/>
              <a:t>Avoid zebra pattern</a:t>
            </a:r>
          </a:p>
          <a:p>
            <a:pPr marL="560070" lvl="1" indent="-285750">
              <a:spcBef>
                <a:spcPts val="12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US" dirty="0" smtClean="0"/>
              <a:t>Consider contrast</a:t>
            </a:r>
          </a:p>
          <a:p>
            <a:pPr marL="285750" indent="-285750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dirty="0" smtClean="0"/>
              <a:t>Add line to x and y axis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823865"/>
              </p:ext>
            </p:extLst>
          </p:nvPr>
        </p:nvGraphicFramePr>
        <p:xfrm>
          <a:off x="3578642" y="347705"/>
          <a:ext cx="8254679" cy="2968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3897777" y="510715"/>
            <a:ext cx="0" cy="24652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97777" y="3000505"/>
            <a:ext cx="752656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45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075" y="1622425"/>
            <a:ext cx="10077450" cy="37147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02606" y="524145"/>
            <a:ext cx="3942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">
              <a:spcBef>
                <a:spcPts val="1200"/>
              </a:spcBef>
            </a:pPr>
            <a:r>
              <a:rPr lang="en-US" sz="2000" dirty="0" smtClean="0"/>
              <a:t>Example of bad contrast: </a:t>
            </a:r>
          </a:p>
        </p:txBody>
      </p:sp>
    </p:spTree>
    <p:extLst>
      <p:ext uri="{BB962C8B-B14F-4D97-AF65-F5344CB8AC3E}">
        <p14:creationId xmlns:p14="http://schemas.microsoft.com/office/powerpoint/2010/main" val="298806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1108075" y="1622425"/>
            <a:ext cx="10077450" cy="37147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02606" y="524145"/>
            <a:ext cx="3942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">
              <a:spcBef>
                <a:spcPts val="1200"/>
              </a:spcBef>
            </a:pPr>
            <a:r>
              <a:rPr lang="en-US" sz="2000" dirty="0" smtClean="0"/>
              <a:t>Example of bad contrast: </a:t>
            </a:r>
          </a:p>
        </p:txBody>
      </p:sp>
    </p:spTree>
    <p:extLst>
      <p:ext uri="{BB962C8B-B14F-4D97-AF65-F5344CB8AC3E}">
        <p14:creationId xmlns:p14="http://schemas.microsoft.com/office/powerpoint/2010/main" val="218754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/>
          </p:cNvGraphicFramePr>
          <p:nvPr>
            <p:extLst/>
          </p:nvPr>
        </p:nvGraphicFramePr>
        <p:xfrm>
          <a:off x="3495965" y="3498568"/>
          <a:ext cx="8337355" cy="2930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97806" y="1759387"/>
            <a:ext cx="272291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Add data labels</a:t>
            </a:r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Thin and lighten gridlines</a:t>
            </a:r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Widen data bars</a:t>
            </a:r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Use gradient or similar colors </a:t>
            </a:r>
          </a:p>
          <a:p>
            <a:pPr marL="560070" lvl="1" indent="-285750">
              <a:spcBef>
                <a:spcPts val="12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US" sz="1600" dirty="0" smtClean="0"/>
              <a:t>Avoid zebra pattern</a:t>
            </a:r>
          </a:p>
          <a:p>
            <a:pPr marL="560070" lvl="1" indent="-285750">
              <a:spcBef>
                <a:spcPts val="12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US" sz="1600" dirty="0" smtClean="0"/>
              <a:t>Consider contrast</a:t>
            </a:r>
          </a:p>
          <a:p>
            <a:pPr marL="102870" indent="-285750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dirty="0" smtClean="0"/>
              <a:t>Add line to x and y axis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3578642" y="347705"/>
          <a:ext cx="8254679" cy="2968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3897777" y="510715"/>
            <a:ext cx="0" cy="24652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97777" y="3000505"/>
            <a:ext cx="752656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223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7930747"/>
              </p:ext>
            </p:extLst>
          </p:nvPr>
        </p:nvGraphicFramePr>
        <p:xfrm>
          <a:off x="1863970" y="785447"/>
          <a:ext cx="8335107" cy="5111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8839200" y="2705100"/>
            <a:ext cx="12700" cy="546100"/>
          </a:xfrm>
          <a:prstGeom prst="straightConnector1">
            <a:avLst/>
          </a:prstGeom>
          <a:ln w="34925">
            <a:solidFill>
              <a:srgbClr val="FF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936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2155318"/>
              </p:ext>
            </p:extLst>
          </p:nvPr>
        </p:nvGraphicFramePr>
        <p:xfrm>
          <a:off x="1863970" y="785447"/>
          <a:ext cx="8335107" cy="5111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2611091" y="5226022"/>
            <a:ext cx="7505924" cy="123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2611091" y="1282701"/>
            <a:ext cx="0" cy="394455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13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6780223"/>
              </p:ext>
            </p:extLst>
          </p:nvPr>
        </p:nvGraphicFramePr>
        <p:xfrm>
          <a:off x="3774971" y="190931"/>
          <a:ext cx="7886700" cy="3230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4446453" y="2812816"/>
            <a:ext cx="7106892" cy="123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 flipV="1">
            <a:off x="4446453" y="612742"/>
            <a:ext cx="13335" cy="220007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38870"/>
              </p:ext>
            </p:extLst>
          </p:nvPr>
        </p:nvGraphicFramePr>
        <p:xfrm>
          <a:off x="3978112" y="3616960"/>
          <a:ext cx="7575233" cy="2898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>
            <a:off x="10325837" y="4549626"/>
            <a:ext cx="6350" cy="309686"/>
          </a:xfrm>
          <a:prstGeom prst="straightConnector1">
            <a:avLst/>
          </a:prstGeom>
          <a:ln w="34925">
            <a:solidFill>
              <a:srgbClr val="FF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97806" y="1759387"/>
            <a:ext cx="272291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Remove background</a:t>
            </a:r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Title x and y axis</a:t>
            </a:r>
          </a:p>
          <a:p>
            <a:pPr marL="560070" lvl="1" indent="-285750">
              <a:spcBef>
                <a:spcPts val="12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US" sz="1600" dirty="0" smtClean="0"/>
              <a:t>Label gridlines</a:t>
            </a:r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Widen data bars</a:t>
            </a:r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Move data labels to the outside</a:t>
            </a:r>
          </a:p>
          <a:p>
            <a:pPr marL="560070" lvl="1" indent="-285750">
              <a:spcBef>
                <a:spcPts val="12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US" sz="1600" dirty="0" smtClean="0"/>
              <a:t>Change font color</a:t>
            </a:r>
          </a:p>
          <a:p>
            <a:pPr marL="285750" indent="-285750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dirty="0" smtClean="0"/>
              <a:t>Add line to x and y axis</a:t>
            </a:r>
          </a:p>
          <a:p>
            <a:pPr marL="285750" indent="-285750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dirty="0" smtClean="0"/>
              <a:t>Use block of color to emphasize piece of data</a:t>
            </a:r>
          </a:p>
        </p:txBody>
      </p:sp>
    </p:spTree>
    <p:extLst>
      <p:ext uri="{BB962C8B-B14F-4D97-AF65-F5344CB8AC3E}">
        <p14:creationId xmlns:p14="http://schemas.microsoft.com/office/powerpoint/2010/main" val="41094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6180" y="2679589"/>
            <a:ext cx="6607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Which sentence is easiest to read?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222025" y="906920"/>
            <a:ext cx="6607628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Which sentence is easiest to read?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37460" y="4458246"/>
            <a:ext cx="6607628" cy="646331"/>
          </a:xfrm>
          <a:prstGeom prst="rect">
            <a:avLst/>
          </a:prstGeom>
          <a:solidFill>
            <a:srgbClr val="448DD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Which sentence is easiest to read?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62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/>
          </p:nvPr>
        </p:nvGraphicFramePr>
        <p:xfrm>
          <a:off x="3774971" y="190931"/>
          <a:ext cx="7886700" cy="3230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4446453" y="2812816"/>
            <a:ext cx="7106892" cy="123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 flipV="1">
            <a:off x="4446453" y="612742"/>
            <a:ext cx="13335" cy="220007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3978112" y="3616960"/>
          <a:ext cx="7575233" cy="2898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>
            <a:off x="10325837" y="4549626"/>
            <a:ext cx="6350" cy="309686"/>
          </a:xfrm>
          <a:prstGeom prst="straightConnector1">
            <a:avLst/>
          </a:prstGeom>
          <a:ln w="34925">
            <a:solidFill>
              <a:srgbClr val="FF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97806" y="1759387"/>
            <a:ext cx="272291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Remove background</a:t>
            </a:r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Title x and y axis</a:t>
            </a:r>
          </a:p>
          <a:p>
            <a:pPr marL="560070" lvl="1" indent="-285750">
              <a:spcBef>
                <a:spcPts val="12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US" sz="1600" dirty="0" smtClean="0"/>
              <a:t>Label gridlines</a:t>
            </a:r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Widen data bars</a:t>
            </a:r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Move data labels to the outside</a:t>
            </a:r>
          </a:p>
          <a:p>
            <a:pPr marL="560070" lvl="1" indent="-285750">
              <a:spcBef>
                <a:spcPts val="12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US" sz="1600" dirty="0" smtClean="0"/>
              <a:t>Change font color</a:t>
            </a:r>
          </a:p>
          <a:p>
            <a:pPr marL="102870" indent="-285750">
              <a:spcBef>
                <a:spcPts val="12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US" dirty="0" smtClean="0"/>
              <a:t>Add line to x and y axis</a:t>
            </a:r>
          </a:p>
          <a:p>
            <a:pPr marL="102870" indent="-285750">
              <a:spcBef>
                <a:spcPts val="12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US" dirty="0" smtClean="0"/>
              <a:t>Use block of color to emphasize piece of data</a:t>
            </a:r>
          </a:p>
        </p:txBody>
      </p:sp>
    </p:spTree>
    <p:extLst>
      <p:ext uri="{BB962C8B-B14F-4D97-AF65-F5344CB8AC3E}">
        <p14:creationId xmlns:p14="http://schemas.microsoft.com/office/powerpoint/2010/main" val="300978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911109" y="642304"/>
            <a:ext cx="10457476" cy="5642490"/>
          </a:xfrm>
        </p:spPr>
        <p:txBody>
          <a:bodyPr>
            <a:normAutofit/>
          </a:bodyPr>
          <a:lstStyle/>
          <a:p>
            <a:pPr algn="l"/>
            <a:r>
              <a:rPr lang="en-US" sz="4800" spc="-150" dirty="0" smtClean="0"/>
              <a:t>Agenda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spc="-150" dirty="0" smtClean="0"/>
              <a:t>Why this topic?</a:t>
            </a:r>
          </a:p>
          <a:p>
            <a:pPr marL="1485900" lvl="2" indent="-571500" algn="l">
              <a:buSzPct val="70000"/>
              <a:buFont typeface="Courier New" panose="02070309020205020404" pitchFamily="49" charset="0"/>
              <a:buChar char="o"/>
            </a:pPr>
            <a:r>
              <a:rPr lang="en-US" sz="2800" spc="-150" dirty="0" smtClean="0"/>
              <a:t>A picture is worth 1,000 words 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spc="-150" dirty="0" smtClean="0"/>
              <a:t>The importance of (good) graphics</a:t>
            </a:r>
          </a:p>
          <a:p>
            <a:pPr marL="1485900" lvl="2" indent="-571500" algn="l">
              <a:buSzPct val="70000"/>
              <a:buFont typeface="Courier New" panose="02070309020205020404" pitchFamily="49" charset="0"/>
              <a:buChar char="o"/>
            </a:pPr>
            <a:r>
              <a:rPr lang="en-US" sz="2600" spc="-150" dirty="0" smtClean="0"/>
              <a:t>With technology anyone can create graphics </a:t>
            </a:r>
          </a:p>
          <a:p>
            <a:pPr marL="1485900" lvl="2" indent="-571500" algn="l">
              <a:buSzPct val="70000"/>
              <a:buFont typeface="Courier New" panose="02070309020205020404" pitchFamily="49" charset="0"/>
              <a:buChar char="o"/>
            </a:pPr>
            <a:r>
              <a:rPr lang="en-US" sz="2600" spc="-150" dirty="0" smtClean="0"/>
              <a:t>No mainstream training in how to create good, readable graphics 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spc="-150" dirty="0" smtClean="0"/>
              <a:t>Dos and Don’ts of creating graphics </a:t>
            </a:r>
            <a:endParaRPr lang="en-US" sz="3200" spc="-150" dirty="0"/>
          </a:p>
          <a:p>
            <a:pPr marL="1485900" lvl="2" indent="-571500" algn="l">
              <a:buSzPct val="70000"/>
              <a:buFont typeface="Courier New" panose="02070309020205020404" pitchFamily="49" charset="0"/>
              <a:buChar char="o"/>
            </a:pPr>
            <a:r>
              <a:rPr lang="en-US" sz="2600" spc="-150" dirty="0" smtClean="0"/>
              <a:t>Quick fixes to increase readability</a:t>
            </a:r>
          </a:p>
          <a:p>
            <a:pPr marL="1485900" lvl="2" indent="-571500" algn="l">
              <a:buSzPct val="70000"/>
              <a:buFont typeface="Courier New" panose="02070309020205020404" pitchFamily="49" charset="0"/>
              <a:buChar char="o"/>
            </a:pPr>
            <a:r>
              <a:rPr lang="en-US" sz="2600" spc="-150" dirty="0" smtClean="0"/>
              <a:t>Artistic interpretation exists in any formatting decision </a:t>
            </a:r>
            <a:endParaRPr lang="en-US" sz="2400" spc="-150" dirty="0" smtClean="0"/>
          </a:p>
          <a:p>
            <a:pPr marL="1485900" lvl="2" indent="-571500" algn="l">
              <a:buSzPct val="70000"/>
              <a:buFont typeface="Courier New" panose="02070309020205020404" pitchFamily="49" charset="0"/>
              <a:buChar char="o"/>
            </a:pPr>
            <a:r>
              <a:rPr lang="en-US" sz="2600" spc="-150" dirty="0" smtClean="0"/>
              <a:t>Graphics are visualized data not a piece of fine art</a:t>
            </a:r>
            <a:endParaRPr lang="en-US" sz="4000" spc="-150" dirty="0">
              <a:latin typeface="Gill Sans MT" panose="020B0502020104020203" pitchFamily="34" charset="0"/>
            </a:endParaRPr>
          </a:p>
          <a:p>
            <a:pPr marL="1028700" lvl="1" indent="-571500" algn="l">
              <a:buSzPct val="100000"/>
              <a:buFont typeface="Arial" panose="020B0604020202020204" pitchFamily="34" charset="0"/>
              <a:buChar char="•"/>
            </a:pPr>
            <a:r>
              <a:rPr lang="en-US" sz="3200" spc="-150" dirty="0" smtClean="0"/>
              <a:t>Additional resources and Questions</a:t>
            </a:r>
            <a:endParaRPr lang="en-US" sz="3200" spc="-150" dirty="0"/>
          </a:p>
          <a:p>
            <a:pPr marL="1485900" lvl="2" indent="-571500" algn="l">
              <a:buSzPct val="70000"/>
              <a:buFont typeface="Courier New" panose="02070309020205020404" pitchFamily="49" charset="0"/>
              <a:buChar char="o"/>
            </a:pPr>
            <a:endParaRPr lang="en-US" sz="2600" spc="-150" dirty="0" smtClean="0"/>
          </a:p>
        </p:txBody>
      </p:sp>
    </p:spTree>
    <p:extLst>
      <p:ext uri="{BB962C8B-B14F-4D97-AF65-F5344CB8AC3E}">
        <p14:creationId xmlns:p14="http://schemas.microsoft.com/office/powerpoint/2010/main" val="129865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143121" y="1215510"/>
            <a:ext cx="10675840" cy="4639380"/>
          </a:xfrm>
        </p:spPr>
        <p:txBody>
          <a:bodyPr>
            <a:normAutofit/>
          </a:bodyPr>
          <a:lstStyle/>
          <a:p>
            <a:pPr algn="l"/>
            <a:r>
              <a:rPr lang="en-US" sz="4800" spc="-150" dirty="0" smtClean="0"/>
              <a:t>Before you create a graphic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spc="-150" dirty="0" smtClean="0"/>
              <a:t>Know your data, your purpose, and your conclusion</a:t>
            </a:r>
          </a:p>
          <a:p>
            <a:pPr marL="914400" lvl="1" indent="-457200" algn="l">
              <a:buSzPct val="70000"/>
              <a:buFont typeface="Courier New" panose="02070309020205020404" pitchFamily="49" charset="0"/>
              <a:buChar char="o"/>
            </a:pPr>
            <a:r>
              <a:rPr lang="en-US" sz="2800" spc="-150" dirty="0" smtClean="0"/>
              <a:t>If you don’t know what the data says, the reader definitely won’t know.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spc="-150" dirty="0" smtClean="0"/>
              <a:t>Throw data in different graphics until your conclusion pops</a:t>
            </a:r>
          </a:p>
          <a:p>
            <a:pPr marL="914400" lvl="1" indent="-457200" algn="l">
              <a:buSzPct val="70000"/>
              <a:buFont typeface="Courier New" panose="02070309020205020404" pitchFamily="49" charset="0"/>
              <a:buChar char="o"/>
            </a:pPr>
            <a:r>
              <a:rPr lang="en-US" sz="2800" spc="-150" dirty="0" smtClean="0"/>
              <a:t>Also useful for identifying outliers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spc="-150" dirty="0" smtClean="0"/>
              <a:t>Identify your purpose and think about your indented audience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spc="-15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94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5122183"/>
              </p:ext>
            </p:extLst>
          </p:nvPr>
        </p:nvGraphicFramePr>
        <p:xfrm>
          <a:off x="2703893" y="636262"/>
          <a:ext cx="6494584" cy="5251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Straight Arrow Connector 4"/>
          <p:cNvCxnSpPr/>
          <p:nvPr/>
        </p:nvCxnSpPr>
        <p:spPr>
          <a:xfrm flipH="1">
            <a:off x="8701075" y="2636814"/>
            <a:ext cx="768015" cy="5014"/>
          </a:xfrm>
          <a:prstGeom prst="straightConnector1">
            <a:avLst/>
          </a:prstGeom>
          <a:ln w="15875">
            <a:solidFill>
              <a:schemeClr val="tx1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8609804" y="2751402"/>
            <a:ext cx="908846" cy="5014"/>
          </a:xfrm>
          <a:prstGeom prst="straightConnector1">
            <a:avLst/>
          </a:prstGeom>
          <a:ln w="15875">
            <a:solidFill>
              <a:schemeClr val="tx1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469090" y="2485509"/>
            <a:ext cx="1967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">
              <a:spcBef>
                <a:spcPts val="1200"/>
              </a:spcBef>
            </a:pPr>
            <a:r>
              <a:rPr lang="en-US" dirty="0" smtClean="0"/>
              <a:t>Where is the top?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7093020" y="2751402"/>
            <a:ext cx="1473200" cy="0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95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0368498"/>
              </p:ext>
            </p:extLst>
          </p:nvPr>
        </p:nvGraphicFramePr>
        <p:xfrm>
          <a:off x="3361054" y="1119834"/>
          <a:ext cx="5911844" cy="4398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>
            <a:off x="9099755" y="2558575"/>
            <a:ext cx="646617" cy="3148"/>
          </a:xfrm>
          <a:prstGeom prst="straightConnector1">
            <a:avLst/>
          </a:prstGeom>
          <a:ln w="15875">
            <a:solidFill>
              <a:schemeClr val="tx1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616574" y="2382070"/>
            <a:ext cx="1967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">
              <a:spcBef>
                <a:spcPts val="1200"/>
              </a:spcBef>
            </a:pPr>
            <a:r>
              <a:rPr lang="en-US" dirty="0"/>
              <a:t>T</a:t>
            </a:r>
            <a:r>
              <a:rPr lang="en-US" dirty="0" smtClean="0"/>
              <a:t>op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3534197" y="5143798"/>
            <a:ext cx="5738701" cy="571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835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9104686"/>
              </p:ext>
            </p:extLst>
          </p:nvPr>
        </p:nvGraphicFramePr>
        <p:xfrm>
          <a:off x="1155510" y="422575"/>
          <a:ext cx="5122461" cy="3781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55510" y="4833026"/>
            <a:ext cx="272291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Remove 3d effects</a:t>
            </a:r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Add data labels </a:t>
            </a:r>
            <a:endParaRPr lang="en-US" sz="1600" dirty="0" smtClean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2298000"/>
              </p:ext>
            </p:extLst>
          </p:nvPr>
        </p:nvGraphicFramePr>
        <p:xfrm>
          <a:off x="6605515" y="256957"/>
          <a:ext cx="5014795" cy="3632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6752386" y="3590602"/>
            <a:ext cx="486792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82605" y="4848414"/>
            <a:ext cx="27229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Darken x axis groups</a:t>
            </a:r>
          </a:p>
          <a:p>
            <a:pPr marL="560070" lvl="1" indent="-285750">
              <a:spcBef>
                <a:spcPts val="12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US" sz="1600" dirty="0" smtClean="0"/>
              <a:t>Add dark line to x axis</a:t>
            </a:r>
          </a:p>
        </p:txBody>
      </p:sp>
    </p:spTree>
    <p:extLst>
      <p:ext uri="{BB962C8B-B14F-4D97-AF65-F5344CB8AC3E}">
        <p14:creationId xmlns:p14="http://schemas.microsoft.com/office/powerpoint/2010/main" val="357963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4461318"/>
              </p:ext>
            </p:extLst>
          </p:nvPr>
        </p:nvGraphicFramePr>
        <p:xfrm>
          <a:off x="1828800" y="696036"/>
          <a:ext cx="8229600" cy="5240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85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7854620"/>
              </p:ext>
            </p:extLst>
          </p:nvPr>
        </p:nvGraphicFramePr>
        <p:xfrm>
          <a:off x="2129051" y="545911"/>
          <a:ext cx="8354705" cy="5547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179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8276336"/>
              </p:ext>
            </p:extLst>
          </p:nvPr>
        </p:nvGraphicFramePr>
        <p:xfrm>
          <a:off x="5390866" y="360915"/>
          <a:ext cx="5788926" cy="2856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8410715"/>
              </p:ext>
            </p:extLst>
          </p:nvPr>
        </p:nvGraphicFramePr>
        <p:xfrm>
          <a:off x="5390866" y="3425589"/>
          <a:ext cx="5788926" cy="3104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62081" y="2471481"/>
            <a:ext cx="272291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Remove background</a:t>
            </a:r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Remove shading</a:t>
            </a:r>
          </a:p>
          <a:p>
            <a:pPr marL="560070" lvl="1" indent="-285750">
              <a:spcBef>
                <a:spcPts val="12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US" sz="1600" dirty="0" smtClean="0"/>
              <a:t>Use color sparingly</a:t>
            </a:r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Move x axis title to the bottom of the graphic</a:t>
            </a:r>
          </a:p>
        </p:txBody>
      </p:sp>
    </p:spTree>
    <p:extLst>
      <p:ext uri="{BB962C8B-B14F-4D97-AF65-F5344CB8AC3E}">
        <p14:creationId xmlns:p14="http://schemas.microsoft.com/office/powerpoint/2010/main" val="253187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910" y="1061085"/>
            <a:ext cx="11277600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58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825" y="1271587"/>
            <a:ext cx="11182350" cy="431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47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5253" y="3344228"/>
            <a:ext cx="7284757" cy="30420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9011" y="230488"/>
            <a:ext cx="7284757" cy="28228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9567" y="1497568"/>
            <a:ext cx="2977907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Remove most gridlines</a:t>
            </a:r>
          </a:p>
          <a:p>
            <a:pPr marL="560070" lvl="1" indent="-285750">
              <a:spcBef>
                <a:spcPts val="12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US" sz="1600" dirty="0" smtClean="0"/>
              <a:t>Put a thick line at top, </a:t>
            </a:r>
            <a:br>
              <a:rPr lang="en-US" sz="1600" dirty="0" smtClean="0"/>
            </a:br>
            <a:r>
              <a:rPr lang="en-US" sz="1600" dirty="0" smtClean="0"/>
              <a:t>thin lines every 3-4 rows</a:t>
            </a:r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Minimize use of </a:t>
            </a:r>
            <a:r>
              <a:rPr lang="en-US" sz="2400" dirty="0" smtClean="0"/>
              <a:t>different</a:t>
            </a:r>
            <a:r>
              <a:rPr lang="en-US" dirty="0" smtClean="0"/>
              <a:t> </a:t>
            </a:r>
            <a:r>
              <a:rPr lang="en-US" sz="1400" dirty="0" smtClean="0"/>
              <a:t>font</a:t>
            </a:r>
            <a:r>
              <a:rPr lang="en-US" dirty="0" smtClean="0"/>
              <a:t> size, ALL CAPS, </a:t>
            </a:r>
            <a:r>
              <a:rPr lang="en-US" b="1" dirty="0" smtClean="0"/>
              <a:t>bold, </a:t>
            </a:r>
            <a:r>
              <a:rPr lang="en-US" i="1" dirty="0" smtClean="0"/>
              <a:t>or italic</a:t>
            </a:r>
            <a:endParaRPr lang="en-US" dirty="0" smtClean="0"/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Shade a row to emphasize that data</a:t>
            </a:r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Add description of table under title (if necessary) </a:t>
            </a:r>
          </a:p>
        </p:txBody>
      </p:sp>
    </p:spTree>
    <p:extLst>
      <p:ext uri="{BB962C8B-B14F-4D97-AF65-F5344CB8AC3E}">
        <p14:creationId xmlns:p14="http://schemas.microsoft.com/office/powerpoint/2010/main" val="145254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077" y="1514474"/>
            <a:ext cx="5226749" cy="2130978"/>
          </a:xfrm>
          <a:prstGeom prst="rect">
            <a:avLst/>
          </a:prstGeom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2703071"/>
              </p:ext>
            </p:extLst>
          </p:nvPr>
        </p:nvGraphicFramePr>
        <p:xfrm>
          <a:off x="699078" y="3886751"/>
          <a:ext cx="5226749" cy="2557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8326869"/>
              </p:ext>
            </p:extLst>
          </p:nvPr>
        </p:nvGraphicFramePr>
        <p:xfrm>
          <a:off x="6812123" y="1292763"/>
          <a:ext cx="4191000" cy="257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6696257"/>
              </p:ext>
            </p:extLst>
          </p:nvPr>
        </p:nvGraphicFramePr>
        <p:xfrm>
          <a:off x="6297012" y="4216120"/>
          <a:ext cx="5044087" cy="2228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" name="Subtitle 5"/>
          <p:cNvSpPr txBox="1">
            <a:spLocks/>
          </p:cNvSpPr>
          <p:nvPr/>
        </p:nvSpPr>
        <p:spPr>
          <a:xfrm>
            <a:off x="1539419" y="396501"/>
            <a:ext cx="9144000" cy="3819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spc="-150" dirty="0" smtClean="0"/>
              <a:t>A Graphic is a pictorial representation of data </a:t>
            </a:r>
            <a:endParaRPr lang="en-US" spc="-150" dirty="0" smtClean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73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9" grpId="0">
        <p:bldAsOne/>
      </p:bldGraphic>
      <p:bldGraphic spid="10" grpId="0">
        <p:bldAsOne/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5"/>
          <p:cNvSpPr txBox="1">
            <a:spLocks/>
          </p:cNvSpPr>
          <p:nvPr/>
        </p:nvSpPr>
        <p:spPr>
          <a:xfrm>
            <a:off x="1425955" y="2896737"/>
            <a:ext cx="9144000" cy="335902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800" spc="-150" dirty="0" smtClean="0"/>
              <a:t>Let’s work through an example! </a:t>
            </a:r>
            <a:endParaRPr lang="en-US" sz="3000" spc="-150" dirty="0" smtClean="0"/>
          </a:p>
          <a:p>
            <a:endParaRPr lang="en-US" sz="4000" spc="-15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69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9573508"/>
              </p:ext>
            </p:extLst>
          </p:nvPr>
        </p:nvGraphicFramePr>
        <p:xfrm>
          <a:off x="2329963" y="1170355"/>
          <a:ext cx="7493976" cy="4402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55961" y="2577421"/>
            <a:ext cx="20024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Pie </a:t>
            </a:r>
          </a:p>
          <a:p>
            <a:r>
              <a:rPr lang="en-US" sz="2800" b="1" dirty="0" smtClean="0"/>
              <a:t>Chart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2453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2217872"/>
              </p:ext>
            </p:extLst>
          </p:nvPr>
        </p:nvGraphicFramePr>
        <p:xfrm>
          <a:off x="1430215" y="926124"/>
          <a:ext cx="8581292" cy="4693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39955" y="2530629"/>
            <a:ext cx="20024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Pie </a:t>
            </a:r>
          </a:p>
          <a:p>
            <a:r>
              <a:rPr lang="en-US" sz="2800" b="1" dirty="0" smtClean="0"/>
              <a:t>Chart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8011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4234402"/>
              </p:ext>
            </p:extLst>
          </p:nvPr>
        </p:nvGraphicFramePr>
        <p:xfrm>
          <a:off x="6521986" y="374573"/>
          <a:ext cx="5497416" cy="3658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4780208"/>
              </p:ext>
            </p:extLst>
          </p:nvPr>
        </p:nvGraphicFramePr>
        <p:xfrm>
          <a:off x="2214129" y="3047999"/>
          <a:ext cx="4645685" cy="3276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34033" y="374573"/>
            <a:ext cx="608795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Remove 3d effects </a:t>
            </a:r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The biggest “slice” should always go first</a:t>
            </a:r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Put colors in a gradient / similar complimentary colors</a:t>
            </a:r>
          </a:p>
          <a:p>
            <a:pPr marL="560070" lvl="1" indent="-285750">
              <a:spcBef>
                <a:spcPts val="12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US" sz="1600" dirty="0" smtClean="0"/>
              <a:t>Use bright color to emphasize piece of data</a:t>
            </a:r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Add data labels with percentages</a:t>
            </a:r>
            <a:endParaRPr lang="en-US" dirty="0"/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Add title</a:t>
            </a:r>
          </a:p>
        </p:txBody>
      </p:sp>
    </p:spTree>
    <p:extLst>
      <p:ext uri="{BB962C8B-B14F-4D97-AF65-F5344CB8AC3E}">
        <p14:creationId xmlns:p14="http://schemas.microsoft.com/office/powerpoint/2010/main" val="42709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3644966"/>
              </p:ext>
            </p:extLst>
          </p:nvPr>
        </p:nvGraphicFramePr>
        <p:xfrm>
          <a:off x="3697979" y="759865"/>
          <a:ext cx="5291109" cy="5280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58101" y="2345898"/>
            <a:ext cx="20024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Line </a:t>
            </a:r>
          </a:p>
          <a:p>
            <a:r>
              <a:rPr lang="en-US" sz="2800" b="1" dirty="0" smtClean="0"/>
              <a:t>Graph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5296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4926430"/>
              </p:ext>
            </p:extLst>
          </p:nvPr>
        </p:nvGraphicFramePr>
        <p:xfrm>
          <a:off x="3985195" y="659989"/>
          <a:ext cx="5681319" cy="5280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58101" y="2345898"/>
            <a:ext cx="20024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Line </a:t>
            </a:r>
          </a:p>
          <a:p>
            <a:r>
              <a:rPr lang="en-US" sz="2800" b="1" dirty="0" smtClean="0"/>
              <a:t>Graph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1562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2259621"/>
              </p:ext>
            </p:extLst>
          </p:nvPr>
        </p:nvGraphicFramePr>
        <p:xfrm>
          <a:off x="5057570" y="858713"/>
          <a:ext cx="4359385" cy="5265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3266863"/>
              </p:ext>
            </p:extLst>
          </p:nvPr>
        </p:nvGraphicFramePr>
        <p:xfrm>
          <a:off x="859246" y="866085"/>
          <a:ext cx="3576276" cy="5280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288375" y="1234382"/>
            <a:ext cx="265177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Avoid long-distance labeling</a:t>
            </a:r>
          </a:p>
          <a:p>
            <a:pPr marL="560070" lvl="1" indent="-285750">
              <a:spcBef>
                <a:spcPts val="12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US" sz="1600" dirty="0" smtClean="0"/>
              <a:t>Order of legend should match last data point</a:t>
            </a:r>
            <a:endParaRPr lang="en-US" dirty="0" smtClean="0"/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Add gridlines</a:t>
            </a:r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Thicken data lines</a:t>
            </a:r>
          </a:p>
          <a:p>
            <a:pPr marL="560070" lvl="1" indent="-285750">
              <a:spcBef>
                <a:spcPts val="12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US" sz="1600" dirty="0" smtClean="0"/>
              <a:t>Make data lines unique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335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6409960"/>
              </p:ext>
            </p:extLst>
          </p:nvPr>
        </p:nvGraphicFramePr>
        <p:xfrm>
          <a:off x="2187170" y="1195753"/>
          <a:ext cx="6744479" cy="4739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43431" y="672533"/>
            <a:ext cx="7240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Multi-Series Line Chart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376455" y="380145"/>
            <a:ext cx="26517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">
              <a:spcBef>
                <a:spcPts val="1200"/>
              </a:spcBef>
            </a:pPr>
            <a:r>
              <a:rPr lang="en-US" dirty="0" smtClean="0"/>
              <a:t>Great for comparing different sets of data</a:t>
            </a:r>
          </a:p>
          <a:p>
            <a:pPr marL="102870">
              <a:spcBef>
                <a:spcPts val="1200"/>
              </a:spcBef>
            </a:pPr>
            <a:r>
              <a:rPr lang="en-US" dirty="0" smtClean="0"/>
              <a:t>Too many lines on the graphic obscures key information </a:t>
            </a:r>
          </a:p>
        </p:txBody>
      </p:sp>
    </p:spTree>
    <p:extLst>
      <p:ext uri="{BB962C8B-B14F-4D97-AF65-F5344CB8AC3E}">
        <p14:creationId xmlns:p14="http://schemas.microsoft.com/office/powerpoint/2010/main" val="362575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2606024"/>
              </p:ext>
            </p:extLst>
          </p:nvPr>
        </p:nvGraphicFramePr>
        <p:xfrm>
          <a:off x="3514363" y="168911"/>
          <a:ext cx="2611595" cy="1639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7051197"/>
              </p:ext>
            </p:extLst>
          </p:nvPr>
        </p:nvGraphicFramePr>
        <p:xfrm>
          <a:off x="6142332" y="1752385"/>
          <a:ext cx="2693150" cy="1616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2164067"/>
              </p:ext>
            </p:extLst>
          </p:nvPr>
        </p:nvGraphicFramePr>
        <p:xfrm>
          <a:off x="3514363" y="1752385"/>
          <a:ext cx="2655143" cy="1616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0515294"/>
              </p:ext>
            </p:extLst>
          </p:nvPr>
        </p:nvGraphicFramePr>
        <p:xfrm>
          <a:off x="6196715" y="3303799"/>
          <a:ext cx="2638767" cy="162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1449576"/>
              </p:ext>
            </p:extLst>
          </p:nvPr>
        </p:nvGraphicFramePr>
        <p:xfrm>
          <a:off x="3530737" y="4852422"/>
          <a:ext cx="2622393" cy="1639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4914564"/>
              </p:ext>
            </p:extLst>
          </p:nvPr>
        </p:nvGraphicFramePr>
        <p:xfrm>
          <a:off x="6196715" y="4852422"/>
          <a:ext cx="2638767" cy="1628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1905130"/>
              </p:ext>
            </p:extLst>
          </p:nvPr>
        </p:nvGraphicFramePr>
        <p:xfrm>
          <a:off x="6125958" y="192611"/>
          <a:ext cx="2709524" cy="1615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3282053"/>
              </p:ext>
            </p:extLst>
          </p:nvPr>
        </p:nvGraphicFramePr>
        <p:xfrm>
          <a:off x="3530737" y="3303799"/>
          <a:ext cx="2622393" cy="1616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14751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6409963" y="192357"/>
          <a:ext cx="2611595" cy="1639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9037932" y="1775831"/>
          <a:ext cx="2693150" cy="1616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6409963" y="1775831"/>
          <a:ext cx="2655143" cy="1616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/>
          </p:nvPr>
        </p:nvGraphicFramePr>
        <p:xfrm>
          <a:off x="9092315" y="3327245"/>
          <a:ext cx="2638767" cy="162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/>
          </p:nvPr>
        </p:nvGraphicFramePr>
        <p:xfrm>
          <a:off x="6426337" y="4875868"/>
          <a:ext cx="2622393" cy="1639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/>
          </p:nvPr>
        </p:nvGraphicFramePr>
        <p:xfrm>
          <a:off x="9092315" y="4875868"/>
          <a:ext cx="2638767" cy="1628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8028226"/>
              </p:ext>
            </p:extLst>
          </p:nvPr>
        </p:nvGraphicFramePr>
        <p:xfrm>
          <a:off x="527097" y="407059"/>
          <a:ext cx="5648446" cy="413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/>
          </p:nvPr>
        </p:nvGraphicFramePr>
        <p:xfrm>
          <a:off x="9021558" y="216057"/>
          <a:ext cx="2709524" cy="1615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/>
          </p:nvPr>
        </p:nvGraphicFramePr>
        <p:xfrm>
          <a:off x="6426337" y="3327245"/>
          <a:ext cx="2622393" cy="1616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19739" y="4875868"/>
            <a:ext cx="2651771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If graphic has more than four lines, split it</a:t>
            </a:r>
          </a:p>
          <a:p>
            <a:pPr marL="560070" lvl="1" indent="-285750">
              <a:spcBef>
                <a:spcPts val="12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US" sz="1600" dirty="0" smtClean="0"/>
              <a:t>Panel of charts or set of multi-series line charts</a:t>
            </a:r>
            <a:endParaRPr lang="en-US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2916907" y="4804300"/>
            <a:ext cx="338403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Remove gridlines</a:t>
            </a:r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Use color to emphasize </a:t>
            </a:r>
          </a:p>
          <a:p>
            <a:pPr marL="285750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If using greyscale/gradient, most important piece of data should be the black line</a:t>
            </a:r>
          </a:p>
        </p:txBody>
      </p:sp>
    </p:spTree>
    <p:extLst>
      <p:ext uri="{BB962C8B-B14F-4D97-AF65-F5344CB8AC3E}">
        <p14:creationId xmlns:p14="http://schemas.microsoft.com/office/powerpoint/2010/main" val="371128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143121" y="1215510"/>
            <a:ext cx="9144000" cy="3819619"/>
          </a:xfrm>
        </p:spPr>
        <p:txBody>
          <a:bodyPr>
            <a:normAutofit/>
          </a:bodyPr>
          <a:lstStyle/>
          <a:p>
            <a:pPr algn="l"/>
            <a:r>
              <a:rPr lang="en-US" sz="4800" spc="-150" dirty="0" smtClean="0"/>
              <a:t>Graphics should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spc="-150" dirty="0" smtClean="0"/>
              <a:t>Show the data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spc="-150" dirty="0" smtClean="0"/>
              <a:t>Get the viewer to think about the data 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spc="-150" dirty="0" smtClean="0"/>
              <a:t>Reveal trends and conclusions (if there is one)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spc="-150" dirty="0" smtClean="0"/>
              <a:t>Serve a reasonably clear purpose</a:t>
            </a:r>
          </a:p>
          <a:p>
            <a:pPr marL="1485900" lvl="2" indent="-571500" algn="l">
              <a:buSzPct val="70000"/>
              <a:buFont typeface="Courier New" panose="02070309020205020404" pitchFamily="49" charset="0"/>
              <a:buChar char="o"/>
            </a:pPr>
            <a:r>
              <a:rPr lang="en-US" sz="2200" spc="-150" dirty="0" smtClean="0"/>
              <a:t>Describing a fact, exploring a trend, used as decoration on a report next to text?</a:t>
            </a:r>
          </a:p>
          <a:p>
            <a:pPr marL="1485900" lvl="2" indent="-571500" algn="l">
              <a:buSzPct val="70000"/>
              <a:buFont typeface="Courier New" panose="02070309020205020404" pitchFamily="49" charset="0"/>
              <a:buChar char="o"/>
            </a:pPr>
            <a:r>
              <a:rPr lang="en-US" sz="2200" spc="-150" dirty="0" smtClean="0"/>
              <a:t>Why does this graphic need to exist? </a:t>
            </a:r>
          </a:p>
          <a:p>
            <a:pPr algn="l"/>
            <a:endParaRPr lang="en-US" sz="4000" spc="-15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49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873505" y="728349"/>
            <a:ext cx="9144000" cy="4841614"/>
          </a:xfrm>
        </p:spPr>
        <p:txBody>
          <a:bodyPr>
            <a:normAutofit/>
          </a:bodyPr>
          <a:lstStyle/>
          <a:p>
            <a:pPr algn="l"/>
            <a:r>
              <a:rPr lang="en-US" sz="4800" spc="-150" dirty="0" smtClean="0"/>
              <a:t>Rules for Graphics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spc="-150" dirty="0" smtClean="0"/>
              <a:t>Keep it simple – every bit of ink must serve a purpose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spc="-150" dirty="0" smtClean="0"/>
              <a:t>Don’t use 3D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spc="-150" dirty="0"/>
              <a:t>Use colors </a:t>
            </a:r>
            <a:r>
              <a:rPr lang="en-US" sz="3000" spc="-150" dirty="0" smtClean="0"/>
              <a:t>effectively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spc="-150" dirty="0" smtClean="0"/>
              <a:t>Thin out and lighten gridlines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spc="-150" dirty="0" smtClean="0"/>
              <a:t>Add data labels and axis titles when needed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spc="-150" dirty="0" smtClean="0"/>
              <a:t>Fancy formatting and tricks are unnecessary – let the data speak for itself </a:t>
            </a:r>
          </a:p>
          <a:p>
            <a:pPr algn="l"/>
            <a:endParaRPr lang="en-US" sz="4000" spc="-15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38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4586" y="536016"/>
            <a:ext cx="1036701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References and additional reading:</a:t>
            </a:r>
          </a:p>
          <a:p>
            <a:endParaRPr lang="en-US" dirty="0" smtClean="0"/>
          </a:p>
          <a:p>
            <a:r>
              <a:rPr lang="en-US" dirty="0" smtClean="0"/>
              <a:t>Wong, Dona. (2010). The Wall Street Journal Guide to Information Graphics (1</a:t>
            </a:r>
            <a:r>
              <a:rPr lang="en-US" baseline="30000" dirty="0" smtClean="0"/>
              <a:t>st</a:t>
            </a:r>
            <a:r>
              <a:rPr lang="en-US" dirty="0" smtClean="0"/>
              <a:t> ed.). New York, NY: W. W. Norton &amp; Company, Inc. </a:t>
            </a:r>
          </a:p>
          <a:p>
            <a:endParaRPr lang="en-US" dirty="0"/>
          </a:p>
          <a:p>
            <a:r>
              <a:rPr lang="en-US" dirty="0" smtClean="0"/>
              <a:t>Tufte, Edward. (2001). The Visual Display of Quantitative Information (2</a:t>
            </a:r>
            <a:r>
              <a:rPr lang="en-US" baseline="30000" dirty="0" smtClean="0"/>
              <a:t>nd</a:t>
            </a:r>
            <a:r>
              <a:rPr lang="en-US" dirty="0" smtClean="0"/>
              <a:t> ed.). Cheshire, CT: Graphic Press. </a:t>
            </a:r>
          </a:p>
          <a:p>
            <a:endParaRPr lang="en-US" dirty="0"/>
          </a:p>
          <a:p>
            <a:r>
              <a:rPr lang="en-US" dirty="0" smtClean="0"/>
              <a:t>Tufte, Edward. (1997). Visual Explanations: Images and Quantities, Evidence and Narrative (8</a:t>
            </a:r>
            <a:r>
              <a:rPr lang="en-US" baseline="30000" dirty="0" smtClean="0"/>
              <a:t>th</a:t>
            </a:r>
            <a:r>
              <a:rPr lang="en-US" dirty="0" smtClean="0"/>
              <a:t> ed.). Cheshire, CT: Graphic Press. </a:t>
            </a:r>
          </a:p>
          <a:p>
            <a:endParaRPr lang="en-US" dirty="0"/>
          </a:p>
          <a:p>
            <a:r>
              <a:rPr lang="en-US" dirty="0" smtClean="0"/>
              <a:t>Nicole, A; Pexman, P. (2010). Displaying Your Findings: A Practical Guide for Creating Figures, Posters, and Presentations (6</a:t>
            </a:r>
            <a:r>
              <a:rPr lang="en-US" baseline="30000" dirty="0" smtClean="0"/>
              <a:t>th</a:t>
            </a:r>
            <a:r>
              <a:rPr lang="en-US" dirty="0" smtClean="0"/>
              <a:t> ed.). Washington, DC: American Psychological Association. </a:t>
            </a:r>
          </a:p>
          <a:p>
            <a:endParaRPr lang="en-US" dirty="0"/>
          </a:p>
          <a:p>
            <a:r>
              <a:rPr lang="en-US" dirty="0" err="1" smtClean="0"/>
              <a:t>Kosslyn</a:t>
            </a:r>
            <a:r>
              <a:rPr lang="en-US" dirty="0" smtClean="0"/>
              <a:t>, Stephen. (1994). Elements of Graph Design (1</a:t>
            </a:r>
            <a:r>
              <a:rPr lang="en-US" baseline="30000" dirty="0" smtClean="0"/>
              <a:t>st</a:t>
            </a:r>
            <a:r>
              <a:rPr lang="en-US" dirty="0" smtClean="0"/>
              <a:t> ed.). New York, NY: W. H. Freeman and Company.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72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Questions? 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24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presentation will be posted on the TAIR website</a:t>
            </a:r>
          </a:p>
          <a:p>
            <a:pPr marL="0" indent="0">
              <a:buNone/>
            </a:pPr>
            <a:r>
              <a:rPr lang="en-US" dirty="0" smtClean="0"/>
              <a:t>My email is: </a:t>
            </a:r>
            <a:r>
              <a:rPr lang="en-US" dirty="0" smtClean="0">
                <a:hlinkClick r:id="rId3"/>
              </a:rPr>
              <a:t>gmineta@southwestern.edu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9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6816" y="852438"/>
            <a:ext cx="5060375" cy="45401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17587" y="1163911"/>
            <a:ext cx="398540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/>
              <a:t>All four datasets have nearly identical descriptive statistics</a:t>
            </a:r>
          </a:p>
          <a:p>
            <a:pPr algn="r"/>
            <a:endParaRPr lang="en-US" sz="2000" b="1" dirty="0" smtClean="0"/>
          </a:p>
          <a:p>
            <a:pPr algn="r"/>
            <a:r>
              <a:rPr lang="en-US" sz="2000" b="1" dirty="0" smtClean="0"/>
              <a:t>Mean</a:t>
            </a:r>
          </a:p>
          <a:p>
            <a:pPr algn="r"/>
            <a:r>
              <a:rPr lang="en-US" sz="2000" dirty="0" smtClean="0"/>
              <a:t>X = 9</a:t>
            </a:r>
          </a:p>
          <a:p>
            <a:pPr algn="r"/>
            <a:r>
              <a:rPr lang="en-US" sz="2000" dirty="0" smtClean="0"/>
              <a:t>Y = 7.5</a:t>
            </a:r>
          </a:p>
          <a:p>
            <a:pPr algn="r"/>
            <a:endParaRPr lang="en-US" sz="2000" b="1" dirty="0" smtClean="0"/>
          </a:p>
          <a:p>
            <a:pPr algn="r"/>
            <a:r>
              <a:rPr lang="en-US" sz="2000" b="1" dirty="0" smtClean="0"/>
              <a:t>Variance</a:t>
            </a:r>
          </a:p>
          <a:p>
            <a:pPr algn="r"/>
            <a:r>
              <a:rPr lang="en-US" sz="2000" dirty="0" smtClean="0"/>
              <a:t>X = 11</a:t>
            </a:r>
          </a:p>
          <a:p>
            <a:pPr algn="r"/>
            <a:r>
              <a:rPr lang="en-US" sz="2000" dirty="0" smtClean="0"/>
              <a:t>Y = 0.816</a:t>
            </a:r>
          </a:p>
          <a:p>
            <a:pPr algn="r"/>
            <a:endParaRPr lang="en-US" sz="2000" b="1" dirty="0"/>
          </a:p>
          <a:p>
            <a:pPr algn="r"/>
            <a:r>
              <a:rPr lang="en-US" sz="2000" b="1" dirty="0" smtClean="0"/>
              <a:t>Linear regression follows equation </a:t>
            </a:r>
          </a:p>
          <a:p>
            <a:pPr algn="r"/>
            <a:r>
              <a:rPr lang="en-US" sz="2000" dirty="0" smtClean="0"/>
              <a:t>y = 0.5x + 3</a:t>
            </a:r>
            <a:endParaRPr lang="en-US" sz="2000" dirty="0"/>
          </a:p>
          <a:p>
            <a:pPr algn="r"/>
            <a:r>
              <a:rPr lang="en-US" sz="2000" b="1" dirty="0" smtClean="0"/>
              <a:t> </a:t>
            </a:r>
            <a:endParaRPr lang="en-US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6200341" y="390773"/>
            <a:ext cx="29781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b="1" dirty="0"/>
              <a:t>Anscombe’s Quartet</a:t>
            </a:r>
          </a:p>
        </p:txBody>
      </p:sp>
    </p:spTree>
    <p:extLst>
      <p:ext uri="{BB962C8B-B14F-4D97-AF65-F5344CB8AC3E}">
        <p14:creationId xmlns:p14="http://schemas.microsoft.com/office/powerpoint/2010/main" val="200737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6317733"/>
              </p:ext>
            </p:extLst>
          </p:nvPr>
        </p:nvGraphicFramePr>
        <p:xfrm>
          <a:off x="3391293" y="1020369"/>
          <a:ext cx="3846904" cy="2361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2984822"/>
              </p:ext>
            </p:extLst>
          </p:nvPr>
        </p:nvGraphicFramePr>
        <p:xfrm>
          <a:off x="7619199" y="1002158"/>
          <a:ext cx="3846904" cy="2379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8640143"/>
              </p:ext>
            </p:extLst>
          </p:nvPr>
        </p:nvGraphicFramePr>
        <p:xfrm>
          <a:off x="3391293" y="3672125"/>
          <a:ext cx="3846904" cy="2361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990064"/>
              </p:ext>
            </p:extLst>
          </p:nvPr>
        </p:nvGraphicFramePr>
        <p:xfrm>
          <a:off x="7619198" y="3672125"/>
          <a:ext cx="3846905" cy="2361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10554" y="1779299"/>
            <a:ext cx="26997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/>
              <a:t>Mean</a:t>
            </a:r>
          </a:p>
          <a:p>
            <a:pPr algn="r"/>
            <a:r>
              <a:rPr lang="en-US" sz="2000" dirty="0" smtClean="0"/>
              <a:t>X = 9</a:t>
            </a:r>
          </a:p>
          <a:p>
            <a:pPr algn="r"/>
            <a:r>
              <a:rPr lang="en-US" sz="2000" dirty="0" smtClean="0"/>
              <a:t>Y = 7.5</a:t>
            </a:r>
          </a:p>
          <a:p>
            <a:pPr algn="r"/>
            <a:endParaRPr lang="en-US" sz="2000" b="1" dirty="0" smtClean="0"/>
          </a:p>
          <a:p>
            <a:pPr algn="r"/>
            <a:r>
              <a:rPr lang="en-US" sz="2000" b="1" dirty="0" smtClean="0"/>
              <a:t>Variance</a:t>
            </a:r>
          </a:p>
          <a:p>
            <a:pPr algn="r"/>
            <a:r>
              <a:rPr lang="en-US" sz="2000" dirty="0" smtClean="0"/>
              <a:t>X = 11</a:t>
            </a:r>
          </a:p>
          <a:p>
            <a:pPr algn="r"/>
            <a:r>
              <a:rPr lang="en-US" sz="2000" dirty="0" smtClean="0"/>
              <a:t>Y = 0.816</a:t>
            </a:r>
          </a:p>
          <a:p>
            <a:pPr algn="r"/>
            <a:endParaRPr lang="en-US" sz="2000" b="1" dirty="0"/>
          </a:p>
          <a:p>
            <a:pPr algn="r"/>
            <a:r>
              <a:rPr lang="en-US" sz="2000" b="1" dirty="0" smtClean="0"/>
              <a:t>Linear regression follows equation </a:t>
            </a:r>
          </a:p>
          <a:p>
            <a:pPr algn="r"/>
            <a:r>
              <a:rPr lang="en-US" sz="2000" dirty="0" smtClean="0"/>
              <a:t>y = 0.5x + 3</a:t>
            </a:r>
            <a:endParaRPr lang="en-US" sz="2000" dirty="0"/>
          </a:p>
          <a:p>
            <a:pPr algn="r"/>
            <a:r>
              <a:rPr lang="en-US" sz="2000" b="1" dirty="0" smtClean="0"/>
              <a:t> </a:t>
            </a:r>
            <a:endParaRPr lang="en-US" sz="2000" b="1" dirty="0"/>
          </a:p>
        </p:txBody>
      </p:sp>
      <p:sp>
        <p:nvSpPr>
          <p:cNvPr id="13" name="Rectangle 12"/>
          <p:cNvSpPr/>
          <p:nvPr/>
        </p:nvSpPr>
        <p:spPr>
          <a:xfrm>
            <a:off x="4581261" y="395316"/>
            <a:ext cx="5313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b="1" dirty="0"/>
              <a:t>Anscombe’s </a:t>
            </a:r>
            <a:r>
              <a:rPr lang="en-US" sz="2400" b="1" dirty="0" smtClean="0"/>
              <a:t>Quartet in graphical form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0710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0419936"/>
              </p:ext>
            </p:extLst>
          </p:nvPr>
        </p:nvGraphicFramePr>
        <p:xfrm>
          <a:off x="5727167" y="1338133"/>
          <a:ext cx="2904365" cy="1851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7368118"/>
              </p:ext>
            </p:extLst>
          </p:nvPr>
        </p:nvGraphicFramePr>
        <p:xfrm>
          <a:off x="8707771" y="1338133"/>
          <a:ext cx="2904365" cy="1865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1143700"/>
              </p:ext>
            </p:extLst>
          </p:nvPr>
        </p:nvGraphicFramePr>
        <p:xfrm>
          <a:off x="5727166" y="3402554"/>
          <a:ext cx="2904365" cy="1851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5672288"/>
              </p:ext>
            </p:extLst>
          </p:nvPr>
        </p:nvGraphicFramePr>
        <p:xfrm>
          <a:off x="8707770" y="3402554"/>
          <a:ext cx="2904366" cy="1851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97869" y="1426945"/>
            <a:ext cx="4061163" cy="3643661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774473" y="1026835"/>
            <a:ext cx="38360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As a set of graphics</a:t>
            </a:r>
            <a:endParaRPr lang="en-US" sz="2000" b="1" dirty="0"/>
          </a:p>
        </p:txBody>
      </p:sp>
      <p:sp>
        <p:nvSpPr>
          <p:cNvPr id="13" name="Rectangle 12"/>
          <p:cNvSpPr/>
          <p:nvPr/>
        </p:nvSpPr>
        <p:spPr>
          <a:xfrm>
            <a:off x="1560768" y="1074231"/>
            <a:ext cx="33353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As a summary statistic</a:t>
            </a:r>
            <a:endParaRPr lang="en-US" sz="2000" b="1" dirty="0"/>
          </a:p>
        </p:txBody>
      </p:sp>
      <p:sp>
        <p:nvSpPr>
          <p:cNvPr id="14" name="Rectangle 13"/>
          <p:cNvSpPr/>
          <p:nvPr/>
        </p:nvSpPr>
        <p:spPr>
          <a:xfrm>
            <a:off x="4131579" y="65648"/>
            <a:ext cx="39508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b="1" dirty="0"/>
              <a:t>Anscombe’s Quartet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97868" y="5574900"/>
            <a:ext cx="55766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One makes the data and conclusion jump out at you </a:t>
            </a:r>
          </a:p>
          <a:p>
            <a:r>
              <a:rPr lang="en-US" sz="2000" dirty="0" smtClean="0"/>
              <a:t>One lets the data just sit there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1445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6409" y="715470"/>
            <a:ext cx="9552317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4800" dirty="0" smtClean="0"/>
              <a:t>Steps for creating a graphic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Research</a:t>
            </a:r>
            <a:endParaRPr lang="en-US" sz="2800" dirty="0"/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2800" dirty="0"/>
              <a:t>Edit </a:t>
            </a:r>
            <a:endParaRPr lang="en-US" sz="2800" dirty="0" smtClean="0"/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sz="2400" dirty="0" smtClean="0"/>
              <a:t>filter </a:t>
            </a:r>
            <a:r>
              <a:rPr lang="en-US" sz="2400" dirty="0"/>
              <a:t>or format </a:t>
            </a:r>
            <a:r>
              <a:rPr lang="en-US" sz="2400" dirty="0" smtClean="0"/>
              <a:t>data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sz="2400" dirty="0"/>
              <a:t>identify key </a:t>
            </a:r>
            <a:r>
              <a:rPr lang="en-US" sz="2400" dirty="0" smtClean="0"/>
              <a:t>message</a:t>
            </a:r>
            <a:endParaRPr lang="en-US" sz="2400" dirty="0"/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2800" dirty="0"/>
              <a:t>Plot </a:t>
            </a:r>
            <a:endParaRPr lang="en-US" sz="2800" dirty="0" smtClean="0"/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sz="2400" dirty="0" smtClean="0"/>
              <a:t>chose chart type 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sz="2400" dirty="0" smtClean="0"/>
              <a:t>fix scale</a:t>
            </a:r>
            <a:r>
              <a:rPr lang="en-US" sz="2400" dirty="0"/>
              <a:t>, colors, and </a:t>
            </a:r>
            <a:r>
              <a:rPr lang="en-US" sz="2400" dirty="0" smtClean="0"/>
              <a:t>labels</a:t>
            </a:r>
            <a:endParaRPr lang="en-US" sz="2400" dirty="0"/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2800" dirty="0"/>
              <a:t>Review </a:t>
            </a:r>
            <a:endParaRPr lang="en-US" sz="2800" dirty="0" smtClean="0"/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sz="2400" dirty="0" smtClean="0"/>
              <a:t>check </a:t>
            </a:r>
            <a:r>
              <a:rPr lang="en-US" sz="2400" dirty="0"/>
              <a:t>chart against </a:t>
            </a:r>
            <a:r>
              <a:rPr lang="en-US" sz="2400" dirty="0" smtClean="0"/>
              <a:t>data 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sz="2400" dirty="0" smtClean="0"/>
              <a:t>use </a:t>
            </a:r>
            <a:r>
              <a:rPr lang="en-US" sz="2400" dirty="0"/>
              <a:t>judgement to evaluate whether your chart makes </a:t>
            </a:r>
            <a:r>
              <a:rPr lang="en-US" sz="2400" dirty="0" smtClean="0"/>
              <a:t>sense 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sz="2400" dirty="0" smtClean="0"/>
              <a:t>look </a:t>
            </a:r>
            <a:r>
              <a:rPr lang="en-US" sz="2400" dirty="0"/>
              <a:t>at the chart from your reader’s </a:t>
            </a:r>
            <a:r>
              <a:rPr lang="en-US" sz="2400" dirty="0" smtClean="0"/>
              <a:t>perspective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33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0811997"/>
              </p:ext>
            </p:extLst>
          </p:nvPr>
        </p:nvGraphicFramePr>
        <p:xfrm>
          <a:off x="1535724" y="1122003"/>
          <a:ext cx="9167446" cy="3774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47776" y="660338"/>
            <a:ext cx="4039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Clustered Column Graphic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282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5426</TotalTime>
  <Words>1145</Words>
  <Application>Microsoft Office PowerPoint</Application>
  <PresentationFormat>Widescreen</PresentationFormat>
  <Paragraphs>328</Paragraphs>
  <Slides>42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Calibri</vt:lpstr>
      <vt:lpstr>Calibri Light</vt:lpstr>
      <vt:lpstr>Courier New</vt:lpstr>
      <vt:lpstr>Gill Sans MT</vt:lpstr>
      <vt:lpstr>Office Theme</vt:lpstr>
      <vt:lpstr>Make Your Data Tell a Story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 </vt:lpstr>
    </vt:vector>
  </TitlesOfParts>
  <Company>Southwestern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Grace Buchele Mineta</dc:creator>
  <cp:lastModifiedBy>Grace Buchele Mineta</cp:lastModifiedBy>
  <cp:revision>151</cp:revision>
  <dcterms:created xsi:type="dcterms:W3CDTF">2018-01-12T17:27:32Z</dcterms:created>
  <dcterms:modified xsi:type="dcterms:W3CDTF">2018-02-15T21:51:24Z</dcterms:modified>
</cp:coreProperties>
</file>