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59" r:id="rId3"/>
    <p:sldId id="261" r:id="rId4"/>
    <p:sldId id="262" r:id="rId5"/>
    <p:sldId id="264" r:id="rId6"/>
    <p:sldId id="265" r:id="rId7"/>
    <p:sldId id="263" r:id="rId8"/>
    <p:sldId id="266" r:id="rId9"/>
    <p:sldId id="267" r:id="rId10"/>
    <p:sldId id="268" r:id="rId11"/>
    <p:sldId id="269" r:id="rId12"/>
    <p:sldId id="270" r:id="rId13"/>
    <p:sldId id="271" r:id="rId14"/>
    <p:sldId id="272" r:id="rId15"/>
    <p:sldId id="273" r:id="rId16"/>
    <p:sldId id="274" r:id="rId17"/>
    <p:sldId id="275" r:id="rId18"/>
    <p:sldId id="279" r:id="rId19"/>
    <p:sldId id="276" r:id="rId20"/>
    <p:sldId id="277" r:id="rId21"/>
    <p:sldId id="278" r:id="rId22"/>
    <p:sldId id="280" r:id="rId23"/>
    <p:sldId id="281" r:id="rId24"/>
    <p:sldId id="286" r:id="rId25"/>
    <p:sldId id="282" r:id="rId26"/>
    <p:sldId id="283" r:id="rId27"/>
    <p:sldId id="284" r:id="rId28"/>
    <p:sldId id="285" r:id="rId29"/>
  </p:sldIdLst>
  <p:sldSz cx="12192000" cy="6858000"/>
  <p:notesSz cx="9236075" cy="7010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A0D"/>
    <a:srgbClr val="102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3136" cy="351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49" y="0"/>
            <a:ext cx="4003136" cy="351845"/>
          </a:xfrm>
          <a:prstGeom prst="rect">
            <a:avLst/>
          </a:prstGeom>
        </p:spPr>
        <p:txBody>
          <a:bodyPr vert="horz" lIns="91440" tIns="45720" rIns="91440" bIns="45720" rtlCol="0"/>
          <a:lstStyle>
            <a:lvl1pPr algn="r">
              <a:defRPr sz="1200"/>
            </a:lvl1pPr>
          </a:lstStyle>
          <a:p>
            <a:fld id="{F25018DF-C537-4F53-B8D9-50B88ED8B542}" type="datetimeFigureOut">
              <a:rPr lang="en-US" smtClean="0"/>
              <a:t>2/9/2018</a:t>
            </a:fld>
            <a:endParaRPr lang="en-US"/>
          </a:p>
        </p:txBody>
      </p:sp>
      <p:sp>
        <p:nvSpPr>
          <p:cNvPr id="4" name="Footer Placeholder 3"/>
          <p:cNvSpPr>
            <a:spLocks noGrp="1"/>
          </p:cNvSpPr>
          <p:nvPr>
            <p:ph type="ftr" sz="quarter" idx="2"/>
          </p:nvPr>
        </p:nvSpPr>
        <p:spPr>
          <a:xfrm>
            <a:off x="1" y="6658555"/>
            <a:ext cx="4003136" cy="3518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49" y="6658555"/>
            <a:ext cx="4003136" cy="351845"/>
          </a:xfrm>
          <a:prstGeom prst="rect">
            <a:avLst/>
          </a:prstGeom>
        </p:spPr>
        <p:txBody>
          <a:bodyPr vert="horz" lIns="91440" tIns="45720" rIns="91440" bIns="45720" rtlCol="0" anchor="b"/>
          <a:lstStyle>
            <a:lvl1pPr algn="r">
              <a:defRPr sz="1200"/>
            </a:lvl1pPr>
          </a:lstStyle>
          <a:p>
            <a:fld id="{84F7D25E-DD2A-47D4-9892-D265D513A2EE}" type="slidenum">
              <a:rPr lang="en-US" smtClean="0"/>
              <a:t>‹#›</a:t>
            </a:fld>
            <a:endParaRPr lang="en-US"/>
          </a:p>
        </p:txBody>
      </p:sp>
    </p:spTree>
    <p:extLst>
      <p:ext uri="{BB962C8B-B14F-4D97-AF65-F5344CB8AC3E}">
        <p14:creationId xmlns:p14="http://schemas.microsoft.com/office/powerpoint/2010/main" val="31740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3136" cy="351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0849" y="0"/>
            <a:ext cx="4003136" cy="351845"/>
          </a:xfrm>
          <a:prstGeom prst="rect">
            <a:avLst/>
          </a:prstGeom>
        </p:spPr>
        <p:txBody>
          <a:bodyPr vert="horz" lIns="91440" tIns="45720" rIns="91440" bIns="45720" rtlCol="0"/>
          <a:lstStyle>
            <a:lvl1pPr algn="r">
              <a:defRPr sz="1200"/>
            </a:lvl1pPr>
          </a:lstStyle>
          <a:p>
            <a:fld id="{F47E4945-61F2-4A81-A7B8-6E2ECA868F07}" type="datetimeFigureOut">
              <a:rPr lang="en-US" smtClean="0"/>
              <a:t>2/9/2018</a:t>
            </a:fld>
            <a:endParaRPr lang="en-US"/>
          </a:p>
        </p:txBody>
      </p:sp>
      <p:sp>
        <p:nvSpPr>
          <p:cNvPr id="4" name="Slide Image Placeholder 3"/>
          <p:cNvSpPr>
            <a:spLocks noGrp="1" noRot="1" noChangeAspect="1"/>
          </p:cNvSpPr>
          <p:nvPr>
            <p:ph type="sldImg" idx="2"/>
          </p:nvPr>
        </p:nvSpPr>
        <p:spPr>
          <a:xfrm>
            <a:off x="2514600" y="876300"/>
            <a:ext cx="4206875" cy="2366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4444" y="3373861"/>
            <a:ext cx="7387187" cy="276054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555"/>
            <a:ext cx="4003136" cy="35184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0849" y="6658555"/>
            <a:ext cx="4003136" cy="351845"/>
          </a:xfrm>
          <a:prstGeom prst="rect">
            <a:avLst/>
          </a:prstGeom>
        </p:spPr>
        <p:txBody>
          <a:bodyPr vert="horz" lIns="91440" tIns="45720" rIns="91440" bIns="45720" rtlCol="0" anchor="b"/>
          <a:lstStyle>
            <a:lvl1pPr algn="r">
              <a:defRPr sz="1200"/>
            </a:lvl1pPr>
          </a:lstStyle>
          <a:p>
            <a:fld id="{65E312B9-DCB6-40C1-946D-B84A2B43C047}" type="slidenum">
              <a:rPr lang="en-US" smtClean="0"/>
              <a:t>‹#›</a:t>
            </a:fld>
            <a:endParaRPr lang="en-US"/>
          </a:p>
        </p:txBody>
      </p:sp>
    </p:spTree>
    <p:extLst>
      <p:ext uri="{BB962C8B-B14F-4D97-AF65-F5344CB8AC3E}">
        <p14:creationId xmlns:p14="http://schemas.microsoft.com/office/powerpoint/2010/main" val="166056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F4AA21AB-BD74-4836-9B49-2B5AE88364B3}" type="datetime1">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448800" y="6492875"/>
            <a:ext cx="2743200" cy="365125"/>
          </a:xfrm>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3049588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0AF25-0040-4F81-932C-2A80B5816458}" type="datetime1">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365433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74AD5-23B2-4B6E-8CAC-6EDB71EBC424}" type="datetime1">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138139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70DE21-F33F-44C5-B02A-DCB3587F05DF}" type="datetime1">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319255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B66AC-3DA2-4B9D-BC99-6A6E7F032580}" type="datetime1">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315760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4E2128-9D6B-435E-9C4D-4247006A87B7}" type="datetime1">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182448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28BFDF-4065-469E-844B-B8E222D9F38A}" type="datetime1">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224770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21EFEA-3056-4FE4-A05A-35A21ADF530D}" type="datetime1">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210455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2C31C-99B7-4C2A-8420-5E3181DFAB9D}" type="datetime1">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201320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EDE5F-D67B-4092-B389-01040DC4767B}" type="datetime1">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13698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F3156C-3C73-4F9B-9EF0-C7811F0F98ED}" type="datetime1">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AD317-6BE3-47C7-B94F-40A6626992D8}" type="slidenum">
              <a:rPr lang="en-US" smtClean="0"/>
              <a:t>‹#›</a:t>
            </a:fld>
            <a:endParaRPr lang="en-US"/>
          </a:p>
        </p:txBody>
      </p:sp>
    </p:spTree>
    <p:extLst>
      <p:ext uri="{BB962C8B-B14F-4D97-AF65-F5344CB8AC3E}">
        <p14:creationId xmlns:p14="http://schemas.microsoft.com/office/powerpoint/2010/main" val="147102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06406-F85B-4147-B27F-297C5052BC88}" type="datetime1">
              <a:rPr lang="en-US" smtClean="0"/>
              <a:t>2/9/2018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AD317-6BE3-47C7-B94F-40A6626992D8}" type="slidenum">
              <a:rPr lang="en-US" smtClean="0"/>
              <a:t>‹#›</a:t>
            </a:fld>
            <a:endParaRPr lang="en-US"/>
          </a:p>
        </p:txBody>
      </p:sp>
    </p:spTree>
    <p:extLst>
      <p:ext uri="{BB962C8B-B14F-4D97-AF65-F5344CB8AC3E}">
        <p14:creationId xmlns:p14="http://schemas.microsoft.com/office/powerpoint/2010/main" val="344081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mailto:yu@cccse.org" TargetMode="External"/><Relationship Id="rId4" Type="http://schemas.openxmlformats.org/officeDocument/2006/relationships/hyperlink" Target="mailto:crumpley@ccss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9715"/>
          </a:xfrm>
          <a:prstGeom prst="rect">
            <a:avLst/>
          </a:prstGeom>
        </p:spPr>
      </p:pic>
      <p:sp>
        <p:nvSpPr>
          <p:cNvPr id="5" name="TextBox 4"/>
          <p:cNvSpPr txBox="1"/>
          <p:nvPr/>
        </p:nvSpPr>
        <p:spPr>
          <a:xfrm>
            <a:off x="172724" y="123568"/>
            <a:ext cx="9465547" cy="1169551"/>
          </a:xfrm>
          <a:prstGeom prst="rect">
            <a:avLst/>
          </a:prstGeom>
          <a:noFill/>
        </p:spPr>
        <p:txBody>
          <a:bodyPr wrap="square" rtlCol="0">
            <a:spAutoFit/>
          </a:bodyPr>
          <a:lstStyle/>
          <a:p>
            <a:pPr>
              <a:lnSpc>
                <a:spcPct val="150000"/>
              </a:lnSpc>
            </a:pPr>
            <a:r>
              <a:rPr lang="en-US" sz="3600" b="1" dirty="0">
                <a:solidFill>
                  <a:srgbClr val="00427A"/>
                </a:solidFill>
                <a:latin typeface="Arial" panose="020B0604020202020204" pitchFamily="34" charset="0"/>
                <a:cs typeface="Arial" panose="020B0604020202020204" pitchFamily="34" charset="0"/>
              </a:rPr>
              <a:t>2018 TAIR Conference</a:t>
            </a:r>
          </a:p>
          <a:p>
            <a:r>
              <a:rPr lang="en-US" sz="2400" baseline="30000" dirty="0">
                <a:solidFill>
                  <a:srgbClr val="00427A"/>
                </a:solidFill>
                <a:latin typeface="Arial" panose="020B0604020202020204" pitchFamily="34" charset="0"/>
                <a:cs typeface="Arial" panose="020B0604020202020204" pitchFamily="34" charset="0"/>
              </a:rPr>
              <a:t>February 11 – February 14 | Corpus Christi, TX</a:t>
            </a:r>
          </a:p>
        </p:txBody>
      </p:sp>
      <p:pic>
        <p:nvPicPr>
          <p:cNvPr id="1026" name="Picture 2" descr="https://texas-air.org/conference/2018/TAIR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3" y="1599151"/>
            <a:ext cx="11610975" cy="49731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41AD317-6BE3-47C7-B94F-40A6626992D8}" type="slidenum">
              <a:rPr lang="en-US" smtClean="0"/>
              <a:t>1</a:t>
            </a:fld>
            <a:endParaRPr lang="en-US"/>
          </a:p>
        </p:txBody>
      </p:sp>
    </p:spTree>
    <p:extLst>
      <p:ext uri="{BB962C8B-B14F-4D97-AF65-F5344CB8AC3E}">
        <p14:creationId xmlns:p14="http://schemas.microsoft.com/office/powerpoint/2010/main" val="2076725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Current Study</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7" y="1114318"/>
            <a:ext cx="9834707" cy="4629364"/>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Research Questions</a:t>
            </a:r>
          </a:p>
          <a:p>
            <a:pPr marL="0" indent="0" algn="ctr">
              <a:spcBef>
                <a:spcPts val="0"/>
              </a:spcBef>
              <a:buNone/>
              <a:defRPr/>
            </a:pPr>
            <a:endParaRPr lang="en-US" sz="1200" dirty="0" smtClean="0">
              <a:solidFill>
                <a:srgbClr val="102966"/>
              </a:solidFill>
            </a:endParaRPr>
          </a:p>
          <a:p>
            <a:pPr>
              <a:spcBef>
                <a:spcPts val="0"/>
              </a:spcBef>
              <a:buAutoNum type="arabicPeriod"/>
              <a:defRPr/>
            </a:pPr>
            <a:r>
              <a:rPr lang="en-US" sz="2800" dirty="0" smtClean="0">
                <a:solidFill>
                  <a:srgbClr val="102966"/>
                </a:solidFill>
              </a:rPr>
              <a:t>What are the characteristics of students enrolled in developmental education?                                                                                                       </a:t>
            </a:r>
            <a:r>
              <a:rPr lang="en-US" sz="2800" dirty="0">
                <a:solidFill>
                  <a:srgbClr val="102966"/>
                </a:solidFill>
              </a:rPr>
              <a:t> </a:t>
            </a:r>
            <a:r>
              <a:rPr lang="en-US" sz="800" dirty="0" smtClean="0">
                <a:solidFill>
                  <a:srgbClr val="102966"/>
                </a:solidFill>
              </a:rPr>
              <a:t>	</a:t>
            </a:r>
          </a:p>
          <a:p>
            <a:pPr lvl="1">
              <a:spcBef>
                <a:spcPts val="0"/>
              </a:spcBef>
              <a:defRPr/>
            </a:pPr>
            <a:r>
              <a:rPr lang="en-US" sz="2400" dirty="0" smtClean="0">
                <a:solidFill>
                  <a:srgbClr val="9F3A0D"/>
                </a:solidFill>
              </a:rPr>
              <a:t>Demographics</a:t>
            </a:r>
            <a:endParaRPr lang="en-US" sz="2400" dirty="0">
              <a:solidFill>
                <a:srgbClr val="9F3A0D"/>
              </a:solidFill>
            </a:endParaRPr>
          </a:p>
          <a:p>
            <a:pPr lvl="1">
              <a:spcBef>
                <a:spcPts val="0"/>
              </a:spcBef>
              <a:defRPr/>
            </a:pPr>
            <a:r>
              <a:rPr lang="en-US" sz="2400" dirty="0">
                <a:solidFill>
                  <a:srgbClr val="9F3A0D"/>
                </a:solidFill>
              </a:rPr>
              <a:t>Academic </a:t>
            </a:r>
            <a:r>
              <a:rPr lang="en-US" sz="2400" dirty="0" smtClean="0">
                <a:solidFill>
                  <a:srgbClr val="9F3A0D"/>
                </a:solidFill>
              </a:rPr>
              <a:t>success</a:t>
            </a:r>
            <a:endParaRPr lang="en-US" sz="2400" dirty="0">
              <a:solidFill>
                <a:srgbClr val="9F3A0D"/>
              </a:solidFill>
            </a:endParaRPr>
          </a:p>
          <a:p>
            <a:pPr lvl="1">
              <a:spcBef>
                <a:spcPts val="0"/>
              </a:spcBef>
              <a:defRPr/>
            </a:pPr>
            <a:r>
              <a:rPr lang="en-US" sz="2400" dirty="0">
                <a:solidFill>
                  <a:srgbClr val="9F3A0D"/>
                </a:solidFill>
              </a:rPr>
              <a:t>Developmental </a:t>
            </a:r>
            <a:r>
              <a:rPr lang="en-US" sz="2400" dirty="0" smtClean="0">
                <a:solidFill>
                  <a:srgbClr val="9F3A0D"/>
                </a:solidFill>
              </a:rPr>
              <a:t>entry level</a:t>
            </a:r>
            <a:endParaRPr lang="en-US" sz="2400" dirty="0">
              <a:solidFill>
                <a:srgbClr val="9F3A0D"/>
              </a:solidFill>
            </a:endParaRPr>
          </a:p>
          <a:p>
            <a:pPr marL="457200" lvl="1" indent="0">
              <a:spcBef>
                <a:spcPts val="0"/>
              </a:spcBef>
              <a:buNone/>
              <a:defRPr/>
            </a:pPr>
            <a:endParaRPr lang="en-US" sz="1400" dirty="0" smtClean="0">
              <a:solidFill>
                <a:srgbClr val="102966"/>
              </a:solidFill>
            </a:endParaRPr>
          </a:p>
          <a:p>
            <a:pPr>
              <a:spcBef>
                <a:spcPts val="0"/>
              </a:spcBef>
              <a:buFont typeface="Wingdings" pitchFamily="2" charset="2"/>
              <a:buAutoNum type="arabicPeriod"/>
              <a:defRPr/>
            </a:pPr>
            <a:r>
              <a:rPr lang="en-US" sz="2800" dirty="0" smtClean="0">
                <a:solidFill>
                  <a:srgbClr val="102966"/>
                </a:solidFill>
              </a:rPr>
              <a:t>Is </a:t>
            </a:r>
            <a:r>
              <a:rPr lang="en-US" sz="2800" dirty="0">
                <a:solidFill>
                  <a:srgbClr val="102966"/>
                </a:solidFill>
              </a:rPr>
              <a:t>there a relationship between starting level of developmental education </a:t>
            </a:r>
            <a:r>
              <a:rPr lang="en-US" sz="2800" dirty="0" smtClean="0">
                <a:solidFill>
                  <a:srgbClr val="102966"/>
                </a:solidFill>
              </a:rPr>
              <a:t>and </a:t>
            </a:r>
            <a:r>
              <a:rPr lang="en-US" sz="2800" dirty="0">
                <a:solidFill>
                  <a:srgbClr val="102966"/>
                </a:solidFill>
              </a:rPr>
              <a:t>both short term </a:t>
            </a:r>
            <a:r>
              <a:rPr lang="en-US" sz="2800" dirty="0" smtClean="0">
                <a:solidFill>
                  <a:srgbClr val="102966"/>
                </a:solidFill>
              </a:rPr>
              <a:t>and long term outcomes?                                                                                                      </a:t>
            </a:r>
            <a:r>
              <a:rPr lang="en-US" sz="800" dirty="0" smtClean="0">
                <a:solidFill>
                  <a:srgbClr val="102966"/>
                </a:solidFill>
              </a:rPr>
              <a:t>	</a:t>
            </a:r>
          </a:p>
          <a:p>
            <a:pPr lvl="1">
              <a:spcBef>
                <a:spcPts val="0"/>
              </a:spcBef>
              <a:defRPr/>
            </a:pPr>
            <a:r>
              <a:rPr lang="en-US" sz="2400" dirty="0" smtClean="0">
                <a:solidFill>
                  <a:srgbClr val="9F3A0D"/>
                </a:solidFill>
              </a:rPr>
              <a:t>Short term - Gateway math &amp; English course completion</a:t>
            </a:r>
          </a:p>
          <a:p>
            <a:pPr lvl="1">
              <a:spcBef>
                <a:spcPts val="0"/>
              </a:spcBef>
              <a:defRPr/>
            </a:pPr>
            <a:r>
              <a:rPr lang="en-US" sz="2400" dirty="0" smtClean="0">
                <a:solidFill>
                  <a:srgbClr val="9F3A0D"/>
                </a:solidFill>
              </a:rPr>
              <a:t>Long term - Graduation</a:t>
            </a:r>
            <a:endParaRPr lang="en-US" sz="2400" dirty="0">
              <a:solidFill>
                <a:srgbClr val="9F3A0D"/>
              </a:solidFill>
            </a:endParaRPr>
          </a:p>
          <a:p>
            <a:pPr marL="0" indent="0">
              <a:spcBef>
                <a:spcPct val="5000"/>
              </a:spcBef>
              <a:spcAft>
                <a:spcPct val="10000"/>
              </a:spcAft>
              <a:buNone/>
              <a:defRPr/>
            </a:pPr>
            <a:endParaRPr lang="en-US" sz="1800" i="1" dirty="0"/>
          </a:p>
          <a:p>
            <a:pPr>
              <a:spcBef>
                <a:spcPts val="0"/>
              </a:spcBef>
              <a:defRPr/>
            </a:pPr>
            <a:endParaRPr lang="en-US" sz="1600" i="1" dirty="0"/>
          </a:p>
        </p:txBody>
      </p:sp>
      <p:sp>
        <p:nvSpPr>
          <p:cNvPr id="3" name="Slide Number Placeholder 2"/>
          <p:cNvSpPr>
            <a:spLocks noGrp="1"/>
          </p:cNvSpPr>
          <p:nvPr>
            <p:ph type="sldNum" sz="quarter" idx="12"/>
          </p:nvPr>
        </p:nvSpPr>
        <p:spPr/>
        <p:txBody>
          <a:bodyPr/>
          <a:lstStyle/>
          <a:p>
            <a:fld id="{241AD317-6BE3-47C7-B94F-40A6626992D8}" type="slidenum">
              <a:rPr lang="en-US" smtClean="0"/>
              <a:t>10</a:t>
            </a:fld>
            <a:endParaRPr lang="en-US"/>
          </a:p>
        </p:txBody>
      </p:sp>
    </p:spTree>
    <p:extLst>
      <p:ext uri="{BB962C8B-B14F-4D97-AF65-F5344CB8AC3E}">
        <p14:creationId xmlns:p14="http://schemas.microsoft.com/office/powerpoint/2010/main" val="440284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 y="0"/>
            <a:ext cx="2050471"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Methodology</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6" y="1107043"/>
            <a:ext cx="9834708" cy="4769567"/>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Participants</a:t>
            </a:r>
          </a:p>
          <a:p>
            <a:pPr marL="0" indent="0" algn="ctr">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17,085 community college students</a:t>
            </a:r>
          </a:p>
          <a:p>
            <a:pPr marL="0" indent="0">
              <a:spcBef>
                <a:spcPts val="0"/>
              </a:spcBef>
              <a:buNone/>
              <a:defRPr/>
            </a:pPr>
            <a:r>
              <a:rPr lang="en-US" sz="1800" dirty="0" smtClean="0">
                <a:solidFill>
                  <a:srgbClr val="102966"/>
                </a:solidFill>
              </a:rPr>
              <a:t> </a:t>
            </a:r>
          </a:p>
          <a:p>
            <a:pPr>
              <a:spcBef>
                <a:spcPts val="0"/>
              </a:spcBef>
              <a:defRPr/>
            </a:pPr>
            <a:r>
              <a:rPr lang="en-US" dirty="0" smtClean="0">
                <a:solidFill>
                  <a:srgbClr val="102966"/>
                </a:solidFill>
              </a:rPr>
              <a:t>28 US community colleges</a:t>
            </a:r>
          </a:p>
          <a:p>
            <a:pPr marL="0" indent="0">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Colleges matched IDs from CCSSE surveys completed between 2005 and 2013</a:t>
            </a:r>
          </a:p>
          <a:p>
            <a:pPr marL="0" indent="0">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Colleges then provided demographic and transcript data</a:t>
            </a:r>
          </a:p>
          <a:p>
            <a:pPr marL="0" indent="0">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Student IDs were encrypted</a:t>
            </a:r>
          </a:p>
          <a:p>
            <a:pPr marL="0" indent="0">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Students whose first year was after 2011 were excluded due to insufficient time to earn their degree</a:t>
            </a:r>
          </a:p>
          <a:p>
            <a:pPr marL="0" indent="0">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Developmental and NON-developmental students included</a:t>
            </a:r>
            <a:endParaRPr lang="en-US" dirty="0"/>
          </a:p>
          <a:p>
            <a:pPr>
              <a:spcBef>
                <a:spcPts val="0"/>
              </a:spcBef>
              <a:defRPr/>
            </a:pPr>
            <a:endParaRPr lang="en-US" sz="1600" i="1" dirty="0"/>
          </a:p>
        </p:txBody>
      </p:sp>
      <p:sp>
        <p:nvSpPr>
          <p:cNvPr id="3" name="Slide Number Placeholder 2"/>
          <p:cNvSpPr>
            <a:spLocks noGrp="1"/>
          </p:cNvSpPr>
          <p:nvPr>
            <p:ph type="sldNum" sz="quarter" idx="12"/>
          </p:nvPr>
        </p:nvSpPr>
        <p:spPr/>
        <p:txBody>
          <a:bodyPr/>
          <a:lstStyle/>
          <a:p>
            <a:fld id="{241AD317-6BE3-47C7-B94F-40A6626992D8}" type="slidenum">
              <a:rPr lang="en-US" smtClean="0"/>
              <a:t>11</a:t>
            </a:fld>
            <a:endParaRPr lang="en-US"/>
          </a:p>
        </p:txBody>
      </p:sp>
    </p:spTree>
    <p:extLst>
      <p:ext uri="{BB962C8B-B14F-4D97-AF65-F5344CB8AC3E}">
        <p14:creationId xmlns:p14="http://schemas.microsoft.com/office/powerpoint/2010/main" val="817076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Methodology</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53572012"/>
              </p:ext>
            </p:extLst>
          </p:nvPr>
        </p:nvGraphicFramePr>
        <p:xfrm>
          <a:off x="2664026" y="1133359"/>
          <a:ext cx="7817443" cy="5394859"/>
        </p:xfrm>
        <a:graphic>
          <a:graphicData uri="http://schemas.openxmlformats.org/drawingml/2006/table">
            <a:tbl>
              <a:tblPr firstRow="1" firstCol="1" bandRow="1">
                <a:tableStyleId>{5C22544A-7EE6-4342-B048-85BDC9FD1C3A}</a:tableStyleId>
              </a:tblPr>
              <a:tblGrid>
                <a:gridCol w="2536787">
                  <a:extLst>
                    <a:ext uri="{9D8B030D-6E8A-4147-A177-3AD203B41FA5}">
                      <a16:colId xmlns:a16="http://schemas.microsoft.com/office/drawing/2014/main" val="2569457717"/>
                    </a:ext>
                  </a:extLst>
                </a:gridCol>
                <a:gridCol w="1401893">
                  <a:extLst>
                    <a:ext uri="{9D8B030D-6E8A-4147-A177-3AD203B41FA5}">
                      <a16:colId xmlns:a16="http://schemas.microsoft.com/office/drawing/2014/main" val="2859903168"/>
                    </a:ext>
                  </a:extLst>
                </a:gridCol>
                <a:gridCol w="1378176">
                  <a:extLst>
                    <a:ext uri="{9D8B030D-6E8A-4147-A177-3AD203B41FA5}">
                      <a16:colId xmlns:a16="http://schemas.microsoft.com/office/drawing/2014/main" val="670658743"/>
                    </a:ext>
                  </a:extLst>
                </a:gridCol>
                <a:gridCol w="2500587">
                  <a:extLst>
                    <a:ext uri="{9D8B030D-6E8A-4147-A177-3AD203B41FA5}">
                      <a16:colId xmlns:a16="http://schemas.microsoft.com/office/drawing/2014/main" val="2433925212"/>
                    </a:ext>
                  </a:extLst>
                </a:gridCol>
              </a:tblGrid>
              <a:tr h="223673">
                <a:tc>
                  <a:txBody>
                    <a:bodyPr/>
                    <a:lstStyle/>
                    <a:p>
                      <a:endParaRPr lang="en-US" sz="1800">
                        <a:effectLst/>
                        <a:latin typeface="Arial" panose="020B0604020202020204" pitchFamily="34" charset="0"/>
                      </a:endParaRPr>
                    </a:p>
                  </a:txBody>
                  <a:tcPr marL="68580" marR="68580" marT="0" marB="0">
                    <a:solidFill>
                      <a:srgbClr val="102966"/>
                    </a:solidFill>
                  </a:tcPr>
                </a:tc>
                <a:tc gridSpan="3">
                  <a:txBody>
                    <a:bodyPr/>
                    <a:lstStyle/>
                    <a:p>
                      <a:pPr marL="0" marR="0" algn="ctr">
                        <a:lnSpc>
                          <a:spcPct val="107000"/>
                        </a:lnSpc>
                        <a:spcBef>
                          <a:spcPts val="0"/>
                        </a:spcBef>
                        <a:spcAft>
                          <a:spcPts val="0"/>
                        </a:spcAft>
                      </a:pPr>
                      <a:r>
                        <a:rPr lang="en-US" sz="1800" dirty="0">
                          <a:effectLst/>
                        </a:rPr>
                        <a:t>Overall Distribution of Participants</a:t>
                      </a:r>
                      <a:endParaRPr lang="en-US" sz="1800" dirty="0">
                        <a:effectLst/>
                        <a:latin typeface="Arial" panose="020B0604020202020204" pitchFamily="34" charset="0"/>
                        <a:ea typeface="Calibri" panose="020F0502020204030204" pitchFamily="34" charset="0"/>
                      </a:endParaRPr>
                    </a:p>
                  </a:txBody>
                  <a:tcPr marL="68580" marR="68580" marT="0" marB="0">
                    <a:solidFill>
                      <a:srgbClr val="1029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1797166"/>
                  </a:ext>
                </a:extLst>
              </a:tr>
              <a:tr h="223673">
                <a:tc>
                  <a:txBody>
                    <a:bodyPr/>
                    <a:lstStyle/>
                    <a:p>
                      <a:endParaRPr lang="en-US" sz="1800" dirty="0">
                        <a:effectLst/>
                        <a:latin typeface="Arial" panose="020B0604020202020204" pitchFamily="34" charset="0"/>
                      </a:endParaRPr>
                    </a:p>
                  </a:txBody>
                  <a:tcPr marL="68580" marR="68580" marT="0" marB="0">
                    <a:solidFill>
                      <a:srgbClr val="102966"/>
                    </a:solidFill>
                  </a:tcPr>
                </a:tc>
                <a:tc gridSpan="2">
                  <a:txBody>
                    <a:bodyPr/>
                    <a:lstStyle/>
                    <a:p>
                      <a:pPr marL="0" marR="0" algn="ctr">
                        <a:lnSpc>
                          <a:spcPct val="107000"/>
                        </a:lnSpc>
                        <a:spcBef>
                          <a:spcPts val="0"/>
                        </a:spcBef>
                        <a:spcAft>
                          <a:spcPts val="0"/>
                        </a:spcAft>
                      </a:pPr>
                      <a:r>
                        <a:rPr lang="en-US" sz="2000">
                          <a:effectLst/>
                        </a:rPr>
                        <a:t>Analysis Data</a:t>
                      </a:r>
                      <a:endParaRPr lang="en-US" sz="2000">
                        <a:effectLst/>
                        <a:latin typeface="Arial" panose="020B0604020202020204" pitchFamily="34" charset="0"/>
                        <a:ea typeface="Calibri" panose="020F050202020403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2000">
                          <a:effectLst/>
                        </a:rPr>
                        <a:t>National Data</a:t>
                      </a:r>
                      <a:endParaRPr lang="en-US" sz="20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613051402"/>
                  </a:ext>
                </a:extLst>
              </a:tr>
              <a:tr h="223673">
                <a:tc>
                  <a:txBody>
                    <a:bodyPr/>
                    <a:lstStyle/>
                    <a:p>
                      <a:pPr marL="0" marR="0">
                        <a:lnSpc>
                          <a:spcPct val="107000"/>
                        </a:lnSpc>
                        <a:spcBef>
                          <a:spcPts val="0"/>
                        </a:spcBef>
                        <a:spcAft>
                          <a:spcPts val="0"/>
                        </a:spcAft>
                      </a:pPr>
                      <a:r>
                        <a:rPr lang="en-US" sz="1800" dirty="0">
                          <a:effectLst/>
                        </a:rPr>
                        <a:t>Demographic</a:t>
                      </a:r>
                      <a:endParaRPr lang="en-US" sz="18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2000">
                          <a:effectLst/>
                        </a:rPr>
                        <a:t>N</a:t>
                      </a:r>
                      <a:endParaRPr lang="en-US" sz="200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rPr>
                        <a:t>%</a:t>
                      </a:r>
                      <a:endParaRPr lang="en-US" sz="200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a:effectLst/>
                        </a:rPr>
                        <a:t>Percent*</a:t>
                      </a:r>
                      <a:endParaRPr lang="en-US" sz="20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95886202"/>
                  </a:ext>
                </a:extLst>
              </a:tr>
              <a:tr h="225824">
                <a:tc>
                  <a:txBody>
                    <a:bodyPr/>
                    <a:lstStyle/>
                    <a:p>
                      <a:pPr marL="0" marR="0">
                        <a:lnSpc>
                          <a:spcPct val="107000"/>
                        </a:lnSpc>
                        <a:spcBef>
                          <a:spcPts val="0"/>
                        </a:spcBef>
                        <a:spcAft>
                          <a:spcPts val="0"/>
                        </a:spcAft>
                      </a:pPr>
                      <a:r>
                        <a:rPr lang="en-US" sz="1800" dirty="0">
                          <a:effectLst/>
                        </a:rPr>
                        <a:t>All Students</a:t>
                      </a:r>
                      <a:endParaRPr lang="en-US" sz="18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2000">
                          <a:effectLst/>
                        </a:rPr>
                        <a:t>17085</a:t>
                      </a:r>
                      <a:endParaRPr lang="en-US" sz="200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100%</a:t>
                      </a:r>
                      <a:endParaRPr lang="en-US" sz="2000" dirty="0">
                        <a:effectLst/>
                        <a:latin typeface="Arial" panose="020B0604020202020204" pitchFamily="34" charset="0"/>
                        <a:ea typeface="Calibri" panose="020F0502020204030204" pitchFamily="34" charset="0"/>
                      </a:endParaRPr>
                    </a:p>
                  </a:txBody>
                  <a:tcPr marL="68580" marR="68580" marT="0" marB="0"/>
                </a:tc>
                <a:tc>
                  <a:txBody>
                    <a:bodyPr/>
                    <a:lstStyle/>
                    <a:p>
                      <a:endParaRPr lang="en-US" sz="2000" dirty="0">
                        <a:effectLst/>
                        <a:latin typeface="Arial" panose="020B0604020202020204" pitchFamily="34" charset="0"/>
                      </a:endParaRPr>
                    </a:p>
                  </a:txBody>
                  <a:tcPr marL="68580" marR="68580" marT="0" marB="0"/>
                </a:tc>
                <a:extLst>
                  <a:ext uri="{0D108BD9-81ED-4DB2-BD59-A6C34878D82A}">
                    <a16:rowId xmlns:a16="http://schemas.microsoft.com/office/drawing/2014/main" val="1910596315"/>
                  </a:ext>
                </a:extLst>
              </a:tr>
              <a:tr h="170596">
                <a:tc>
                  <a:txBody>
                    <a:bodyPr/>
                    <a:lstStyle/>
                    <a:p>
                      <a:endParaRPr lang="en-US" sz="800">
                        <a:effectLst/>
                        <a:latin typeface="Arial" panose="020B0604020202020204" pitchFamily="34" charset="0"/>
                      </a:endParaRPr>
                    </a:p>
                  </a:txBody>
                  <a:tcPr marL="68580" marR="68580" marT="0" marB="0">
                    <a:solidFill>
                      <a:srgbClr val="102966"/>
                    </a:solidFill>
                  </a:tcPr>
                </a:tc>
                <a:tc>
                  <a:txBody>
                    <a:bodyPr/>
                    <a:lstStyle/>
                    <a:p>
                      <a:pPr algn="ctr"/>
                      <a:endParaRPr lang="en-US" sz="800">
                        <a:effectLst/>
                        <a:latin typeface="Arial" panose="020B0604020202020204" pitchFamily="34" charset="0"/>
                      </a:endParaRPr>
                    </a:p>
                  </a:txBody>
                  <a:tcPr marL="68580" marR="68580" marT="0" marB="0"/>
                </a:tc>
                <a:tc>
                  <a:txBody>
                    <a:bodyPr/>
                    <a:lstStyle/>
                    <a:p>
                      <a:pPr algn="ctr"/>
                      <a:endParaRPr lang="en-US" sz="800">
                        <a:effectLst/>
                        <a:latin typeface="Arial" panose="020B0604020202020204" pitchFamily="34" charset="0"/>
                      </a:endParaRPr>
                    </a:p>
                  </a:txBody>
                  <a:tcPr marL="68580" marR="68580" marT="0" marB="0"/>
                </a:tc>
                <a:tc>
                  <a:txBody>
                    <a:bodyPr/>
                    <a:lstStyle/>
                    <a:p>
                      <a:endParaRPr lang="en-US" sz="800" dirty="0">
                        <a:effectLst/>
                        <a:latin typeface="Arial" panose="020B0604020202020204" pitchFamily="34" charset="0"/>
                      </a:endParaRPr>
                    </a:p>
                  </a:txBody>
                  <a:tcPr marL="68580" marR="68580" marT="0" marB="0"/>
                </a:tc>
                <a:extLst>
                  <a:ext uri="{0D108BD9-81ED-4DB2-BD59-A6C34878D82A}">
                    <a16:rowId xmlns:a16="http://schemas.microsoft.com/office/drawing/2014/main" val="417704518"/>
                  </a:ext>
                </a:extLst>
              </a:tr>
              <a:tr h="225824">
                <a:tc>
                  <a:txBody>
                    <a:bodyPr/>
                    <a:lstStyle/>
                    <a:p>
                      <a:pPr marL="0" marR="0">
                        <a:lnSpc>
                          <a:spcPct val="107000"/>
                        </a:lnSpc>
                        <a:spcBef>
                          <a:spcPts val="0"/>
                        </a:spcBef>
                        <a:spcAft>
                          <a:spcPts val="0"/>
                        </a:spcAft>
                      </a:pPr>
                      <a:r>
                        <a:rPr lang="en-US" sz="1800" dirty="0">
                          <a:effectLst/>
                        </a:rPr>
                        <a:t>Gender</a:t>
                      </a:r>
                      <a:endParaRPr lang="en-US" sz="18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algn="ctr"/>
                      <a:endParaRPr lang="en-US" sz="1800">
                        <a:effectLst/>
                        <a:latin typeface="Arial" panose="020B0604020202020204" pitchFamily="34" charset="0"/>
                      </a:endParaRPr>
                    </a:p>
                  </a:txBody>
                  <a:tcPr marL="68580" marR="68580" marT="0" marB="0"/>
                </a:tc>
                <a:tc>
                  <a:txBody>
                    <a:bodyPr/>
                    <a:lstStyle/>
                    <a:p>
                      <a:pPr algn="ctr"/>
                      <a:endParaRPr lang="en-US" sz="1800">
                        <a:effectLst/>
                        <a:latin typeface="Arial" panose="020B0604020202020204" pitchFamily="34" charset="0"/>
                      </a:endParaRPr>
                    </a:p>
                  </a:txBody>
                  <a:tcPr marL="68580" marR="68580" marT="0" marB="0"/>
                </a:tc>
                <a:tc>
                  <a:txBody>
                    <a:bodyPr/>
                    <a:lstStyle/>
                    <a:p>
                      <a:endParaRPr lang="en-US" sz="1800" dirty="0">
                        <a:effectLst/>
                        <a:latin typeface="Arial" panose="020B0604020202020204" pitchFamily="34" charset="0"/>
                      </a:endParaRPr>
                    </a:p>
                  </a:txBody>
                  <a:tcPr marL="68580" marR="68580" marT="0" marB="0"/>
                </a:tc>
                <a:extLst>
                  <a:ext uri="{0D108BD9-81ED-4DB2-BD59-A6C34878D82A}">
                    <a16:rowId xmlns:a16="http://schemas.microsoft.com/office/drawing/2014/main" val="410280222"/>
                  </a:ext>
                </a:extLst>
              </a:tr>
              <a:tr h="215070">
                <a:tc>
                  <a:txBody>
                    <a:bodyPr/>
                    <a:lstStyle/>
                    <a:p>
                      <a:pPr marL="0" marR="0">
                        <a:lnSpc>
                          <a:spcPct val="107000"/>
                        </a:lnSpc>
                        <a:spcBef>
                          <a:spcPts val="0"/>
                        </a:spcBef>
                        <a:spcAft>
                          <a:spcPts val="0"/>
                        </a:spcAft>
                      </a:pPr>
                      <a:r>
                        <a:rPr lang="en-US" sz="2000">
                          <a:effectLst/>
                        </a:rPr>
                        <a:t>Male</a:t>
                      </a:r>
                      <a:endParaRPr lang="en-US" sz="200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2000">
                          <a:effectLst/>
                        </a:rPr>
                        <a:t>6984</a:t>
                      </a:r>
                      <a:endParaRPr lang="en-US" sz="200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41%</a:t>
                      </a:r>
                      <a:endParaRPr lang="en-US" sz="20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41%</a:t>
                      </a:r>
                      <a:endParaRPr lang="en-US"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259378718"/>
                  </a:ext>
                </a:extLst>
              </a:tr>
              <a:tr h="215070">
                <a:tc>
                  <a:txBody>
                    <a:bodyPr/>
                    <a:lstStyle/>
                    <a:p>
                      <a:pPr marL="0" marR="0">
                        <a:lnSpc>
                          <a:spcPct val="107000"/>
                        </a:lnSpc>
                        <a:spcBef>
                          <a:spcPts val="0"/>
                        </a:spcBef>
                        <a:spcAft>
                          <a:spcPts val="0"/>
                        </a:spcAft>
                      </a:pPr>
                      <a:r>
                        <a:rPr lang="en-US" sz="2000">
                          <a:effectLst/>
                        </a:rPr>
                        <a:t>Female </a:t>
                      </a:r>
                      <a:endParaRPr lang="en-US" sz="200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2000">
                          <a:effectLst/>
                        </a:rPr>
                        <a:t>10038</a:t>
                      </a:r>
                      <a:endParaRPr lang="en-US" sz="200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59%</a:t>
                      </a:r>
                      <a:endParaRPr lang="en-US" sz="20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59%</a:t>
                      </a:r>
                      <a:endParaRPr lang="en-US"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869348435"/>
                  </a:ext>
                </a:extLst>
              </a:tr>
              <a:tr h="215070">
                <a:tc>
                  <a:txBody>
                    <a:bodyPr/>
                    <a:lstStyle/>
                    <a:p>
                      <a:endParaRPr lang="en-US" sz="800">
                        <a:effectLst/>
                        <a:latin typeface="Arial" panose="020B0604020202020204" pitchFamily="34" charset="0"/>
                      </a:endParaRPr>
                    </a:p>
                  </a:txBody>
                  <a:tcPr marL="68580" marR="68580" marT="0" marB="0">
                    <a:solidFill>
                      <a:srgbClr val="102966"/>
                    </a:solidFill>
                  </a:tcPr>
                </a:tc>
                <a:tc>
                  <a:txBody>
                    <a:bodyPr/>
                    <a:lstStyle/>
                    <a:p>
                      <a:pPr algn="ctr"/>
                      <a:endParaRPr lang="en-US" sz="800">
                        <a:effectLst/>
                        <a:latin typeface="Arial" panose="020B0604020202020204" pitchFamily="34" charset="0"/>
                      </a:endParaRPr>
                    </a:p>
                  </a:txBody>
                  <a:tcPr marL="68580" marR="68580" marT="0" marB="0"/>
                </a:tc>
                <a:tc>
                  <a:txBody>
                    <a:bodyPr/>
                    <a:lstStyle/>
                    <a:p>
                      <a:pPr algn="ctr"/>
                      <a:endParaRPr lang="en-US" sz="800">
                        <a:effectLst/>
                        <a:latin typeface="Arial" panose="020B0604020202020204" pitchFamily="34" charset="0"/>
                      </a:endParaRPr>
                    </a:p>
                  </a:txBody>
                  <a:tcPr marL="68580" marR="68580" marT="0" marB="0"/>
                </a:tc>
                <a:tc>
                  <a:txBody>
                    <a:bodyPr/>
                    <a:lstStyle/>
                    <a:p>
                      <a:endParaRPr lang="en-US" sz="800" dirty="0">
                        <a:effectLst/>
                        <a:latin typeface="Arial" panose="020B0604020202020204" pitchFamily="34" charset="0"/>
                      </a:endParaRPr>
                    </a:p>
                  </a:txBody>
                  <a:tcPr marL="68580" marR="68580" marT="0" marB="0"/>
                </a:tc>
                <a:extLst>
                  <a:ext uri="{0D108BD9-81ED-4DB2-BD59-A6C34878D82A}">
                    <a16:rowId xmlns:a16="http://schemas.microsoft.com/office/drawing/2014/main" val="4232106887"/>
                  </a:ext>
                </a:extLst>
              </a:tr>
              <a:tr h="225824">
                <a:tc>
                  <a:txBody>
                    <a:bodyPr/>
                    <a:lstStyle/>
                    <a:p>
                      <a:pPr marL="0" marR="0">
                        <a:lnSpc>
                          <a:spcPct val="107000"/>
                        </a:lnSpc>
                        <a:spcBef>
                          <a:spcPts val="0"/>
                        </a:spcBef>
                        <a:spcAft>
                          <a:spcPts val="0"/>
                        </a:spcAft>
                      </a:pPr>
                      <a:r>
                        <a:rPr lang="en-US" sz="1800" dirty="0">
                          <a:effectLst/>
                        </a:rPr>
                        <a:t>Age</a:t>
                      </a:r>
                      <a:endParaRPr lang="en-US" sz="18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algn="ctr"/>
                      <a:endParaRPr lang="en-US" sz="1800">
                        <a:effectLst/>
                        <a:latin typeface="Arial" panose="020B0604020202020204" pitchFamily="34" charset="0"/>
                      </a:endParaRPr>
                    </a:p>
                  </a:txBody>
                  <a:tcPr marL="68580" marR="68580" marT="0" marB="0"/>
                </a:tc>
                <a:tc>
                  <a:txBody>
                    <a:bodyPr/>
                    <a:lstStyle/>
                    <a:p>
                      <a:pPr algn="ctr"/>
                      <a:endParaRPr lang="en-US" sz="1800">
                        <a:effectLst/>
                        <a:latin typeface="Arial" panose="020B0604020202020204" pitchFamily="34" charset="0"/>
                      </a:endParaRPr>
                    </a:p>
                  </a:txBody>
                  <a:tcPr marL="68580" marR="68580" marT="0" marB="0"/>
                </a:tc>
                <a:tc>
                  <a:txBody>
                    <a:bodyPr/>
                    <a:lstStyle/>
                    <a:p>
                      <a:endParaRPr lang="en-US" sz="1800">
                        <a:effectLst/>
                        <a:latin typeface="Arial" panose="020B0604020202020204" pitchFamily="34" charset="0"/>
                      </a:endParaRPr>
                    </a:p>
                  </a:txBody>
                  <a:tcPr marL="68580" marR="68580" marT="0" marB="0"/>
                </a:tc>
                <a:extLst>
                  <a:ext uri="{0D108BD9-81ED-4DB2-BD59-A6C34878D82A}">
                    <a16:rowId xmlns:a16="http://schemas.microsoft.com/office/drawing/2014/main" val="3148968144"/>
                  </a:ext>
                </a:extLst>
              </a:tr>
              <a:tr h="215070">
                <a:tc>
                  <a:txBody>
                    <a:bodyPr/>
                    <a:lstStyle/>
                    <a:p>
                      <a:pPr marL="0" marR="0">
                        <a:lnSpc>
                          <a:spcPct val="107000"/>
                        </a:lnSpc>
                        <a:spcBef>
                          <a:spcPts val="0"/>
                        </a:spcBef>
                        <a:spcAft>
                          <a:spcPts val="0"/>
                        </a:spcAft>
                      </a:pPr>
                      <a:r>
                        <a:rPr lang="en-US" sz="2000">
                          <a:effectLst/>
                        </a:rPr>
                        <a:t>Traditional</a:t>
                      </a:r>
                      <a:endParaRPr lang="en-US" sz="200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2000">
                          <a:effectLst/>
                        </a:rPr>
                        <a:t>10732</a:t>
                      </a:r>
                      <a:endParaRPr lang="en-US" sz="200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63%</a:t>
                      </a:r>
                      <a:endParaRPr lang="en-US" sz="20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51%</a:t>
                      </a:r>
                      <a:endParaRPr lang="en-US"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59833162"/>
                  </a:ext>
                </a:extLst>
              </a:tr>
              <a:tr h="215070">
                <a:tc>
                  <a:txBody>
                    <a:bodyPr/>
                    <a:lstStyle/>
                    <a:p>
                      <a:pPr marL="0" marR="0">
                        <a:lnSpc>
                          <a:spcPct val="107000"/>
                        </a:lnSpc>
                        <a:spcBef>
                          <a:spcPts val="0"/>
                        </a:spcBef>
                        <a:spcAft>
                          <a:spcPts val="0"/>
                        </a:spcAft>
                      </a:pPr>
                      <a:r>
                        <a:rPr lang="en-US" sz="2000">
                          <a:effectLst/>
                        </a:rPr>
                        <a:t>Non-traditional </a:t>
                      </a:r>
                      <a:endParaRPr lang="en-US" sz="200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2000">
                          <a:effectLst/>
                        </a:rPr>
                        <a:t>6229</a:t>
                      </a:r>
                      <a:endParaRPr lang="en-US" sz="200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37%</a:t>
                      </a:r>
                      <a:endParaRPr lang="en-US" sz="20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49%</a:t>
                      </a:r>
                      <a:endParaRPr lang="en-US"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191655589"/>
                  </a:ext>
                </a:extLst>
              </a:tr>
              <a:tr h="215070">
                <a:tc>
                  <a:txBody>
                    <a:bodyPr/>
                    <a:lstStyle/>
                    <a:p>
                      <a:endParaRPr lang="en-US" sz="800">
                        <a:effectLst/>
                        <a:latin typeface="Arial" panose="020B0604020202020204" pitchFamily="34" charset="0"/>
                      </a:endParaRPr>
                    </a:p>
                  </a:txBody>
                  <a:tcPr marL="68580" marR="68580" marT="0" marB="0">
                    <a:solidFill>
                      <a:srgbClr val="102966"/>
                    </a:solidFill>
                  </a:tcPr>
                </a:tc>
                <a:tc>
                  <a:txBody>
                    <a:bodyPr/>
                    <a:lstStyle/>
                    <a:p>
                      <a:pPr algn="ctr"/>
                      <a:endParaRPr lang="en-US" sz="800">
                        <a:effectLst/>
                        <a:latin typeface="Arial" panose="020B0604020202020204" pitchFamily="34" charset="0"/>
                      </a:endParaRPr>
                    </a:p>
                  </a:txBody>
                  <a:tcPr marL="68580" marR="68580" marT="0" marB="0"/>
                </a:tc>
                <a:tc>
                  <a:txBody>
                    <a:bodyPr/>
                    <a:lstStyle/>
                    <a:p>
                      <a:pPr algn="ctr"/>
                      <a:endParaRPr lang="en-US" sz="800">
                        <a:effectLst/>
                        <a:latin typeface="Arial" panose="020B0604020202020204" pitchFamily="34" charset="0"/>
                      </a:endParaRPr>
                    </a:p>
                  </a:txBody>
                  <a:tcPr marL="68580" marR="68580" marT="0" marB="0"/>
                </a:tc>
                <a:tc>
                  <a:txBody>
                    <a:bodyPr/>
                    <a:lstStyle/>
                    <a:p>
                      <a:endParaRPr lang="en-US" sz="800" dirty="0">
                        <a:effectLst/>
                        <a:latin typeface="Arial" panose="020B0604020202020204" pitchFamily="34" charset="0"/>
                      </a:endParaRPr>
                    </a:p>
                  </a:txBody>
                  <a:tcPr marL="68580" marR="68580" marT="0" marB="0"/>
                </a:tc>
                <a:extLst>
                  <a:ext uri="{0D108BD9-81ED-4DB2-BD59-A6C34878D82A}">
                    <a16:rowId xmlns:a16="http://schemas.microsoft.com/office/drawing/2014/main" val="1918066864"/>
                  </a:ext>
                </a:extLst>
              </a:tr>
              <a:tr h="225824">
                <a:tc>
                  <a:txBody>
                    <a:bodyPr/>
                    <a:lstStyle/>
                    <a:p>
                      <a:pPr marL="0" marR="0">
                        <a:lnSpc>
                          <a:spcPct val="107000"/>
                        </a:lnSpc>
                        <a:spcBef>
                          <a:spcPts val="0"/>
                        </a:spcBef>
                        <a:spcAft>
                          <a:spcPts val="0"/>
                        </a:spcAft>
                      </a:pPr>
                      <a:r>
                        <a:rPr lang="en-US" sz="2000" dirty="0">
                          <a:effectLst/>
                        </a:rPr>
                        <a:t>Race/Ethnicity</a:t>
                      </a:r>
                      <a:endParaRPr lang="en-US" sz="20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algn="ctr"/>
                      <a:endParaRPr lang="en-US" sz="2000">
                        <a:effectLst/>
                        <a:latin typeface="Arial" panose="020B0604020202020204" pitchFamily="34" charset="0"/>
                      </a:endParaRPr>
                    </a:p>
                  </a:txBody>
                  <a:tcPr marL="68580" marR="68580" marT="0" marB="0"/>
                </a:tc>
                <a:tc>
                  <a:txBody>
                    <a:bodyPr/>
                    <a:lstStyle/>
                    <a:p>
                      <a:pPr algn="ctr"/>
                      <a:endParaRPr lang="en-US" sz="2000">
                        <a:effectLst/>
                        <a:latin typeface="Arial" panose="020B0604020202020204" pitchFamily="34" charset="0"/>
                      </a:endParaRPr>
                    </a:p>
                  </a:txBody>
                  <a:tcPr marL="68580" marR="68580" marT="0" marB="0"/>
                </a:tc>
                <a:tc>
                  <a:txBody>
                    <a:bodyPr/>
                    <a:lstStyle/>
                    <a:p>
                      <a:endParaRPr lang="en-US" sz="2000">
                        <a:effectLst/>
                        <a:latin typeface="Arial" panose="020B0604020202020204" pitchFamily="34" charset="0"/>
                      </a:endParaRPr>
                    </a:p>
                  </a:txBody>
                  <a:tcPr marL="68580" marR="68580" marT="0" marB="0"/>
                </a:tc>
                <a:extLst>
                  <a:ext uri="{0D108BD9-81ED-4DB2-BD59-A6C34878D82A}">
                    <a16:rowId xmlns:a16="http://schemas.microsoft.com/office/drawing/2014/main" val="540092516"/>
                  </a:ext>
                </a:extLst>
              </a:tr>
              <a:tr h="215070">
                <a:tc>
                  <a:txBody>
                    <a:bodyPr/>
                    <a:lstStyle/>
                    <a:p>
                      <a:pPr marL="0" marR="0">
                        <a:lnSpc>
                          <a:spcPct val="107000"/>
                        </a:lnSpc>
                        <a:spcBef>
                          <a:spcPts val="0"/>
                        </a:spcBef>
                        <a:spcAft>
                          <a:spcPts val="0"/>
                        </a:spcAft>
                      </a:pPr>
                      <a:r>
                        <a:rPr lang="en-US" sz="2000" dirty="0" smtClean="0">
                          <a:effectLst/>
                        </a:rPr>
                        <a:t>African-American</a:t>
                      </a:r>
                      <a:endParaRPr lang="en-US" sz="20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2000">
                          <a:effectLst/>
                        </a:rPr>
                        <a:t>1724</a:t>
                      </a:r>
                      <a:endParaRPr lang="en-US" sz="200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10%</a:t>
                      </a:r>
                      <a:endParaRPr lang="en-US" sz="20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14%</a:t>
                      </a:r>
                      <a:endParaRPr lang="en-US"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832065172"/>
                  </a:ext>
                </a:extLst>
              </a:tr>
              <a:tr h="215070">
                <a:tc>
                  <a:txBody>
                    <a:bodyPr/>
                    <a:lstStyle/>
                    <a:p>
                      <a:pPr marL="0" marR="0">
                        <a:lnSpc>
                          <a:spcPct val="107000"/>
                        </a:lnSpc>
                        <a:spcBef>
                          <a:spcPts val="0"/>
                        </a:spcBef>
                        <a:spcAft>
                          <a:spcPts val="0"/>
                        </a:spcAft>
                      </a:pPr>
                      <a:r>
                        <a:rPr lang="en-US" sz="2000">
                          <a:effectLst/>
                        </a:rPr>
                        <a:t>White</a:t>
                      </a:r>
                      <a:endParaRPr lang="en-US" sz="200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2000">
                          <a:effectLst/>
                        </a:rPr>
                        <a:t>10248</a:t>
                      </a:r>
                      <a:endParaRPr lang="en-US" sz="200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61%</a:t>
                      </a:r>
                      <a:endParaRPr lang="en-US" sz="20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60%</a:t>
                      </a:r>
                      <a:endParaRPr lang="en-US"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624876427"/>
                  </a:ext>
                </a:extLst>
              </a:tr>
              <a:tr h="215070">
                <a:tc>
                  <a:txBody>
                    <a:bodyPr/>
                    <a:lstStyle/>
                    <a:p>
                      <a:pPr marL="0" marR="0">
                        <a:lnSpc>
                          <a:spcPct val="107000"/>
                        </a:lnSpc>
                        <a:spcBef>
                          <a:spcPts val="0"/>
                        </a:spcBef>
                        <a:spcAft>
                          <a:spcPts val="0"/>
                        </a:spcAft>
                      </a:pPr>
                      <a:r>
                        <a:rPr lang="en-US" sz="2000">
                          <a:effectLst/>
                        </a:rPr>
                        <a:t>Latino/Hispanic </a:t>
                      </a:r>
                      <a:endParaRPr lang="en-US" sz="200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2000">
                          <a:effectLst/>
                        </a:rPr>
                        <a:t>3453</a:t>
                      </a:r>
                      <a:endParaRPr lang="en-US" sz="200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21%</a:t>
                      </a:r>
                      <a:endParaRPr lang="en-US" sz="20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13%</a:t>
                      </a:r>
                      <a:endParaRPr lang="en-US"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954435867"/>
                  </a:ext>
                </a:extLst>
              </a:tr>
              <a:tr h="215070">
                <a:tc>
                  <a:txBody>
                    <a:bodyPr/>
                    <a:lstStyle/>
                    <a:p>
                      <a:pPr marL="0" marR="0">
                        <a:lnSpc>
                          <a:spcPct val="107000"/>
                        </a:lnSpc>
                        <a:spcBef>
                          <a:spcPts val="0"/>
                        </a:spcBef>
                        <a:spcAft>
                          <a:spcPts val="0"/>
                        </a:spcAft>
                      </a:pPr>
                      <a:r>
                        <a:rPr lang="en-US" sz="2000" dirty="0">
                          <a:effectLst/>
                        </a:rPr>
                        <a:t>Other</a:t>
                      </a:r>
                      <a:endParaRPr lang="en-US" sz="20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2000" dirty="0">
                          <a:effectLst/>
                        </a:rPr>
                        <a:t>1286</a:t>
                      </a:r>
                      <a:endParaRPr lang="en-US" sz="20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a:effectLst/>
                        </a:rPr>
                        <a:t>  </a:t>
                      </a:r>
                      <a:r>
                        <a:rPr lang="en-US" sz="2000" dirty="0" smtClean="0">
                          <a:effectLst/>
                        </a:rPr>
                        <a:t>8%</a:t>
                      </a:r>
                      <a:endParaRPr lang="en-US" sz="20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13%</a:t>
                      </a:r>
                      <a:endParaRPr lang="en-US"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925772987"/>
                  </a:ext>
                </a:extLst>
              </a:tr>
            </a:tbl>
          </a:graphicData>
        </a:graphic>
      </p:graphicFrame>
      <p:sp>
        <p:nvSpPr>
          <p:cNvPr id="6" name="Slide Number Placeholder 5"/>
          <p:cNvSpPr>
            <a:spLocks noGrp="1"/>
          </p:cNvSpPr>
          <p:nvPr>
            <p:ph type="sldNum" sz="quarter" idx="12"/>
          </p:nvPr>
        </p:nvSpPr>
        <p:spPr/>
        <p:txBody>
          <a:bodyPr/>
          <a:lstStyle/>
          <a:p>
            <a:fld id="{241AD317-6BE3-47C7-B94F-40A6626992D8}" type="slidenum">
              <a:rPr lang="en-US" smtClean="0"/>
              <a:t>12</a:t>
            </a:fld>
            <a:endParaRPr lang="en-US"/>
          </a:p>
        </p:txBody>
      </p:sp>
      <p:sp>
        <p:nvSpPr>
          <p:cNvPr id="8" name="Rectangle 3"/>
          <p:cNvSpPr txBox="1">
            <a:spLocks noChangeArrowheads="1"/>
          </p:cNvSpPr>
          <p:nvPr/>
        </p:nvSpPr>
        <p:spPr>
          <a:xfrm>
            <a:off x="2548771" y="6562450"/>
            <a:ext cx="7817444" cy="395861"/>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200" dirty="0" smtClean="0"/>
              <a:t>*2013 CCSSE Cohort Data from IPEDS</a:t>
            </a:r>
            <a:endParaRPr lang="en-US" sz="1200" dirty="0"/>
          </a:p>
        </p:txBody>
      </p:sp>
    </p:spTree>
    <p:extLst>
      <p:ext uri="{BB962C8B-B14F-4D97-AF65-F5344CB8AC3E}">
        <p14:creationId xmlns:p14="http://schemas.microsoft.com/office/powerpoint/2010/main" val="4248273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Methodology</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6" y="1099127"/>
            <a:ext cx="9834707" cy="4486180"/>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Developmental Entry-Level Variable</a:t>
            </a:r>
          </a:p>
          <a:p>
            <a:pPr marL="0" indent="0" algn="ctr">
              <a:spcBef>
                <a:spcPts val="0"/>
              </a:spcBef>
              <a:buNone/>
              <a:defRPr/>
            </a:pPr>
            <a:endParaRPr lang="en-US" sz="2000" dirty="0" smtClean="0">
              <a:solidFill>
                <a:srgbClr val="102966"/>
              </a:solidFill>
            </a:endParaRPr>
          </a:p>
          <a:p>
            <a:pPr marL="457200" indent="-457200">
              <a:spcBef>
                <a:spcPts val="0"/>
              </a:spcBef>
              <a:buFont typeface="+mj-lt"/>
              <a:buAutoNum type="arabicPeriod"/>
              <a:defRPr/>
            </a:pPr>
            <a:r>
              <a:rPr lang="en-US" dirty="0" smtClean="0">
                <a:solidFill>
                  <a:srgbClr val="102966"/>
                </a:solidFill>
              </a:rPr>
              <a:t>We identified all developmental courses in transcripts</a:t>
            </a:r>
          </a:p>
          <a:p>
            <a:pPr marL="457200" indent="-457200">
              <a:spcBef>
                <a:spcPts val="0"/>
              </a:spcBef>
              <a:buFont typeface="+mj-lt"/>
              <a:buAutoNum type="arabicPeriod"/>
              <a:defRPr/>
            </a:pPr>
            <a:endParaRPr lang="en-US" sz="2000" dirty="0" smtClean="0">
              <a:solidFill>
                <a:srgbClr val="102966"/>
              </a:solidFill>
            </a:endParaRPr>
          </a:p>
          <a:p>
            <a:pPr marL="457200" indent="-457200">
              <a:spcBef>
                <a:spcPts val="0"/>
              </a:spcBef>
              <a:buFont typeface="+mj-lt"/>
              <a:buAutoNum type="arabicPeriod"/>
              <a:defRPr/>
            </a:pPr>
            <a:r>
              <a:rPr lang="en-US" dirty="0" smtClean="0">
                <a:solidFill>
                  <a:srgbClr val="102966"/>
                </a:solidFill>
              </a:rPr>
              <a:t>Then, two independent researchers assigned a “level” to each course, using institutional course programs</a:t>
            </a:r>
          </a:p>
          <a:p>
            <a:pPr marL="457200" indent="-457200">
              <a:spcBef>
                <a:spcPts val="0"/>
              </a:spcBef>
              <a:buFont typeface="+mj-lt"/>
              <a:buAutoNum type="arabicPeriod"/>
              <a:defRPr/>
            </a:pPr>
            <a:endParaRPr lang="en-US" sz="2000" dirty="0" smtClean="0">
              <a:solidFill>
                <a:srgbClr val="102966"/>
              </a:solidFill>
            </a:endParaRPr>
          </a:p>
          <a:p>
            <a:pPr marL="457200" indent="-457200">
              <a:spcBef>
                <a:spcPts val="0"/>
              </a:spcBef>
              <a:buFont typeface="+mj-lt"/>
              <a:buAutoNum type="arabicPeriod"/>
              <a:defRPr/>
            </a:pPr>
            <a:r>
              <a:rPr lang="en-US" dirty="0" smtClean="0">
                <a:solidFill>
                  <a:srgbClr val="102966"/>
                </a:solidFill>
              </a:rPr>
              <a:t>Next, the two researchers compared their results…</a:t>
            </a:r>
          </a:p>
          <a:p>
            <a:pPr marL="457200" indent="-457200">
              <a:spcBef>
                <a:spcPts val="0"/>
              </a:spcBef>
              <a:buFont typeface="+mj-lt"/>
              <a:buAutoNum type="arabicPeriod"/>
              <a:defRPr/>
            </a:pPr>
            <a:endParaRPr lang="en-US" sz="2000" dirty="0" smtClean="0">
              <a:solidFill>
                <a:srgbClr val="102966"/>
              </a:solidFill>
            </a:endParaRPr>
          </a:p>
          <a:p>
            <a:pPr marL="457200" indent="-457200">
              <a:spcBef>
                <a:spcPts val="0"/>
              </a:spcBef>
              <a:buFont typeface="+mj-lt"/>
              <a:buAutoNum type="arabicPeriod"/>
              <a:defRPr/>
            </a:pPr>
            <a:r>
              <a:rPr lang="en-US" dirty="0" smtClean="0">
                <a:solidFill>
                  <a:srgbClr val="102966"/>
                </a:solidFill>
              </a:rPr>
              <a:t>…any courses that did not receive the same score for developmental level, were subject to debate amongst the entire research team at CCCSE until all parties agreed on a final score</a:t>
            </a:r>
          </a:p>
          <a:p>
            <a:pPr marL="457200" indent="-457200">
              <a:spcBef>
                <a:spcPts val="0"/>
              </a:spcBef>
              <a:buFont typeface="+mj-lt"/>
              <a:buAutoNum type="arabicPeriod"/>
              <a:defRPr/>
            </a:pPr>
            <a:endParaRPr lang="en-US" sz="2000" dirty="0" smtClean="0">
              <a:solidFill>
                <a:srgbClr val="102966"/>
              </a:solidFill>
            </a:endParaRPr>
          </a:p>
          <a:p>
            <a:pPr marL="457200" indent="-457200">
              <a:spcBef>
                <a:spcPts val="0"/>
              </a:spcBef>
              <a:buFont typeface="+mj-lt"/>
              <a:buAutoNum type="arabicPeriod"/>
              <a:defRPr/>
            </a:pPr>
            <a:r>
              <a:rPr lang="en-US" dirty="0" smtClean="0">
                <a:solidFill>
                  <a:srgbClr val="102966"/>
                </a:solidFill>
              </a:rPr>
              <a:t>Finally, based on the course start dates, it was determined which developmental course each student took first</a:t>
            </a:r>
          </a:p>
          <a:p>
            <a:pPr marL="457200" indent="-457200">
              <a:spcBef>
                <a:spcPts val="0"/>
              </a:spcBef>
              <a:buFont typeface="+mj-lt"/>
              <a:buAutoNum type="arabicPeriod"/>
              <a:defRPr/>
            </a:pPr>
            <a:endParaRPr lang="en-US" sz="2000" dirty="0" smtClean="0">
              <a:solidFill>
                <a:srgbClr val="102966"/>
              </a:solidFill>
            </a:endParaRPr>
          </a:p>
          <a:p>
            <a:pPr marL="0" indent="0" algn="ctr">
              <a:spcBef>
                <a:spcPts val="0"/>
              </a:spcBef>
              <a:buNone/>
              <a:defRPr/>
            </a:pPr>
            <a:endParaRPr lang="en-US" sz="1800" dirty="0" smtClean="0">
              <a:solidFill>
                <a:srgbClr val="102966"/>
              </a:solidFill>
            </a:endParaRPr>
          </a:p>
          <a:p>
            <a:pPr>
              <a:spcBef>
                <a:spcPts val="0"/>
              </a:spcBef>
              <a:defRPr/>
            </a:pPr>
            <a:endParaRPr lang="en-US" sz="1600" i="1" dirty="0"/>
          </a:p>
        </p:txBody>
      </p:sp>
      <p:sp>
        <p:nvSpPr>
          <p:cNvPr id="8" name="Down Arrow 7"/>
          <p:cNvSpPr/>
          <p:nvPr/>
        </p:nvSpPr>
        <p:spPr>
          <a:xfrm>
            <a:off x="5535325" y="2342650"/>
            <a:ext cx="428625" cy="323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535325" y="3393507"/>
            <a:ext cx="428625" cy="323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535324" y="4029853"/>
            <a:ext cx="428625" cy="323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535323" y="5455781"/>
            <a:ext cx="428625" cy="323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241AD317-6BE3-47C7-B94F-40A6626992D8}" type="slidenum">
              <a:rPr lang="en-US" smtClean="0"/>
              <a:t>13</a:t>
            </a:fld>
            <a:endParaRPr lang="en-US"/>
          </a:p>
        </p:txBody>
      </p:sp>
    </p:spTree>
    <p:extLst>
      <p:ext uri="{BB962C8B-B14F-4D97-AF65-F5344CB8AC3E}">
        <p14:creationId xmlns:p14="http://schemas.microsoft.com/office/powerpoint/2010/main" val="83771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1000"/>
                                  </p:stCondLst>
                                  <p:childTnLst>
                                    <p:set>
                                      <p:cBhvr>
                                        <p:cTn id="1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100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1000"/>
                                  </p:stCondLst>
                                  <p:childTnLst>
                                    <p:set>
                                      <p:cBhvr>
                                        <p:cTn id="29"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1" presetClass="entr" presetSubtype="0" fill="hold" nodeType="withEffect">
                                  <p:stCondLst>
                                    <p:cond delay="100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Methodology</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300247642"/>
              </p:ext>
            </p:extLst>
          </p:nvPr>
        </p:nvGraphicFramePr>
        <p:xfrm>
          <a:off x="2444307" y="1232444"/>
          <a:ext cx="9137477" cy="4969095"/>
        </p:xfrm>
        <a:graphic>
          <a:graphicData uri="http://schemas.openxmlformats.org/drawingml/2006/table">
            <a:tbl>
              <a:tblPr firstRow="1" firstCol="1" bandRow="1">
                <a:tableStyleId>{5C22544A-7EE6-4342-B048-85BDC9FD1C3A}</a:tableStyleId>
              </a:tblPr>
              <a:tblGrid>
                <a:gridCol w="1974677">
                  <a:extLst>
                    <a:ext uri="{9D8B030D-6E8A-4147-A177-3AD203B41FA5}">
                      <a16:colId xmlns:a16="http://schemas.microsoft.com/office/drawing/2014/main" val="1177542212"/>
                    </a:ext>
                  </a:extLst>
                </a:gridCol>
                <a:gridCol w="681318">
                  <a:extLst>
                    <a:ext uri="{9D8B030D-6E8A-4147-A177-3AD203B41FA5}">
                      <a16:colId xmlns:a16="http://schemas.microsoft.com/office/drawing/2014/main" val="2163549080"/>
                    </a:ext>
                  </a:extLst>
                </a:gridCol>
                <a:gridCol w="637496">
                  <a:extLst>
                    <a:ext uri="{9D8B030D-6E8A-4147-A177-3AD203B41FA5}">
                      <a16:colId xmlns:a16="http://schemas.microsoft.com/office/drawing/2014/main" val="2607778627"/>
                    </a:ext>
                  </a:extLst>
                </a:gridCol>
                <a:gridCol w="730957">
                  <a:extLst>
                    <a:ext uri="{9D8B030D-6E8A-4147-A177-3AD203B41FA5}">
                      <a16:colId xmlns:a16="http://schemas.microsoft.com/office/drawing/2014/main" val="3048344106"/>
                    </a:ext>
                  </a:extLst>
                </a:gridCol>
                <a:gridCol w="778422">
                  <a:extLst>
                    <a:ext uri="{9D8B030D-6E8A-4147-A177-3AD203B41FA5}">
                      <a16:colId xmlns:a16="http://schemas.microsoft.com/office/drawing/2014/main" val="861769582"/>
                    </a:ext>
                  </a:extLst>
                </a:gridCol>
                <a:gridCol w="730957">
                  <a:extLst>
                    <a:ext uri="{9D8B030D-6E8A-4147-A177-3AD203B41FA5}">
                      <a16:colId xmlns:a16="http://schemas.microsoft.com/office/drawing/2014/main" val="958396615"/>
                    </a:ext>
                  </a:extLst>
                </a:gridCol>
                <a:gridCol w="1165250">
                  <a:extLst>
                    <a:ext uri="{9D8B030D-6E8A-4147-A177-3AD203B41FA5}">
                      <a16:colId xmlns:a16="http://schemas.microsoft.com/office/drawing/2014/main" val="4225195964"/>
                    </a:ext>
                  </a:extLst>
                </a:gridCol>
                <a:gridCol w="764772">
                  <a:extLst>
                    <a:ext uri="{9D8B030D-6E8A-4147-A177-3AD203B41FA5}">
                      <a16:colId xmlns:a16="http://schemas.microsoft.com/office/drawing/2014/main" val="760847016"/>
                    </a:ext>
                  </a:extLst>
                </a:gridCol>
                <a:gridCol w="1673628">
                  <a:extLst>
                    <a:ext uri="{9D8B030D-6E8A-4147-A177-3AD203B41FA5}">
                      <a16:colId xmlns:a16="http://schemas.microsoft.com/office/drawing/2014/main" val="2766464482"/>
                    </a:ext>
                  </a:extLst>
                </a:gridCol>
              </a:tblGrid>
              <a:tr h="272473">
                <a:tc>
                  <a:txBody>
                    <a:bodyPr/>
                    <a:lstStyle/>
                    <a:p>
                      <a:endParaRPr lang="en-US" sz="1800">
                        <a:effectLst/>
                        <a:latin typeface="Arial" panose="020B0604020202020204" pitchFamily="34" charset="0"/>
                      </a:endParaRPr>
                    </a:p>
                  </a:txBody>
                  <a:tcPr marL="56113" marR="56113" marT="0" marB="0">
                    <a:solidFill>
                      <a:srgbClr val="102966"/>
                    </a:solidFill>
                  </a:tcPr>
                </a:tc>
                <a:tc gridSpan="6">
                  <a:txBody>
                    <a:bodyPr/>
                    <a:lstStyle/>
                    <a:p>
                      <a:pPr marL="0" marR="0" algn="ctr">
                        <a:lnSpc>
                          <a:spcPct val="107000"/>
                        </a:lnSpc>
                        <a:spcBef>
                          <a:spcPts val="0"/>
                        </a:spcBef>
                        <a:spcAft>
                          <a:spcPts val="0"/>
                        </a:spcAft>
                      </a:pPr>
                      <a:r>
                        <a:rPr lang="en-US" sz="1800" dirty="0">
                          <a:effectLst/>
                        </a:rPr>
                        <a:t>Students' Initial Level of Developmental Math</a:t>
                      </a:r>
                      <a:endParaRPr lang="en-US" sz="1800" dirty="0">
                        <a:effectLst/>
                        <a:latin typeface="Arial" panose="020B0604020202020204" pitchFamily="34" charset="0"/>
                        <a:ea typeface="Calibri" panose="020F0502020204030204" pitchFamily="34" charset="0"/>
                      </a:endParaRPr>
                    </a:p>
                  </a:txBody>
                  <a:tcPr marL="56113" marR="56113" marT="0" marB="0">
                    <a:solidFill>
                      <a:srgbClr val="1029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1800" dirty="0">
                        <a:effectLst/>
                        <a:latin typeface="Arial" panose="020B0604020202020204" pitchFamily="34" charset="0"/>
                      </a:endParaRPr>
                    </a:p>
                  </a:txBody>
                  <a:tcPr marL="56113" marR="56113" marT="0" marB="0">
                    <a:solidFill>
                      <a:srgbClr val="102966"/>
                    </a:solidFill>
                  </a:tcPr>
                </a:tc>
                <a:tc hMerge="1">
                  <a:txBody>
                    <a:bodyPr/>
                    <a:lstStyle/>
                    <a:p>
                      <a:endParaRPr lang="en-US"/>
                    </a:p>
                  </a:txBody>
                  <a:tcPr/>
                </a:tc>
                <a:extLst>
                  <a:ext uri="{0D108BD9-81ED-4DB2-BD59-A6C34878D82A}">
                    <a16:rowId xmlns:a16="http://schemas.microsoft.com/office/drawing/2014/main" val="2636797982"/>
                  </a:ext>
                </a:extLst>
              </a:tr>
              <a:tr h="259221">
                <a:tc>
                  <a:txBody>
                    <a:bodyPr/>
                    <a:lstStyle/>
                    <a:p>
                      <a:endParaRPr lang="en-US" sz="1800">
                        <a:effectLst/>
                        <a:latin typeface="Arial" panose="020B0604020202020204" pitchFamily="34" charset="0"/>
                      </a:endParaRPr>
                    </a:p>
                  </a:txBody>
                  <a:tcPr marL="56113" marR="56113" marT="0" marB="0" anchor="ctr">
                    <a:solidFill>
                      <a:srgbClr val="102966"/>
                    </a:solidFill>
                  </a:tcPr>
                </a:tc>
                <a:tc gridSpan="2">
                  <a:txBody>
                    <a:bodyPr/>
                    <a:lstStyle/>
                    <a:p>
                      <a:pPr marL="0" marR="0" algn="ctr">
                        <a:lnSpc>
                          <a:spcPct val="107000"/>
                        </a:lnSpc>
                        <a:spcBef>
                          <a:spcPts val="0"/>
                        </a:spcBef>
                        <a:spcAft>
                          <a:spcPts val="0"/>
                        </a:spcAft>
                      </a:pPr>
                      <a:r>
                        <a:rPr lang="en-US" sz="1800" b="1">
                          <a:effectLst/>
                        </a:rPr>
                        <a:t>Low Level</a:t>
                      </a:r>
                      <a:endParaRPr lang="en-US" sz="1800" b="1">
                        <a:effectLst/>
                        <a:latin typeface="Arial" panose="020B0604020202020204" pitchFamily="34" charset="0"/>
                        <a:ea typeface="Calibri" panose="020F0502020204030204" pitchFamily="34" charset="0"/>
                      </a:endParaRPr>
                    </a:p>
                  </a:txBody>
                  <a:tcPr marL="56113" marR="56113"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800" b="1">
                          <a:effectLst/>
                        </a:rPr>
                        <a:t>Middle Level</a:t>
                      </a:r>
                      <a:endParaRPr lang="en-US" sz="1800" b="1">
                        <a:effectLst/>
                        <a:latin typeface="Arial" panose="020B0604020202020204" pitchFamily="34" charset="0"/>
                        <a:ea typeface="Calibri" panose="020F0502020204030204" pitchFamily="34" charset="0"/>
                      </a:endParaRPr>
                    </a:p>
                  </a:txBody>
                  <a:tcPr marL="56113" marR="56113"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800" b="1">
                          <a:effectLst/>
                        </a:rPr>
                        <a:t>High Level</a:t>
                      </a:r>
                      <a:endParaRPr lang="en-US" sz="1800" b="1">
                        <a:effectLst/>
                        <a:latin typeface="Arial" panose="020B0604020202020204" pitchFamily="34" charset="0"/>
                        <a:ea typeface="Calibri" panose="020F0502020204030204" pitchFamily="34" charset="0"/>
                      </a:endParaRPr>
                    </a:p>
                  </a:txBody>
                  <a:tcPr marL="56113" marR="56113"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800" b="1">
                          <a:effectLst/>
                        </a:rPr>
                        <a:t>Not Developmental</a:t>
                      </a:r>
                      <a:endParaRPr lang="en-US" sz="1800" b="1">
                        <a:effectLst/>
                        <a:latin typeface="Arial" panose="020B0604020202020204" pitchFamily="34" charset="0"/>
                        <a:ea typeface="Calibri" panose="020F0502020204030204" pitchFamily="34" charset="0"/>
                      </a:endParaRPr>
                    </a:p>
                  </a:txBody>
                  <a:tcPr marL="56113" marR="56113" marT="0" marB="0" anchor="ctr"/>
                </a:tc>
                <a:tc hMerge="1">
                  <a:txBody>
                    <a:bodyPr/>
                    <a:lstStyle/>
                    <a:p>
                      <a:endParaRPr lang="en-US"/>
                    </a:p>
                  </a:txBody>
                  <a:tcPr/>
                </a:tc>
                <a:extLst>
                  <a:ext uri="{0D108BD9-81ED-4DB2-BD59-A6C34878D82A}">
                    <a16:rowId xmlns:a16="http://schemas.microsoft.com/office/drawing/2014/main" val="235838531"/>
                  </a:ext>
                </a:extLst>
              </a:tr>
              <a:tr h="259221">
                <a:tc>
                  <a:txBody>
                    <a:bodyPr/>
                    <a:lstStyle/>
                    <a:p>
                      <a:pPr marL="0" marR="0" algn="ctr">
                        <a:lnSpc>
                          <a:spcPct val="107000"/>
                        </a:lnSpc>
                        <a:spcBef>
                          <a:spcPts val="0"/>
                        </a:spcBef>
                        <a:spcAft>
                          <a:spcPts val="0"/>
                        </a:spcAft>
                      </a:pPr>
                      <a:r>
                        <a:rPr lang="en-US" sz="1800">
                          <a:effectLst/>
                        </a:rPr>
                        <a:t>Demographic</a:t>
                      </a:r>
                      <a:endParaRPr lang="en-US" sz="1800">
                        <a:effectLst/>
                        <a:latin typeface="Arial" panose="020B0604020202020204" pitchFamily="34" charset="0"/>
                        <a:ea typeface="Calibri" panose="020F0502020204030204" pitchFamily="34" charset="0"/>
                      </a:endParaRPr>
                    </a:p>
                  </a:txBody>
                  <a:tcPr marL="56113" marR="56113" marT="0" marB="0" anchor="ctr">
                    <a:solidFill>
                      <a:srgbClr val="102966"/>
                    </a:solidFill>
                  </a:tcPr>
                </a:tc>
                <a:tc>
                  <a:txBody>
                    <a:bodyPr/>
                    <a:lstStyle/>
                    <a:p>
                      <a:pPr marL="0" marR="0" algn="ctr">
                        <a:lnSpc>
                          <a:spcPct val="107000"/>
                        </a:lnSpc>
                        <a:spcBef>
                          <a:spcPts val="0"/>
                        </a:spcBef>
                        <a:spcAft>
                          <a:spcPts val="0"/>
                        </a:spcAft>
                      </a:pPr>
                      <a:r>
                        <a:rPr lang="en-US" sz="1800" b="1" dirty="0">
                          <a:effectLst/>
                        </a:rPr>
                        <a:t>N</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N</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N</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N</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a:t>
                      </a:r>
                      <a:endParaRPr lang="en-US" sz="1800" b="1"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343726302"/>
                  </a:ext>
                </a:extLst>
              </a:tr>
              <a:tr h="292388">
                <a:tc>
                  <a:txBody>
                    <a:bodyPr/>
                    <a:lstStyle/>
                    <a:p>
                      <a:pPr marL="0" marR="0">
                        <a:lnSpc>
                          <a:spcPct val="107000"/>
                        </a:lnSpc>
                        <a:spcBef>
                          <a:spcPts val="0"/>
                        </a:spcBef>
                        <a:spcAft>
                          <a:spcPts val="0"/>
                        </a:spcAft>
                      </a:pPr>
                      <a:r>
                        <a:rPr lang="en-US" sz="1800" dirty="0">
                          <a:effectLst/>
                        </a:rPr>
                        <a:t>All Students</a:t>
                      </a:r>
                      <a:endParaRPr lang="en-US" sz="1800" dirty="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pPr marL="0" marR="0" algn="ctr">
                        <a:lnSpc>
                          <a:spcPct val="107000"/>
                        </a:lnSpc>
                        <a:spcBef>
                          <a:spcPts val="0"/>
                        </a:spcBef>
                        <a:spcAft>
                          <a:spcPts val="0"/>
                        </a:spcAft>
                      </a:pPr>
                      <a:r>
                        <a:rPr lang="en-US" sz="1800">
                          <a:effectLst/>
                        </a:rPr>
                        <a:t>2825</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17%</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2920</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17%</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2231</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13%</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9109</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53%</a:t>
                      </a:r>
                      <a:endParaRPr lang="en-US" sz="1800"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964067552"/>
                  </a:ext>
                </a:extLst>
              </a:tr>
              <a:tr h="162386">
                <a:tc>
                  <a:txBody>
                    <a:bodyPr/>
                    <a:lstStyle/>
                    <a:p>
                      <a:endParaRPr lang="en-US" sz="1200" dirty="0">
                        <a:effectLst/>
                        <a:latin typeface="Arial" panose="020B0604020202020204" pitchFamily="34" charset="0"/>
                      </a:endParaRPr>
                    </a:p>
                  </a:txBody>
                  <a:tcPr marL="56113" marR="56113" marT="0" marB="0">
                    <a:solidFill>
                      <a:srgbClr val="102966"/>
                    </a:solidFill>
                  </a:tcPr>
                </a:tc>
                <a:tc>
                  <a:txBody>
                    <a:bodyPr/>
                    <a:lstStyle/>
                    <a:p>
                      <a:endParaRPr lang="en-US" sz="1200" dirty="0"/>
                    </a:p>
                  </a:txBody>
                  <a:tcPr marL="56113" marR="56113" marT="0" marB="0"/>
                </a:tc>
                <a:tc>
                  <a:txBody>
                    <a:bodyPr/>
                    <a:lstStyle/>
                    <a:p>
                      <a:endParaRPr lang="en-US" sz="1200" dirty="0"/>
                    </a:p>
                  </a:txBody>
                  <a:tcPr marL="56113" marR="56113" marT="0" marB="0"/>
                </a:tc>
                <a:tc>
                  <a:txBody>
                    <a:bodyPr/>
                    <a:lstStyle/>
                    <a:p>
                      <a:endParaRPr lang="en-US" sz="1200" dirty="0"/>
                    </a:p>
                  </a:txBody>
                  <a:tcPr marL="56113" marR="56113" marT="0" marB="0"/>
                </a:tc>
                <a:tc>
                  <a:txBody>
                    <a:bodyPr/>
                    <a:lstStyle/>
                    <a:p>
                      <a:endParaRPr lang="en-US" sz="1200" dirty="0"/>
                    </a:p>
                  </a:txBody>
                  <a:tcPr marL="56113" marR="56113" marT="0" marB="0"/>
                </a:tc>
                <a:tc>
                  <a:txBody>
                    <a:bodyPr/>
                    <a:lstStyle/>
                    <a:p>
                      <a:endParaRPr lang="en-US" sz="1200" dirty="0"/>
                    </a:p>
                  </a:txBody>
                  <a:tcPr marL="56113" marR="56113" marT="0" marB="0"/>
                </a:tc>
                <a:tc>
                  <a:txBody>
                    <a:bodyPr/>
                    <a:lstStyle/>
                    <a:p>
                      <a:endParaRPr lang="en-US" sz="1200" dirty="0"/>
                    </a:p>
                  </a:txBody>
                  <a:tcPr marL="56113" marR="56113" marT="0" marB="0"/>
                </a:tc>
                <a:tc>
                  <a:txBody>
                    <a:bodyPr/>
                    <a:lstStyle/>
                    <a:p>
                      <a:endParaRPr lang="en-US" sz="1200" dirty="0"/>
                    </a:p>
                  </a:txBody>
                  <a:tcPr marL="56113" marR="56113" marT="0" marB="0"/>
                </a:tc>
                <a:tc>
                  <a:txBody>
                    <a:bodyPr/>
                    <a:lstStyle/>
                    <a:p>
                      <a:endParaRPr lang="en-US" sz="1200" dirty="0"/>
                    </a:p>
                  </a:txBody>
                  <a:tcPr marL="56113" marR="56113" marT="0" marB="0"/>
                </a:tc>
                <a:extLst>
                  <a:ext uri="{0D108BD9-81ED-4DB2-BD59-A6C34878D82A}">
                    <a16:rowId xmlns:a16="http://schemas.microsoft.com/office/drawing/2014/main" val="802289259"/>
                  </a:ext>
                </a:extLst>
              </a:tr>
              <a:tr h="311497">
                <a:tc>
                  <a:txBody>
                    <a:bodyPr/>
                    <a:lstStyle/>
                    <a:p>
                      <a:pPr marL="0" marR="0">
                        <a:lnSpc>
                          <a:spcPct val="107000"/>
                        </a:lnSpc>
                        <a:spcBef>
                          <a:spcPts val="0"/>
                        </a:spcBef>
                        <a:spcAft>
                          <a:spcPts val="0"/>
                        </a:spcAft>
                      </a:pPr>
                      <a:r>
                        <a:rPr lang="en-US" sz="1800">
                          <a:effectLst/>
                        </a:rPr>
                        <a:t>Gender</a:t>
                      </a:r>
                      <a:endParaRPr lang="en-US" sz="180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endParaRPr lang="en-US" sz="1800"/>
                    </a:p>
                  </a:txBody>
                  <a:tcPr marL="56113" marR="56113" marT="0" marB="0"/>
                </a:tc>
                <a:tc>
                  <a:txBody>
                    <a:bodyPr/>
                    <a:lstStyle/>
                    <a:p>
                      <a:endParaRPr lang="en-US" sz="1800"/>
                    </a:p>
                  </a:txBody>
                  <a:tcPr marL="56113" marR="56113" marT="0" marB="0"/>
                </a:tc>
                <a:tc>
                  <a:txBody>
                    <a:bodyPr/>
                    <a:lstStyle/>
                    <a:p>
                      <a:endParaRPr lang="en-US" sz="1800"/>
                    </a:p>
                  </a:txBody>
                  <a:tcPr marL="56113" marR="56113" marT="0" marB="0"/>
                </a:tc>
                <a:tc>
                  <a:txBody>
                    <a:bodyPr/>
                    <a:lstStyle/>
                    <a:p>
                      <a:endParaRPr lang="en-US" sz="1800"/>
                    </a:p>
                  </a:txBody>
                  <a:tcPr marL="56113" marR="56113" marT="0" marB="0"/>
                </a:tc>
                <a:tc>
                  <a:txBody>
                    <a:bodyPr/>
                    <a:lstStyle/>
                    <a:p>
                      <a:endParaRPr lang="en-US" sz="1800"/>
                    </a:p>
                  </a:txBody>
                  <a:tcPr marL="56113" marR="56113" marT="0" marB="0"/>
                </a:tc>
                <a:tc>
                  <a:txBody>
                    <a:bodyPr/>
                    <a:lstStyle/>
                    <a:p>
                      <a:endParaRPr lang="en-US" sz="1800"/>
                    </a:p>
                  </a:txBody>
                  <a:tcPr marL="56113" marR="56113" marT="0" marB="0"/>
                </a:tc>
                <a:tc>
                  <a:txBody>
                    <a:bodyPr/>
                    <a:lstStyle/>
                    <a:p>
                      <a:endParaRPr lang="en-US" sz="1800"/>
                    </a:p>
                  </a:txBody>
                  <a:tcPr marL="56113" marR="56113" marT="0" marB="0"/>
                </a:tc>
                <a:tc>
                  <a:txBody>
                    <a:bodyPr/>
                    <a:lstStyle/>
                    <a:p>
                      <a:endParaRPr lang="en-US" sz="1800"/>
                    </a:p>
                  </a:txBody>
                  <a:tcPr marL="56113" marR="56113" marT="0" marB="0"/>
                </a:tc>
                <a:extLst>
                  <a:ext uri="{0D108BD9-81ED-4DB2-BD59-A6C34878D82A}">
                    <a16:rowId xmlns:a16="http://schemas.microsoft.com/office/drawing/2014/main" val="1820790628"/>
                  </a:ext>
                </a:extLst>
              </a:tr>
              <a:tr h="259221">
                <a:tc>
                  <a:txBody>
                    <a:bodyPr/>
                    <a:lstStyle/>
                    <a:p>
                      <a:pPr marL="0" marR="0">
                        <a:lnSpc>
                          <a:spcPct val="107000"/>
                        </a:lnSpc>
                        <a:spcBef>
                          <a:spcPts val="0"/>
                        </a:spcBef>
                        <a:spcAft>
                          <a:spcPts val="0"/>
                        </a:spcAft>
                      </a:pPr>
                      <a:r>
                        <a:rPr lang="en-US" sz="1800">
                          <a:effectLst/>
                        </a:rPr>
                        <a:t>Male</a:t>
                      </a:r>
                      <a:endParaRPr lang="en-US" sz="180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pPr marL="0" marR="0" algn="ctr">
                        <a:lnSpc>
                          <a:spcPct val="107000"/>
                        </a:lnSpc>
                        <a:spcBef>
                          <a:spcPts val="0"/>
                        </a:spcBef>
                        <a:spcAft>
                          <a:spcPts val="0"/>
                        </a:spcAft>
                      </a:pPr>
                      <a:r>
                        <a:rPr lang="en-US" sz="1800" dirty="0">
                          <a:effectLst/>
                        </a:rPr>
                        <a:t>889</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13%</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a:effectLst/>
                        </a:rPr>
                        <a:t>1,111</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16%</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a:effectLst/>
                        </a:rPr>
                        <a:t>945</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14%</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a:effectLst/>
                        </a:rPr>
                        <a:t>4039</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58%</a:t>
                      </a:r>
                      <a:endParaRPr lang="en-US" sz="1800"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3378366306"/>
                  </a:ext>
                </a:extLst>
              </a:tr>
              <a:tr h="259221">
                <a:tc>
                  <a:txBody>
                    <a:bodyPr/>
                    <a:lstStyle/>
                    <a:p>
                      <a:pPr marL="0" marR="0">
                        <a:lnSpc>
                          <a:spcPct val="107000"/>
                        </a:lnSpc>
                        <a:spcBef>
                          <a:spcPts val="0"/>
                        </a:spcBef>
                        <a:spcAft>
                          <a:spcPts val="0"/>
                        </a:spcAft>
                      </a:pPr>
                      <a:r>
                        <a:rPr lang="en-US" sz="1800" dirty="0">
                          <a:effectLst/>
                        </a:rPr>
                        <a:t>Female </a:t>
                      </a:r>
                      <a:endParaRPr lang="en-US" sz="1800" dirty="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pPr marL="0" marR="0" algn="ctr">
                        <a:lnSpc>
                          <a:spcPct val="107000"/>
                        </a:lnSpc>
                        <a:spcBef>
                          <a:spcPts val="0"/>
                        </a:spcBef>
                        <a:spcAft>
                          <a:spcPts val="0"/>
                        </a:spcAft>
                      </a:pPr>
                      <a:r>
                        <a:rPr lang="en-US" sz="1800">
                          <a:effectLst/>
                        </a:rPr>
                        <a:t>1913</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19%</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1801</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18%</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1286</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13%</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5038</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50%</a:t>
                      </a:r>
                      <a:endParaRPr lang="en-US" sz="1800"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331423935"/>
                  </a:ext>
                </a:extLst>
              </a:tr>
              <a:tr h="106322">
                <a:tc>
                  <a:txBody>
                    <a:bodyPr/>
                    <a:lstStyle/>
                    <a:p>
                      <a:endParaRPr lang="en-US" sz="1200">
                        <a:effectLst/>
                        <a:latin typeface="Arial" panose="020B0604020202020204" pitchFamily="34" charset="0"/>
                      </a:endParaRPr>
                    </a:p>
                  </a:txBody>
                  <a:tcPr marL="56113" marR="56113" marT="0" marB="0">
                    <a:solidFill>
                      <a:srgbClr val="102966"/>
                    </a:solidFill>
                  </a:tcPr>
                </a:tc>
                <a:tc>
                  <a:txBody>
                    <a:bodyPr/>
                    <a:lstStyle/>
                    <a:p>
                      <a:endParaRPr lang="en-US" sz="1200" dirty="0"/>
                    </a:p>
                  </a:txBody>
                  <a:tcPr marL="56113" marR="56113" marT="0" marB="0" anchor="ctr"/>
                </a:tc>
                <a:tc>
                  <a:txBody>
                    <a:bodyPr/>
                    <a:lstStyle/>
                    <a:p>
                      <a:endParaRPr lang="en-US" sz="1200" dirty="0"/>
                    </a:p>
                  </a:txBody>
                  <a:tcPr marL="56113" marR="56113" marT="0" marB="0" anchor="ctr"/>
                </a:tc>
                <a:tc>
                  <a:txBody>
                    <a:bodyPr/>
                    <a:lstStyle/>
                    <a:p>
                      <a:endParaRPr lang="en-US" sz="1200" dirty="0"/>
                    </a:p>
                  </a:txBody>
                  <a:tcPr marL="56113" marR="56113" marT="0" marB="0" anchor="ctr"/>
                </a:tc>
                <a:tc>
                  <a:txBody>
                    <a:bodyPr/>
                    <a:lstStyle/>
                    <a:p>
                      <a:endParaRPr lang="en-US" sz="1200" dirty="0"/>
                    </a:p>
                  </a:txBody>
                  <a:tcPr marL="56113" marR="56113" marT="0" marB="0" anchor="ctr"/>
                </a:tc>
                <a:tc>
                  <a:txBody>
                    <a:bodyPr/>
                    <a:lstStyle/>
                    <a:p>
                      <a:endParaRPr lang="en-US" sz="1200" dirty="0"/>
                    </a:p>
                  </a:txBody>
                  <a:tcPr marL="56113" marR="56113" marT="0" marB="0" anchor="ctr"/>
                </a:tc>
                <a:tc>
                  <a:txBody>
                    <a:bodyPr/>
                    <a:lstStyle/>
                    <a:p>
                      <a:endParaRPr lang="en-US" sz="1200" dirty="0"/>
                    </a:p>
                  </a:txBody>
                  <a:tcPr marL="56113" marR="56113" marT="0" marB="0" anchor="ctr"/>
                </a:tc>
                <a:tc>
                  <a:txBody>
                    <a:bodyPr/>
                    <a:lstStyle/>
                    <a:p>
                      <a:endParaRPr lang="en-US" sz="1200"/>
                    </a:p>
                  </a:txBody>
                  <a:tcPr marL="56113" marR="56113" marT="0" marB="0" anchor="ctr"/>
                </a:tc>
                <a:tc>
                  <a:txBody>
                    <a:bodyPr/>
                    <a:lstStyle/>
                    <a:p>
                      <a:endParaRPr lang="en-US" sz="1200" dirty="0"/>
                    </a:p>
                  </a:txBody>
                  <a:tcPr marL="56113" marR="56113" marT="0" marB="0" anchor="ctr"/>
                </a:tc>
                <a:extLst>
                  <a:ext uri="{0D108BD9-81ED-4DB2-BD59-A6C34878D82A}">
                    <a16:rowId xmlns:a16="http://schemas.microsoft.com/office/drawing/2014/main" val="853564946"/>
                  </a:ext>
                </a:extLst>
              </a:tr>
              <a:tr h="259221">
                <a:tc>
                  <a:txBody>
                    <a:bodyPr/>
                    <a:lstStyle/>
                    <a:p>
                      <a:pPr marL="0" marR="0">
                        <a:lnSpc>
                          <a:spcPct val="107000"/>
                        </a:lnSpc>
                        <a:spcBef>
                          <a:spcPts val="0"/>
                        </a:spcBef>
                        <a:spcAft>
                          <a:spcPts val="0"/>
                        </a:spcAft>
                      </a:pPr>
                      <a:r>
                        <a:rPr lang="en-US" sz="1800">
                          <a:effectLst/>
                        </a:rPr>
                        <a:t>Age</a:t>
                      </a:r>
                      <a:endParaRPr lang="en-US" sz="180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pPr marL="0" marR="0" algn="ctr">
                        <a:lnSpc>
                          <a:spcPct val="107000"/>
                        </a:lnSpc>
                        <a:spcBef>
                          <a:spcPts val="0"/>
                        </a:spcBef>
                        <a:spcAft>
                          <a:spcPts val="0"/>
                        </a:spcAft>
                      </a:pPr>
                      <a:r>
                        <a:rPr lang="en-US" sz="1800" b="1">
                          <a:effectLst/>
                        </a:rPr>
                        <a:t>n</a:t>
                      </a:r>
                      <a:endParaRPr lang="en-US" sz="1800" b="1">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a:effectLst/>
                        </a:rPr>
                        <a:t>%</a:t>
                      </a:r>
                      <a:endParaRPr lang="en-US" sz="1800" b="1">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a:effectLst/>
                        </a:rPr>
                        <a:t>n</a:t>
                      </a:r>
                      <a:endParaRPr lang="en-US" sz="1800" b="1">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a:effectLst/>
                        </a:rPr>
                        <a:t>%</a:t>
                      </a:r>
                      <a:endParaRPr lang="en-US" sz="1800" b="1">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a:effectLst/>
                        </a:rPr>
                        <a:t>n</a:t>
                      </a:r>
                      <a:endParaRPr lang="en-US" sz="1800" b="1">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a:effectLst/>
                        </a:rPr>
                        <a:t>%</a:t>
                      </a:r>
                      <a:endParaRPr lang="en-US" sz="1800" b="1">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a:effectLst/>
                        </a:rPr>
                        <a:t>n</a:t>
                      </a:r>
                      <a:endParaRPr lang="en-US" sz="1800" b="1">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a:t>
                      </a:r>
                      <a:endParaRPr lang="en-US" sz="1800" b="1"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75495151"/>
                  </a:ext>
                </a:extLst>
              </a:tr>
              <a:tr h="259221">
                <a:tc>
                  <a:txBody>
                    <a:bodyPr/>
                    <a:lstStyle/>
                    <a:p>
                      <a:pPr marL="0" marR="0">
                        <a:lnSpc>
                          <a:spcPct val="107000"/>
                        </a:lnSpc>
                        <a:spcBef>
                          <a:spcPts val="0"/>
                        </a:spcBef>
                        <a:spcAft>
                          <a:spcPts val="0"/>
                        </a:spcAft>
                      </a:pPr>
                      <a:r>
                        <a:rPr lang="en-US" sz="1800">
                          <a:effectLst/>
                        </a:rPr>
                        <a:t>Traditional</a:t>
                      </a:r>
                      <a:endParaRPr lang="en-US" sz="180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pPr marL="0" marR="0" algn="ctr">
                        <a:lnSpc>
                          <a:spcPct val="107000"/>
                        </a:lnSpc>
                        <a:spcBef>
                          <a:spcPts val="0"/>
                        </a:spcBef>
                        <a:spcAft>
                          <a:spcPts val="0"/>
                        </a:spcAft>
                      </a:pPr>
                      <a:r>
                        <a:rPr lang="en-US" sz="1800">
                          <a:effectLst/>
                        </a:rPr>
                        <a:t>1623</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15%</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a:effectLst/>
                        </a:rPr>
                        <a:t>1781</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17%</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a:effectLst/>
                        </a:rPr>
                        <a:t>1530</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14%</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a:effectLst/>
                        </a:rPr>
                        <a:t>5798</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54%</a:t>
                      </a:r>
                      <a:endParaRPr lang="en-US" sz="1800"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2723662882"/>
                  </a:ext>
                </a:extLst>
              </a:tr>
              <a:tr h="259221">
                <a:tc>
                  <a:txBody>
                    <a:bodyPr/>
                    <a:lstStyle/>
                    <a:p>
                      <a:pPr marL="0" marR="0">
                        <a:lnSpc>
                          <a:spcPct val="107000"/>
                        </a:lnSpc>
                        <a:spcBef>
                          <a:spcPts val="0"/>
                        </a:spcBef>
                        <a:spcAft>
                          <a:spcPts val="0"/>
                        </a:spcAft>
                      </a:pPr>
                      <a:r>
                        <a:rPr lang="en-US" sz="1800">
                          <a:effectLst/>
                        </a:rPr>
                        <a:t>Non-traditional </a:t>
                      </a:r>
                      <a:endParaRPr lang="en-US" sz="180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pPr marL="0" marR="0" algn="ctr">
                        <a:lnSpc>
                          <a:spcPct val="107000"/>
                        </a:lnSpc>
                        <a:spcBef>
                          <a:spcPts val="0"/>
                        </a:spcBef>
                        <a:spcAft>
                          <a:spcPts val="0"/>
                        </a:spcAft>
                      </a:pPr>
                      <a:r>
                        <a:rPr lang="en-US" sz="1800" dirty="0">
                          <a:effectLst/>
                        </a:rPr>
                        <a:t>1200</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19%</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1133</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18%</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698</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11%</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a:effectLst/>
                        </a:rPr>
                        <a:t>3198</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51%</a:t>
                      </a:r>
                      <a:endParaRPr lang="en-US" sz="1800"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3768254720"/>
                  </a:ext>
                </a:extLst>
              </a:tr>
              <a:tr h="45900">
                <a:tc>
                  <a:txBody>
                    <a:bodyPr/>
                    <a:lstStyle/>
                    <a:p>
                      <a:endParaRPr lang="en-US" sz="1200">
                        <a:effectLst/>
                        <a:latin typeface="Arial" panose="020B0604020202020204" pitchFamily="34" charset="0"/>
                      </a:endParaRPr>
                    </a:p>
                  </a:txBody>
                  <a:tcPr marL="56113" marR="56113" marT="0" marB="0">
                    <a:solidFill>
                      <a:srgbClr val="102966"/>
                    </a:solidFill>
                  </a:tcPr>
                </a:tc>
                <a:tc>
                  <a:txBody>
                    <a:bodyPr/>
                    <a:lstStyle/>
                    <a:p>
                      <a:endParaRPr lang="en-US" sz="1200">
                        <a:effectLst/>
                        <a:latin typeface="Arial" panose="020B0604020202020204" pitchFamily="34" charset="0"/>
                      </a:endParaRPr>
                    </a:p>
                  </a:txBody>
                  <a:tcPr marL="56113" marR="56113" marT="0" marB="0"/>
                </a:tc>
                <a:tc>
                  <a:txBody>
                    <a:bodyPr/>
                    <a:lstStyle/>
                    <a:p>
                      <a:endParaRPr lang="en-US" sz="1200"/>
                    </a:p>
                  </a:txBody>
                  <a:tcPr marL="56113" marR="56113" marT="0" marB="0"/>
                </a:tc>
                <a:tc>
                  <a:txBody>
                    <a:bodyPr/>
                    <a:lstStyle/>
                    <a:p>
                      <a:endParaRPr lang="en-US" sz="1200"/>
                    </a:p>
                  </a:txBody>
                  <a:tcPr marL="56113" marR="56113" marT="0" marB="0"/>
                </a:tc>
                <a:tc>
                  <a:txBody>
                    <a:bodyPr/>
                    <a:lstStyle/>
                    <a:p>
                      <a:endParaRPr lang="en-US" sz="1200"/>
                    </a:p>
                  </a:txBody>
                  <a:tcPr marL="56113" marR="56113" marT="0" marB="0"/>
                </a:tc>
                <a:tc>
                  <a:txBody>
                    <a:bodyPr/>
                    <a:lstStyle/>
                    <a:p>
                      <a:endParaRPr lang="en-US" sz="1200"/>
                    </a:p>
                  </a:txBody>
                  <a:tcPr marL="56113" marR="56113" marT="0" marB="0"/>
                </a:tc>
                <a:tc>
                  <a:txBody>
                    <a:bodyPr/>
                    <a:lstStyle/>
                    <a:p>
                      <a:endParaRPr lang="en-US" sz="1200"/>
                    </a:p>
                  </a:txBody>
                  <a:tcPr marL="56113" marR="56113" marT="0" marB="0"/>
                </a:tc>
                <a:tc>
                  <a:txBody>
                    <a:bodyPr/>
                    <a:lstStyle/>
                    <a:p>
                      <a:endParaRPr lang="en-US" sz="1200" dirty="0"/>
                    </a:p>
                  </a:txBody>
                  <a:tcPr marL="56113" marR="56113" marT="0" marB="0"/>
                </a:tc>
                <a:tc>
                  <a:txBody>
                    <a:bodyPr/>
                    <a:lstStyle/>
                    <a:p>
                      <a:endParaRPr lang="en-US" sz="1200" dirty="0"/>
                    </a:p>
                  </a:txBody>
                  <a:tcPr marL="56113" marR="56113" marT="0" marB="0"/>
                </a:tc>
                <a:extLst>
                  <a:ext uri="{0D108BD9-81ED-4DB2-BD59-A6C34878D82A}">
                    <a16:rowId xmlns:a16="http://schemas.microsoft.com/office/drawing/2014/main" val="784161211"/>
                  </a:ext>
                </a:extLst>
              </a:tr>
              <a:tr h="259221">
                <a:tc>
                  <a:txBody>
                    <a:bodyPr/>
                    <a:lstStyle/>
                    <a:p>
                      <a:pPr marL="0" marR="0">
                        <a:lnSpc>
                          <a:spcPct val="107000"/>
                        </a:lnSpc>
                        <a:spcBef>
                          <a:spcPts val="0"/>
                        </a:spcBef>
                        <a:spcAft>
                          <a:spcPts val="0"/>
                        </a:spcAft>
                      </a:pPr>
                      <a:r>
                        <a:rPr lang="en-US" sz="1800">
                          <a:effectLst/>
                        </a:rPr>
                        <a:t>Race/Ethnicity</a:t>
                      </a:r>
                      <a:endParaRPr lang="en-US" sz="1800">
                        <a:effectLst/>
                        <a:latin typeface="Arial" panose="020B0604020202020204" pitchFamily="34" charset="0"/>
                        <a:ea typeface="Calibri" panose="020F0502020204030204" pitchFamily="34" charset="0"/>
                      </a:endParaRPr>
                    </a:p>
                  </a:txBody>
                  <a:tcPr marL="56113" marR="56113" marT="0" marB="0" anchor="ctr">
                    <a:solidFill>
                      <a:srgbClr val="102966"/>
                    </a:solidFill>
                  </a:tcPr>
                </a:tc>
                <a:tc>
                  <a:txBody>
                    <a:bodyPr/>
                    <a:lstStyle/>
                    <a:p>
                      <a:pPr marL="0" marR="0" algn="ctr">
                        <a:lnSpc>
                          <a:spcPct val="107000"/>
                        </a:lnSpc>
                        <a:spcBef>
                          <a:spcPts val="0"/>
                        </a:spcBef>
                        <a:spcAft>
                          <a:spcPts val="0"/>
                        </a:spcAft>
                      </a:pPr>
                      <a:r>
                        <a:rPr lang="en-US" sz="1800" b="1" dirty="0">
                          <a:effectLst/>
                        </a:rPr>
                        <a:t>n</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n</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n</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n</a:t>
                      </a:r>
                      <a:endParaRPr lang="en-US" sz="1800" b="1"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b="1" dirty="0">
                          <a:effectLst/>
                        </a:rPr>
                        <a:t>%</a:t>
                      </a:r>
                      <a:endParaRPr lang="en-US" sz="1800" b="1"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197491705"/>
                  </a:ext>
                </a:extLst>
              </a:tr>
              <a:tr h="259221">
                <a:tc>
                  <a:txBody>
                    <a:bodyPr/>
                    <a:lstStyle/>
                    <a:p>
                      <a:pPr marL="0" marR="0">
                        <a:lnSpc>
                          <a:spcPct val="107000"/>
                        </a:lnSpc>
                        <a:spcBef>
                          <a:spcPts val="0"/>
                        </a:spcBef>
                        <a:spcAft>
                          <a:spcPts val="0"/>
                        </a:spcAft>
                      </a:pPr>
                      <a:r>
                        <a:rPr lang="en-US" sz="1800" dirty="0" smtClean="0">
                          <a:effectLst/>
                        </a:rPr>
                        <a:t>African-American</a:t>
                      </a:r>
                      <a:endParaRPr lang="en-US" sz="1800" dirty="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pPr marL="0" marR="0" algn="ctr">
                        <a:lnSpc>
                          <a:spcPct val="107000"/>
                        </a:lnSpc>
                        <a:spcBef>
                          <a:spcPts val="0"/>
                        </a:spcBef>
                        <a:spcAft>
                          <a:spcPts val="0"/>
                        </a:spcAft>
                      </a:pPr>
                      <a:r>
                        <a:rPr lang="en-US" sz="1800">
                          <a:effectLst/>
                        </a:rPr>
                        <a:t>451</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26%</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385</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22%</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251</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15%</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637</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37%</a:t>
                      </a:r>
                      <a:endParaRPr lang="en-US" sz="1800"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1357791299"/>
                  </a:ext>
                </a:extLst>
              </a:tr>
              <a:tr h="259221">
                <a:tc>
                  <a:txBody>
                    <a:bodyPr/>
                    <a:lstStyle/>
                    <a:p>
                      <a:pPr marL="0" marR="0">
                        <a:lnSpc>
                          <a:spcPct val="107000"/>
                        </a:lnSpc>
                        <a:spcBef>
                          <a:spcPts val="0"/>
                        </a:spcBef>
                        <a:spcAft>
                          <a:spcPts val="0"/>
                        </a:spcAft>
                      </a:pPr>
                      <a:r>
                        <a:rPr lang="en-US" sz="1800">
                          <a:effectLst/>
                        </a:rPr>
                        <a:t>White</a:t>
                      </a:r>
                      <a:endParaRPr lang="en-US" sz="180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pPr marL="0" marR="0" algn="ctr">
                        <a:lnSpc>
                          <a:spcPct val="107000"/>
                        </a:lnSpc>
                        <a:spcBef>
                          <a:spcPts val="0"/>
                        </a:spcBef>
                        <a:spcAft>
                          <a:spcPts val="0"/>
                        </a:spcAft>
                      </a:pPr>
                      <a:r>
                        <a:rPr lang="en-US" sz="1800">
                          <a:effectLst/>
                        </a:rPr>
                        <a:t>1372</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13%</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1664</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16%</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1388</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14%</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5824</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57%</a:t>
                      </a:r>
                      <a:endParaRPr lang="en-US" sz="1800"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3833634744"/>
                  </a:ext>
                </a:extLst>
              </a:tr>
              <a:tr h="259221">
                <a:tc>
                  <a:txBody>
                    <a:bodyPr/>
                    <a:lstStyle/>
                    <a:p>
                      <a:pPr marL="0" marR="0">
                        <a:lnSpc>
                          <a:spcPct val="107000"/>
                        </a:lnSpc>
                        <a:spcBef>
                          <a:spcPts val="0"/>
                        </a:spcBef>
                        <a:spcAft>
                          <a:spcPts val="0"/>
                        </a:spcAft>
                      </a:pPr>
                      <a:r>
                        <a:rPr lang="en-US" sz="1800">
                          <a:effectLst/>
                        </a:rPr>
                        <a:t>Latino/Hispanic </a:t>
                      </a:r>
                      <a:endParaRPr lang="en-US" sz="180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pPr marL="0" marR="0" algn="ctr">
                        <a:lnSpc>
                          <a:spcPct val="107000"/>
                        </a:lnSpc>
                        <a:spcBef>
                          <a:spcPts val="0"/>
                        </a:spcBef>
                        <a:spcAft>
                          <a:spcPts val="0"/>
                        </a:spcAft>
                      </a:pPr>
                      <a:r>
                        <a:rPr lang="en-US" sz="1800">
                          <a:effectLst/>
                        </a:rPr>
                        <a:t>764</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22%</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637</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18%</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391</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11%</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1661</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48%</a:t>
                      </a:r>
                      <a:endParaRPr lang="en-US" sz="1800"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3352986117"/>
                  </a:ext>
                </a:extLst>
              </a:tr>
              <a:tr h="259221">
                <a:tc>
                  <a:txBody>
                    <a:bodyPr/>
                    <a:lstStyle/>
                    <a:p>
                      <a:pPr marL="0" marR="0">
                        <a:lnSpc>
                          <a:spcPct val="107000"/>
                        </a:lnSpc>
                        <a:spcBef>
                          <a:spcPts val="0"/>
                        </a:spcBef>
                        <a:spcAft>
                          <a:spcPts val="0"/>
                        </a:spcAft>
                      </a:pPr>
                      <a:r>
                        <a:rPr lang="en-US" sz="1800" dirty="0">
                          <a:effectLst/>
                        </a:rPr>
                        <a:t>Other</a:t>
                      </a:r>
                      <a:endParaRPr lang="en-US" sz="1800" dirty="0">
                        <a:effectLst/>
                        <a:latin typeface="Arial" panose="020B0604020202020204" pitchFamily="34" charset="0"/>
                        <a:ea typeface="Calibri" panose="020F0502020204030204" pitchFamily="34" charset="0"/>
                      </a:endParaRPr>
                    </a:p>
                  </a:txBody>
                  <a:tcPr marL="56113" marR="56113" marT="0" marB="0">
                    <a:solidFill>
                      <a:srgbClr val="102966"/>
                    </a:solidFill>
                  </a:tcPr>
                </a:tc>
                <a:tc>
                  <a:txBody>
                    <a:bodyPr/>
                    <a:lstStyle/>
                    <a:p>
                      <a:pPr marL="0" marR="0" algn="ctr">
                        <a:lnSpc>
                          <a:spcPct val="107000"/>
                        </a:lnSpc>
                        <a:spcBef>
                          <a:spcPts val="0"/>
                        </a:spcBef>
                        <a:spcAft>
                          <a:spcPts val="0"/>
                        </a:spcAft>
                      </a:pPr>
                      <a:r>
                        <a:rPr lang="en-US" sz="1800">
                          <a:effectLst/>
                        </a:rPr>
                        <a:t>173</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13%</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163</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13%</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177</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14%</a:t>
                      </a:r>
                      <a:endParaRPr lang="en-US" sz="1800" dirty="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a:effectLst/>
                        </a:rPr>
                        <a:t>773</a:t>
                      </a:r>
                      <a:endParaRPr lang="en-US" sz="1800">
                        <a:effectLst/>
                        <a:latin typeface="Arial" panose="020B0604020202020204" pitchFamily="34" charset="0"/>
                        <a:ea typeface="Calibri" panose="020F0502020204030204" pitchFamily="34" charset="0"/>
                      </a:endParaRPr>
                    </a:p>
                  </a:txBody>
                  <a:tcPr marL="56113" marR="56113" marT="0" marB="0" anchor="ctr"/>
                </a:tc>
                <a:tc>
                  <a:txBody>
                    <a:bodyPr/>
                    <a:lstStyle/>
                    <a:p>
                      <a:pPr marL="0" marR="0" algn="ctr">
                        <a:lnSpc>
                          <a:spcPct val="107000"/>
                        </a:lnSpc>
                        <a:spcBef>
                          <a:spcPts val="0"/>
                        </a:spcBef>
                        <a:spcAft>
                          <a:spcPts val="0"/>
                        </a:spcAft>
                      </a:pPr>
                      <a:r>
                        <a:rPr lang="en-US" sz="1800" dirty="0" smtClean="0">
                          <a:effectLst/>
                        </a:rPr>
                        <a:t>60%</a:t>
                      </a:r>
                      <a:endParaRPr lang="en-US" sz="1800" dirty="0">
                        <a:effectLst/>
                        <a:latin typeface="Arial" panose="020B0604020202020204" pitchFamily="34" charset="0"/>
                        <a:ea typeface="Calibri" panose="020F0502020204030204" pitchFamily="34" charset="0"/>
                      </a:endParaRPr>
                    </a:p>
                  </a:txBody>
                  <a:tcPr marL="56113" marR="56113" marT="0" marB="0" anchor="ctr"/>
                </a:tc>
                <a:extLst>
                  <a:ext uri="{0D108BD9-81ED-4DB2-BD59-A6C34878D82A}">
                    <a16:rowId xmlns:a16="http://schemas.microsoft.com/office/drawing/2014/main" val="3819253708"/>
                  </a:ext>
                </a:extLst>
              </a:tr>
            </a:tbl>
          </a:graphicData>
        </a:graphic>
      </p:graphicFrame>
      <p:sp>
        <p:nvSpPr>
          <p:cNvPr id="8" name="Slide Number Placeholder 7"/>
          <p:cNvSpPr>
            <a:spLocks noGrp="1"/>
          </p:cNvSpPr>
          <p:nvPr>
            <p:ph type="sldNum" sz="quarter" idx="12"/>
          </p:nvPr>
        </p:nvSpPr>
        <p:spPr/>
        <p:txBody>
          <a:bodyPr/>
          <a:lstStyle/>
          <a:p>
            <a:fld id="{241AD317-6BE3-47C7-B94F-40A6626992D8}" type="slidenum">
              <a:rPr lang="en-US" smtClean="0"/>
              <a:t>14</a:t>
            </a:fld>
            <a:endParaRPr lang="en-US"/>
          </a:p>
        </p:txBody>
      </p:sp>
    </p:spTree>
    <p:extLst>
      <p:ext uri="{BB962C8B-B14F-4D97-AF65-F5344CB8AC3E}">
        <p14:creationId xmlns:p14="http://schemas.microsoft.com/office/powerpoint/2010/main" val="2395421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Analysis</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6" y="1096837"/>
            <a:ext cx="9834707" cy="5396038"/>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Short Term Outcomes</a:t>
            </a:r>
          </a:p>
          <a:p>
            <a:pPr marL="0" indent="0" algn="ctr">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Logistic Regression</a:t>
            </a:r>
          </a:p>
          <a:p>
            <a:pPr marL="0" indent="0">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Dependent variables:</a:t>
            </a:r>
          </a:p>
          <a:p>
            <a:pPr lvl="1">
              <a:spcBef>
                <a:spcPts val="0"/>
              </a:spcBef>
              <a:defRPr/>
            </a:pPr>
            <a:r>
              <a:rPr lang="en-US" sz="2400" dirty="0" smtClean="0">
                <a:solidFill>
                  <a:srgbClr val="9F3A0D"/>
                </a:solidFill>
              </a:rPr>
              <a:t>Completion </a:t>
            </a:r>
            <a:r>
              <a:rPr lang="en-US" sz="2400" dirty="0">
                <a:solidFill>
                  <a:srgbClr val="9F3A0D"/>
                </a:solidFill>
              </a:rPr>
              <a:t>of Gateway </a:t>
            </a:r>
            <a:r>
              <a:rPr lang="en-US" sz="2400" dirty="0" smtClean="0">
                <a:solidFill>
                  <a:srgbClr val="9F3A0D"/>
                </a:solidFill>
              </a:rPr>
              <a:t>English Course</a:t>
            </a:r>
          </a:p>
          <a:p>
            <a:pPr lvl="1">
              <a:spcBef>
                <a:spcPts val="0"/>
              </a:spcBef>
              <a:defRPr/>
            </a:pPr>
            <a:r>
              <a:rPr lang="en-US" sz="2400" dirty="0">
                <a:solidFill>
                  <a:srgbClr val="9F3A0D"/>
                </a:solidFill>
              </a:rPr>
              <a:t>Completion of Gateway </a:t>
            </a:r>
            <a:r>
              <a:rPr lang="en-US" sz="2400" dirty="0" smtClean="0">
                <a:solidFill>
                  <a:srgbClr val="9F3A0D"/>
                </a:solidFill>
              </a:rPr>
              <a:t>Math Course</a:t>
            </a:r>
          </a:p>
          <a:p>
            <a:pPr marL="457200" lvl="1" indent="0">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Independent variables:</a:t>
            </a:r>
          </a:p>
          <a:p>
            <a:pPr lvl="1">
              <a:spcBef>
                <a:spcPts val="0"/>
              </a:spcBef>
              <a:defRPr/>
            </a:pPr>
            <a:r>
              <a:rPr lang="en-US" sz="2400" dirty="0" smtClean="0">
                <a:solidFill>
                  <a:srgbClr val="9F3A0D"/>
                </a:solidFill>
              </a:rPr>
              <a:t>Gender</a:t>
            </a:r>
          </a:p>
          <a:p>
            <a:pPr lvl="1">
              <a:spcBef>
                <a:spcPts val="0"/>
              </a:spcBef>
              <a:defRPr/>
            </a:pPr>
            <a:r>
              <a:rPr lang="en-US" sz="2400" dirty="0" smtClean="0">
                <a:solidFill>
                  <a:srgbClr val="9F3A0D"/>
                </a:solidFill>
              </a:rPr>
              <a:t>Enrollment Status</a:t>
            </a:r>
          </a:p>
          <a:p>
            <a:pPr lvl="1">
              <a:spcBef>
                <a:spcPts val="0"/>
              </a:spcBef>
              <a:defRPr/>
            </a:pPr>
            <a:r>
              <a:rPr lang="en-US" sz="2400" dirty="0" smtClean="0">
                <a:solidFill>
                  <a:srgbClr val="9F3A0D"/>
                </a:solidFill>
              </a:rPr>
              <a:t>Age</a:t>
            </a:r>
          </a:p>
          <a:p>
            <a:pPr lvl="1">
              <a:spcBef>
                <a:spcPts val="0"/>
              </a:spcBef>
              <a:defRPr/>
            </a:pPr>
            <a:r>
              <a:rPr lang="en-US" sz="2400" dirty="0" smtClean="0">
                <a:solidFill>
                  <a:srgbClr val="9F3A0D"/>
                </a:solidFill>
              </a:rPr>
              <a:t>Race</a:t>
            </a:r>
          </a:p>
          <a:p>
            <a:pPr lvl="1">
              <a:spcBef>
                <a:spcPts val="0"/>
              </a:spcBef>
              <a:defRPr/>
            </a:pPr>
            <a:r>
              <a:rPr lang="en-US" sz="2400" dirty="0" smtClean="0">
                <a:solidFill>
                  <a:srgbClr val="9F3A0D"/>
                </a:solidFill>
              </a:rPr>
              <a:t>Entering Developmental Math Level</a:t>
            </a:r>
          </a:p>
          <a:p>
            <a:pPr lvl="1">
              <a:spcBef>
                <a:spcPts val="0"/>
              </a:spcBef>
              <a:defRPr/>
            </a:pPr>
            <a:r>
              <a:rPr lang="en-US" sz="2400" dirty="0">
                <a:solidFill>
                  <a:srgbClr val="9F3A0D"/>
                </a:solidFill>
              </a:rPr>
              <a:t>Entering Developmental </a:t>
            </a:r>
            <a:r>
              <a:rPr lang="en-US" sz="2400" dirty="0" smtClean="0">
                <a:solidFill>
                  <a:srgbClr val="9F3A0D"/>
                </a:solidFill>
              </a:rPr>
              <a:t>Writing </a:t>
            </a:r>
            <a:r>
              <a:rPr lang="en-US" sz="2400" dirty="0">
                <a:solidFill>
                  <a:srgbClr val="9F3A0D"/>
                </a:solidFill>
              </a:rPr>
              <a:t>Level</a:t>
            </a:r>
          </a:p>
          <a:p>
            <a:pPr lvl="1">
              <a:spcBef>
                <a:spcPts val="0"/>
              </a:spcBef>
              <a:defRPr/>
            </a:pPr>
            <a:r>
              <a:rPr lang="en-US" sz="2400" dirty="0">
                <a:solidFill>
                  <a:srgbClr val="9F3A0D"/>
                </a:solidFill>
              </a:rPr>
              <a:t>Entering Developmental </a:t>
            </a:r>
            <a:r>
              <a:rPr lang="en-US" sz="2400" dirty="0" smtClean="0">
                <a:solidFill>
                  <a:srgbClr val="9F3A0D"/>
                </a:solidFill>
              </a:rPr>
              <a:t>Reading </a:t>
            </a:r>
            <a:r>
              <a:rPr lang="en-US" sz="2400" dirty="0">
                <a:solidFill>
                  <a:srgbClr val="9F3A0D"/>
                </a:solidFill>
              </a:rPr>
              <a:t>Level</a:t>
            </a:r>
          </a:p>
          <a:p>
            <a:pPr>
              <a:spcBef>
                <a:spcPts val="0"/>
              </a:spcBef>
              <a:defRPr/>
            </a:pPr>
            <a:endParaRPr lang="en-US" sz="1200" dirty="0" smtClean="0">
              <a:solidFill>
                <a:srgbClr val="102966"/>
              </a:solidFill>
            </a:endParaRPr>
          </a:p>
          <a:p>
            <a:pPr>
              <a:spcBef>
                <a:spcPts val="0"/>
              </a:spcBef>
              <a:defRPr/>
            </a:pPr>
            <a:endParaRPr lang="en-US" sz="1600" dirty="0" smtClean="0">
              <a:solidFill>
                <a:srgbClr val="102966"/>
              </a:solidFill>
            </a:endParaRPr>
          </a:p>
        </p:txBody>
      </p:sp>
      <p:sp>
        <p:nvSpPr>
          <p:cNvPr id="3" name="Slide Number Placeholder 2"/>
          <p:cNvSpPr>
            <a:spLocks noGrp="1"/>
          </p:cNvSpPr>
          <p:nvPr>
            <p:ph type="sldNum" sz="quarter" idx="12"/>
          </p:nvPr>
        </p:nvSpPr>
        <p:spPr/>
        <p:txBody>
          <a:bodyPr/>
          <a:lstStyle/>
          <a:p>
            <a:fld id="{241AD317-6BE3-47C7-B94F-40A6626992D8}" type="slidenum">
              <a:rPr lang="en-US" smtClean="0"/>
              <a:t>15</a:t>
            </a:fld>
            <a:endParaRPr lang="en-US"/>
          </a:p>
        </p:txBody>
      </p:sp>
    </p:spTree>
    <p:extLst>
      <p:ext uri="{BB962C8B-B14F-4D97-AF65-F5344CB8AC3E}">
        <p14:creationId xmlns:p14="http://schemas.microsoft.com/office/powerpoint/2010/main" val="656492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Results – Short Term Outcomes</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581836" y="1099128"/>
            <a:ext cx="8802107" cy="5082314"/>
          </a:xfrm>
          <a:prstGeom prst="rect">
            <a:avLst/>
          </a:prstGeom>
        </p:spPr>
      </p:pic>
      <p:sp>
        <p:nvSpPr>
          <p:cNvPr id="3" name="Slide Number Placeholder 2"/>
          <p:cNvSpPr>
            <a:spLocks noGrp="1"/>
          </p:cNvSpPr>
          <p:nvPr>
            <p:ph type="sldNum" sz="quarter" idx="12"/>
          </p:nvPr>
        </p:nvSpPr>
        <p:spPr/>
        <p:txBody>
          <a:bodyPr/>
          <a:lstStyle/>
          <a:p>
            <a:fld id="{241AD317-6BE3-47C7-B94F-40A6626992D8}" type="slidenum">
              <a:rPr lang="en-US" smtClean="0"/>
              <a:t>16</a:t>
            </a:fld>
            <a:endParaRPr lang="en-US"/>
          </a:p>
        </p:txBody>
      </p:sp>
    </p:spTree>
    <p:extLst>
      <p:ext uri="{BB962C8B-B14F-4D97-AF65-F5344CB8AC3E}">
        <p14:creationId xmlns:p14="http://schemas.microsoft.com/office/powerpoint/2010/main" val="2824503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Results – Short Term Outcomes</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2581835" y="1099128"/>
            <a:ext cx="8802107" cy="5082314"/>
          </a:xfrm>
          <a:prstGeom prst="rect">
            <a:avLst/>
          </a:prstGeom>
        </p:spPr>
      </p:pic>
      <p:sp>
        <p:nvSpPr>
          <p:cNvPr id="3" name="Slide Number Placeholder 2"/>
          <p:cNvSpPr>
            <a:spLocks noGrp="1"/>
          </p:cNvSpPr>
          <p:nvPr>
            <p:ph type="sldNum" sz="quarter" idx="12"/>
          </p:nvPr>
        </p:nvSpPr>
        <p:spPr/>
        <p:txBody>
          <a:bodyPr/>
          <a:lstStyle/>
          <a:p>
            <a:fld id="{241AD317-6BE3-47C7-B94F-40A6626992D8}" type="slidenum">
              <a:rPr lang="en-US" smtClean="0"/>
              <a:t>17</a:t>
            </a:fld>
            <a:endParaRPr lang="en-US"/>
          </a:p>
        </p:txBody>
      </p:sp>
    </p:spTree>
    <p:extLst>
      <p:ext uri="{BB962C8B-B14F-4D97-AF65-F5344CB8AC3E}">
        <p14:creationId xmlns:p14="http://schemas.microsoft.com/office/powerpoint/2010/main" val="2707083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Summary</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7" y="1099127"/>
            <a:ext cx="9834707" cy="5796088"/>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Short Term Outcomes</a:t>
            </a:r>
          </a:p>
          <a:p>
            <a:pPr marL="0" indent="0" algn="ctr">
              <a:spcBef>
                <a:spcPts val="0"/>
              </a:spcBef>
              <a:buNone/>
              <a:defRPr/>
            </a:pPr>
            <a:endParaRPr lang="en-US" sz="1800" dirty="0" smtClean="0">
              <a:solidFill>
                <a:srgbClr val="102966"/>
              </a:solidFill>
            </a:endParaRPr>
          </a:p>
          <a:p>
            <a:pPr>
              <a:spcBef>
                <a:spcPts val="0"/>
              </a:spcBef>
              <a:defRPr/>
            </a:pPr>
            <a:r>
              <a:rPr lang="en-US" sz="2800" dirty="0" smtClean="0">
                <a:solidFill>
                  <a:srgbClr val="102966"/>
                </a:solidFill>
              </a:rPr>
              <a:t>Enrolling in developmental courses can </a:t>
            </a:r>
            <a:r>
              <a:rPr lang="en-US" sz="2800" dirty="0" smtClean="0">
                <a:solidFill>
                  <a:srgbClr val="102966"/>
                </a:solidFill>
              </a:rPr>
              <a:t>increase odds of completing gateway courses</a:t>
            </a:r>
            <a:endParaRPr lang="en-US" sz="2800" dirty="0" smtClean="0">
              <a:solidFill>
                <a:srgbClr val="102966"/>
              </a:solidFill>
            </a:endParaRPr>
          </a:p>
          <a:p>
            <a:pPr marL="0" indent="0">
              <a:spcBef>
                <a:spcPts val="0"/>
              </a:spcBef>
              <a:buNone/>
              <a:defRPr/>
            </a:pPr>
            <a:endParaRPr lang="en-US" sz="2000" dirty="0" smtClean="0">
              <a:solidFill>
                <a:srgbClr val="102966"/>
              </a:solidFill>
            </a:endParaRPr>
          </a:p>
          <a:p>
            <a:pPr>
              <a:spcBef>
                <a:spcPts val="0"/>
              </a:spcBef>
              <a:defRPr/>
            </a:pPr>
            <a:r>
              <a:rPr lang="en-US" sz="2800" dirty="0" smtClean="0">
                <a:solidFill>
                  <a:srgbClr val="102966"/>
                </a:solidFill>
              </a:rPr>
              <a:t>But, the </a:t>
            </a:r>
            <a:r>
              <a:rPr lang="en-US" sz="2800" dirty="0" smtClean="0">
                <a:solidFill>
                  <a:srgbClr val="102966"/>
                </a:solidFill>
              </a:rPr>
              <a:t>lowest </a:t>
            </a:r>
            <a:r>
              <a:rPr lang="en-US" sz="2800" dirty="0" smtClean="0">
                <a:solidFill>
                  <a:srgbClr val="102966"/>
                </a:solidFill>
              </a:rPr>
              <a:t>levels of developmental </a:t>
            </a:r>
            <a:r>
              <a:rPr lang="en-US" sz="2800" dirty="0" smtClean="0">
                <a:solidFill>
                  <a:srgbClr val="102966"/>
                </a:solidFill>
              </a:rPr>
              <a:t>entry level </a:t>
            </a:r>
            <a:r>
              <a:rPr lang="en-US" sz="2800" dirty="0" smtClean="0">
                <a:solidFill>
                  <a:srgbClr val="102966"/>
                </a:solidFill>
              </a:rPr>
              <a:t>still underperform non-developmental students</a:t>
            </a:r>
          </a:p>
          <a:p>
            <a:pPr marL="0" indent="0">
              <a:spcBef>
                <a:spcPts val="0"/>
              </a:spcBef>
              <a:buNone/>
              <a:defRPr/>
            </a:pPr>
            <a:endParaRPr lang="en-US" sz="2000" dirty="0" smtClean="0">
              <a:solidFill>
                <a:srgbClr val="102966"/>
              </a:solidFill>
            </a:endParaRPr>
          </a:p>
          <a:p>
            <a:pPr>
              <a:spcBef>
                <a:spcPts val="0"/>
              </a:spcBef>
              <a:defRPr/>
            </a:pPr>
            <a:r>
              <a:rPr lang="en-US" sz="2800" dirty="0" smtClean="0">
                <a:solidFill>
                  <a:srgbClr val="102966"/>
                </a:solidFill>
              </a:rPr>
              <a:t>In many cases (and often in relevant subject areas), as students’ developmental </a:t>
            </a:r>
            <a:r>
              <a:rPr lang="en-US" sz="2800" dirty="0" smtClean="0">
                <a:solidFill>
                  <a:srgbClr val="102966"/>
                </a:solidFill>
              </a:rPr>
              <a:t>entry level increases</a:t>
            </a:r>
            <a:r>
              <a:rPr lang="en-US" sz="2800" dirty="0" smtClean="0">
                <a:solidFill>
                  <a:srgbClr val="102966"/>
                </a:solidFill>
              </a:rPr>
              <a:t>, </a:t>
            </a:r>
            <a:r>
              <a:rPr lang="en-US" sz="2800" dirty="0" smtClean="0">
                <a:solidFill>
                  <a:srgbClr val="102966"/>
                </a:solidFill>
              </a:rPr>
              <a:t>the odds of completing gateway </a:t>
            </a:r>
            <a:r>
              <a:rPr lang="en-US" sz="2800" dirty="0" smtClean="0">
                <a:solidFill>
                  <a:srgbClr val="102966"/>
                </a:solidFill>
              </a:rPr>
              <a:t>courses </a:t>
            </a:r>
            <a:r>
              <a:rPr lang="en-US" sz="2800" dirty="0" smtClean="0">
                <a:solidFill>
                  <a:srgbClr val="102966"/>
                </a:solidFill>
              </a:rPr>
              <a:t>also increases</a:t>
            </a:r>
            <a:endParaRPr lang="en-US" sz="2800" dirty="0" smtClean="0">
              <a:solidFill>
                <a:srgbClr val="102966"/>
              </a:solidFill>
            </a:endParaRPr>
          </a:p>
          <a:p>
            <a:pPr>
              <a:spcBef>
                <a:spcPts val="0"/>
              </a:spcBef>
              <a:defRPr/>
            </a:pPr>
            <a:endParaRPr lang="en-US" sz="1600" dirty="0" smtClean="0">
              <a:solidFill>
                <a:srgbClr val="102966"/>
              </a:solidFill>
            </a:endParaRPr>
          </a:p>
        </p:txBody>
      </p:sp>
      <p:sp>
        <p:nvSpPr>
          <p:cNvPr id="3" name="Slide Number Placeholder 2"/>
          <p:cNvSpPr>
            <a:spLocks noGrp="1"/>
          </p:cNvSpPr>
          <p:nvPr>
            <p:ph type="sldNum" sz="quarter" idx="12"/>
          </p:nvPr>
        </p:nvSpPr>
        <p:spPr/>
        <p:txBody>
          <a:bodyPr/>
          <a:lstStyle/>
          <a:p>
            <a:fld id="{241AD317-6BE3-47C7-B94F-40A6626992D8}" type="slidenum">
              <a:rPr lang="en-US" smtClean="0"/>
              <a:t>18</a:t>
            </a:fld>
            <a:endParaRPr lang="en-US"/>
          </a:p>
        </p:txBody>
      </p:sp>
    </p:spTree>
    <p:extLst>
      <p:ext uri="{BB962C8B-B14F-4D97-AF65-F5344CB8AC3E}">
        <p14:creationId xmlns:p14="http://schemas.microsoft.com/office/powerpoint/2010/main" val="215749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Analysis</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7" y="1097983"/>
            <a:ext cx="9834707" cy="5396038"/>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Long Term Outcome</a:t>
            </a:r>
          </a:p>
          <a:p>
            <a:pPr marL="0" indent="0" algn="ctr">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Logistic Regression</a:t>
            </a:r>
          </a:p>
          <a:p>
            <a:pPr marL="0" indent="0">
              <a:spcBef>
                <a:spcPts val="0"/>
              </a:spcBef>
              <a:buNone/>
              <a:defRPr/>
            </a:pPr>
            <a:endParaRPr lang="en-US" sz="800" dirty="0" smtClean="0">
              <a:solidFill>
                <a:srgbClr val="102966"/>
              </a:solidFill>
            </a:endParaRPr>
          </a:p>
          <a:p>
            <a:pPr>
              <a:spcBef>
                <a:spcPts val="0"/>
              </a:spcBef>
              <a:defRPr/>
            </a:pPr>
            <a:r>
              <a:rPr lang="en-US" dirty="0" smtClean="0">
                <a:solidFill>
                  <a:srgbClr val="102966"/>
                </a:solidFill>
              </a:rPr>
              <a:t>Dependent variable:</a:t>
            </a:r>
          </a:p>
          <a:p>
            <a:pPr lvl="1">
              <a:spcBef>
                <a:spcPts val="0"/>
              </a:spcBef>
              <a:defRPr/>
            </a:pPr>
            <a:r>
              <a:rPr lang="en-US" dirty="0" smtClean="0">
                <a:solidFill>
                  <a:srgbClr val="9F3A0D"/>
                </a:solidFill>
              </a:rPr>
              <a:t>Graduation</a:t>
            </a:r>
          </a:p>
          <a:p>
            <a:pPr marL="457200" lvl="1" indent="0">
              <a:spcBef>
                <a:spcPts val="0"/>
              </a:spcBef>
              <a:buNone/>
              <a:defRPr/>
            </a:pPr>
            <a:endParaRPr lang="en-US" sz="800" dirty="0" smtClean="0">
              <a:solidFill>
                <a:srgbClr val="102966"/>
              </a:solidFill>
            </a:endParaRPr>
          </a:p>
          <a:p>
            <a:pPr>
              <a:spcBef>
                <a:spcPts val="0"/>
              </a:spcBef>
              <a:defRPr/>
            </a:pPr>
            <a:r>
              <a:rPr lang="en-US" dirty="0" smtClean="0">
                <a:solidFill>
                  <a:srgbClr val="102966"/>
                </a:solidFill>
              </a:rPr>
              <a:t>Independent variables:</a:t>
            </a:r>
          </a:p>
          <a:p>
            <a:pPr lvl="1">
              <a:spcBef>
                <a:spcPts val="0"/>
              </a:spcBef>
              <a:defRPr/>
            </a:pPr>
            <a:r>
              <a:rPr lang="en-US" dirty="0" smtClean="0">
                <a:solidFill>
                  <a:srgbClr val="9F3A0D"/>
                </a:solidFill>
              </a:rPr>
              <a:t>Overall GPA</a:t>
            </a:r>
          </a:p>
          <a:p>
            <a:pPr lvl="1">
              <a:spcBef>
                <a:spcPts val="0"/>
              </a:spcBef>
              <a:defRPr/>
            </a:pPr>
            <a:r>
              <a:rPr lang="en-US" dirty="0" smtClean="0">
                <a:solidFill>
                  <a:srgbClr val="9F3A0D"/>
                </a:solidFill>
              </a:rPr>
              <a:t>Total Terms Enrolled</a:t>
            </a:r>
          </a:p>
          <a:p>
            <a:pPr lvl="1">
              <a:spcBef>
                <a:spcPts val="0"/>
              </a:spcBef>
              <a:defRPr/>
            </a:pPr>
            <a:r>
              <a:rPr lang="en-US" dirty="0" smtClean="0">
                <a:solidFill>
                  <a:srgbClr val="9F3A0D"/>
                </a:solidFill>
              </a:rPr>
              <a:t>Total Courses Withdrawn/Dropped</a:t>
            </a:r>
          </a:p>
          <a:p>
            <a:pPr lvl="1">
              <a:spcBef>
                <a:spcPts val="0"/>
              </a:spcBef>
              <a:defRPr/>
            </a:pPr>
            <a:r>
              <a:rPr lang="en-US" dirty="0" smtClean="0">
                <a:solidFill>
                  <a:srgbClr val="9F3A0D"/>
                </a:solidFill>
              </a:rPr>
              <a:t>Gender</a:t>
            </a:r>
          </a:p>
          <a:p>
            <a:pPr lvl="1">
              <a:spcBef>
                <a:spcPts val="0"/>
              </a:spcBef>
              <a:defRPr/>
            </a:pPr>
            <a:r>
              <a:rPr lang="en-US" dirty="0" smtClean="0">
                <a:solidFill>
                  <a:srgbClr val="9F3A0D"/>
                </a:solidFill>
              </a:rPr>
              <a:t>Enrollment Status*</a:t>
            </a:r>
          </a:p>
          <a:p>
            <a:pPr lvl="1">
              <a:spcBef>
                <a:spcPts val="0"/>
              </a:spcBef>
              <a:defRPr/>
            </a:pPr>
            <a:r>
              <a:rPr lang="en-US" dirty="0" smtClean="0">
                <a:solidFill>
                  <a:srgbClr val="9F3A0D"/>
                </a:solidFill>
              </a:rPr>
              <a:t>Age</a:t>
            </a:r>
          </a:p>
          <a:p>
            <a:pPr lvl="1">
              <a:spcBef>
                <a:spcPts val="0"/>
              </a:spcBef>
              <a:defRPr/>
            </a:pPr>
            <a:r>
              <a:rPr lang="en-US" dirty="0" smtClean="0">
                <a:solidFill>
                  <a:srgbClr val="9F3A0D"/>
                </a:solidFill>
              </a:rPr>
              <a:t>Race</a:t>
            </a:r>
          </a:p>
          <a:p>
            <a:pPr lvl="1">
              <a:spcBef>
                <a:spcPts val="0"/>
              </a:spcBef>
              <a:defRPr/>
            </a:pPr>
            <a:r>
              <a:rPr lang="en-US" dirty="0" smtClean="0">
                <a:solidFill>
                  <a:srgbClr val="9F3A0D"/>
                </a:solidFill>
              </a:rPr>
              <a:t>Entering Developmental Math Level</a:t>
            </a:r>
          </a:p>
          <a:p>
            <a:pPr lvl="1">
              <a:spcBef>
                <a:spcPts val="0"/>
              </a:spcBef>
              <a:defRPr/>
            </a:pPr>
            <a:r>
              <a:rPr lang="en-US" dirty="0">
                <a:solidFill>
                  <a:srgbClr val="9F3A0D"/>
                </a:solidFill>
              </a:rPr>
              <a:t>Entering Developmental </a:t>
            </a:r>
            <a:r>
              <a:rPr lang="en-US" dirty="0" smtClean="0">
                <a:solidFill>
                  <a:srgbClr val="9F3A0D"/>
                </a:solidFill>
              </a:rPr>
              <a:t>Writing </a:t>
            </a:r>
            <a:r>
              <a:rPr lang="en-US" dirty="0">
                <a:solidFill>
                  <a:srgbClr val="9F3A0D"/>
                </a:solidFill>
              </a:rPr>
              <a:t>Level</a:t>
            </a:r>
          </a:p>
          <a:p>
            <a:pPr lvl="1">
              <a:spcBef>
                <a:spcPts val="0"/>
              </a:spcBef>
              <a:defRPr/>
            </a:pPr>
            <a:r>
              <a:rPr lang="en-US" dirty="0">
                <a:solidFill>
                  <a:srgbClr val="9F3A0D"/>
                </a:solidFill>
              </a:rPr>
              <a:t>Entering Developmental </a:t>
            </a:r>
            <a:r>
              <a:rPr lang="en-US" dirty="0" smtClean="0">
                <a:solidFill>
                  <a:srgbClr val="9F3A0D"/>
                </a:solidFill>
              </a:rPr>
              <a:t>Reading </a:t>
            </a:r>
            <a:r>
              <a:rPr lang="en-US" dirty="0">
                <a:solidFill>
                  <a:srgbClr val="9F3A0D"/>
                </a:solidFill>
              </a:rPr>
              <a:t>Level</a:t>
            </a:r>
          </a:p>
          <a:p>
            <a:pPr>
              <a:spcBef>
                <a:spcPts val="0"/>
              </a:spcBef>
              <a:defRPr/>
            </a:pPr>
            <a:endParaRPr lang="en-US" sz="1200" dirty="0" smtClean="0">
              <a:solidFill>
                <a:srgbClr val="102966"/>
              </a:solidFill>
            </a:endParaRPr>
          </a:p>
          <a:p>
            <a:pPr>
              <a:spcBef>
                <a:spcPts val="0"/>
              </a:spcBef>
              <a:defRPr/>
            </a:pPr>
            <a:endParaRPr lang="en-US" sz="1600" dirty="0" smtClean="0">
              <a:solidFill>
                <a:srgbClr val="102966"/>
              </a:solidFill>
            </a:endParaRPr>
          </a:p>
        </p:txBody>
      </p:sp>
      <p:sp>
        <p:nvSpPr>
          <p:cNvPr id="3" name="Slide Number Placeholder 2"/>
          <p:cNvSpPr>
            <a:spLocks noGrp="1"/>
          </p:cNvSpPr>
          <p:nvPr>
            <p:ph type="sldNum" sz="quarter" idx="12"/>
          </p:nvPr>
        </p:nvSpPr>
        <p:spPr/>
        <p:txBody>
          <a:bodyPr/>
          <a:lstStyle/>
          <a:p>
            <a:fld id="{241AD317-6BE3-47C7-B94F-40A6626992D8}" type="slidenum">
              <a:rPr lang="en-US" smtClean="0"/>
              <a:t>19</a:t>
            </a:fld>
            <a:endParaRPr lang="en-US"/>
          </a:p>
        </p:txBody>
      </p:sp>
    </p:spTree>
    <p:extLst>
      <p:ext uri="{BB962C8B-B14F-4D97-AF65-F5344CB8AC3E}">
        <p14:creationId xmlns:p14="http://schemas.microsoft.com/office/powerpoint/2010/main" val="2896793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 y="0"/>
            <a:ext cx="2049443" cy="6858000"/>
          </a:xfrm>
          <a:prstGeom prst="rect">
            <a:avLst/>
          </a:prstGeom>
          <a:solidFill>
            <a:schemeClr val="accent1"/>
          </a:solidFill>
        </p:spPr>
      </p:pic>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49449" y="1546516"/>
            <a:ext cx="9835736" cy="4191000"/>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endParaRPr lang="en-US" sz="1200" dirty="0"/>
          </a:p>
          <a:p>
            <a:pPr algn="ctr">
              <a:spcBef>
                <a:spcPts val="0"/>
              </a:spcBef>
              <a:defRPr/>
            </a:pPr>
            <a:endParaRPr lang="en-US" sz="1800" dirty="0"/>
          </a:p>
          <a:p>
            <a:pPr marL="0" indent="0" algn="ctr">
              <a:spcBef>
                <a:spcPct val="5000"/>
              </a:spcBef>
              <a:spcAft>
                <a:spcPct val="10000"/>
              </a:spcAft>
              <a:buNone/>
              <a:defRPr/>
            </a:pPr>
            <a:r>
              <a:rPr lang="en-US" sz="3200" b="1" dirty="0" smtClean="0">
                <a:solidFill>
                  <a:srgbClr val="102966"/>
                </a:solidFill>
              </a:rPr>
              <a:t>Do Differing Levels of Participation in Developmental Education Have Differential Effects of Persistence and Degree Completion?</a:t>
            </a:r>
          </a:p>
          <a:p>
            <a:pPr marL="0" indent="0" algn="ctr">
              <a:spcBef>
                <a:spcPct val="5000"/>
              </a:spcBef>
              <a:spcAft>
                <a:spcPct val="10000"/>
              </a:spcAft>
              <a:buNone/>
              <a:defRPr/>
            </a:pPr>
            <a:endParaRPr lang="en-US" sz="2800" b="1" i="1" dirty="0">
              <a:solidFill>
                <a:srgbClr val="102966"/>
              </a:solidFill>
            </a:endParaRPr>
          </a:p>
          <a:p>
            <a:pPr marL="0" indent="0" algn="ctr">
              <a:spcBef>
                <a:spcPct val="5000"/>
              </a:spcBef>
              <a:spcAft>
                <a:spcPct val="10000"/>
              </a:spcAft>
              <a:buNone/>
              <a:defRPr/>
            </a:pPr>
            <a:r>
              <a:rPr lang="en-US" sz="2800" dirty="0" smtClean="0">
                <a:solidFill>
                  <a:srgbClr val="102966"/>
                </a:solidFill>
              </a:rPr>
              <a:t>Kyle Lovseth and Hongwei Yu</a:t>
            </a:r>
          </a:p>
          <a:p>
            <a:pPr marL="0" indent="0" algn="ctr">
              <a:spcBef>
                <a:spcPct val="5000"/>
              </a:spcBef>
              <a:spcAft>
                <a:spcPct val="10000"/>
              </a:spcAft>
              <a:buNone/>
              <a:defRPr/>
            </a:pPr>
            <a:r>
              <a:rPr lang="en-US" sz="2800" dirty="0" smtClean="0">
                <a:solidFill>
                  <a:srgbClr val="102966"/>
                </a:solidFill>
              </a:rPr>
              <a:t>The Center for Community College Student Engagement</a:t>
            </a:r>
            <a:endParaRPr lang="en-US" sz="2800" dirty="0">
              <a:solidFill>
                <a:srgbClr val="102966"/>
              </a:solidFill>
            </a:endParaRPr>
          </a:p>
          <a:p>
            <a:pPr algn="ctr">
              <a:spcBef>
                <a:spcPts val="0"/>
              </a:spcBef>
              <a:defRPr/>
            </a:pPr>
            <a:endParaRPr lang="en-US" sz="1600" i="1" dirty="0"/>
          </a:p>
        </p:txBody>
      </p:sp>
      <p:sp>
        <p:nvSpPr>
          <p:cNvPr id="3" name="Slide Number Placeholder 2"/>
          <p:cNvSpPr>
            <a:spLocks noGrp="1"/>
          </p:cNvSpPr>
          <p:nvPr>
            <p:ph type="sldNum" sz="quarter" idx="12"/>
          </p:nvPr>
        </p:nvSpPr>
        <p:spPr/>
        <p:txBody>
          <a:bodyPr/>
          <a:lstStyle/>
          <a:p>
            <a:fld id="{241AD317-6BE3-47C7-B94F-40A6626992D8}" type="slidenum">
              <a:rPr lang="en-US" smtClean="0"/>
              <a:t>2</a:t>
            </a:fld>
            <a:endParaRPr lang="en-US"/>
          </a:p>
        </p:txBody>
      </p:sp>
    </p:spTree>
    <p:extLst>
      <p:ext uri="{BB962C8B-B14F-4D97-AF65-F5344CB8AC3E}">
        <p14:creationId xmlns:p14="http://schemas.microsoft.com/office/powerpoint/2010/main" val="2502724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Analysis</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7" y="1097983"/>
            <a:ext cx="9834707" cy="5396038"/>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Enrollment Variable</a:t>
            </a:r>
          </a:p>
          <a:p>
            <a:pPr marL="0" indent="0" algn="ctr">
              <a:spcBef>
                <a:spcPts val="0"/>
              </a:spcBef>
              <a:buNone/>
              <a:defRPr/>
            </a:pPr>
            <a:endParaRPr lang="en-US" sz="1400" dirty="0" smtClean="0">
              <a:solidFill>
                <a:srgbClr val="102966"/>
              </a:solidFill>
            </a:endParaRPr>
          </a:p>
          <a:p>
            <a:pPr>
              <a:spcBef>
                <a:spcPts val="0"/>
              </a:spcBef>
              <a:defRPr/>
            </a:pPr>
            <a:r>
              <a:rPr lang="en-US" sz="2800" dirty="0" smtClean="0">
                <a:solidFill>
                  <a:srgbClr val="102966"/>
                </a:solidFill>
              </a:rPr>
              <a:t>Incorporates the realistic fluid nature of community college enrollment status throughout entire tenure at college:</a:t>
            </a:r>
          </a:p>
          <a:p>
            <a:pPr marL="0" indent="0" algn="ctr">
              <a:spcBef>
                <a:spcPts val="0"/>
              </a:spcBef>
              <a:buNone/>
              <a:defRPr/>
            </a:pPr>
            <a:endParaRPr lang="en-US" sz="1200" dirty="0" smtClean="0">
              <a:solidFill>
                <a:srgbClr val="102966"/>
              </a:solidFill>
            </a:endParaRPr>
          </a:p>
          <a:p>
            <a:pPr marL="0" indent="0">
              <a:spcBef>
                <a:spcPts val="0"/>
              </a:spcBef>
              <a:buNone/>
              <a:defRPr/>
            </a:pPr>
            <a:endParaRPr lang="en-US" sz="1200" dirty="0" smtClean="0">
              <a:solidFill>
                <a:srgbClr val="102966"/>
              </a:solidFill>
            </a:endParaRPr>
          </a:p>
          <a:p>
            <a:pPr>
              <a:spcBef>
                <a:spcPts val="0"/>
              </a:spcBef>
              <a:defRPr/>
            </a:pPr>
            <a:endParaRPr lang="en-US" sz="1600" dirty="0" smtClean="0">
              <a:solidFill>
                <a:srgbClr val="1029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46959296"/>
              </p:ext>
            </p:extLst>
          </p:nvPr>
        </p:nvGraphicFramePr>
        <p:xfrm>
          <a:off x="2389387" y="3095534"/>
          <a:ext cx="9156887" cy="2560320"/>
        </p:xfrm>
        <a:graphic>
          <a:graphicData uri="http://schemas.openxmlformats.org/drawingml/2006/table">
            <a:tbl>
              <a:tblPr firstRow="1" firstCol="1" bandRow="1">
                <a:tableStyleId>{5C22544A-7EE6-4342-B048-85BDC9FD1C3A}</a:tableStyleId>
              </a:tblPr>
              <a:tblGrid>
                <a:gridCol w="6039173">
                  <a:extLst>
                    <a:ext uri="{9D8B030D-6E8A-4147-A177-3AD203B41FA5}">
                      <a16:colId xmlns:a16="http://schemas.microsoft.com/office/drawing/2014/main" val="3305381942"/>
                    </a:ext>
                  </a:extLst>
                </a:gridCol>
                <a:gridCol w="1645141">
                  <a:extLst>
                    <a:ext uri="{9D8B030D-6E8A-4147-A177-3AD203B41FA5}">
                      <a16:colId xmlns:a16="http://schemas.microsoft.com/office/drawing/2014/main" val="3786061483"/>
                    </a:ext>
                  </a:extLst>
                </a:gridCol>
                <a:gridCol w="1472573">
                  <a:extLst>
                    <a:ext uri="{9D8B030D-6E8A-4147-A177-3AD203B41FA5}">
                      <a16:colId xmlns:a16="http://schemas.microsoft.com/office/drawing/2014/main" val="2203067966"/>
                    </a:ext>
                  </a:extLst>
                </a:gridCol>
              </a:tblGrid>
              <a:tr h="320040">
                <a:tc>
                  <a:txBody>
                    <a:bodyPr/>
                    <a:lstStyle/>
                    <a:p>
                      <a:pPr marL="0" marR="0" algn="ctr">
                        <a:lnSpc>
                          <a:spcPct val="107000"/>
                        </a:lnSpc>
                        <a:spcBef>
                          <a:spcPts val="0"/>
                        </a:spcBef>
                        <a:spcAft>
                          <a:spcPts val="0"/>
                        </a:spcAft>
                      </a:pPr>
                      <a:r>
                        <a:rPr lang="en-US" sz="1800" kern="1200" dirty="0">
                          <a:effectLst/>
                        </a:rPr>
                        <a:t>Enrollment Pattern</a:t>
                      </a:r>
                      <a:endParaRPr lang="en-US" sz="1800" dirty="0">
                        <a:effectLst/>
                        <a:latin typeface="Arial" panose="020B0604020202020204" pitchFamily="34" charset="0"/>
                        <a:ea typeface="Calibri" panose="020F0502020204030204" pitchFamily="34" charset="0"/>
                      </a:endParaRPr>
                    </a:p>
                  </a:txBody>
                  <a:tcPr marL="73025" marR="228600" marT="9525" marB="0" anchor="ctr">
                    <a:solidFill>
                      <a:srgbClr val="102966"/>
                    </a:solidFill>
                  </a:tcPr>
                </a:tc>
                <a:tc>
                  <a:txBody>
                    <a:bodyPr/>
                    <a:lstStyle/>
                    <a:p>
                      <a:pPr marL="0" marR="0" algn="ctr">
                        <a:lnSpc>
                          <a:spcPct val="107000"/>
                        </a:lnSpc>
                        <a:spcBef>
                          <a:spcPts val="0"/>
                        </a:spcBef>
                        <a:spcAft>
                          <a:spcPts val="0"/>
                        </a:spcAft>
                      </a:pPr>
                      <a:r>
                        <a:rPr lang="en-US" sz="1800" kern="1200">
                          <a:effectLst/>
                        </a:rPr>
                        <a:t>Count</a:t>
                      </a:r>
                      <a:endParaRPr lang="en-US" sz="1800">
                        <a:effectLst/>
                        <a:latin typeface="Arial" panose="020B0604020202020204" pitchFamily="34" charset="0"/>
                        <a:ea typeface="Calibri" panose="020F0502020204030204" pitchFamily="34" charset="0"/>
                      </a:endParaRPr>
                    </a:p>
                  </a:txBody>
                  <a:tcPr marL="73025" marR="228600" marT="9525" marB="0" anchor="ctr">
                    <a:solidFill>
                      <a:srgbClr val="102966"/>
                    </a:solidFill>
                  </a:tcPr>
                </a:tc>
                <a:tc>
                  <a:txBody>
                    <a:bodyPr/>
                    <a:lstStyle/>
                    <a:p>
                      <a:pPr marL="0" marR="0" algn="ctr">
                        <a:lnSpc>
                          <a:spcPct val="107000"/>
                        </a:lnSpc>
                        <a:spcBef>
                          <a:spcPts val="0"/>
                        </a:spcBef>
                        <a:spcAft>
                          <a:spcPts val="0"/>
                        </a:spcAft>
                      </a:pPr>
                      <a:r>
                        <a:rPr lang="en-US" sz="1800" kern="1200" dirty="0">
                          <a:effectLst/>
                        </a:rPr>
                        <a:t>Percent</a:t>
                      </a:r>
                      <a:endParaRPr lang="en-US" sz="1800" dirty="0">
                        <a:effectLst/>
                        <a:latin typeface="Arial" panose="020B0604020202020204" pitchFamily="34" charset="0"/>
                        <a:ea typeface="Calibri" panose="020F0502020204030204" pitchFamily="34" charset="0"/>
                      </a:endParaRPr>
                    </a:p>
                  </a:txBody>
                  <a:tcPr marL="73025" marR="228600" marT="9525" marB="0" anchor="ctr">
                    <a:solidFill>
                      <a:srgbClr val="102966"/>
                    </a:solidFill>
                  </a:tcPr>
                </a:tc>
                <a:extLst>
                  <a:ext uri="{0D108BD9-81ED-4DB2-BD59-A6C34878D82A}">
                    <a16:rowId xmlns:a16="http://schemas.microsoft.com/office/drawing/2014/main" val="1044189020"/>
                  </a:ext>
                </a:extLst>
              </a:tr>
              <a:tr h="320040">
                <a:tc>
                  <a:txBody>
                    <a:bodyPr/>
                    <a:lstStyle/>
                    <a:p>
                      <a:pPr marL="0" marR="0">
                        <a:lnSpc>
                          <a:spcPct val="107000"/>
                        </a:lnSpc>
                        <a:spcBef>
                          <a:spcPts val="0"/>
                        </a:spcBef>
                        <a:spcAft>
                          <a:spcPts val="0"/>
                        </a:spcAft>
                      </a:pPr>
                      <a:r>
                        <a:rPr lang="en-US" sz="1600" kern="1200">
                          <a:effectLst/>
                        </a:rPr>
                        <a:t>Always  full-time</a:t>
                      </a:r>
                      <a:endParaRPr lang="en-US" sz="1600">
                        <a:effectLst/>
                        <a:latin typeface="Arial" panose="020B0604020202020204" pitchFamily="34" charset="0"/>
                        <a:ea typeface="Calibri" panose="020F0502020204030204" pitchFamily="34" charset="0"/>
                      </a:endParaRPr>
                    </a:p>
                  </a:txBody>
                  <a:tcPr marL="73025" marR="228600" marT="9525" marB="0" anchor="ctr">
                    <a:solidFill>
                      <a:srgbClr val="102966"/>
                    </a:solidFill>
                  </a:tcPr>
                </a:tc>
                <a:tc>
                  <a:txBody>
                    <a:bodyPr/>
                    <a:lstStyle/>
                    <a:p>
                      <a:pPr marL="0" marR="120650" algn="ctr">
                        <a:lnSpc>
                          <a:spcPct val="107000"/>
                        </a:lnSpc>
                        <a:spcBef>
                          <a:spcPts val="0"/>
                        </a:spcBef>
                        <a:spcAft>
                          <a:spcPts val="0"/>
                        </a:spcAft>
                      </a:pPr>
                      <a:r>
                        <a:rPr lang="en-US" sz="1800" kern="1200">
                          <a:effectLst/>
                        </a:rPr>
                        <a:t>2,569</a:t>
                      </a:r>
                      <a:endParaRPr lang="en-US" sz="1800">
                        <a:effectLst/>
                        <a:latin typeface="Arial" panose="020B0604020202020204" pitchFamily="34" charset="0"/>
                        <a:ea typeface="Calibri" panose="020F0502020204030204" pitchFamily="34" charset="0"/>
                      </a:endParaRPr>
                    </a:p>
                  </a:txBody>
                  <a:tcPr marL="73025" marR="228600" marT="9525" marB="0" anchor="ctr"/>
                </a:tc>
                <a:tc>
                  <a:txBody>
                    <a:bodyPr/>
                    <a:lstStyle/>
                    <a:p>
                      <a:pPr marL="0" marR="120650" algn="ctr">
                        <a:lnSpc>
                          <a:spcPct val="107000"/>
                        </a:lnSpc>
                        <a:spcBef>
                          <a:spcPts val="0"/>
                        </a:spcBef>
                        <a:spcAft>
                          <a:spcPts val="0"/>
                        </a:spcAft>
                      </a:pPr>
                      <a:r>
                        <a:rPr lang="en-US" sz="1800" kern="1200" dirty="0" smtClean="0">
                          <a:effectLst/>
                        </a:rPr>
                        <a:t>15%</a:t>
                      </a:r>
                      <a:endParaRPr lang="en-US" sz="1800" dirty="0">
                        <a:effectLst/>
                        <a:latin typeface="Arial" panose="020B0604020202020204" pitchFamily="34" charset="0"/>
                        <a:ea typeface="Calibri" panose="020F0502020204030204" pitchFamily="34" charset="0"/>
                      </a:endParaRPr>
                    </a:p>
                  </a:txBody>
                  <a:tcPr marL="73025" marR="228600" marT="9525" marB="0" anchor="ctr"/>
                </a:tc>
                <a:extLst>
                  <a:ext uri="{0D108BD9-81ED-4DB2-BD59-A6C34878D82A}">
                    <a16:rowId xmlns:a16="http://schemas.microsoft.com/office/drawing/2014/main" val="2581588837"/>
                  </a:ext>
                </a:extLst>
              </a:tr>
              <a:tr h="320040">
                <a:tc>
                  <a:txBody>
                    <a:bodyPr/>
                    <a:lstStyle/>
                    <a:p>
                      <a:pPr marL="0" marR="0">
                        <a:lnSpc>
                          <a:spcPct val="107000"/>
                        </a:lnSpc>
                        <a:spcBef>
                          <a:spcPts val="0"/>
                        </a:spcBef>
                        <a:spcAft>
                          <a:spcPts val="0"/>
                        </a:spcAft>
                      </a:pPr>
                      <a:r>
                        <a:rPr lang="en-US" sz="1600" kern="1200">
                          <a:effectLst/>
                        </a:rPr>
                        <a:t>Always part-time</a:t>
                      </a:r>
                      <a:endParaRPr lang="en-US" sz="1600">
                        <a:effectLst/>
                        <a:latin typeface="Arial" panose="020B0604020202020204" pitchFamily="34" charset="0"/>
                        <a:ea typeface="Calibri" panose="020F0502020204030204" pitchFamily="34" charset="0"/>
                      </a:endParaRPr>
                    </a:p>
                  </a:txBody>
                  <a:tcPr marL="73025" marR="228600" marT="9525" marB="0" anchor="ctr">
                    <a:solidFill>
                      <a:srgbClr val="102966"/>
                    </a:solidFill>
                  </a:tcPr>
                </a:tc>
                <a:tc>
                  <a:txBody>
                    <a:bodyPr/>
                    <a:lstStyle/>
                    <a:p>
                      <a:pPr marL="0" marR="120650" algn="ctr">
                        <a:lnSpc>
                          <a:spcPct val="107000"/>
                        </a:lnSpc>
                        <a:spcBef>
                          <a:spcPts val="0"/>
                        </a:spcBef>
                        <a:spcAft>
                          <a:spcPts val="0"/>
                        </a:spcAft>
                      </a:pPr>
                      <a:r>
                        <a:rPr lang="en-US" sz="1800" kern="1200">
                          <a:effectLst/>
                        </a:rPr>
                        <a:t>2,960</a:t>
                      </a:r>
                      <a:endParaRPr lang="en-US" sz="1800">
                        <a:effectLst/>
                        <a:latin typeface="Arial" panose="020B0604020202020204" pitchFamily="34" charset="0"/>
                        <a:ea typeface="Calibri" panose="020F0502020204030204" pitchFamily="34" charset="0"/>
                      </a:endParaRPr>
                    </a:p>
                  </a:txBody>
                  <a:tcPr marL="73025" marR="228600" marT="9525" marB="0" anchor="ctr"/>
                </a:tc>
                <a:tc>
                  <a:txBody>
                    <a:bodyPr/>
                    <a:lstStyle/>
                    <a:p>
                      <a:pPr marL="0" marR="120650" algn="ctr">
                        <a:lnSpc>
                          <a:spcPct val="107000"/>
                        </a:lnSpc>
                        <a:spcBef>
                          <a:spcPts val="0"/>
                        </a:spcBef>
                        <a:spcAft>
                          <a:spcPts val="0"/>
                        </a:spcAft>
                      </a:pPr>
                      <a:r>
                        <a:rPr lang="en-US" sz="1800" kern="1200" dirty="0" smtClean="0">
                          <a:effectLst/>
                        </a:rPr>
                        <a:t>17%</a:t>
                      </a:r>
                      <a:endParaRPr lang="en-US" sz="1800" dirty="0">
                        <a:effectLst/>
                        <a:latin typeface="Arial" panose="020B0604020202020204" pitchFamily="34" charset="0"/>
                        <a:ea typeface="Calibri" panose="020F0502020204030204" pitchFamily="34" charset="0"/>
                      </a:endParaRPr>
                    </a:p>
                  </a:txBody>
                  <a:tcPr marL="73025" marR="228600" marT="9525" marB="0" anchor="ctr"/>
                </a:tc>
                <a:extLst>
                  <a:ext uri="{0D108BD9-81ED-4DB2-BD59-A6C34878D82A}">
                    <a16:rowId xmlns:a16="http://schemas.microsoft.com/office/drawing/2014/main" val="4088607798"/>
                  </a:ext>
                </a:extLst>
              </a:tr>
              <a:tr h="320040">
                <a:tc>
                  <a:txBody>
                    <a:bodyPr/>
                    <a:lstStyle/>
                    <a:p>
                      <a:pPr marL="0" marR="0">
                        <a:lnSpc>
                          <a:spcPct val="107000"/>
                        </a:lnSpc>
                        <a:spcBef>
                          <a:spcPts val="0"/>
                        </a:spcBef>
                        <a:spcAft>
                          <a:spcPts val="0"/>
                        </a:spcAft>
                      </a:pPr>
                      <a:r>
                        <a:rPr lang="en-US" sz="1600" kern="1200">
                          <a:effectLst/>
                        </a:rPr>
                        <a:t>Start as full-time, switch to part-time, no other changes</a:t>
                      </a:r>
                      <a:endParaRPr lang="en-US" sz="1600">
                        <a:effectLst/>
                        <a:latin typeface="Arial" panose="020B0604020202020204" pitchFamily="34" charset="0"/>
                        <a:ea typeface="Calibri" panose="020F0502020204030204" pitchFamily="34" charset="0"/>
                      </a:endParaRPr>
                    </a:p>
                  </a:txBody>
                  <a:tcPr marL="73025" marR="228600" marT="9525" marB="0" anchor="ctr">
                    <a:solidFill>
                      <a:srgbClr val="102966"/>
                    </a:solidFill>
                  </a:tcPr>
                </a:tc>
                <a:tc>
                  <a:txBody>
                    <a:bodyPr/>
                    <a:lstStyle/>
                    <a:p>
                      <a:pPr marL="0" marR="120650" algn="ctr">
                        <a:lnSpc>
                          <a:spcPct val="107000"/>
                        </a:lnSpc>
                        <a:spcBef>
                          <a:spcPts val="0"/>
                        </a:spcBef>
                        <a:spcAft>
                          <a:spcPts val="0"/>
                        </a:spcAft>
                      </a:pPr>
                      <a:r>
                        <a:rPr lang="en-US" sz="1800" kern="1200" dirty="0">
                          <a:effectLst/>
                        </a:rPr>
                        <a:t>2,586</a:t>
                      </a:r>
                      <a:endParaRPr lang="en-US" sz="1800" dirty="0">
                        <a:effectLst/>
                        <a:latin typeface="Arial" panose="020B0604020202020204" pitchFamily="34" charset="0"/>
                        <a:ea typeface="Calibri" panose="020F0502020204030204" pitchFamily="34" charset="0"/>
                      </a:endParaRPr>
                    </a:p>
                  </a:txBody>
                  <a:tcPr marL="73025" marR="228600" marT="9525" marB="0" anchor="ctr"/>
                </a:tc>
                <a:tc>
                  <a:txBody>
                    <a:bodyPr/>
                    <a:lstStyle/>
                    <a:p>
                      <a:pPr marL="0" marR="120650" algn="ctr">
                        <a:lnSpc>
                          <a:spcPct val="107000"/>
                        </a:lnSpc>
                        <a:spcBef>
                          <a:spcPts val="0"/>
                        </a:spcBef>
                        <a:spcAft>
                          <a:spcPts val="0"/>
                        </a:spcAft>
                      </a:pPr>
                      <a:r>
                        <a:rPr lang="en-US" sz="1800" kern="1200" dirty="0" smtClean="0">
                          <a:effectLst/>
                        </a:rPr>
                        <a:t>15%</a:t>
                      </a:r>
                      <a:endParaRPr lang="en-US" sz="1800" dirty="0">
                        <a:effectLst/>
                        <a:latin typeface="Arial" panose="020B0604020202020204" pitchFamily="34" charset="0"/>
                        <a:ea typeface="Calibri" panose="020F0502020204030204" pitchFamily="34" charset="0"/>
                      </a:endParaRPr>
                    </a:p>
                  </a:txBody>
                  <a:tcPr marL="73025" marR="228600" marT="9525" marB="0" anchor="ctr"/>
                </a:tc>
                <a:extLst>
                  <a:ext uri="{0D108BD9-81ED-4DB2-BD59-A6C34878D82A}">
                    <a16:rowId xmlns:a16="http://schemas.microsoft.com/office/drawing/2014/main" val="4107488444"/>
                  </a:ext>
                </a:extLst>
              </a:tr>
              <a:tr h="320040">
                <a:tc>
                  <a:txBody>
                    <a:bodyPr/>
                    <a:lstStyle/>
                    <a:p>
                      <a:pPr marL="0" marR="0">
                        <a:lnSpc>
                          <a:spcPct val="107000"/>
                        </a:lnSpc>
                        <a:spcBef>
                          <a:spcPts val="0"/>
                        </a:spcBef>
                        <a:spcAft>
                          <a:spcPts val="0"/>
                        </a:spcAft>
                      </a:pPr>
                      <a:r>
                        <a:rPr lang="en-US" sz="1600" kern="1200" dirty="0">
                          <a:effectLst/>
                        </a:rPr>
                        <a:t>Start as part-time, switch to full-time, no other changes</a:t>
                      </a:r>
                      <a:endParaRPr lang="en-US" sz="1600" dirty="0">
                        <a:effectLst/>
                        <a:latin typeface="Arial" panose="020B0604020202020204" pitchFamily="34" charset="0"/>
                        <a:ea typeface="Calibri" panose="020F0502020204030204" pitchFamily="34" charset="0"/>
                      </a:endParaRPr>
                    </a:p>
                  </a:txBody>
                  <a:tcPr marL="73025" marR="228600" marT="9525" marB="0" anchor="ctr">
                    <a:solidFill>
                      <a:srgbClr val="102966"/>
                    </a:solidFill>
                  </a:tcPr>
                </a:tc>
                <a:tc>
                  <a:txBody>
                    <a:bodyPr/>
                    <a:lstStyle/>
                    <a:p>
                      <a:pPr marL="0" marR="120650" algn="ctr">
                        <a:lnSpc>
                          <a:spcPct val="107000"/>
                        </a:lnSpc>
                        <a:spcBef>
                          <a:spcPts val="0"/>
                        </a:spcBef>
                        <a:spcAft>
                          <a:spcPts val="0"/>
                        </a:spcAft>
                      </a:pPr>
                      <a:r>
                        <a:rPr lang="en-US" sz="1800" kern="1200">
                          <a:effectLst/>
                        </a:rPr>
                        <a:t>1,380</a:t>
                      </a:r>
                      <a:endParaRPr lang="en-US" sz="1800">
                        <a:effectLst/>
                        <a:latin typeface="Arial" panose="020B0604020202020204" pitchFamily="34" charset="0"/>
                        <a:ea typeface="Calibri" panose="020F0502020204030204" pitchFamily="34" charset="0"/>
                      </a:endParaRPr>
                    </a:p>
                  </a:txBody>
                  <a:tcPr marL="73025" marR="228600" marT="9525" marB="0" anchor="ctr"/>
                </a:tc>
                <a:tc>
                  <a:txBody>
                    <a:bodyPr/>
                    <a:lstStyle/>
                    <a:p>
                      <a:pPr marL="0" marR="120650" algn="ctr">
                        <a:lnSpc>
                          <a:spcPct val="107000"/>
                        </a:lnSpc>
                        <a:spcBef>
                          <a:spcPts val="0"/>
                        </a:spcBef>
                        <a:spcAft>
                          <a:spcPts val="0"/>
                        </a:spcAft>
                      </a:pPr>
                      <a:r>
                        <a:rPr lang="en-US" sz="1800" kern="1200" dirty="0" smtClean="0">
                          <a:effectLst/>
                        </a:rPr>
                        <a:t>8%</a:t>
                      </a:r>
                      <a:endParaRPr lang="en-US" sz="1800" dirty="0">
                        <a:effectLst/>
                        <a:latin typeface="Arial" panose="020B0604020202020204" pitchFamily="34" charset="0"/>
                        <a:ea typeface="Calibri" panose="020F0502020204030204" pitchFamily="34" charset="0"/>
                      </a:endParaRPr>
                    </a:p>
                  </a:txBody>
                  <a:tcPr marL="73025" marR="228600" marT="9525" marB="0" anchor="ctr"/>
                </a:tc>
                <a:extLst>
                  <a:ext uri="{0D108BD9-81ED-4DB2-BD59-A6C34878D82A}">
                    <a16:rowId xmlns:a16="http://schemas.microsoft.com/office/drawing/2014/main" val="1323242204"/>
                  </a:ext>
                </a:extLst>
              </a:tr>
              <a:tr h="320040">
                <a:tc>
                  <a:txBody>
                    <a:bodyPr/>
                    <a:lstStyle/>
                    <a:p>
                      <a:pPr marL="0" marR="0">
                        <a:lnSpc>
                          <a:spcPct val="107000"/>
                        </a:lnSpc>
                        <a:spcBef>
                          <a:spcPts val="0"/>
                        </a:spcBef>
                        <a:spcAft>
                          <a:spcPts val="0"/>
                        </a:spcAft>
                      </a:pPr>
                      <a:r>
                        <a:rPr lang="en-US" sz="1600" kern="1200">
                          <a:effectLst/>
                        </a:rPr>
                        <a:t>Start as full-time, multiple changes</a:t>
                      </a:r>
                      <a:endParaRPr lang="en-US" sz="1600">
                        <a:effectLst/>
                        <a:latin typeface="Arial" panose="020B0604020202020204" pitchFamily="34" charset="0"/>
                        <a:ea typeface="Calibri" panose="020F0502020204030204" pitchFamily="34" charset="0"/>
                      </a:endParaRPr>
                    </a:p>
                  </a:txBody>
                  <a:tcPr marL="73025" marR="228600" marT="9525" marB="0" anchor="ctr">
                    <a:solidFill>
                      <a:srgbClr val="102966"/>
                    </a:solidFill>
                  </a:tcPr>
                </a:tc>
                <a:tc>
                  <a:txBody>
                    <a:bodyPr/>
                    <a:lstStyle/>
                    <a:p>
                      <a:pPr marL="0" marR="120650" algn="ctr">
                        <a:lnSpc>
                          <a:spcPct val="107000"/>
                        </a:lnSpc>
                        <a:spcBef>
                          <a:spcPts val="0"/>
                        </a:spcBef>
                        <a:spcAft>
                          <a:spcPts val="0"/>
                        </a:spcAft>
                      </a:pPr>
                      <a:r>
                        <a:rPr lang="en-US" sz="1800" kern="1200">
                          <a:effectLst/>
                        </a:rPr>
                        <a:t>3,480</a:t>
                      </a:r>
                      <a:endParaRPr lang="en-US" sz="1800">
                        <a:effectLst/>
                        <a:latin typeface="Arial" panose="020B0604020202020204" pitchFamily="34" charset="0"/>
                        <a:ea typeface="Calibri" panose="020F0502020204030204" pitchFamily="34" charset="0"/>
                      </a:endParaRPr>
                    </a:p>
                  </a:txBody>
                  <a:tcPr marL="73025" marR="228600" marT="9525" marB="0" anchor="ctr"/>
                </a:tc>
                <a:tc>
                  <a:txBody>
                    <a:bodyPr/>
                    <a:lstStyle/>
                    <a:p>
                      <a:pPr marL="0" marR="120650" algn="ctr">
                        <a:lnSpc>
                          <a:spcPct val="107000"/>
                        </a:lnSpc>
                        <a:spcBef>
                          <a:spcPts val="0"/>
                        </a:spcBef>
                        <a:spcAft>
                          <a:spcPts val="0"/>
                        </a:spcAft>
                      </a:pPr>
                      <a:r>
                        <a:rPr lang="en-US" sz="1800" kern="1200" dirty="0" smtClean="0">
                          <a:effectLst/>
                        </a:rPr>
                        <a:t>20%</a:t>
                      </a:r>
                      <a:endParaRPr lang="en-US" sz="1800" dirty="0">
                        <a:effectLst/>
                        <a:latin typeface="Arial" panose="020B0604020202020204" pitchFamily="34" charset="0"/>
                        <a:ea typeface="Calibri" panose="020F0502020204030204" pitchFamily="34" charset="0"/>
                      </a:endParaRPr>
                    </a:p>
                  </a:txBody>
                  <a:tcPr marL="73025" marR="228600" marT="9525" marB="0" anchor="ctr"/>
                </a:tc>
                <a:extLst>
                  <a:ext uri="{0D108BD9-81ED-4DB2-BD59-A6C34878D82A}">
                    <a16:rowId xmlns:a16="http://schemas.microsoft.com/office/drawing/2014/main" val="3828556803"/>
                  </a:ext>
                </a:extLst>
              </a:tr>
              <a:tr h="320040">
                <a:tc>
                  <a:txBody>
                    <a:bodyPr/>
                    <a:lstStyle/>
                    <a:p>
                      <a:pPr marL="0" marR="0">
                        <a:lnSpc>
                          <a:spcPct val="107000"/>
                        </a:lnSpc>
                        <a:spcBef>
                          <a:spcPts val="0"/>
                        </a:spcBef>
                        <a:spcAft>
                          <a:spcPts val="0"/>
                        </a:spcAft>
                      </a:pPr>
                      <a:r>
                        <a:rPr lang="en-US" sz="1600" kern="1200">
                          <a:effectLst/>
                        </a:rPr>
                        <a:t>Start as part-time, multiple changes</a:t>
                      </a:r>
                      <a:endParaRPr lang="en-US" sz="1600">
                        <a:effectLst/>
                        <a:latin typeface="Arial" panose="020B0604020202020204" pitchFamily="34" charset="0"/>
                        <a:ea typeface="Calibri" panose="020F0502020204030204" pitchFamily="34" charset="0"/>
                      </a:endParaRPr>
                    </a:p>
                  </a:txBody>
                  <a:tcPr marL="73025" marR="228600" marT="9525" marB="0" anchor="ctr">
                    <a:solidFill>
                      <a:srgbClr val="102966"/>
                    </a:solidFill>
                  </a:tcPr>
                </a:tc>
                <a:tc>
                  <a:txBody>
                    <a:bodyPr/>
                    <a:lstStyle/>
                    <a:p>
                      <a:pPr marL="0" marR="120650" algn="ctr">
                        <a:lnSpc>
                          <a:spcPct val="107000"/>
                        </a:lnSpc>
                        <a:spcBef>
                          <a:spcPts val="0"/>
                        </a:spcBef>
                        <a:spcAft>
                          <a:spcPts val="0"/>
                        </a:spcAft>
                      </a:pPr>
                      <a:r>
                        <a:rPr lang="en-US" sz="1800" kern="1200">
                          <a:effectLst/>
                        </a:rPr>
                        <a:t>4,110</a:t>
                      </a:r>
                      <a:endParaRPr lang="en-US" sz="1800">
                        <a:effectLst/>
                        <a:latin typeface="Arial" panose="020B0604020202020204" pitchFamily="34" charset="0"/>
                        <a:ea typeface="Calibri" panose="020F0502020204030204" pitchFamily="34" charset="0"/>
                      </a:endParaRPr>
                    </a:p>
                  </a:txBody>
                  <a:tcPr marL="73025" marR="228600" marT="9525" marB="0" anchor="ctr"/>
                </a:tc>
                <a:tc>
                  <a:txBody>
                    <a:bodyPr/>
                    <a:lstStyle/>
                    <a:p>
                      <a:pPr marL="0" marR="120650" algn="ctr">
                        <a:lnSpc>
                          <a:spcPct val="107000"/>
                        </a:lnSpc>
                        <a:spcBef>
                          <a:spcPts val="0"/>
                        </a:spcBef>
                        <a:spcAft>
                          <a:spcPts val="0"/>
                        </a:spcAft>
                      </a:pPr>
                      <a:r>
                        <a:rPr lang="en-US" sz="1800" kern="1200" dirty="0" smtClean="0">
                          <a:effectLst/>
                        </a:rPr>
                        <a:t>24%</a:t>
                      </a:r>
                      <a:endParaRPr lang="en-US" sz="1800" dirty="0">
                        <a:effectLst/>
                        <a:latin typeface="Arial" panose="020B0604020202020204" pitchFamily="34" charset="0"/>
                        <a:ea typeface="Calibri" panose="020F0502020204030204" pitchFamily="34" charset="0"/>
                      </a:endParaRPr>
                    </a:p>
                  </a:txBody>
                  <a:tcPr marL="73025" marR="228600" marT="9525" marB="0" anchor="ctr"/>
                </a:tc>
                <a:extLst>
                  <a:ext uri="{0D108BD9-81ED-4DB2-BD59-A6C34878D82A}">
                    <a16:rowId xmlns:a16="http://schemas.microsoft.com/office/drawing/2014/main" val="1304339512"/>
                  </a:ext>
                </a:extLst>
              </a:tr>
              <a:tr h="320040">
                <a:tc>
                  <a:txBody>
                    <a:bodyPr/>
                    <a:lstStyle/>
                    <a:p>
                      <a:pPr marL="0" marR="0">
                        <a:lnSpc>
                          <a:spcPct val="107000"/>
                        </a:lnSpc>
                        <a:spcBef>
                          <a:spcPts val="0"/>
                        </a:spcBef>
                        <a:spcAft>
                          <a:spcPts val="0"/>
                        </a:spcAft>
                      </a:pPr>
                      <a:r>
                        <a:rPr lang="en-US" sz="1600" kern="1200" dirty="0">
                          <a:effectLst/>
                        </a:rPr>
                        <a:t>Total</a:t>
                      </a:r>
                      <a:endParaRPr lang="en-US" sz="1600" dirty="0">
                        <a:effectLst/>
                        <a:latin typeface="Arial" panose="020B0604020202020204" pitchFamily="34" charset="0"/>
                        <a:ea typeface="Calibri" panose="020F0502020204030204" pitchFamily="34" charset="0"/>
                      </a:endParaRPr>
                    </a:p>
                  </a:txBody>
                  <a:tcPr marL="73025" marR="228600" marT="9525" marB="0" anchor="ctr">
                    <a:solidFill>
                      <a:srgbClr val="102966"/>
                    </a:solidFill>
                  </a:tcPr>
                </a:tc>
                <a:tc>
                  <a:txBody>
                    <a:bodyPr/>
                    <a:lstStyle/>
                    <a:p>
                      <a:pPr marL="0" marR="120650" algn="ctr">
                        <a:lnSpc>
                          <a:spcPct val="107000"/>
                        </a:lnSpc>
                        <a:spcBef>
                          <a:spcPts val="0"/>
                        </a:spcBef>
                        <a:spcAft>
                          <a:spcPts val="0"/>
                        </a:spcAft>
                      </a:pPr>
                      <a:r>
                        <a:rPr lang="en-US" sz="1800" kern="1200" dirty="0">
                          <a:effectLst/>
                        </a:rPr>
                        <a:t>17,085</a:t>
                      </a:r>
                      <a:endParaRPr lang="en-US" sz="1800" dirty="0">
                        <a:effectLst/>
                        <a:latin typeface="Arial" panose="020B0604020202020204" pitchFamily="34" charset="0"/>
                        <a:ea typeface="Calibri" panose="020F0502020204030204" pitchFamily="34" charset="0"/>
                      </a:endParaRPr>
                    </a:p>
                  </a:txBody>
                  <a:tcPr marL="73025" marR="228600" marT="9525" marB="0" anchor="ctr"/>
                </a:tc>
                <a:tc>
                  <a:txBody>
                    <a:bodyPr/>
                    <a:lstStyle/>
                    <a:p>
                      <a:pPr marL="0" marR="120650" algn="ctr">
                        <a:lnSpc>
                          <a:spcPct val="107000"/>
                        </a:lnSpc>
                        <a:spcBef>
                          <a:spcPts val="0"/>
                        </a:spcBef>
                        <a:spcAft>
                          <a:spcPts val="0"/>
                        </a:spcAft>
                      </a:pPr>
                      <a:r>
                        <a:rPr lang="en-US" sz="1800" kern="1200" dirty="0" smtClean="0">
                          <a:effectLst/>
                        </a:rPr>
                        <a:t>100%</a:t>
                      </a:r>
                      <a:endParaRPr lang="en-US" sz="1800" dirty="0">
                        <a:effectLst/>
                        <a:latin typeface="Arial" panose="020B0604020202020204" pitchFamily="34" charset="0"/>
                        <a:ea typeface="Calibri" panose="020F0502020204030204" pitchFamily="34" charset="0"/>
                      </a:endParaRPr>
                    </a:p>
                  </a:txBody>
                  <a:tcPr marL="73025" marR="228600" marT="9525" marB="0" anchor="ctr"/>
                </a:tc>
                <a:extLst>
                  <a:ext uri="{0D108BD9-81ED-4DB2-BD59-A6C34878D82A}">
                    <a16:rowId xmlns:a16="http://schemas.microsoft.com/office/drawing/2014/main" val="680937995"/>
                  </a:ext>
                </a:extLst>
              </a:tr>
            </a:tbl>
          </a:graphicData>
        </a:graphic>
      </p:graphicFrame>
      <p:sp>
        <p:nvSpPr>
          <p:cNvPr id="6" name="Slide Number Placeholder 5"/>
          <p:cNvSpPr>
            <a:spLocks noGrp="1"/>
          </p:cNvSpPr>
          <p:nvPr>
            <p:ph type="sldNum" sz="quarter" idx="12"/>
          </p:nvPr>
        </p:nvSpPr>
        <p:spPr/>
        <p:txBody>
          <a:bodyPr/>
          <a:lstStyle/>
          <a:p>
            <a:fld id="{241AD317-6BE3-47C7-B94F-40A6626992D8}" type="slidenum">
              <a:rPr lang="en-US" smtClean="0"/>
              <a:t>20</a:t>
            </a:fld>
            <a:endParaRPr lang="en-US"/>
          </a:p>
        </p:txBody>
      </p:sp>
    </p:spTree>
    <p:extLst>
      <p:ext uri="{BB962C8B-B14F-4D97-AF65-F5344CB8AC3E}">
        <p14:creationId xmlns:p14="http://schemas.microsoft.com/office/powerpoint/2010/main" val="2853429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923330"/>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Results – Long Term Outcome</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581836" y="1099128"/>
            <a:ext cx="8802108" cy="5082314"/>
          </a:xfrm>
          <a:prstGeom prst="rect">
            <a:avLst/>
          </a:prstGeom>
        </p:spPr>
      </p:pic>
      <p:sp>
        <p:nvSpPr>
          <p:cNvPr id="3" name="Slide Number Placeholder 2"/>
          <p:cNvSpPr>
            <a:spLocks noGrp="1"/>
          </p:cNvSpPr>
          <p:nvPr>
            <p:ph type="sldNum" sz="quarter" idx="12"/>
          </p:nvPr>
        </p:nvSpPr>
        <p:spPr/>
        <p:txBody>
          <a:bodyPr/>
          <a:lstStyle/>
          <a:p>
            <a:fld id="{241AD317-6BE3-47C7-B94F-40A6626992D8}" type="slidenum">
              <a:rPr lang="en-US" smtClean="0"/>
              <a:t>21</a:t>
            </a:fld>
            <a:endParaRPr lang="en-US"/>
          </a:p>
        </p:txBody>
      </p:sp>
    </p:spTree>
    <p:extLst>
      <p:ext uri="{BB962C8B-B14F-4D97-AF65-F5344CB8AC3E}">
        <p14:creationId xmlns:p14="http://schemas.microsoft.com/office/powerpoint/2010/main" val="658301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Summary</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6" y="1080520"/>
            <a:ext cx="9834707" cy="5796088"/>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Long Term Outcome</a:t>
            </a:r>
          </a:p>
          <a:p>
            <a:pPr marL="0" indent="0" algn="ctr">
              <a:spcBef>
                <a:spcPts val="0"/>
              </a:spcBef>
              <a:buNone/>
              <a:defRPr/>
            </a:pPr>
            <a:endParaRPr lang="en-US" sz="1800" dirty="0" smtClean="0">
              <a:solidFill>
                <a:srgbClr val="102966"/>
              </a:solidFill>
            </a:endParaRPr>
          </a:p>
          <a:p>
            <a:pPr>
              <a:spcBef>
                <a:spcPts val="0"/>
              </a:spcBef>
              <a:defRPr/>
            </a:pPr>
            <a:r>
              <a:rPr lang="en-US" sz="2800" dirty="0" smtClean="0">
                <a:solidFill>
                  <a:srgbClr val="102966"/>
                </a:solidFill>
              </a:rPr>
              <a:t>Enrollment in developmental courses was resoundingly associated with </a:t>
            </a:r>
            <a:r>
              <a:rPr lang="en-US" sz="2800" dirty="0" smtClean="0">
                <a:solidFill>
                  <a:srgbClr val="102966"/>
                </a:solidFill>
              </a:rPr>
              <a:t>decreased odds of graduating compared </a:t>
            </a:r>
            <a:r>
              <a:rPr lang="en-US" sz="2800" dirty="0" smtClean="0">
                <a:solidFill>
                  <a:srgbClr val="102966"/>
                </a:solidFill>
              </a:rPr>
              <a:t>to non-developmental students</a:t>
            </a:r>
          </a:p>
          <a:p>
            <a:pPr marL="0" indent="0">
              <a:spcBef>
                <a:spcPts val="0"/>
              </a:spcBef>
              <a:buNone/>
              <a:defRPr/>
            </a:pPr>
            <a:endParaRPr lang="en-US" sz="2000" dirty="0" smtClean="0">
              <a:solidFill>
                <a:srgbClr val="102966"/>
              </a:solidFill>
            </a:endParaRPr>
          </a:p>
          <a:p>
            <a:pPr>
              <a:spcBef>
                <a:spcPts val="0"/>
              </a:spcBef>
              <a:defRPr/>
            </a:pPr>
            <a:r>
              <a:rPr lang="en-US" sz="2800" dirty="0" smtClean="0">
                <a:solidFill>
                  <a:srgbClr val="102966"/>
                </a:solidFill>
              </a:rPr>
              <a:t>This was the case, regardless of level of developmental </a:t>
            </a:r>
            <a:r>
              <a:rPr lang="en-US" sz="2800" dirty="0" smtClean="0">
                <a:solidFill>
                  <a:srgbClr val="102966"/>
                </a:solidFill>
              </a:rPr>
              <a:t>entry level…</a:t>
            </a:r>
            <a:endParaRPr lang="en-US" sz="2800" dirty="0" smtClean="0">
              <a:solidFill>
                <a:srgbClr val="102966"/>
              </a:solidFill>
            </a:endParaRPr>
          </a:p>
          <a:p>
            <a:pPr>
              <a:spcBef>
                <a:spcPts val="0"/>
              </a:spcBef>
              <a:defRPr/>
            </a:pPr>
            <a:endParaRPr lang="en-US" sz="1600" dirty="0" smtClean="0">
              <a:solidFill>
                <a:srgbClr val="102966"/>
              </a:solidFill>
            </a:endParaRPr>
          </a:p>
        </p:txBody>
      </p:sp>
      <p:sp>
        <p:nvSpPr>
          <p:cNvPr id="3" name="Slide Number Placeholder 2"/>
          <p:cNvSpPr>
            <a:spLocks noGrp="1"/>
          </p:cNvSpPr>
          <p:nvPr>
            <p:ph type="sldNum" sz="quarter" idx="12"/>
          </p:nvPr>
        </p:nvSpPr>
        <p:spPr/>
        <p:txBody>
          <a:bodyPr/>
          <a:lstStyle/>
          <a:p>
            <a:fld id="{241AD317-6BE3-47C7-B94F-40A6626992D8}" type="slidenum">
              <a:rPr lang="en-US" smtClean="0"/>
              <a:t>22</a:t>
            </a:fld>
            <a:endParaRPr lang="en-US"/>
          </a:p>
        </p:txBody>
      </p:sp>
    </p:spTree>
    <p:extLst>
      <p:ext uri="{BB962C8B-B14F-4D97-AF65-F5344CB8AC3E}">
        <p14:creationId xmlns:p14="http://schemas.microsoft.com/office/powerpoint/2010/main" val="2287857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Summary</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6" y="1093566"/>
            <a:ext cx="9834707" cy="5615113"/>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Conclusions</a:t>
            </a:r>
          </a:p>
          <a:p>
            <a:pPr marL="0" indent="0" algn="ctr">
              <a:spcBef>
                <a:spcPts val="0"/>
              </a:spcBef>
              <a:buNone/>
              <a:defRPr/>
            </a:pPr>
            <a:endParaRPr lang="en-US" sz="1000" dirty="0" smtClean="0">
              <a:solidFill>
                <a:srgbClr val="102966"/>
              </a:solidFill>
            </a:endParaRPr>
          </a:p>
          <a:p>
            <a:pPr>
              <a:spcBef>
                <a:spcPts val="0"/>
              </a:spcBef>
              <a:defRPr/>
            </a:pPr>
            <a:r>
              <a:rPr lang="en-US" dirty="0" smtClean="0">
                <a:solidFill>
                  <a:srgbClr val="102966"/>
                </a:solidFill>
              </a:rPr>
              <a:t>Data appear to support Zone of Proximal Development theory</a:t>
            </a:r>
          </a:p>
          <a:p>
            <a:pPr marL="0" indent="0">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Scaffolding appears to be taking place, particularly when it involves passing a single course</a:t>
            </a:r>
          </a:p>
          <a:p>
            <a:pPr marL="0" indent="0">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Developmental enrollment can </a:t>
            </a:r>
            <a:r>
              <a:rPr lang="en-US" dirty="0" smtClean="0">
                <a:solidFill>
                  <a:srgbClr val="102966"/>
                </a:solidFill>
              </a:rPr>
              <a:t>increase odds of passing </a:t>
            </a:r>
            <a:r>
              <a:rPr lang="en-US" dirty="0" smtClean="0">
                <a:solidFill>
                  <a:srgbClr val="102966"/>
                </a:solidFill>
              </a:rPr>
              <a:t>gateway courses, as long as students’ ZPD is not too far from the gateway course’s ZPD</a:t>
            </a:r>
          </a:p>
          <a:p>
            <a:pPr marL="0" indent="0">
              <a:spcBef>
                <a:spcPts val="0"/>
              </a:spcBef>
              <a:buNone/>
              <a:defRPr/>
            </a:pPr>
            <a:endParaRPr lang="en-US" sz="1200" dirty="0" smtClean="0">
              <a:solidFill>
                <a:srgbClr val="102966"/>
              </a:solidFill>
            </a:endParaRPr>
          </a:p>
          <a:p>
            <a:pPr>
              <a:spcBef>
                <a:spcPts val="0"/>
              </a:spcBef>
              <a:defRPr/>
            </a:pPr>
            <a:r>
              <a:rPr lang="en-US" dirty="0" smtClean="0">
                <a:solidFill>
                  <a:srgbClr val="102966"/>
                </a:solidFill>
              </a:rPr>
              <a:t>In the end, even though developmental students may demonstrate incremental learning, overall, factors such as extra coursework, which leads to extra semesters enrolled, may deter students from completing their ultimate goals of obtaining a degree/graduating</a:t>
            </a:r>
          </a:p>
          <a:p>
            <a:pPr>
              <a:spcBef>
                <a:spcPts val="0"/>
              </a:spcBef>
              <a:defRPr/>
            </a:pPr>
            <a:endParaRPr lang="en-US" sz="1600" dirty="0" smtClean="0">
              <a:solidFill>
                <a:srgbClr val="102966"/>
              </a:solidFill>
            </a:endParaRPr>
          </a:p>
        </p:txBody>
      </p:sp>
      <p:sp>
        <p:nvSpPr>
          <p:cNvPr id="3" name="Slide Number Placeholder 2"/>
          <p:cNvSpPr>
            <a:spLocks noGrp="1"/>
          </p:cNvSpPr>
          <p:nvPr>
            <p:ph type="sldNum" sz="quarter" idx="12"/>
          </p:nvPr>
        </p:nvSpPr>
        <p:spPr/>
        <p:txBody>
          <a:bodyPr/>
          <a:lstStyle/>
          <a:p>
            <a:fld id="{241AD317-6BE3-47C7-B94F-40A6626992D8}" type="slidenum">
              <a:rPr lang="en-US" smtClean="0"/>
              <a:t>23</a:t>
            </a:fld>
            <a:endParaRPr lang="en-US"/>
          </a:p>
        </p:txBody>
      </p:sp>
    </p:spTree>
    <p:extLst>
      <p:ext uri="{BB962C8B-B14F-4D97-AF65-F5344CB8AC3E}">
        <p14:creationId xmlns:p14="http://schemas.microsoft.com/office/powerpoint/2010/main" val="1091698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Questions &amp; </a:t>
            </a:r>
            <a:r>
              <a:rPr lang="en-US" sz="3600" b="1" smtClean="0">
                <a:solidFill>
                  <a:srgbClr val="00427A"/>
                </a:solidFill>
                <a:latin typeface="Arial" panose="020B0604020202020204" pitchFamily="34" charset="0"/>
                <a:cs typeface="Arial" panose="020B0604020202020204" pitchFamily="34" charset="0"/>
              </a:rPr>
              <a:t>Contact Info</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3" name="Slide Number Placeholder 2"/>
          <p:cNvSpPr>
            <a:spLocks noGrp="1"/>
          </p:cNvSpPr>
          <p:nvPr>
            <p:ph type="sldNum" sz="quarter" idx="12"/>
          </p:nvPr>
        </p:nvSpPr>
        <p:spPr/>
        <p:txBody>
          <a:bodyPr/>
          <a:lstStyle/>
          <a:p>
            <a:fld id="{241AD317-6BE3-47C7-B94F-40A6626992D8}" type="slidenum">
              <a:rPr lang="en-US" smtClean="0"/>
              <a:t>24</a:t>
            </a:fld>
            <a:endParaRPr lang="en-US" dirty="0"/>
          </a:p>
        </p:txBody>
      </p:sp>
      <p:sp>
        <p:nvSpPr>
          <p:cNvPr id="8" name="Rectangle 3"/>
          <p:cNvSpPr txBox="1">
            <a:spLocks noChangeArrowheads="1"/>
          </p:cNvSpPr>
          <p:nvPr/>
        </p:nvSpPr>
        <p:spPr>
          <a:xfrm>
            <a:off x="4067740" y="1389901"/>
            <a:ext cx="5715000" cy="4191000"/>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600" b="1" dirty="0">
                <a:solidFill>
                  <a:srgbClr val="00427A"/>
                </a:solidFill>
              </a:rPr>
              <a:t>Kyle Lovseth</a:t>
            </a:r>
          </a:p>
          <a:p>
            <a:pPr marL="0" indent="0">
              <a:spcBef>
                <a:spcPts val="0"/>
              </a:spcBef>
              <a:buNone/>
              <a:defRPr/>
            </a:pPr>
            <a:r>
              <a:rPr lang="en-US" sz="1600" dirty="0"/>
              <a:t>Research Associate</a:t>
            </a:r>
          </a:p>
          <a:p>
            <a:pPr marL="0" indent="0">
              <a:spcBef>
                <a:spcPts val="0"/>
              </a:spcBef>
              <a:buNone/>
              <a:defRPr/>
            </a:pPr>
            <a:r>
              <a:rPr lang="en-US" sz="1600" dirty="0"/>
              <a:t>512.232.6453</a:t>
            </a:r>
          </a:p>
          <a:p>
            <a:pPr marL="0" indent="0">
              <a:spcBef>
                <a:spcPts val="0"/>
              </a:spcBef>
              <a:buNone/>
              <a:defRPr/>
            </a:pPr>
            <a:r>
              <a:rPr lang="en-US" sz="1600" dirty="0">
                <a:hlinkClick r:id="rId4"/>
              </a:rPr>
              <a:t>lovseth@cccse.org</a:t>
            </a:r>
            <a:endParaRPr lang="en-US" sz="1600" dirty="0"/>
          </a:p>
          <a:p>
            <a:pPr marL="0" indent="0">
              <a:spcBef>
                <a:spcPts val="0"/>
              </a:spcBef>
              <a:buNone/>
              <a:defRPr/>
            </a:pPr>
            <a:endParaRPr lang="en-US" sz="1600" dirty="0"/>
          </a:p>
          <a:p>
            <a:pPr marL="0" indent="0">
              <a:spcBef>
                <a:spcPts val="0"/>
              </a:spcBef>
              <a:buNone/>
              <a:defRPr/>
            </a:pPr>
            <a:r>
              <a:rPr lang="en-US" sz="1600" b="1" dirty="0">
                <a:solidFill>
                  <a:srgbClr val="00427A"/>
                </a:solidFill>
              </a:rPr>
              <a:t>Hongwei Yu</a:t>
            </a:r>
          </a:p>
          <a:p>
            <a:pPr marL="0" indent="0">
              <a:spcBef>
                <a:spcPts val="0"/>
              </a:spcBef>
              <a:buNone/>
              <a:defRPr/>
            </a:pPr>
            <a:r>
              <a:rPr lang="en-US" sz="1600" dirty="0"/>
              <a:t>Research Associate</a:t>
            </a:r>
          </a:p>
          <a:p>
            <a:pPr marL="0" indent="0">
              <a:spcBef>
                <a:spcPts val="0"/>
              </a:spcBef>
              <a:buNone/>
              <a:defRPr/>
            </a:pPr>
            <a:r>
              <a:rPr lang="en-US" sz="1600" dirty="0"/>
              <a:t>512.471.9935</a:t>
            </a:r>
          </a:p>
          <a:p>
            <a:pPr marL="0" indent="0">
              <a:spcBef>
                <a:spcPts val="0"/>
              </a:spcBef>
              <a:buNone/>
              <a:defRPr/>
            </a:pPr>
            <a:r>
              <a:rPr lang="en-US" sz="1600" dirty="0">
                <a:hlinkClick r:id="rId5"/>
              </a:rPr>
              <a:t>yu@cccse.org</a:t>
            </a:r>
            <a:endParaRPr lang="en-US" sz="1600" dirty="0"/>
          </a:p>
          <a:p>
            <a:pPr marL="0" indent="0">
              <a:spcBef>
                <a:spcPts val="0"/>
              </a:spcBef>
              <a:buNone/>
              <a:defRPr/>
            </a:pPr>
            <a:endParaRPr lang="en-US" sz="1600" dirty="0"/>
          </a:p>
          <a:p>
            <a:pPr marL="0" indent="0">
              <a:spcBef>
                <a:spcPts val="0"/>
              </a:spcBef>
              <a:buNone/>
              <a:defRPr/>
            </a:pPr>
            <a:r>
              <a:rPr lang="en-US" sz="1600" b="1" dirty="0">
                <a:solidFill>
                  <a:srgbClr val="00427A"/>
                </a:solidFill>
              </a:rPr>
              <a:t>Mike Bohlig </a:t>
            </a:r>
          </a:p>
          <a:p>
            <a:pPr marL="0" indent="0">
              <a:spcBef>
                <a:spcPts val="0"/>
              </a:spcBef>
              <a:buNone/>
              <a:defRPr/>
            </a:pPr>
            <a:r>
              <a:rPr lang="en-US" sz="1600" dirty="0"/>
              <a:t>Assistant Director of Research</a:t>
            </a:r>
          </a:p>
          <a:p>
            <a:pPr marL="0" indent="0">
              <a:spcBef>
                <a:spcPts val="0"/>
              </a:spcBef>
              <a:buNone/>
              <a:defRPr/>
            </a:pPr>
            <a:r>
              <a:rPr lang="en-US" sz="1600" dirty="0"/>
              <a:t>512.232.6456</a:t>
            </a:r>
          </a:p>
          <a:p>
            <a:pPr marL="0" indent="0">
              <a:spcBef>
                <a:spcPts val="0"/>
              </a:spcBef>
              <a:buNone/>
              <a:defRPr/>
            </a:pPr>
            <a:r>
              <a:rPr lang="en-US" sz="1600" dirty="0">
                <a:hlinkClick r:id="rId5"/>
              </a:rPr>
              <a:t>bohlig@cccse.org</a:t>
            </a:r>
            <a:endParaRPr lang="en-US" sz="1600" dirty="0"/>
          </a:p>
          <a:p>
            <a:pPr marL="0" indent="0">
              <a:spcBef>
                <a:spcPts val="0"/>
              </a:spcBef>
              <a:buNone/>
              <a:defRPr/>
            </a:pPr>
            <a:endParaRPr lang="en-US" sz="1600" dirty="0"/>
          </a:p>
          <a:p>
            <a:pPr marL="0" indent="0">
              <a:spcBef>
                <a:spcPts val="0"/>
              </a:spcBef>
              <a:buNone/>
              <a:defRPr/>
            </a:pPr>
            <a:r>
              <a:rPr lang="en-US" sz="1600" b="1" dirty="0">
                <a:solidFill>
                  <a:srgbClr val="002060"/>
                </a:solidFill>
              </a:rPr>
              <a:t>Center for Community College Student Engagement</a:t>
            </a:r>
          </a:p>
          <a:p>
            <a:pPr marL="0" indent="0">
              <a:spcBef>
                <a:spcPts val="0"/>
              </a:spcBef>
              <a:buNone/>
              <a:defRPr/>
            </a:pPr>
            <a:r>
              <a:rPr lang="en-US" sz="1600" dirty="0"/>
              <a:t>Program in Higher Education Leadership</a:t>
            </a:r>
          </a:p>
          <a:p>
            <a:pPr marL="0" indent="0">
              <a:spcBef>
                <a:spcPts val="0"/>
              </a:spcBef>
              <a:buNone/>
              <a:defRPr/>
            </a:pPr>
            <a:r>
              <a:rPr lang="en-US" sz="1600" dirty="0"/>
              <a:t>The College of Education</a:t>
            </a:r>
          </a:p>
          <a:p>
            <a:pPr marL="0" indent="0">
              <a:spcBef>
                <a:spcPts val="0"/>
              </a:spcBef>
              <a:buNone/>
              <a:defRPr/>
            </a:pPr>
            <a:r>
              <a:rPr lang="en-US" sz="1600" dirty="0"/>
              <a:t>The University of Texas at Austin</a:t>
            </a:r>
          </a:p>
          <a:p>
            <a:pPr>
              <a:spcBef>
                <a:spcPts val="0"/>
              </a:spcBef>
              <a:defRPr/>
            </a:pPr>
            <a:endParaRPr lang="en-US" sz="1800" dirty="0"/>
          </a:p>
          <a:p>
            <a:pPr marL="0" indent="0">
              <a:spcBef>
                <a:spcPct val="5000"/>
              </a:spcBef>
              <a:spcAft>
                <a:spcPct val="10000"/>
              </a:spcAft>
              <a:defRPr/>
            </a:pPr>
            <a:endParaRPr lang="en-US" sz="1800" i="1" dirty="0"/>
          </a:p>
          <a:p>
            <a:pPr>
              <a:spcBef>
                <a:spcPts val="0"/>
              </a:spcBef>
              <a:defRPr/>
            </a:pPr>
            <a:endParaRPr lang="en-US" sz="1600" i="1" dirty="0"/>
          </a:p>
        </p:txBody>
      </p:sp>
    </p:spTree>
    <p:extLst>
      <p:ext uri="{BB962C8B-B14F-4D97-AF65-F5344CB8AC3E}">
        <p14:creationId xmlns:p14="http://schemas.microsoft.com/office/powerpoint/2010/main" val="2662852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a:solidFill>
                  <a:srgbClr val="00427A"/>
                </a:solidFill>
                <a:latin typeface="Arial" panose="020B0604020202020204" pitchFamily="34" charset="0"/>
                <a:cs typeface="Arial" panose="020B0604020202020204" pitchFamily="34" charset="0"/>
              </a:rPr>
              <a:t>Supplemental Material</a:t>
            </a: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graphicFrame>
        <p:nvGraphicFramePr>
          <p:cNvPr id="22" name="Table 21"/>
          <p:cNvGraphicFramePr>
            <a:graphicFrameLocks noGrp="1"/>
          </p:cNvGraphicFramePr>
          <p:nvPr>
            <p:extLst>
              <p:ext uri="{D42A27DB-BD31-4B8C-83A1-F6EECF244321}">
                <p14:modId xmlns:p14="http://schemas.microsoft.com/office/powerpoint/2010/main" val="4112154994"/>
              </p:ext>
            </p:extLst>
          </p:nvPr>
        </p:nvGraphicFramePr>
        <p:xfrm>
          <a:off x="4137953" y="1344922"/>
          <a:ext cx="6458771" cy="4957517"/>
        </p:xfrm>
        <a:graphic>
          <a:graphicData uri="http://schemas.openxmlformats.org/drawingml/2006/table">
            <a:tbl>
              <a:tblPr firstRow="1" firstCol="1" bandRow="1">
                <a:tableStyleId>{5C22544A-7EE6-4342-B048-85BDC9FD1C3A}</a:tableStyleId>
              </a:tblPr>
              <a:tblGrid>
                <a:gridCol w="1479053">
                  <a:extLst>
                    <a:ext uri="{9D8B030D-6E8A-4147-A177-3AD203B41FA5}">
                      <a16:colId xmlns:a16="http://schemas.microsoft.com/office/drawing/2014/main" val="2239576246"/>
                    </a:ext>
                  </a:extLst>
                </a:gridCol>
                <a:gridCol w="783458">
                  <a:extLst>
                    <a:ext uri="{9D8B030D-6E8A-4147-A177-3AD203B41FA5}">
                      <a16:colId xmlns:a16="http://schemas.microsoft.com/office/drawing/2014/main" val="2234051546"/>
                    </a:ext>
                  </a:extLst>
                </a:gridCol>
                <a:gridCol w="876448">
                  <a:extLst>
                    <a:ext uri="{9D8B030D-6E8A-4147-A177-3AD203B41FA5}">
                      <a16:colId xmlns:a16="http://schemas.microsoft.com/office/drawing/2014/main" val="3712702967"/>
                    </a:ext>
                  </a:extLst>
                </a:gridCol>
                <a:gridCol w="783458">
                  <a:extLst>
                    <a:ext uri="{9D8B030D-6E8A-4147-A177-3AD203B41FA5}">
                      <a16:colId xmlns:a16="http://schemas.microsoft.com/office/drawing/2014/main" val="4091409728"/>
                    </a:ext>
                  </a:extLst>
                </a:gridCol>
                <a:gridCol w="876448">
                  <a:extLst>
                    <a:ext uri="{9D8B030D-6E8A-4147-A177-3AD203B41FA5}">
                      <a16:colId xmlns:a16="http://schemas.microsoft.com/office/drawing/2014/main" val="3144387144"/>
                    </a:ext>
                  </a:extLst>
                </a:gridCol>
                <a:gridCol w="783458">
                  <a:extLst>
                    <a:ext uri="{9D8B030D-6E8A-4147-A177-3AD203B41FA5}">
                      <a16:colId xmlns:a16="http://schemas.microsoft.com/office/drawing/2014/main" val="2273347421"/>
                    </a:ext>
                  </a:extLst>
                </a:gridCol>
                <a:gridCol w="876448">
                  <a:extLst>
                    <a:ext uri="{9D8B030D-6E8A-4147-A177-3AD203B41FA5}">
                      <a16:colId xmlns:a16="http://schemas.microsoft.com/office/drawing/2014/main" val="1275229296"/>
                    </a:ext>
                  </a:extLst>
                </a:gridCol>
              </a:tblGrid>
              <a:tr h="161925">
                <a:tc>
                  <a:txBody>
                    <a:bodyPr/>
                    <a:lstStyle/>
                    <a:p>
                      <a:pPr>
                        <a:lnSpc>
                          <a:spcPct val="107000"/>
                        </a:lnSpc>
                      </a:pPr>
                      <a:endParaRPr lang="en-US" sz="1600">
                        <a:effectLst/>
                        <a:latin typeface="Arial" panose="020B0604020202020204" pitchFamily="34" charset="0"/>
                      </a:endParaRPr>
                    </a:p>
                  </a:txBody>
                  <a:tcPr marL="68580" marR="68580" marT="0" marB="0" anchor="b">
                    <a:solidFill>
                      <a:srgbClr val="102966"/>
                    </a:solidFill>
                  </a:tcPr>
                </a:tc>
                <a:tc gridSpan="6">
                  <a:txBody>
                    <a:bodyPr/>
                    <a:lstStyle/>
                    <a:p>
                      <a:pPr marL="0" marR="0" algn="ctr">
                        <a:lnSpc>
                          <a:spcPct val="107000"/>
                        </a:lnSpc>
                        <a:spcBef>
                          <a:spcPts val="0"/>
                        </a:spcBef>
                        <a:spcAft>
                          <a:spcPts val="0"/>
                        </a:spcAft>
                      </a:pPr>
                      <a:r>
                        <a:rPr lang="en-US" sz="1600" dirty="0">
                          <a:effectLst/>
                        </a:rPr>
                        <a:t>Number of Development Areas Student Enrolled In</a:t>
                      </a:r>
                      <a:endParaRPr lang="en-US" sz="1600" dirty="0">
                        <a:effectLst/>
                        <a:latin typeface="Arial" panose="020B0604020202020204" pitchFamily="34" charset="0"/>
                        <a:ea typeface="Calibri" panose="020F0502020204030204" pitchFamily="34" charset="0"/>
                      </a:endParaRPr>
                    </a:p>
                  </a:txBody>
                  <a:tcPr marL="68580" marR="68580" marT="0" marB="0" anchor="b">
                    <a:solidFill>
                      <a:srgbClr val="1029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3619148"/>
                  </a:ext>
                </a:extLst>
              </a:tr>
              <a:tr h="209550">
                <a:tc>
                  <a:txBody>
                    <a:bodyPr/>
                    <a:lstStyle/>
                    <a:p>
                      <a:pPr>
                        <a:lnSpc>
                          <a:spcPct val="107000"/>
                        </a:lnSpc>
                      </a:pPr>
                      <a:endParaRPr lang="en-US" sz="1600">
                        <a:effectLst/>
                        <a:latin typeface="Arial" panose="020B0604020202020204" pitchFamily="34" charset="0"/>
                      </a:endParaRPr>
                    </a:p>
                  </a:txBody>
                  <a:tcPr marL="68580" marR="68580" marT="0" marB="0" anchor="b">
                    <a:solidFill>
                      <a:srgbClr val="102966"/>
                    </a:solidFill>
                  </a:tcPr>
                </a:tc>
                <a:tc gridSpan="2">
                  <a:txBody>
                    <a:bodyPr/>
                    <a:lstStyle/>
                    <a:p>
                      <a:pPr marL="0" marR="0" algn="ctr">
                        <a:lnSpc>
                          <a:spcPct val="107000"/>
                        </a:lnSpc>
                        <a:spcBef>
                          <a:spcPts val="0"/>
                        </a:spcBef>
                        <a:spcAft>
                          <a:spcPts val="0"/>
                        </a:spcAft>
                      </a:pPr>
                      <a:r>
                        <a:rPr lang="en-US" sz="1600">
                          <a:effectLst/>
                        </a:rPr>
                        <a:t>One</a:t>
                      </a:r>
                      <a:endParaRPr lang="en-US" sz="1600">
                        <a:effectLst/>
                        <a:latin typeface="Arial" panose="020B0604020202020204" pitchFamily="34" charset="0"/>
                        <a:ea typeface="Calibri" panose="020F0502020204030204" pitchFamily="34"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a:effectLst/>
                        </a:rPr>
                        <a:t>Two</a:t>
                      </a:r>
                      <a:endParaRPr lang="en-US" sz="1600">
                        <a:effectLst/>
                        <a:latin typeface="Arial" panose="020B0604020202020204" pitchFamily="34" charset="0"/>
                        <a:ea typeface="Calibri" panose="020F0502020204030204" pitchFamily="34"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a:effectLst/>
                        </a:rPr>
                        <a:t>Three</a:t>
                      </a:r>
                      <a:endParaRPr lang="en-US" sz="1600">
                        <a:effectLst/>
                        <a:latin typeface="Arial" panose="020B0604020202020204" pitchFamily="34" charset="0"/>
                        <a:ea typeface="Calibri" panose="020F0502020204030204" pitchFamily="34"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4049798968"/>
                  </a:ext>
                </a:extLst>
              </a:tr>
              <a:tr h="200025">
                <a:tc>
                  <a:txBody>
                    <a:bodyPr/>
                    <a:lstStyle/>
                    <a:p>
                      <a:pPr marL="0" marR="0">
                        <a:lnSpc>
                          <a:spcPct val="107000"/>
                        </a:lnSpc>
                        <a:spcBef>
                          <a:spcPts val="0"/>
                        </a:spcBef>
                        <a:spcAft>
                          <a:spcPts val="0"/>
                        </a:spcAft>
                      </a:pPr>
                      <a:r>
                        <a:rPr lang="en-US" sz="1600">
                          <a:effectLst/>
                        </a:rPr>
                        <a:t>Demographic</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966177797"/>
                  </a:ext>
                </a:extLst>
              </a:tr>
              <a:tr h="198120">
                <a:tc>
                  <a:txBody>
                    <a:bodyPr/>
                    <a:lstStyle/>
                    <a:p>
                      <a:pPr marL="0" marR="0">
                        <a:lnSpc>
                          <a:spcPct val="107000"/>
                        </a:lnSpc>
                        <a:spcBef>
                          <a:spcPts val="0"/>
                        </a:spcBef>
                        <a:spcAft>
                          <a:spcPts val="0"/>
                        </a:spcAft>
                      </a:pPr>
                      <a:r>
                        <a:rPr lang="en-US" sz="1600">
                          <a:effectLst/>
                        </a:rPr>
                        <a:t>All Students</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5280</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57.21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2226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24.12</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1675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18.15</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214178547"/>
                  </a:ext>
                </a:extLst>
              </a:tr>
              <a:tr h="198120">
                <a:tc>
                  <a:txBody>
                    <a:bodyPr/>
                    <a:lstStyle/>
                    <a:p>
                      <a:pPr>
                        <a:lnSpc>
                          <a:spcPct val="107000"/>
                        </a:lnSpc>
                      </a:pPr>
                      <a:endParaRPr lang="en-US" sz="1600">
                        <a:effectLst/>
                        <a:latin typeface="Arial" panose="020B0604020202020204" pitchFamily="34" charset="0"/>
                      </a:endParaRPr>
                    </a:p>
                  </a:txBody>
                  <a:tcPr marL="68580" marR="68580" marT="0" marB="0" anchor="b">
                    <a:solidFill>
                      <a:srgbClr val="102966"/>
                    </a:solidFill>
                  </a:tcP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extLst>
                  <a:ext uri="{0D108BD9-81ED-4DB2-BD59-A6C34878D82A}">
                    <a16:rowId xmlns:a16="http://schemas.microsoft.com/office/drawing/2014/main" val="243507291"/>
                  </a:ext>
                </a:extLst>
              </a:tr>
              <a:tr h="198120">
                <a:tc>
                  <a:txBody>
                    <a:bodyPr/>
                    <a:lstStyle/>
                    <a:p>
                      <a:pPr marL="0" marR="0">
                        <a:lnSpc>
                          <a:spcPct val="107000"/>
                        </a:lnSpc>
                        <a:spcBef>
                          <a:spcPts val="0"/>
                        </a:spcBef>
                        <a:spcAft>
                          <a:spcPts val="0"/>
                        </a:spcAft>
                      </a:pPr>
                      <a:r>
                        <a:rPr lang="en-US" sz="1600">
                          <a:effectLst/>
                        </a:rPr>
                        <a:t>Gender</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25186357"/>
                  </a:ext>
                </a:extLst>
              </a:tr>
              <a:tr h="198120">
                <a:tc>
                  <a:txBody>
                    <a:bodyPr/>
                    <a:lstStyle/>
                    <a:p>
                      <a:pPr marL="0" marR="0">
                        <a:lnSpc>
                          <a:spcPct val="107000"/>
                        </a:lnSpc>
                        <a:spcBef>
                          <a:spcPts val="0"/>
                        </a:spcBef>
                        <a:spcAft>
                          <a:spcPts val="0"/>
                        </a:spcAft>
                      </a:pPr>
                      <a:r>
                        <a:rPr lang="en-US" sz="1600">
                          <a:effectLst/>
                        </a:rPr>
                        <a:t>Male</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2026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58.18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866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24.87</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590</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16.94</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152661822"/>
                  </a:ext>
                </a:extLst>
              </a:tr>
              <a:tr h="190500">
                <a:tc>
                  <a:txBody>
                    <a:bodyPr/>
                    <a:lstStyle/>
                    <a:p>
                      <a:pPr marL="0" marR="0">
                        <a:lnSpc>
                          <a:spcPct val="107000"/>
                        </a:lnSpc>
                        <a:spcBef>
                          <a:spcPts val="0"/>
                        </a:spcBef>
                        <a:spcAft>
                          <a:spcPts val="0"/>
                        </a:spcAft>
                      </a:pPr>
                      <a:r>
                        <a:rPr lang="en-US" sz="1600">
                          <a:effectLst/>
                        </a:rPr>
                        <a:t>Female </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3237</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57.14</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1351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23.85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1077</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19.01</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173968231"/>
                  </a:ext>
                </a:extLst>
              </a:tr>
              <a:tr h="190500">
                <a:tc>
                  <a:txBody>
                    <a:bodyPr/>
                    <a:lstStyle/>
                    <a:p>
                      <a:pPr>
                        <a:lnSpc>
                          <a:spcPct val="107000"/>
                        </a:lnSpc>
                      </a:pPr>
                      <a:endParaRPr lang="en-US" sz="1600">
                        <a:effectLst/>
                        <a:latin typeface="Arial" panose="020B0604020202020204" pitchFamily="34" charset="0"/>
                      </a:endParaRPr>
                    </a:p>
                  </a:txBody>
                  <a:tcPr marL="68580" marR="68580" marT="0" marB="0" anchor="b">
                    <a:solidFill>
                      <a:srgbClr val="102966"/>
                    </a:solidFill>
                  </a:tcP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extLst>
                  <a:ext uri="{0D108BD9-81ED-4DB2-BD59-A6C34878D82A}">
                    <a16:rowId xmlns:a16="http://schemas.microsoft.com/office/drawing/2014/main" val="1551454582"/>
                  </a:ext>
                </a:extLst>
              </a:tr>
              <a:tr h="198120">
                <a:tc>
                  <a:txBody>
                    <a:bodyPr/>
                    <a:lstStyle/>
                    <a:p>
                      <a:pPr marL="0" marR="0">
                        <a:lnSpc>
                          <a:spcPct val="107000"/>
                        </a:lnSpc>
                        <a:spcBef>
                          <a:spcPts val="0"/>
                        </a:spcBef>
                        <a:spcAft>
                          <a:spcPts val="0"/>
                        </a:spcAft>
                      </a:pPr>
                      <a:r>
                        <a:rPr lang="en-US" sz="1600">
                          <a:effectLst/>
                        </a:rPr>
                        <a:t>Age</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180297430"/>
                  </a:ext>
                </a:extLst>
              </a:tr>
              <a:tr h="190500">
                <a:tc>
                  <a:txBody>
                    <a:bodyPr/>
                    <a:lstStyle/>
                    <a:p>
                      <a:pPr marL="0" marR="0">
                        <a:lnSpc>
                          <a:spcPct val="107000"/>
                        </a:lnSpc>
                        <a:spcBef>
                          <a:spcPts val="0"/>
                        </a:spcBef>
                        <a:spcAft>
                          <a:spcPts val="0"/>
                        </a:spcAft>
                      </a:pPr>
                      <a:r>
                        <a:rPr lang="en-US" sz="1600">
                          <a:effectLst/>
                        </a:rPr>
                        <a:t>Traditional</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3135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54.21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1460</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25.25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1188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20.54</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208130015"/>
                  </a:ext>
                </a:extLst>
              </a:tr>
              <a:tr h="190500">
                <a:tc>
                  <a:txBody>
                    <a:bodyPr/>
                    <a:lstStyle/>
                    <a:p>
                      <a:pPr marL="0" marR="0">
                        <a:lnSpc>
                          <a:spcPct val="107000"/>
                        </a:lnSpc>
                        <a:spcBef>
                          <a:spcPts val="0"/>
                        </a:spcBef>
                        <a:spcAft>
                          <a:spcPts val="0"/>
                        </a:spcAft>
                      </a:pPr>
                      <a:r>
                        <a:rPr lang="en-US" sz="1600">
                          <a:effectLst/>
                        </a:rPr>
                        <a:t>Non-traditional </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2138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63.16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761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22.48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486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14.36</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60468123"/>
                  </a:ext>
                </a:extLst>
              </a:tr>
              <a:tr h="190500">
                <a:tc>
                  <a:txBody>
                    <a:bodyPr/>
                    <a:lstStyle/>
                    <a:p>
                      <a:pPr>
                        <a:lnSpc>
                          <a:spcPct val="107000"/>
                        </a:lnSpc>
                      </a:pPr>
                      <a:endParaRPr lang="en-US" sz="1600">
                        <a:effectLst/>
                        <a:latin typeface="Arial" panose="020B0604020202020204" pitchFamily="34" charset="0"/>
                      </a:endParaRPr>
                    </a:p>
                  </a:txBody>
                  <a:tcPr marL="68580" marR="68580" marT="0" marB="0" anchor="b">
                    <a:solidFill>
                      <a:srgbClr val="102966"/>
                    </a:solidFill>
                  </a:tcP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tc>
                  <a:txBody>
                    <a:bodyPr/>
                    <a:lstStyle/>
                    <a:p>
                      <a:pPr>
                        <a:lnSpc>
                          <a:spcPct val="107000"/>
                        </a:lnSpc>
                      </a:pPr>
                      <a:endParaRPr lang="en-US" sz="1600">
                        <a:effectLst/>
                        <a:latin typeface="Arial" panose="020B0604020202020204" pitchFamily="34" charset="0"/>
                      </a:endParaRPr>
                    </a:p>
                  </a:txBody>
                  <a:tcPr marL="68580" marR="68580" marT="0" marB="0" anchor="ctr"/>
                </a:tc>
                <a:extLst>
                  <a:ext uri="{0D108BD9-81ED-4DB2-BD59-A6C34878D82A}">
                    <a16:rowId xmlns:a16="http://schemas.microsoft.com/office/drawing/2014/main" val="3543991871"/>
                  </a:ext>
                </a:extLst>
              </a:tr>
              <a:tr h="198120">
                <a:tc>
                  <a:txBody>
                    <a:bodyPr/>
                    <a:lstStyle/>
                    <a:p>
                      <a:pPr marL="0" marR="0">
                        <a:lnSpc>
                          <a:spcPct val="107000"/>
                        </a:lnSpc>
                        <a:spcBef>
                          <a:spcPts val="0"/>
                        </a:spcBef>
                        <a:spcAft>
                          <a:spcPts val="0"/>
                        </a:spcAft>
                      </a:pPr>
                      <a:r>
                        <a:rPr lang="en-US" sz="1600">
                          <a:effectLst/>
                        </a:rPr>
                        <a:t>Race/Ethnicity</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36046620"/>
                  </a:ext>
                </a:extLst>
              </a:tr>
              <a:tr h="190500">
                <a:tc>
                  <a:txBody>
                    <a:bodyPr/>
                    <a:lstStyle/>
                    <a:p>
                      <a:pPr marL="0" marR="0">
                        <a:lnSpc>
                          <a:spcPct val="107000"/>
                        </a:lnSpc>
                        <a:spcBef>
                          <a:spcPts val="0"/>
                        </a:spcBef>
                        <a:spcAft>
                          <a:spcPts val="0"/>
                        </a:spcAft>
                      </a:pPr>
                      <a:r>
                        <a:rPr lang="en-US" sz="1600">
                          <a:effectLst/>
                        </a:rPr>
                        <a:t>African American</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460</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8.92</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372</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17.1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407</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24.61</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54620489"/>
                  </a:ext>
                </a:extLst>
              </a:tr>
              <a:tr h="190500">
                <a:tc>
                  <a:txBody>
                    <a:bodyPr/>
                    <a:lstStyle/>
                    <a:p>
                      <a:pPr marL="0" marR="0">
                        <a:lnSpc>
                          <a:spcPct val="107000"/>
                        </a:lnSpc>
                        <a:spcBef>
                          <a:spcPts val="0"/>
                        </a:spcBef>
                        <a:spcAft>
                          <a:spcPts val="0"/>
                        </a:spcAft>
                      </a:pPr>
                      <a:r>
                        <a:rPr lang="en-US" sz="1600">
                          <a:effectLst/>
                        </a:rPr>
                        <a:t>White</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3278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63.55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1079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49.59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686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41.48</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2529700"/>
                  </a:ext>
                </a:extLst>
              </a:tr>
              <a:tr h="190500">
                <a:tc>
                  <a:txBody>
                    <a:bodyPr/>
                    <a:lstStyle/>
                    <a:p>
                      <a:pPr marL="0" marR="0">
                        <a:lnSpc>
                          <a:spcPct val="107000"/>
                        </a:lnSpc>
                        <a:spcBef>
                          <a:spcPts val="0"/>
                        </a:spcBef>
                        <a:spcAft>
                          <a:spcPts val="0"/>
                        </a:spcAft>
                      </a:pPr>
                      <a:r>
                        <a:rPr lang="en-US" sz="1600">
                          <a:effectLst/>
                        </a:rPr>
                        <a:t>Latino/Hispanic </a:t>
                      </a:r>
                      <a:endParaRPr lang="en-US" sz="160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1088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21.09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543</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24.95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410</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24.79</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66515331"/>
                  </a:ext>
                </a:extLst>
              </a:tr>
              <a:tr h="190500">
                <a:tc>
                  <a:txBody>
                    <a:bodyPr/>
                    <a:lstStyle/>
                    <a:p>
                      <a:pPr marL="0" marR="0">
                        <a:lnSpc>
                          <a:spcPct val="107000"/>
                        </a:lnSpc>
                        <a:spcBef>
                          <a:spcPts val="0"/>
                        </a:spcBef>
                        <a:spcAft>
                          <a:spcPts val="0"/>
                        </a:spcAft>
                      </a:pPr>
                      <a:r>
                        <a:rPr lang="en-US" sz="1600" dirty="0">
                          <a:effectLst/>
                        </a:rPr>
                        <a:t>Other</a:t>
                      </a:r>
                      <a:endParaRPr lang="en-US" sz="1600" dirty="0">
                        <a:effectLst/>
                        <a:latin typeface="Arial" panose="020B0604020202020204" pitchFamily="34" charset="0"/>
                        <a:ea typeface="Calibri" panose="020F0502020204030204" pitchFamily="34" charset="0"/>
                      </a:endParaRPr>
                    </a:p>
                  </a:txBody>
                  <a:tcPr marL="68580" marR="68580" marT="0" marB="0" anchor="b">
                    <a:solidFill>
                      <a:srgbClr val="102966"/>
                    </a:solidFill>
                  </a:tcPr>
                </a:tc>
                <a:tc>
                  <a:txBody>
                    <a:bodyPr/>
                    <a:lstStyle/>
                    <a:p>
                      <a:pPr marL="0" marR="0" algn="ctr">
                        <a:lnSpc>
                          <a:spcPct val="107000"/>
                        </a:lnSpc>
                        <a:spcBef>
                          <a:spcPts val="0"/>
                        </a:spcBef>
                        <a:spcAft>
                          <a:spcPts val="0"/>
                        </a:spcAft>
                      </a:pPr>
                      <a:r>
                        <a:rPr lang="en-US" sz="1600">
                          <a:effectLst/>
                        </a:rPr>
                        <a:t>332</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6.44</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182</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8.36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9.13</a:t>
                      </a:r>
                      <a:endParaRPr lang="en-U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345552433"/>
                  </a:ext>
                </a:extLst>
              </a:tr>
            </a:tbl>
          </a:graphicData>
        </a:graphic>
      </p:graphicFrame>
      <p:sp>
        <p:nvSpPr>
          <p:cNvPr id="24" name="Slide Number Placeholder 23"/>
          <p:cNvSpPr>
            <a:spLocks noGrp="1"/>
          </p:cNvSpPr>
          <p:nvPr>
            <p:ph type="sldNum" sz="quarter" idx="12"/>
          </p:nvPr>
        </p:nvSpPr>
        <p:spPr/>
        <p:txBody>
          <a:bodyPr/>
          <a:lstStyle/>
          <a:p>
            <a:fld id="{241AD317-6BE3-47C7-B94F-40A6626992D8}" type="slidenum">
              <a:rPr lang="en-US" smtClean="0"/>
              <a:t>25</a:t>
            </a:fld>
            <a:endParaRPr lang="en-US"/>
          </a:p>
        </p:txBody>
      </p:sp>
    </p:spTree>
    <p:extLst>
      <p:ext uri="{BB962C8B-B14F-4D97-AF65-F5344CB8AC3E}">
        <p14:creationId xmlns:p14="http://schemas.microsoft.com/office/powerpoint/2010/main" val="824295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a:solidFill>
                  <a:srgbClr val="00427A"/>
                </a:solidFill>
                <a:latin typeface="Arial" panose="020B0604020202020204" pitchFamily="34" charset="0"/>
                <a:cs typeface="Arial" panose="020B0604020202020204" pitchFamily="34" charset="0"/>
              </a:rPr>
              <a:t>Supplemental Material</a:t>
            </a: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07315668"/>
              </p:ext>
            </p:extLst>
          </p:nvPr>
        </p:nvGraphicFramePr>
        <p:xfrm>
          <a:off x="4067739" y="1989106"/>
          <a:ext cx="7316204" cy="1989458"/>
        </p:xfrm>
        <a:graphic>
          <a:graphicData uri="http://schemas.openxmlformats.org/drawingml/2006/table">
            <a:tbl>
              <a:tblPr firstRow="1" firstCol="1" bandRow="1">
                <a:tableStyleId>{5C22544A-7EE6-4342-B048-85BDC9FD1C3A}</a:tableStyleId>
              </a:tblPr>
              <a:tblGrid>
                <a:gridCol w="1685361">
                  <a:extLst>
                    <a:ext uri="{9D8B030D-6E8A-4147-A177-3AD203B41FA5}">
                      <a16:colId xmlns:a16="http://schemas.microsoft.com/office/drawing/2014/main" val="1962908775"/>
                    </a:ext>
                  </a:extLst>
                </a:gridCol>
                <a:gridCol w="889004">
                  <a:extLst>
                    <a:ext uri="{9D8B030D-6E8A-4147-A177-3AD203B41FA5}">
                      <a16:colId xmlns:a16="http://schemas.microsoft.com/office/drawing/2014/main" val="3832632720"/>
                    </a:ext>
                  </a:extLst>
                </a:gridCol>
                <a:gridCol w="643200">
                  <a:extLst>
                    <a:ext uri="{9D8B030D-6E8A-4147-A177-3AD203B41FA5}">
                      <a16:colId xmlns:a16="http://schemas.microsoft.com/office/drawing/2014/main" val="1059587667"/>
                    </a:ext>
                  </a:extLst>
                </a:gridCol>
                <a:gridCol w="723013">
                  <a:extLst>
                    <a:ext uri="{9D8B030D-6E8A-4147-A177-3AD203B41FA5}">
                      <a16:colId xmlns:a16="http://schemas.microsoft.com/office/drawing/2014/main" val="1070425457"/>
                    </a:ext>
                  </a:extLst>
                </a:gridCol>
                <a:gridCol w="643200">
                  <a:extLst>
                    <a:ext uri="{9D8B030D-6E8A-4147-A177-3AD203B41FA5}">
                      <a16:colId xmlns:a16="http://schemas.microsoft.com/office/drawing/2014/main" val="3699960577"/>
                    </a:ext>
                  </a:extLst>
                </a:gridCol>
                <a:gridCol w="723013">
                  <a:extLst>
                    <a:ext uri="{9D8B030D-6E8A-4147-A177-3AD203B41FA5}">
                      <a16:colId xmlns:a16="http://schemas.microsoft.com/office/drawing/2014/main" val="87493367"/>
                    </a:ext>
                  </a:extLst>
                </a:gridCol>
                <a:gridCol w="643200">
                  <a:extLst>
                    <a:ext uri="{9D8B030D-6E8A-4147-A177-3AD203B41FA5}">
                      <a16:colId xmlns:a16="http://schemas.microsoft.com/office/drawing/2014/main" val="1076971511"/>
                    </a:ext>
                  </a:extLst>
                </a:gridCol>
                <a:gridCol w="723013">
                  <a:extLst>
                    <a:ext uri="{9D8B030D-6E8A-4147-A177-3AD203B41FA5}">
                      <a16:colId xmlns:a16="http://schemas.microsoft.com/office/drawing/2014/main" val="1862166509"/>
                    </a:ext>
                  </a:extLst>
                </a:gridCol>
                <a:gridCol w="643200">
                  <a:extLst>
                    <a:ext uri="{9D8B030D-6E8A-4147-A177-3AD203B41FA5}">
                      <a16:colId xmlns:a16="http://schemas.microsoft.com/office/drawing/2014/main" val="2700218309"/>
                    </a:ext>
                  </a:extLst>
                </a:gridCol>
              </a:tblGrid>
              <a:tr h="198120">
                <a:tc gridSpan="9">
                  <a:txBody>
                    <a:bodyPr/>
                    <a:lstStyle/>
                    <a:p>
                      <a:pPr marL="0" marR="0" algn="ctr">
                        <a:lnSpc>
                          <a:spcPct val="107000"/>
                        </a:lnSpc>
                        <a:spcBef>
                          <a:spcPts val="0"/>
                        </a:spcBef>
                        <a:spcAft>
                          <a:spcPts val="0"/>
                        </a:spcAft>
                      </a:pPr>
                      <a:r>
                        <a:rPr lang="en-US" sz="1600" dirty="0">
                          <a:effectLst/>
                        </a:rPr>
                        <a:t>Outcome Measure: Pass Gateway English</a:t>
                      </a:r>
                      <a:endParaRPr lang="en-US" sz="1600" dirty="0">
                        <a:effectLst/>
                        <a:latin typeface="Arial" panose="020B0604020202020204" pitchFamily="34" charset="0"/>
                        <a:ea typeface="Calibri" panose="020F0502020204030204" pitchFamily="34" charset="0"/>
                      </a:endParaRPr>
                    </a:p>
                  </a:txBody>
                  <a:tcPr marL="68580" marR="68580" marT="0" marB="0">
                    <a:solidFill>
                      <a:srgbClr val="1029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5628845"/>
                  </a:ext>
                </a:extLst>
              </a:tr>
              <a:tr h="198120">
                <a:tc>
                  <a:txBody>
                    <a:bodyPr/>
                    <a:lstStyle/>
                    <a:p>
                      <a:endParaRPr lang="en-US" sz="1600">
                        <a:effectLst/>
                        <a:latin typeface="Arial" panose="020B0604020202020204" pitchFamily="34" charset="0"/>
                      </a:endParaRPr>
                    </a:p>
                  </a:txBody>
                  <a:tcPr marL="68580" marR="68580" marT="0" marB="0">
                    <a:solidFill>
                      <a:srgbClr val="102966"/>
                    </a:solidFill>
                  </a:tcPr>
                </a:tc>
                <a:tc rowSpan="2" gridSpan="2">
                  <a:txBody>
                    <a:bodyPr/>
                    <a:lstStyle/>
                    <a:p>
                      <a:pPr marL="0" marR="0" algn="ctr">
                        <a:lnSpc>
                          <a:spcPct val="107000"/>
                        </a:lnSpc>
                        <a:spcBef>
                          <a:spcPts val="0"/>
                        </a:spcBef>
                        <a:spcAft>
                          <a:spcPts val="0"/>
                        </a:spcAft>
                      </a:pPr>
                      <a:r>
                        <a:rPr lang="en-US" sz="1400" dirty="0">
                          <a:effectLst/>
                        </a:rPr>
                        <a:t>Not Developmental in Subject Area</a:t>
                      </a:r>
                      <a:endParaRPr lang="en-US" sz="1400" dirty="0">
                        <a:effectLst/>
                        <a:latin typeface="Arial" panose="020B0604020202020204" pitchFamily="34" charset="0"/>
                        <a:ea typeface="Calibri" panose="020F0502020204030204" pitchFamily="34" charset="0"/>
                      </a:endParaRPr>
                    </a:p>
                  </a:txBody>
                  <a:tcPr marL="68580" marR="68580" marT="0" marB="0"/>
                </a:tc>
                <a:tc rowSpan="2" hMerge="1">
                  <a:txBody>
                    <a:bodyPr/>
                    <a:lstStyle/>
                    <a:p>
                      <a:endParaRPr lang="en-US"/>
                    </a:p>
                  </a:txBody>
                  <a:tcPr/>
                </a:tc>
                <a:tc gridSpan="6">
                  <a:txBody>
                    <a:bodyPr/>
                    <a:lstStyle/>
                    <a:p>
                      <a:pPr marL="0" marR="0" algn="ctr">
                        <a:lnSpc>
                          <a:spcPct val="107000"/>
                        </a:lnSpc>
                        <a:spcBef>
                          <a:spcPts val="0"/>
                        </a:spcBef>
                        <a:spcAft>
                          <a:spcPts val="0"/>
                        </a:spcAft>
                      </a:pPr>
                      <a:r>
                        <a:rPr lang="en-US" sz="1600">
                          <a:effectLst/>
                        </a:rPr>
                        <a:t>Developmental Entry Level</a:t>
                      </a:r>
                      <a:endParaRPr lang="en-US" sz="1600">
                        <a:effectLst/>
                        <a:latin typeface="Arial" panose="020B0604020202020204" pitchFamily="34"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1981874"/>
                  </a:ext>
                </a:extLst>
              </a:tr>
              <a:tr h="198120">
                <a:tc>
                  <a:txBody>
                    <a:bodyPr/>
                    <a:lstStyle/>
                    <a:p>
                      <a:endParaRPr lang="en-US" sz="1600">
                        <a:effectLst/>
                        <a:latin typeface="Arial" panose="020B0604020202020204" pitchFamily="34" charset="0"/>
                      </a:endParaRPr>
                    </a:p>
                  </a:txBody>
                  <a:tcPr marL="68580" marR="68580" marT="0" marB="0">
                    <a:solidFill>
                      <a:srgbClr val="102966"/>
                    </a:solidFill>
                  </a:tcPr>
                </a:tc>
                <a:tc gridSpan="2" vMerge="1">
                  <a:txBody>
                    <a:bodyPr/>
                    <a:lstStyle/>
                    <a:p>
                      <a:endParaRPr lang="en-US"/>
                    </a:p>
                  </a:txBody>
                  <a:tcPr/>
                </a:tc>
                <a:tc hMerge="1" vMerge="1">
                  <a:txBody>
                    <a:bodyPr/>
                    <a:lstStyle/>
                    <a:p>
                      <a:endParaRPr lang="en-US"/>
                    </a:p>
                  </a:txBody>
                  <a:tcPr/>
                </a:tc>
                <a:tc gridSpan="2">
                  <a:txBody>
                    <a:bodyPr/>
                    <a:lstStyle/>
                    <a:p>
                      <a:pPr marL="0" marR="0" algn="ctr">
                        <a:lnSpc>
                          <a:spcPct val="107000"/>
                        </a:lnSpc>
                        <a:spcBef>
                          <a:spcPts val="0"/>
                        </a:spcBef>
                        <a:spcAft>
                          <a:spcPts val="0"/>
                        </a:spcAft>
                      </a:pPr>
                      <a:r>
                        <a:rPr lang="en-US" sz="1600">
                          <a:effectLst/>
                        </a:rPr>
                        <a:t>Low</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600">
                          <a:effectLst/>
                        </a:rPr>
                        <a:t>Middle</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600">
                          <a:effectLst/>
                        </a:rPr>
                        <a:t>High</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160013057"/>
                  </a:ext>
                </a:extLst>
              </a:tr>
              <a:tr h="198120">
                <a:tc>
                  <a:txBody>
                    <a:bodyPr/>
                    <a:lstStyle/>
                    <a:p>
                      <a:pPr marL="0" marR="0">
                        <a:lnSpc>
                          <a:spcPct val="107000"/>
                        </a:lnSpc>
                        <a:spcBef>
                          <a:spcPts val="0"/>
                        </a:spcBef>
                        <a:spcAft>
                          <a:spcPts val="0"/>
                        </a:spcAft>
                      </a:pPr>
                      <a:r>
                        <a:rPr lang="en-US" sz="1600">
                          <a:effectLst/>
                        </a:rPr>
                        <a:t>Subject Area</a:t>
                      </a:r>
                      <a:endParaRPr lang="en-US" sz="1600">
                        <a:effectLst/>
                        <a:latin typeface="Arial" panose="020B0604020202020204" pitchFamily="34" charset="0"/>
                        <a:ea typeface="Calibri" panose="020F0502020204030204" pitchFamily="34" charset="0"/>
                      </a:endParaRPr>
                    </a:p>
                  </a:txBody>
                  <a:tcPr marL="68580" marR="68580" marT="0" marB="0" anchor="ctr">
                    <a:solidFill>
                      <a:srgbClr val="102966"/>
                    </a:solidFill>
                  </a:tcP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830375036"/>
                  </a:ext>
                </a:extLst>
              </a:tr>
              <a:tr h="198120">
                <a:tc>
                  <a:txBody>
                    <a:bodyPr/>
                    <a:lstStyle/>
                    <a:p>
                      <a:pPr marL="0" marR="0">
                        <a:lnSpc>
                          <a:spcPct val="107000"/>
                        </a:lnSpc>
                        <a:spcBef>
                          <a:spcPts val="0"/>
                        </a:spcBef>
                        <a:spcAft>
                          <a:spcPts val="0"/>
                        </a:spcAft>
                      </a:pPr>
                      <a:r>
                        <a:rPr lang="en-US" sz="1600" dirty="0">
                          <a:effectLst/>
                        </a:rPr>
                        <a:t>Math</a:t>
                      </a:r>
                      <a:endParaRPr lang="en-US" sz="16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1600">
                          <a:effectLst/>
                        </a:rPr>
                        <a:t>9109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45.3</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2825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64.7</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2920</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64.1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2231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66.4</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066504607"/>
                  </a:ext>
                </a:extLst>
              </a:tr>
              <a:tr h="198120">
                <a:tc>
                  <a:txBody>
                    <a:bodyPr/>
                    <a:lstStyle/>
                    <a:p>
                      <a:pPr marL="0" marR="0">
                        <a:lnSpc>
                          <a:spcPct val="107000"/>
                        </a:lnSpc>
                        <a:spcBef>
                          <a:spcPts val="0"/>
                        </a:spcBef>
                        <a:spcAft>
                          <a:spcPts val="0"/>
                        </a:spcAft>
                      </a:pPr>
                      <a:r>
                        <a:rPr lang="en-US" sz="1600">
                          <a:effectLst/>
                        </a:rPr>
                        <a:t>Reading</a:t>
                      </a:r>
                      <a:endParaRPr lang="en-US" sz="160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1600">
                          <a:effectLst/>
                        </a:rPr>
                        <a:t>13839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52.6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968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47.9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2278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68.6</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5064552"/>
                  </a:ext>
                </a:extLst>
              </a:tr>
              <a:tr h="198120">
                <a:tc>
                  <a:txBody>
                    <a:bodyPr/>
                    <a:lstStyle/>
                    <a:p>
                      <a:pPr marL="0" marR="0">
                        <a:lnSpc>
                          <a:spcPct val="107000"/>
                        </a:lnSpc>
                        <a:spcBef>
                          <a:spcPts val="0"/>
                        </a:spcBef>
                        <a:spcAft>
                          <a:spcPts val="0"/>
                        </a:spcAft>
                      </a:pPr>
                      <a:r>
                        <a:rPr lang="en-US" sz="1600" dirty="0">
                          <a:effectLst/>
                        </a:rPr>
                        <a:t>Writing</a:t>
                      </a:r>
                      <a:endParaRPr lang="en-US" sz="16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1600">
                          <a:effectLst/>
                        </a:rPr>
                        <a:t>13550</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52.4</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1399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54.3</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2136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68.0</a:t>
                      </a:r>
                      <a:endParaRPr lang="en-U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33121741"/>
                  </a:ext>
                </a:extLst>
              </a:tr>
            </a:tbl>
          </a:graphicData>
        </a:graphic>
      </p:graphicFrame>
      <p:sp>
        <p:nvSpPr>
          <p:cNvPr id="6" name="Slide Number Placeholder 5"/>
          <p:cNvSpPr>
            <a:spLocks noGrp="1"/>
          </p:cNvSpPr>
          <p:nvPr>
            <p:ph type="sldNum" sz="quarter" idx="12"/>
          </p:nvPr>
        </p:nvSpPr>
        <p:spPr/>
        <p:txBody>
          <a:bodyPr/>
          <a:lstStyle/>
          <a:p>
            <a:fld id="{241AD317-6BE3-47C7-B94F-40A6626992D8}" type="slidenum">
              <a:rPr lang="en-US" smtClean="0"/>
              <a:t>26</a:t>
            </a:fld>
            <a:endParaRPr lang="en-US"/>
          </a:p>
        </p:txBody>
      </p:sp>
    </p:spTree>
    <p:extLst>
      <p:ext uri="{BB962C8B-B14F-4D97-AF65-F5344CB8AC3E}">
        <p14:creationId xmlns:p14="http://schemas.microsoft.com/office/powerpoint/2010/main" val="3799993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a:solidFill>
                  <a:srgbClr val="00427A"/>
                </a:solidFill>
                <a:latin typeface="Arial" panose="020B0604020202020204" pitchFamily="34" charset="0"/>
                <a:cs typeface="Arial" panose="020B0604020202020204" pitchFamily="34" charset="0"/>
              </a:rPr>
              <a:t>Supplemental Material</a:t>
            </a: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23983506"/>
              </p:ext>
            </p:extLst>
          </p:nvPr>
        </p:nvGraphicFramePr>
        <p:xfrm>
          <a:off x="4067741" y="2072405"/>
          <a:ext cx="7316205" cy="1989458"/>
        </p:xfrm>
        <a:graphic>
          <a:graphicData uri="http://schemas.openxmlformats.org/drawingml/2006/table">
            <a:tbl>
              <a:tblPr firstRow="1" firstCol="1" bandRow="1">
                <a:tableStyleId>{5C22544A-7EE6-4342-B048-85BDC9FD1C3A}</a:tableStyleId>
              </a:tblPr>
              <a:tblGrid>
                <a:gridCol w="1417869">
                  <a:extLst>
                    <a:ext uri="{9D8B030D-6E8A-4147-A177-3AD203B41FA5}">
                      <a16:colId xmlns:a16="http://schemas.microsoft.com/office/drawing/2014/main" val="1606167706"/>
                    </a:ext>
                  </a:extLst>
                </a:gridCol>
                <a:gridCol w="737292">
                  <a:extLst>
                    <a:ext uri="{9D8B030D-6E8A-4147-A177-3AD203B41FA5}">
                      <a16:colId xmlns:a16="http://schemas.microsoft.com/office/drawing/2014/main" val="2647951877"/>
                    </a:ext>
                  </a:extLst>
                </a:gridCol>
                <a:gridCol w="737292">
                  <a:extLst>
                    <a:ext uri="{9D8B030D-6E8A-4147-A177-3AD203B41FA5}">
                      <a16:colId xmlns:a16="http://schemas.microsoft.com/office/drawing/2014/main" val="3339454137"/>
                    </a:ext>
                  </a:extLst>
                </a:gridCol>
                <a:gridCol w="737292">
                  <a:extLst>
                    <a:ext uri="{9D8B030D-6E8A-4147-A177-3AD203B41FA5}">
                      <a16:colId xmlns:a16="http://schemas.microsoft.com/office/drawing/2014/main" val="3221461007"/>
                    </a:ext>
                  </a:extLst>
                </a:gridCol>
                <a:gridCol w="737292">
                  <a:extLst>
                    <a:ext uri="{9D8B030D-6E8A-4147-A177-3AD203B41FA5}">
                      <a16:colId xmlns:a16="http://schemas.microsoft.com/office/drawing/2014/main" val="4091794072"/>
                    </a:ext>
                  </a:extLst>
                </a:gridCol>
                <a:gridCol w="737292">
                  <a:extLst>
                    <a:ext uri="{9D8B030D-6E8A-4147-A177-3AD203B41FA5}">
                      <a16:colId xmlns:a16="http://schemas.microsoft.com/office/drawing/2014/main" val="1879416600"/>
                    </a:ext>
                  </a:extLst>
                </a:gridCol>
                <a:gridCol w="737292">
                  <a:extLst>
                    <a:ext uri="{9D8B030D-6E8A-4147-A177-3AD203B41FA5}">
                      <a16:colId xmlns:a16="http://schemas.microsoft.com/office/drawing/2014/main" val="1148786476"/>
                    </a:ext>
                  </a:extLst>
                </a:gridCol>
                <a:gridCol w="737292">
                  <a:extLst>
                    <a:ext uri="{9D8B030D-6E8A-4147-A177-3AD203B41FA5}">
                      <a16:colId xmlns:a16="http://schemas.microsoft.com/office/drawing/2014/main" val="3716057529"/>
                    </a:ext>
                  </a:extLst>
                </a:gridCol>
                <a:gridCol w="737292">
                  <a:extLst>
                    <a:ext uri="{9D8B030D-6E8A-4147-A177-3AD203B41FA5}">
                      <a16:colId xmlns:a16="http://schemas.microsoft.com/office/drawing/2014/main" val="1044472960"/>
                    </a:ext>
                  </a:extLst>
                </a:gridCol>
              </a:tblGrid>
              <a:tr h="198120">
                <a:tc gridSpan="9">
                  <a:txBody>
                    <a:bodyPr/>
                    <a:lstStyle/>
                    <a:p>
                      <a:pPr marL="0" marR="0" algn="ctr">
                        <a:lnSpc>
                          <a:spcPct val="107000"/>
                        </a:lnSpc>
                        <a:spcBef>
                          <a:spcPts val="0"/>
                        </a:spcBef>
                        <a:spcAft>
                          <a:spcPts val="0"/>
                        </a:spcAft>
                      </a:pPr>
                      <a:r>
                        <a:rPr lang="en-US" sz="1600">
                          <a:effectLst/>
                        </a:rPr>
                        <a:t>Outcome Measure: Pass Gateway Math</a:t>
                      </a:r>
                      <a:endParaRPr lang="en-US" sz="1600">
                        <a:effectLst/>
                        <a:latin typeface="Arial" panose="020B0604020202020204" pitchFamily="34" charset="0"/>
                        <a:ea typeface="Calibri" panose="020F0502020204030204" pitchFamily="34" charset="0"/>
                      </a:endParaRPr>
                    </a:p>
                  </a:txBody>
                  <a:tcPr marL="68580" marR="68580" marT="0" marB="0">
                    <a:solidFill>
                      <a:srgbClr val="1029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586830"/>
                  </a:ext>
                </a:extLst>
              </a:tr>
              <a:tr h="198120">
                <a:tc>
                  <a:txBody>
                    <a:bodyPr/>
                    <a:lstStyle/>
                    <a:p>
                      <a:endParaRPr lang="en-US" sz="1600">
                        <a:effectLst/>
                        <a:latin typeface="Arial" panose="020B0604020202020204" pitchFamily="34" charset="0"/>
                      </a:endParaRPr>
                    </a:p>
                  </a:txBody>
                  <a:tcPr marL="68580" marR="68580" marT="0" marB="0">
                    <a:solidFill>
                      <a:srgbClr val="102966"/>
                    </a:solidFill>
                  </a:tcPr>
                </a:tc>
                <a:tc rowSpan="2" gridSpan="2">
                  <a:txBody>
                    <a:bodyPr/>
                    <a:lstStyle/>
                    <a:p>
                      <a:pPr marL="0" marR="0" algn="ctr">
                        <a:lnSpc>
                          <a:spcPct val="107000"/>
                        </a:lnSpc>
                        <a:spcBef>
                          <a:spcPts val="0"/>
                        </a:spcBef>
                        <a:spcAft>
                          <a:spcPts val="0"/>
                        </a:spcAft>
                      </a:pPr>
                      <a:r>
                        <a:rPr lang="en-US" sz="1400" dirty="0">
                          <a:effectLst/>
                        </a:rPr>
                        <a:t>Not Developmental in Subject Area</a:t>
                      </a:r>
                      <a:endParaRPr lang="en-US" sz="1400" dirty="0">
                        <a:effectLst/>
                        <a:latin typeface="Arial" panose="020B0604020202020204" pitchFamily="34" charset="0"/>
                        <a:ea typeface="Calibri" panose="020F0502020204030204" pitchFamily="34" charset="0"/>
                      </a:endParaRPr>
                    </a:p>
                  </a:txBody>
                  <a:tcPr marL="68580" marR="68580" marT="0" marB="0" anchor="ctr"/>
                </a:tc>
                <a:tc rowSpan="2" hMerge="1">
                  <a:txBody>
                    <a:bodyPr/>
                    <a:lstStyle/>
                    <a:p>
                      <a:endParaRPr lang="en-US"/>
                    </a:p>
                  </a:txBody>
                  <a:tcPr/>
                </a:tc>
                <a:tc gridSpan="6">
                  <a:txBody>
                    <a:bodyPr/>
                    <a:lstStyle/>
                    <a:p>
                      <a:pPr marL="0" marR="0" indent="457200" algn="ctr">
                        <a:lnSpc>
                          <a:spcPct val="107000"/>
                        </a:lnSpc>
                        <a:spcBef>
                          <a:spcPts val="0"/>
                        </a:spcBef>
                        <a:spcAft>
                          <a:spcPts val="0"/>
                        </a:spcAft>
                      </a:pPr>
                      <a:r>
                        <a:rPr lang="en-US" sz="1600">
                          <a:effectLst/>
                        </a:rPr>
                        <a:t>Developmental Entry Level</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6374350"/>
                  </a:ext>
                </a:extLst>
              </a:tr>
              <a:tr h="198120">
                <a:tc>
                  <a:txBody>
                    <a:bodyPr/>
                    <a:lstStyle/>
                    <a:p>
                      <a:endParaRPr lang="en-US" sz="1600">
                        <a:effectLst/>
                        <a:latin typeface="Arial" panose="020B0604020202020204" pitchFamily="34" charset="0"/>
                      </a:endParaRPr>
                    </a:p>
                  </a:txBody>
                  <a:tcPr marL="68580" marR="68580" marT="0" marB="0">
                    <a:solidFill>
                      <a:srgbClr val="102966"/>
                    </a:solidFill>
                  </a:tcPr>
                </a:tc>
                <a:tc gridSpan="2" vMerge="1">
                  <a:txBody>
                    <a:bodyPr/>
                    <a:lstStyle/>
                    <a:p>
                      <a:endParaRPr lang="en-US"/>
                    </a:p>
                  </a:txBody>
                  <a:tcPr/>
                </a:tc>
                <a:tc hMerge="1" vMerge="1">
                  <a:txBody>
                    <a:bodyPr/>
                    <a:lstStyle/>
                    <a:p>
                      <a:endParaRPr lang="en-US"/>
                    </a:p>
                  </a:txBody>
                  <a:tcPr/>
                </a:tc>
                <a:tc gridSpan="2">
                  <a:txBody>
                    <a:bodyPr/>
                    <a:lstStyle/>
                    <a:p>
                      <a:pPr marL="0" marR="0" indent="457200">
                        <a:lnSpc>
                          <a:spcPct val="107000"/>
                        </a:lnSpc>
                        <a:spcBef>
                          <a:spcPts val="0"/>
                        </a:spcBef>
                        <a:spcAft>
                          <a:spcPts val="0"/>
                        </a:spcAft>
                      </a:pPr>
                      <a:r>
                        <a:rPr lang="en-US" sz="1600">
                          <a:effectLst/>
                        </a:rPr>
                        <a:t>Low</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indent="457200">
                        <a:lnSpc>
                          <a:spcPct val="107000"/>
                        </a:lnSpc>
                        <a:spcBef>
                          <a:spcPts val="0"/>
                        </a:spcBef>
                        <a:spcAft>
                          <a:spcPts val="0"/>
                        </a:spcAft>
                      </a:pPr>
                      <a:r>
                        <a:rPr lang="en-US" sz="1600">
                          <a:effectLst/>
                        </a:rPr>
                        <a:t>Middle</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indent="457200">
                        <a:lnSpc>
                          <a:spcPct val="107000"/>
                        </a:lnSpc>
                        <a:spcBef>
                          <a:spcPts val="0"/>
                        </a:spcBef>
                        <a:spcAft>
                          <a:spcPts val="0"/>
                        </a:spcAft>
                      </a:pPr>
                      <a:r>
                        <a:rPr lang="en-US" sz="1600">
                          <a:effectLst/>
                        </a:rPr>
                        <a:t>High</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434697603"/>
                  </a:ext>
                </a:extLst>
              </a:tr>
              <a:tr h="198120">
                <a:tc>
                  <a:txBody>
                    <a:bodyPr/>
                    <a:lstStyle/>
                    <a:p>
                      <a:pPr marL="0" marR="0">
                        <a:lnSpc>
                          <a:spcPct val="107000"/>
                        </a:lnSpc>
                        <a:spcBef>
                          <a:spcPts val="0"/>
                        </a:spcBef>
                        <a:spcAft>
                          <a:spcPts val="0"/>
                        </a:spcAft>
                      </a:pPr>
                      <a:r>
                        <a:rPr lang="en-US" sz="1600">
                          <a:effectLst/>
                        </a:rPr>
                        <a:t>Subject Area</a:t>
                      </a:r>
                      <a:endParaRPr lang="en-US" sz="1600">
                        <a:effectLst/>
                        <a:latin typeface="Arial" panose="020B0604020202020204" pitchFamily="34" charset="0"/>
                        <a:ea typeface="Calibri" panose="020F0502020204030204" pitchFamily="34" charset="0"/>
                      </a:endParaRPr>
                    </a:p>
                  </a:txBody>
                  <a:tcPr marL="68580" marR="68580" marT="0" marB="0" anchor="ctr">
                    <a:solidFill>
                      <a:srgbClr val="102966"/>
                    </a:solidFill>
                  </a:tcP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526118522"/>
                  </a:ext>
                </a:extLst>
              </a:tr>
              <a:tr h="198120">
                <a:tc>
                  <a:txBody>
                    <a:bodyPr/>
                    <a:lstStyle/>
                    <a:p>
                      <a:pPr marL="0" marR="0">
                        <a:lnSpc>
                          <a:spcPct val="107000"/>
                        </a:lnSpc>
                        <a:spcBef>
                          <a:spcPts val="0"/>
                        </a:spcBef>
                        <a:spcAft>
                          <a:spcPts val="0"/>
                        </a:spcAft>
                      </a:pPr>
                      <a:r>
                        <a:rPr lang="en-US" sz="1600">
                          <a:effectLst/>
                        </a:rPr>
                        <a:t>Math</a:t>
                      </a:r>
                      <a:endParaRPr lang="en-US" sz="1600">
                        <a:effectLst/>
                        <a:latin typeface="Arial" panose="020B0604020202020204" pitchFamily="34" charset="0"/>
                        <a:ea typeface="Calibri" panose="020F0502020204030204" pitchFamily="34" charset="0"/>
                      </a:endParaRPr>
                    </a:p>
                  </a:txBody>
                  <a:tcPr marL="68580" marR="68580" marT="0" marB="0" anchor="ctr">
                    <a:solidFill>
                      <a:srgbClr val="102966"/>
                    </a:solidFill>
                  </a:tcPr>
                </a:tc>
                <a:tc>
                  <a:txBody>
                    <a:bodyPr/>
                    <a:lstStyle/>
                    <a:p>
                      <a:pPr marL="0" marR="0" algn="ctr">
                        <a:lnSpc>
                          <a:spcPct val="107000"/>
                        </a:lnSpc>
                        <a:spcBef>
                          <a:spcPts val="0"/>
                        </a:spcBef>
                        <a:spcAft>
                          <a:spcPts val="0"/>
                        </a:spcAft>
                      </a:pPr>
                      <a:r>
                        <a:rPr lang="en-US" sz="1600">
                          <a:effectLst/>
                        </a:rPr>
                        <a:t>9109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34.2</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2825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28.3</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2920</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38.9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2231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54.8</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46017105"/>
                  </a:ext>
                </a:extLst>
              </a:tr>
              <a:tr h="198120">
                <a:tc>
                  <a:txBody>
                    <a:bodyPr/>
                    <a:lstStyle/>
                    <a:p>
                      <a:pPr marL="0" marR="0">
                        <a:lnSpc>
                          <a:spcPct val="107000"/>
                        </a:lnSpc>
                        <a:spcBef>
                          <a:spcPts val="0"/>
                        </a:spcBef>
                        <a:spcAft>
                          <a:spcPts val="0"/>
                        </a:spcAft>
                      </a:pPr>
                      <a:r>
                        <a:rPr lang="en-US" sz="1600">
                          <a:effectLst/>
                        </a:rPr>
                        <a:t>Reading</a:t>
                      </a:r>
                      <a:endParaRPr lang="en-US" sz="1600">
                        <a:effectLst/>
                        <a:latin typeface="Arial" panose="020B0604020202020204" pitchFamily="34" charset="0"/>
                        <a:ea typeface="Calibri" panose="020F0502020204030204" pitchFamily="34" charset="0"/>
                      </a:endParaRPr>
                    </a:p>
                  </a:txBody>
                  <a:tcPr marL="68580" marR="68580" marT="0" marB="0" anchor="ctr">
                    <a:solidFill>
                      <a:srgbClr val="102966"/>
                    </a:solidFill>
                  </a:tcPr>
                </a:tc>
                <a:tc>
                  <a:txBody>
                    <a:bodyPr/>
                    <a:lstStyle/>
                    <a:p>
                      <a:pPr marL="0" marR="0" algn="ctr">
                        <a:lnSpc>
                          <a:spcPct val="107000"/>
                        </a:lnSpc>
                        <a:spcBef>
                          <a:spcPts val="0"/>
                        </a:spcBef>
                        <a:spcAft>
                          <a:spcPts val="0"/>
                        </a:spcAft>
                      </a:pPr>
                      <a:r>
                        <a:rPr lang="en-US" sz="1600">
                          <a:effectLst/>
                        </a:rPr>
                        <a:t>13839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36.8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968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2278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40.8</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104412756"/>
                  </a:ext>
                </a:extLst>
              </a:tr>
              <a:tr h="198120">
                <a:tc>
                  <a:txBody>
                    <a:bodyPr/>
                    <a:lstStyle/>
                    <a:p>
                      <a:pPr marL="0" marR="0">
                        <a:lnSpc>
                          <a:spcPct val="107000"/>
                        </a:lnSpc>
                        <a:spcBef>
                          <a:spcPts val="0"/>
                        </a:spcBef>
                        <a:spcAft>
                          <a:spcPts val="0"/>
                        </a:spcAft>
                      </a:pPr>
                      <a:r>
                        <a:rPr lang="en-US" sz="1600" dirty="0">
                          <a:effectLst/>
                        </a:rPr>
                        <a:t>Writing</a:t>
                      </a:r>
                      <a:endParaRPr lang="en-US" sz="16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1600">
                          <a:effectLst/>
                        </a:rPr>
                        <a:t>13550</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36.8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1399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31.3</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2316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39.8</a:t>
                      </a:r>
                      <a:endParaRPr lang="en-U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14567894"/>
                  </a:ext>
                </a:extLst>
              </a:tr>
            </a:tbl>
          </a:graphicData>
        </a:graphic>
      </p:graphicFrame>
      <p:sp>
        <p:nvSpPr>
          <p:cNvPr id="6" name="Slide Number Placeholder 5"/>
          <p:cNvSpPr>
            <a:spLocks noGrp="1"/>
          </p:cNvSpPr>
          <p:nvPr>
            <p:ph type="sldNum" sz="quarter" idx="12"/>
          </p:nvPr>
        </p:nvSpPr>
        <p:spPr/>
        <p:txBody>
          <a:bodyPr/>
          <a:lstStyle/>
          <a:p>
            <a:fld id="{241AD317-6BE3-47C7-B94F-40A6626992D8}" type="slidenum">
              <a:rPr lang="en-US" smtClean="0"/>
              <a:t>27</a:t>
            </a:fld>
            <a:endParaRPr lang="en-US"/>
          </a:p>
        </p:txBody>
      </p:sp>
    </p:spTree>
    <p:extLst>
      <p:ext uri="{BB962C8B-B14F-4D97-AF65-F5344CB8AC3E}">
        <p14:creationId xmlns:p14="http://schemas.microsoft.com/office/powerpoint/2010/main" val="3067880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Supplemental Material</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758896481"/>
              </p:ext>
            </p:extLst>
          </p:nvPr>
        </p:nvGraphicFramePr>
        <p:xfrm>
          <a:off x="4067738" y="1989106"/>
          <a:ext cx="7316205" cy="1989458"/>
        </p:xfrm>
        <a:graphic>
          <a:graphicData uri="http://schemas.openxmlformats.org/drawingml/2006/table">
            <a:tbl>
              <a:tblPr firstRow="1" firstCol="1" bandRow="1">
                <a:tableStyleId>{5C22544A-7EE6-4342-B048-85BDC9FD1C3A}</a:tableStyleId>
              </a:tblPr>
              <a:tblGrid>
                <a:gridCol w="1417869">
                  <a:extLst>
                    <a:ext uri="{9D8B030D-6E8A-4147-A177-3AD203B41FA5}">
                      <a16:colId xmlns:a16="http://schemas.microsoft.com/office/drawing/2014/main" val="1654142544"/>
                    </a:ext>
                  </a:extLst>
                </a:gridCol>
                <a:gridCol w="737292">
                  <a:extLst>
                    <a:ext uri="{9D8B030D-6E8A-4147-A177-3AD203B41FA5}">
                      <a16:colId xmlns:a16="http://schemas.microsoft.com/office/drawing/2014/main" val="3619461821"/>
                    </a:ext>
                  </a:extLst>
                </a:gridCol>
                <a:gridCol w="737292">
                  <a:extLst>
                    <a:ext uri="{9D8B030D-6E8A-4147-A177-3AD203B41FA5}">
                      <a16:colId xmlns:a16="http://schemas.microsoft.com/office/drawing/2014/main" val="1541924966"/>
                    </a:ext>
                  </a:extLst>
                </a:gridCol>
                <a:gridCol w="737292">
                  <a:extLst>
                    <a:ext uri="{9D8B030D-6E8A-4147-A177-3AD203B41FA5}">
                      <a16:colId xmlns:a16="http://schemas.microsoft.com/office/drawing/2014/main" val="4269457725"/>
                    </a:ext>
                  </a:extLst>
                </a:gridCol>
                <a:gridCol w="737292">
                  <a:extLst>
                    <a:ext uri="{9D8B030D-6E8A-4147-A177-3AD203B41FA5}">
                      <a16:colId xmlns:a16="http://schemas.microsoft.com/office/drawing/2014/main" val="3153927271"/>
                    </a:ext>
                  </a:extLst>
                </a:gridCol>
                <a:gridCol w="737292">
                  <a:extLst>
                    <a:ext uri="{9D8B030D-6E8A-4147-A177-3AD203B41FA5}">
                      <a16:colId xmlns:a16="http://schemas.microsoft.com/office/drawing/2014/main" val="3065535692"/>
                    </a:ext>
                  </a:extLst>
                </a:gridCol>
                <a:gridCol w="737292">
                  <a:extLst>
                    <a:ext uri="{9D8B030D-6E8A-4147-A177-3AD203B41FA5}">
                      <a16:colId xmlns:a16="http://schemas.microsoft.com/office/drawing/2014/main" val="860973076"/>
                    </a:ext>
                  </a:extLst>
                </a:gridCol>
                <a:gridCol w="737292">
                  <a:extLst>
                    <a:ext uri="{9D8B030D-6E8A-4147-A177-3AD203B41FA5}">
                      <a16:colId xmlns:a16="http://schemas.microsoft.com/office/drawing/2014/main" val="2878908241"/>
                    </a:ext>
                  </a:extLst>
                </a:gridCol>
                <a:gridCol w="737292">
                  <a:extLst>
                    <a:ext uri="{9D8B030D-6E8A-4147-A177-3AD203B41FA5}">
                      <a16:colId xmlns:a16="http://schemas.microsoft.com/office/drawing/2014/main" val="2171552632"/>
                    </a:ext>
                  </a:extLst>
                </a:gridCol>
              </a:tblGrid>
              <a:tr h="198120">
                <a:tc gridSpan="9">
                  <a:txBody>
                    <a:bodyPr/>
                    <a:lstStyle/>
                    <a:p>
                      <a:pPr marL="0" marR="0" algn="ctr">
                        <a:lnSpc>
                          <a:spcPct val="107000"/>
                        </a:lnSpc>
                        <a:spcBef>
                          <a:spcPts val="0"/>
                        </a:spcBef>
                        <a:spcAft>
                          <a:spcPts val="0"/>
                        </a:spcAft>
                      </a:pPr>
                      <a:r>
                        <a:rPr lang="en-US" sz="1600">
                          <a:effectLst/>
                        </a:rPr>
                        <a:t>Outcome Measure: Graduation</a:t>
                      </a:r>
                      <a:endParaRPr lang="en-US" sz="1600">
                        <a:effectLst/>
                        <a:latin typeface="Arial" panose="020B0604020202020204" pitchFamily="34" charset="0"/>
                        <a:ea typeface="Calibri" panose="020F0502020204030204" pitchFamily="34" charset="0"/>
                      </a:endParaRPr>
                    </a:p>
                  </a:txBody>
                  <a:tcPr marL="68580" marR="68580" marT="0" marB="0">
                    <a:solidFill>
                      <a:srgbClr val="1029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6901332"/>
                  </a:ext>
                </a:extLst>
              </a:tr>
              <a:tr h="198120">
                <a:tc>
                  <a:txBody>
                    <a:bodyPr/>
                    <a:lstStyle/>
                    <a:p>
                      <a:endParaRPr lang="en-US" sz="1600">
                        <a:effectLst/>
                        <a:latin typeface="Arial" panose="020B0604020202020204" pitchFamily="34" charset="0"/>
                      </a:endParaRPr>
                    </a:p>
                  </a:txBody>
                  <a:tcPr marL="68580" marR="68580" marT="0" marB="0">
                    <a:solidFill>
                      <a:srgbClr val="102966"/>
                    </a:solidFill>
                  </a:tcPr>
                </a:tc>
                <a:tc rowSpan="2" gridSpan="2">
                  <a:txBody>
                    <a:bodyPr/>
                    <a:lstStyle/>
                    <a:p>
                      <a:pPr marL="0" marR="0" algn="ctr">
                        <a:lnSpc>
                          <a:spcPct val="107000"/>
                        </a:lnSpc>
                        <a:spcBef>
                          <a:spcPts val="0"/>
                        </a:spcBef>
                        <a:spcAft>
                          <a:spcPts val="0"/>
                        </a:spcAft>
                      </a:pPr>
                      <a:r>
                        <a:rPr lang="en-US" sz="1400" dirty="0">
                          <a:effectLst/>
                        </a:rPr>
                        <a:t>Not Developmental in Subject Area</a:t>
                      </a:r>
                      <a:endParaRPr lang="en-US" sz="1400" dirty="0">
                        <a:effectLst/>
                        <a:latin typeface="Arial" panose="020B0604020202020204" pitchFamily="34" charset="0"/>
                        <a:ea typeface="Calibri" panose="020F0502020204030204" pitchFamily="34" charset="0"/>
                      </a:endParaRPr>
                    </a:p>
                  </a:txBody>
                  <a:tcPr marL="68580" marR="68580" marT="0" marB="0" anchor="ctr"/>
                </a:tc>
                <a:tc rowSpan="2" hMerge="1">
                  <a:txBody>
                    <a:bodyPr/>
                    <a:lstStyle/>
                    <a:p>
                      <a:endParaRPr lang="en-US"/>
                    </a:p>
                  </a:txBody>
                  <a:tcPr/>
                </a:tc>
                <a:tc gridSpan="6">
                  <a:txBody>
                    <a:bodyPr/>
                    <a:lstStyle/>
                    <a:p>
                      <a:pPr marL="0" marR="0" indent="457200" algn="ctr">
                        <a:lnSpc>
                          <a:spcPct val="107000"/>
                        </a:lnSpc>
                        <a:spcBef>
                          <a:spcPts val="0"/>
                        </a:spcBef>
                        <a:spcAft>
                          <a:spcPts val="0"/>
                        </a:spcAft>
                      </a:pPr>
                      <a:r>
                        <a:rPr lang="en-US" sz="1600">
                          <a:effectLst/>
                        </a:rPr>
                        <a:t>Developmental Entry Level</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9201033"/>
                  </a:ext>
                </a:extLst>
              </a:tr>
              <a:tr h="198120">
                <a:tc>
                  <a:txBody>
                    <a:bodyPr/>
                    <a:lstStyle/>
                    <a:p>
                      <a:endParaRPr lang="en-US" sz="1600">
                        <a:effectLst/>
                        <a:latin typeface="Arial" panose="020B0604020202020204" pitchFamily="34" charset="0"/>
                      </a:endParaRPr>
                    </a:p>
                  </a:txBody>
                  <a:tcPr marL="68580" marR="68580" marT="0" marB="0">
                    <a:solidFill>
                      <a:srgbClr val="102966"/>
                    </a:solidFill>
                  </a:tcPr>
                </a:tc>
                <a:tc gridSpan="2" vMerge="1">
                  <a:txBody>
                    <a:bodyPr/>
                    <a:lstStyle/>
                    <a:p>
                      <a:endParaRPr lang="en-US"/>
                    </a:p>
                  </a:txBody>
                  <a:tcPr/>
                </a:tc>
                <a:tc hMerge="1" vMerge="1">
                  <a:txBody>
                    <a:bodyPr/>
                    <a:lstStyle/>
                    <a:p>
                      <a:endParaRPr lang="en-US"/>
                    </a:p>
                  </a:txBody>
                  <a:tcPr/>
                </a:tc>
                <a:tc gridSpan="2">
                  <a:txBody>
                    <a:bodyPr/>
                    <a:lstStyle/>
                    <a:p>
                      <a:pPr marL="0" marR="0" indent="457200">
                        <a:lnSpc>
                          <a:spcPct val="107000"/>
                        </a:lnSpc>
                        <a:spcBef>
                          <a:spcPts val="0"/>
                        </a:spcBef>
                        <a:spcAft>
                          <a:spcPts val="0"/>
                        </a:spcAft>
                      </a:pPr>
                      <a:r>
                        <a:rPr lang="en-US" sz="1600">
                          <a:effectLst/>
                        </a:rPr>
                        <a:t>Low</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indent="457200">
                        <a:lnSpc>
                          <a:spcPct val="107000"/>
                        </a:lnSpc>
                        <a:spcBef>
                          <a:spcPts val="0"/>
                        </a:spcBef>
                        <a:spcAft>
                          <a:spcPts val="0"/>
                        </a:spcAft>
                      </a:pPr>
                      <a:r>
                        <a:rPr lang="en-US" sz="1600">
                          <a:effectLst/>
                        </a:rPr>
                        <a:t>Middle</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indent="457200">
                        <a:lnSpc>
                          <a:spcPct val="107000"/>
                        </a:lnSpc>
                        <a:spcBef>
                          <a:spcPts val="0"/>
                        </a:spcBef>
                        <a:spcAft>
                          <a:spcPts val="0"/>
                        </a:spcAft>
                      </a:pPr>
                      <a:r>
                        <a:rPr lang="en-US" sz="1600">
                          <a:effectLst/>
                        </a:rPr>
                        <a:t>High</a:t>
                      </a:r>
                      <a:endParaRPr lang="en-US" sz="160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424991040"/>
                  </a:ext>
                </a:extLst>
              </a:tr>
              <a:tr h="198120">
                <a:tc>
                  <a:txBody>
                    <a:bodyPr/>
                    <a:lstStyle/>
                    <a:p>
                      <a:pPr marL="0" marR="0">
                        <a:lnSpc>
                          <a:spcPct val="107000"/>
                        </a:lnSpc>
                        <a:spcBef>
                          <a:spcPts val="0"/>
                        </a:spcBef>
                        <a:spcAft>
                          <a:spcPts val="0"/>
                        </a:spcAft>
                      </a:pPr>
                      <a:r>
                        <a:rPr lang="en-US" sz="1600">
                          <a:effectLst/>
                        </a:rPr>
                        <a:t>Subject Area</a:t>
                      </a:r>
                      <a:endParaRPr lang="en-US" sz="1600">
                        <a:effectLst/>
                        <a:latin typeface="Arial" panose="020B0604020202020204" pitchFamily="34" charset="0"/>
                        <a:ea typeface="Calibri" panose="020F0502020204030204" pitchFamily="34" charset="0"/>
                      </a:endParaRPr>
                    </a:p>
                  </a:txBody>
                  <a:tcPr marL="68580" marR="68580" marT="0" marB="0" anchor="ctr">
                    <a:solidFill>
                      <a:srgbClr val="102966"/>
                    </a:solidFill>
                  </a:tcP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91280445"/>
                  </a:ext>
                </a:extLst>
              </a:tr>
              <a:tr h="198120">
                <a:tc>
                  <a:txBody>
                    <a:bodyPr/>
                    <a:lstStyle/>
                    <a:p>
                      <a:pPr marL="0" marR="0">
                        <a:lnSpc>
                          <a:spcPct val="107000"/>
                        </a:lnSpc>
                        <a:spcBef>
                          <a:spcPts val="0"/>
                        </a:spcBef>
                        <a:spcAft>
                          <a:spcPts val="0"/>
                        </a:spcAft>
                      </a:pPr>
                      <a:r>
                        <a:rPr lang="en-US" sz="1600">
                          <a:effectLst/>
                        </a:rPr>
                        <a:t>Math</a:t>
                      </a:r>
                      <a:endParaRPr lang="en-US" sz="1600">
                        <a:effectLst/>
                        <a:latin typeface="Arial" panose="020B0604020202020204" pitchFamily="34" charset="0"/>
                        <a:ea typeface="Calibri" panose="020F0502020204030204" pitchFamily="34" charset="0"/>
                      </a:endParaRPr>
                    </a:p>
                  </a:txBody>
                  <a:tcPr marL="68580" marR="68580" marT="0" marB="0" anchor="ctr">
                    <a:solidFill>
                      <a:srgbClr val="102966"/>
                    </a:solidFill>
                  </a:tcPr>
                </a:tc>
                <a:tc>
                  <a:txBody>
                    <a:bodyPr/>
                    <a:lstStyle/>
                    <a:p>
                      <a:pPr marL="0" marR="0" algn="ctr">
                        <a:lnSpc>
                          <a:spcPct val="107000"/>
                        </a:lnSpc>
                        <a:spcBef>
                          <a:spcPts val="0"/>
                        </a:spcBef>
                        <a:spcAft>
                          <a:spcPts val="0"/>
                        </a:spcAft>
                      </a:pPr>
                      <a:r>
                        <a:rPr lang="en-US" sz="1600">
                          <a:effectLst/>
                        </a:rPr>
                        <a:t>9108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42.7</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2825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20.1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2920</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26.3</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2231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29.9</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68873509"/>
                  </a:ext>
                </a:extLst>
              </a:tr>
              <a:tr h="198120">
                <a:tc>
                  <a:txBody>
                    <a:bodyPr/>
                    <a:lstStyle/>
                    <a:p>
                      <a:pPr marL="0" marR="0">
                        <a:lnSpc>
                          <a:spcPct val="107000"/>
                        </a:lnSpc>
                        <a:spcBef>
                          <a:spcPts val="0"/>
                        </a:spcBef>
                        <a:spcAft>
                          <a:spcPts val="0"/>
                        </a:spcAft>
                      </a:pPr>
                      <a:r>
                        <a:rPr lang="en-US" sz="1600">
                          <a:effectLst/>
                        </a:rPr>
                        <a:t>Reading</a:t>
                      </a:r>
                      <a:endParaRPr lang="en-US" sz="1600">
                        <a:effectLst/>
                        <a:latin typeface="Arial" panose="020B0604020202020204" pitchFamily="34" charset="0"/>
                        <a:ea typeface="Calibri" panose="020F0502020204030204" pitchFamily="34" charset="0"/>
                      </a:endParaRPr>
                    </a:p>
                  </a:txBody>
                  <a:tcPr marL="68580" marR="68580" marT="0" marB="0" anchor="ctr">
                    <a:solidFill>
                      <a:srgbClr val="102966"/>
                    </a:solidFill>
                  </a:tcPr>
                </a:tc>
                <a:tc>
                  <a:txBody>
                    <a:bodyPr/>
                    <a:lstStyle/>
                    <a:p>
                      <a:pPr marL="0" marR="0" algn="ctr">
                        <a:lnSpc>
                          <a:spcPct val="107000"/>
                        </a:lnSpc>
                        <a:spcBef>
                          <a:spcPts val="0"/>
                        </a:spcBef>
                        <a:spcAft>
                          <a:spcPts val="0"/>
                        </a:spcAft>
                      </a:pPr>
                      <a:r>
                        <a:rPr lang="en-US" sz="1600">
                          <a:effectLst/>
                        </a:rPr>
                        <a:t>13838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37.5</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968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15.1</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2278</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15.5</a:t>
                      </a:r>
                      <a:endParaRPr lang="en-U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73790546"/>
                  </a:ext>
                </a:extLst>
              </a:tr>
              <a:tr h="198120">
                <a:tc>
                  <a:txBody>
                    <a:bodyPr/>
                    <a:lstStyle/>
                    <a:p>
                      <a:pPr marL="0" marR="0">
                        <a:lnSpc>
                          <a:spcPct val="107000"/>
                        </a:lnSpc>
                        <a:spcBef>
                          <a:spcPts val="0"/>
                        </a:spcBef>
                        <a:spcAft>
                          <a:spcPts val="0"/>
                        </a:spcAft>
                      </a:pPr>
                      <a:r>
                        <a:rPr lang="en-US" sz="1600" dirty="0">
                          <a:effectLst/>
                        </a:rPr>
                        <a:t>Writing</a:t>
                      </a:r>
                      <a:endParaRPr lang="en-US" sz="1600" dirty="0">
                        <a:effectLst/>
                        <a:latin typeface="Arial" panose="020B0604020202020204" pitchFamily="34" charset="0"/>
                        <a:ea typeface="Calibri" panose="020F0502020204030204" pitchFamily="34" charset="0"/>
                      </a:endParaRPr>
                    </a:p>
                  </a:txBody>
                  <a:tcPr marL="68580" marR="68580" marT="0" marB="0">
                    <a:solidFill>
                      <a:srgbClr val="102966"/>
                    </a:solidFill>
                  </a:tcPr>
                </a:tc>
                <a:tc>
                  <a:txBody>
                    <a:bodyPr/>
                    <a:lstStyle/>
                    <a:p>
                      <a:pPr marL="0" marR="0" algn="ctr">
                        <a:lnSpc>
                          <a:spcPct val="107000"/>
                        </a:lnSpc>
                        <a:spcBef>
                          <a:spcPts val="0"/>
                        </a:spcBef>
                        <a:spcAft>
                          <a:spcPts val="0"/>
                        </a:spcAft>
                      </a:pPr>
                      <a:r>
                        <a:rPr lang="en-US" sz="1600">
                          <a:effectLst/>
                        </a:rPr>
                        <a:t>13549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37.9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1399</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13.7</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2136</a:t>
                      </a:r>
                      <a:endParaRPr lang="en-US" sz="1600">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24.49</a:t>
                      </a:r>
                      <a:endParaRPr lang="en-U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32168293"/>
                  </a:ext>
                </a:extLst>
              </a:tr>
            </a:tbl>
          </a:graphicData>
        </a:graphic>
      </p:graphicFrame>
      <p:sp>
        <p:nvSpPr>
          <p:cNvPr id="6" name="Slide Number Placeholder 5"/>
          <p:cNvSpPr>
            <a:spLocks noGrp="1"/>
          </p:cNvSpPr>
          <p:nvPr>
            <p:ph type="sldNum" sz="quarter" idx="12"/>
          </p:nvPr>
        </p:nvSpPr>
        <p:spPr/>
        <p:txBody>
          <a:bodyPr/>
          <a:lstStyle/>
          <a:p>
            <a:fld id="{241AD317-6BE3-47C7-B94F-40A6626992D8}" type="slidenum">
              <a:rPr lang="en-US" smtClean="0"/>
              <a:t>28</a:t>
            </a:fld>
            <a:endParaRPr lang="en-US"/>
          </a:p>
        </p:txBody>
      </p:sp>
    </p:spTree>
    <p:extLst>
      <p:ext uri="{BB962C8B-B14F-4D97-AF65-F5344CB8AC3E}">
        <p14:creationId xmlns:p14="http://schemas.microsoft.com/office/powerpoint/2010/main" val="1570542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923330"/>
          </a:xfrm>
          <a:prstGeom prst="rect">
            <a:avLst/>
          </a:prstGeom>
          <a:noFill/>
        </p:spPr>
        <p:txBody>
          <a:bodyPr wrap="square" rtlCol="0">
            <a:spAutoFit/>
          </a:bodyPr>
          <a:lstStyle/>
          <a:p>
            <a:pPr algn="r">
              <a:lnSpc>
                <a:spcPct val="150000"/>
              </a:lnSpc>
            </a:pPr>
            <a:r>
              <a:rPr lang="en-US" sz="3600" b="1" dirty="0">
                <a:solidFill>
                  <a:srgbClr val="00427A"/>
                </a:solidFill>
                <a:latin typeface="Arial" panose="020B0604020202020204" pitchFamily="34" charset="0"/>
                <a:cs typeface="Arial" panose="020B0604020202020204" pitchFamily="34" charset="0"/>
              </a:rPr>
              <a:t>Introduction</a:t>
            </a: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4067738" y="1690659"/>
            <a:ext cx="7817444" cy="851011"/>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600" dirty="0">
                <a:solidFill>
                  <a:srgbClr val="102966"/>
                </a:solidFill>
              </a:rPr>
              <a:t>What is developmental education?</a:t>
            </a:r>
          </a:p>
          <a:p>
            <a:pPr marL="0" indent="0" algn="ctr">
              <a:spcBef>
                <a:spcPts val="0"/>
              </a:spcBef>
              <a:buNone/>
              <a:defRPr/>
            </a:pPr>
            <a:endParaRPr lang="en-US" sz="3600" dirty="0">
              <a:solidFill>
                <a:srgbClr val="102966"/>
              </a:solidFill>
            </a:endParaRPr>
          </a:p>
          <a:p>
            <a:pPr marL="0" indent="0">
              <a:spcBef>
                <a:spcPts val="0"/>
              </a:spcBef>
              <a:buNone/>
              <a:defRPr/>
            </a:pPr>
            <a:endParaRPr lang="en-US" sz="1200" dirty="0"/>
          </a:p>
          <a:p>
            <a:pPr>
              <a:spcBef>
                <a:spcPts val="0"/>
              </a:spcBef>
              <a:defRPr/>
            </a:pPr>
            <a:endParaRPr lang="en-US" sz="1800" dirty="0"/>
          </a:p>
          <a:p>
            <a:pPr marL="0" indent="0">
              <a:spcBef>
                <a:spcPct val="5000"/>
              </a:spcBef>
              <a:spcAft>
                <a:spcPct val="10000"/>
              </a:spcAft>
              <a:buNone/>
              <a:defRPr/>
            </a:pPr>
            <a:endParaRPr lang="en-US" sz="1800" i="1" dirty="0"/>
          </a:p>
          <a:p>
            <a:pPr>
              <a:spcBef>
                <a:spcPts val="0"/>
              </a:spcBef>
              <a:defRPr/>
            </a:pPr>
            <a:endParaRPr lang="en-US" sz="1600" i="1" dirty="0"/>
          </a:p>
        </p:txBody>
      </p:sp>
      <p:sp>
        <p:nvSpPr>
          <p:cNvPr id="8" name="Rectangle 3"/>
          <p:cNvSpPr txBox="1">
            <a:spLocks noChangeArrowheads="1"/>
          </p:cNvSpPr>
          <p:nvPr/>
        </p:nvSpPr>
        <p:spPr>
          <a:xfrm>
            <a:off x="4067738" y="2541673"/>
            <a:ext cx="7817444" cy="1745561"/>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endParaRPr lang="en-US" sz="3600" dirty="0">
              <a:solidFill>
                <a:srgbClr val="102966"/>
              </a:solidFill>
            </a:endParaRPr>
          </a:p>
          <a:p>
            <a:pPr marL="0" indent="0" algn="ctr">
              <a:spcBef>
                <a:spcPts val="0"/>
              </a:spcBef>
              <a:buNone/>
              <a:defRPr/>
            </a:pPr>
            <a:r>
              <a:rPr lang="en-US" sz="3600" dirty="0" smtClean="0">
                <a:solidFill>
                  <a:srgbClr val="102966"/>
                </a:solidFill>
              </a:rPr>
              <a:t>CORE PURPOSE is </a:t>
            </a:r>
            <a:r>
              <a:rPr lang="en-US" sz="3600" dirty="0">
                <a:solidFill>
                  <a:srgbClr val="102966"/>
                </a:solidFill>
              </a:rPr>
              <a:t>to ensure that students are adequately prepared to complete their postsecondary goals</a:t>
            </a:r>
            <a:r>
              <a:rPr lang="en-US" sz="3600" dirty="0" smtClean="0">
                <a:solidFill>
                  <a:srgbClr val="102966"/>
                </a:solidFill>
              </a:rPr>
              <a:t>.</a:t>
            </a:r>
          </a:p>
          <a:p>
            <a:pPr marL="0" indent="0" algn="ctr">
              <a:spcBef>
                <a:spcPts val="0"/>
              </a:spcBef>
              <a:buNone/>
              <a:defRPr/>
            </a:pPr>
            <a:endParaRPr lang="en-US" dirty="0" smtClean="0">
              <a:solidFill>
                <a:srgbClr val="102966"/>
              </a:solidFill>
            </a:endParaRPr>
          </a:p>
          <a:p>
            <a:pPr marL="0" indent="0" algn="r">
              <a:spcBef>
                <a:spcPts val="0"/>
              </a:spcBef>
              <a:buNone/>
              <a:defRPr/>
            </a:pPr>
            <a:r>
              <a:rPr lang="en-US" sz="3200" dirty="0" smtClean="0">
                <a:solidFill>
                  <a:srgbClr val="102966"/>
                </a:solidFill>
              </a:rPr>
              <a:t>(</a:t>
            </a:r>
            <a:r>
              <a:rPr lang="en-US" sz="3200" dirty="0">
                <a:solidFill>
                  <a:srgbClr val="102966"/>
                </a:solidFill>
              </a:rPr>
              <a:t>Boylan &amp; Bonham, 2007</a:t>
            </a:r>
            <a:r>
              <a:rPr lang="en-US" sz="3200" dirty="0" smtClean="0">
                <a:solidFill>
                  <a:srgbClr val="102966"/>
                </a:solidFill>
              </a:rPr>
              <a:t>)</a:t>
            </a:r>
            <a:endParaRPr lang="en-US" sz="3200" dirty="0">
              <a:solidFill>
                <a:srgbClr val="102966"/>
              </a:solidFill>
            </a:endParaRPr>
          </a:p>
          <a:p>
            <a:pPr marL="0" indent="0">
              <a:spcBef>
                <a:spcPts val="0"/>
              </a:spcBef>
              <a:buNone/>
              <a:defRPr/>
            </a:pPr>
            <a:endParaRPr lang="en-US" sz="1200" dirty="0"/>
          </a:p>
          <a:p>
            <a:pPr>
              <a:spcBef>
                <a:spcPts val="0"/>
              </a:spcBef>
              <a:defRPr/>
            </a:pPr>
            <a:endParaRPr lang="en-US" sz="1800" dirty="0"/>
          </a:p>
          <a:p>
            <a:pPr marL="0" indent="0">
              <a:spcBef>
                <a:spcPct val="5000"/>
              </a:spcBef>
              <a:spcAft>
                <a:spcPct val="10000"/>
              </a:spcAft>
              <a:buNone/>
              <a:defRPr/>
            </a:pPr>
            <a:endParaRPr lang="en-US" sz="1800" i="1" dirty="0"/>
          </a:p>
          <a:p>
            <a:pPr>
              <a:spcBef>
                <a:spcPts val="0"/>
              </a:spcBef>
              <a:defRPr/>
            </a:pPr>
            <a:endParaRPr lang="en-US" sz="1600" i="1" dirty="0"/>
          </a:p>
        </p:txBody>
      </p:sp>
      <p:sp>
        <p:nvSpPr>
          <p:cNvPr id="3" name="Slide Number Placeholder 2"/>
          <p:cNvSpPr>
            <a:spLocks noGrp="1"/>
          </p:cNvSpPr>
          <p:nvPr>
            <p:ph type="sldNum" sz="quarter" idx="12"/>
          </p:nvPr>
        </p:nvSpPr>
        <p:spPr/>
        <p:txBody>
          <a:bodyPr/>
          <a:lstStyle/>
          <a:p>
            <a:fld id="{241AD317-6BE3-47C7-B94F-40A6626992D8}" type="slidenum">
              <a:rPr lang="en-US" smtClean="0"/>
              <a:t>3</a:t>
            </a:fld>
            <a:endParaRPr lang="en-US"/>
          </a:p>
        </p:txBody>
      </p:sp>
    </p:spTree>
    <p:extLst>
      <p:ext uri="{BB962C8B-B14F-4D97-AF65-F5344CB8AC3E}">
        <p14:creationId xmlns:p14="http://schemas.microsoft.com/office/powerpoint/2010/main" val="129189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923330"/>
          </a:xfrm>
          <a:prstGeom prst="rect">
            <a:avLst/>
          </a:prstGeom>
          <a:noFill/>
        </p:spPr>
        <p:txBody>
          <a:bodyPr wrap="square" rtlCol="0">
            <a:spAutoFit/>
          </a:bodyPr>
          <a:lstStyle/>
          <a:p>
            <a:pPr algn="r">
              <a:lnSpc>
                <a:spcPct val="150000"/>
              </a:lnSpc>
            </a:pPr>
            <a:r>
              <a:rPr lang="en-US" sz="3600" b="1" dirty="0">
                <a:solidFill>
                  <a:srgbClr val="00427A"/>
                </a:solidFill>
                <a:latin typeface="Arial" panose="020B0604020202020204" pitchFamily="34" charset="0"/>
                <a:cs typeface="Arial" panose="020B0604020202020204" pitchFamily="34" charset="0"/>
              </a:rPr>
              <a:t>Introduction</a:t>
            </a: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7" y="1125660"/>
            <a:ext cx="9834707" cy="4606680"/>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a:solidFill>
                  <a:srgbClr val="102966"/>
                </a:solidFill>
              </a:rPr>
              <a:t>Developmental education by the </a:t>
            </a:r>
            <a:r>
              <a:rPr lang="en-US" sz="3200" dirty="0" smtClean="0">
                <a:solidFill>
                  <a:srgbClr val="102966"/>
                </a:solidFill>
              </a:rPr>
              <a:t>numbers</a:t>
            </a:r>
          </a:p>
          <a:p>
            <a:pPr marL="0" indent="0" algn="ctr">
              <a:spcBef>
                <a:spcPts val="0"/>
              </a:spcBef>
              <a:buNone/>
              <a:defRPr/>
            </a:pPr>
            <a:endParaRPr lang="en-US" dirty="0">
              <a:solidFill>
                <a:srgbClr val="102966"/>
              </a:solidFill>
            </a:endParaRPr>
          </a:p>
          <a:p>
            <a:pPr>
              <a:spcBef>
                <a:spcPts val="0"/>
              </a:spcBef>
              <a:defRPr/>
            </a:pPr>
            <a:r>
              <a:rPr lang="en-US" sz="2800" dirty="0">
                <a:solidFill>
                  <a:srgbClr val="102966"/>
                </a:solidFill>
              </a:rPr>
              <a:t>Approximately 60% of first-time community college students enrolled in </a:t>
            </a:r>
            <a:r>
              <a:rPr lang="en-US" sz="2800" dirty="0" smtClean="0">
                <a:solidFill>
                  <a:srgbClr val="102966"/>
                </a:solidFill>
              </a:rPr>
              <a:t>at </a:t>
            </a:r>
            <a:r>
              <a:rPr lang="en-US" sz="2800" dirty="0">
                <a:solidFill>
                  <a:srgbClr val="102966"/>
                </a:solidFill>
              </a:rPr>
              <a:t>least one developmental course (Bailey, Jenkins, &amp; </a:t>
            </a:r>
            <a:r>
              <a:rPr lang="en-US" sz="2800" dirty="0" err="1">
                <a:solidFill>
                  <a:srgbClr val="102966"/>
                </a:solidFill>
              </a:rPr>
              <a:t>Leibach</a:t>
            </a:r>
            <a:r>
              <a:rPr lang="en-US" sz="2800" dirty="0">
                <a:solidFill>
                  <a:srgbClr val="102966"/>
                </a:solidFill>
              </a:rPr>
              <a:t>, 2005</a:t>
            </a:r>
            <a:r>
              <a:rPr lang="en-US" sz="2800" dirty="0" smtClean="0">
                <a:solidFill>
                  <a:srgbClr val="102966"/>
                </a:solidFill>
              </a:rPr>
              <a:t>)</a:t>
            </a:r>
          </a:p>
          <a:p>
            <a:pPr marL="0" indent="0">
              <a:spcBef>
                <a:spcPts val="0"/>
              </a:spcBef>
              <a:buNone/>
              <a:defRPr/>
            </a:pPr>
            <a:endParaRPr lang="en-US" sz="2000" dirty="0">
              <a:solidFill>
                <a:srgbClr val="102966"/>
              </a:solidFill>
            </a:endParaRPr>
          </a:p>
          <a:p>
            <a:pPr>
              <a:spcBef>
                <a:spcPts val="0"/>
              </a:spcBef>
              <a:defRPr/>
            </a:pPr>
            <a:r>
              <a:rPr lang="en-US" sz="2800" dirty="0">
                <a:solidFill>
                  <a:srgbClr val="102966"/>
                </a:solidFill>
              </a:rPr>
              <a:t>44% of developmental students took between 1 and 3 developmental </a:t>
            </a:r>
            <a:r>
              <a:rPr lang="en-US" sz="2800" dirty="0" smtClean="0">
                <a:solidFill>
                  <a:srgbClr val="102966"/>
                </a:solidFill>
              </a:rPr>
              <a:t>courses (</a:t>
            </a:r>
            <a:r>
              <a:rPr lang="en-US" sz="2800" dirty="0" err="1" smtClean="0">
                <a:solidFill>
                  <a:srgbClr val="102966"/>
                </a:solidFill>
              </a:rPr>
              <a:t>Attewell</a:t>
            </a:r>
            <a:r>
              <a:rPr lang="en-US" sz="2800" dirty="0" smtClean="0">
                <a:solidFill>
                  <a:srgbClr val="102966"/>
                </a:solidFill>
              </a:rPr>
              <a:t>, Lavin, </a:t>
            </a:r>
            <a:r>
              <a:rPr lang="en-US" sz="2800" dirty="0" err="1" smtClean="0">
                <a:solidFill>
                  <a:srgbClr val="102966"/>
                </a:solidFill>
              </a:rPr>
              <a:t>Domina</a:t>
            </a:r>
            <a:r>
              <a:rPr lang="en-US" sz="2800" dirty="0" smtClean="0">
                <a:solidFill>
                  <a:srgbClr val="102966"/>
                </a:solidFill>
              </a:rPr>
              <a:t>, &amp; Levey, 2006)</a:t>
            </a:r>
          </a:p>
          <a:p>
            <a:pPr marL="0" indent="0">
              <a:spcBef>
                <a:spcPts val="0"/>
              </a:spcBef>
              <a:buNone/>
              <a:defRPr/>
            </a:pPr>
            <a:endParaRPr lang="en-US" sz="2000" dirty="0">
              <a:solidFill>
                <a:srgbClr val="102966"/>
              </a:solidFill>
            </a:endParaRPr>
          </a:p>
          <a:p>
            <a:pPr>
              <a:spcBef>
                <a:spcPts val="0"/>
              </a:spcBef>
              <a:defRPr/>
            </a:pPr>
            <a:r>
              <a:rPr lang="en-US" sz="2800" dirty="0">
                <a:solidFill>
                  <a:srgbClr val="102966"/>
                </a:solidFill>
              </a:rPr>
              <a:t>Large numbers of students classified as </a:t>
            </a:r>
            <a:r>
              <a:rPr lang="en-US" sz="2800" dirty="0" smtClean="0">
                <a:solidFill>
                  <a:srgbClr val="102966"/>
                </a:solidFill>
              </a:rPr>
              <a:t>“developmental” </a:t>
            </a:r>
            <a:r>
              <a:rPr lang="en-US" sz="2800" dirty="0">
                <a:solidFill>
                  <a:srgbClr val="102966"/>
                </a:solidFill>
              </a:rPr>
              <a:t>based on placement test scores</a:t>
            </a:r>
          </a:p>
          <a:p>
            <a:pPr marL="0" indent="0">
              <a:spcBef>
                <a:spcPts val="0"/>
              </a:spcBef>
              <a:buNone/>
              <a:defRPr/>
            </a:pPr>
            <a:endParaRPr lang="en-US" sz="1200" dirty="0"/>
          </a:p>
          <a:p>
            <a:pPr>
              <a:spcBef>
                <a:spcPts val="0"/>
              </a:spcBef>
              <a:defRPr/>
            </a:pPr>
            <a:endParaRPr lang="en-US" sz="1800" dirty="0"/>
          </a:p>
          <a:p>
            <a:pPr marL="0" indent="0">
              <a:spcBef>
                <a:spcPct val="5000"/>
              </a:spcBef>
              <a:spcAft>
                <a:spcPct val="10000"/>
              </a:spcAft>
              <a:buNone/>
              <a:defRPr/>
            </a:pPr>
            <a:endParaRPr lang="en-US" sz="1800" i="1" dirty="0"/>
          </a:p>
          <a:p>
            <a:pPr>
              <a:spcBef>
                <a:spcPts val="0"/>
              </a:spcBef>
              <a:defRPr/>
            </a:pPr>
            <a:endParaRPr lang="en-US" sz="1600" i="1" dirty="0"/>
          </a:p>
        </p:txBody>
      </p:sp>
      <p:sp>
        <p:nvSpPr>
          <p:cNvPr id="6" name="Slide Number Placeholder 5"/>
          <p:cNvSpPr>
            <a:spLocks noGrp="1"/>
          </p:cNvSpPr>
          <p:nvPr>
            <p:ph type="sldNum" sz="quarter" idx="12"/>
          </p:nvPr>
        </p:nvSpPr>
        <p:spPr/>
        <p:txBody>
          <a:bodyPr/>
          <a:lstStyle/>
          <a:p>
            <a:fld id="{241AD317-6BE3-47C7-B94F-40A6626992D8}" type="slidenum">
              <a:rPr lang="en-US" smtClean="0"/>
              <a:t>4</a:t>
            </a:fld>
            <a:endParaRPr lang="en-US"/>
          </a:p>
        </p:txBody>
      </p:sp>
    </p:spTree>
    <p:extLst>
      <p:ext uri="{BB962C8B-B14F-4D97-AF65-F5344CB8AC3E}">
        <p14:creationId xmlns:p14="http://schemas.microsoft.com/office/powerpoint/2010/main" val="2910339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923330"/>
          </a:xfrm>
          <a:prstGeom prst="rect">
            <a:avLst/>
          </a:prstGeom>
          <a:noFill/>
        </p:spPr>
        <p:txBody>
          <a:bodyPr wrap="square" rtlCol="0">
            <a:spAutoFit/>
          </a:bodyPr>
          <a:lstStyle/>
          <a:p>
            <a:pPr algn="r">
              <a:lnSpc>
                <a:spcPct val="150000"/>
              </a:lnSpc>
            </a:pPr>
            <a:r>
              <a:rPr lang="en-US" sz="3600" b="1" dirty="0">
                <a:solidFill>
                  <a:srgbClr val="00427A"/>
                </a:solidFill>
                <a:latin typeface="Arial" panose="020B0604020202020204" pitchFamily="34" charset="0"/>
                <a:cs typeface="Arial" panose="020B0604020202020204" pitchFamily="34" charset="0"/>
              </a:rPr>
              <a:t>Introduction</a:t>
            </a: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6" y="1099127"/>
            <a:ext cx="9834707" cy="4770879"/>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Current Developmental Theory</a:t>
            </a:r>
          </a:p>
          <a:p>
            <a:pPr marL="0" indent="0" algn="ctr">
              <a:spcBef>
                <a:spcPts val="0"/>
              </a:spcBef>
              <a:buNone/>
              <a:defRPr/>
            </a:pPr>
            <a:endParaRPr lang="en-US" sz="2000" dirty="0" smtClean="0">
              <a:solidFill>
                <a:srgbClr val="102966"/>
              </a:solidFill>
            </a:endParaRPr>
          </a:p>
          <a:p>
            <a:pPr>
              <a:spcBef>
                <a:spcPts val="0"/>
              </a:spcBef>
              <a:defRPr/>
            </a:pPr>
            <a:r>
              <a:rPr lang="en-US" sz="2800" dirty="0" smtClean="0">
                <a:solidFill>
                  <a:srgbClr val="102966"/>
                </a:solidFill>
              </a:rPr>
              <a:t>Humanist approach emphasizes individual worth of each student</a:t>
            </a:r>
          </a:p>
          <a:p>
            <a:pPr marL="0" indent="0" algn="ctr">
              <a:spcBef>
                <a:spcPts val="0"/>
              </a:spcBef>
              <a:buNone/>
              <a:defRPr/>
            </a:pPr>
            <a:endParaRPr lang="en-US" sz="2000" dirty="0">
              <a:solidFill>
                <a:srgbClr val="102966"/>
              </a:solidFill>
            </a:endParaRPr>
          </a:p>
          <a:p>
            <a:pPr>
              <a:spcBef>
                <a:spcPts val="0"/>
              </a:spcBef>
              <a:defRPr/>
            </a:pPr>
            <a:r>
              <a:rPr lang="en-US" sz="2800" dirty="0" smtClean="0">
                <a:solidFill>
                  <a:srgbClr val="102966"/>
                </a:solidFill>
              </a:rPr>
              <a:t>Inherent desire to learn</a:t>
            </a:r>
          </a:p>
          <a:p>
            <a:pPr marL="0" indent="0">
              <a:spcBef>
                <a:spcPts val="0"/>
              </a:spcBef>
              <a:buNone/>
              <a:defRPr/>
            </a:pPr>
            <a:endParaRPr lang="en-US" sz="2000" dirty="0" smtClean="0">
              <a:solidFill>
                <a:srgbClr val="102966"/>
              </a:solidFill>
            </a:endParaRPr>
          </a:p>
          <a:p>
            <a:pPr>
              <a:spcBef>
                <a:spcPts val="0"/>
              </a:spcBef>
              <a:defRPr/>
            </a:pPr>
            <a:r>
              <a:rPr lang="en-US" sz="2800" dirty="0" smtClean="0">
                <a:solidFill>
                  <a:srgbClr val="102966"/>
                </a:solidFill>
              </a:rPr>
              <a:t>Underprepared students deserve opportunity for advancement</a:t>
            </a:r>
          </a:p>
          <a:p>
            <a:pPr marL="0" indent="0">
              <a:spcBef>
                <a:spcPts val="0"/>
              </a:spcBef>
              <a:buNone/>
              <a:defRPr/>
            </a:pPr>
            <a:endParaRPr lang="en-US" sz="2000" dirty="0">
              <a:solidFill>
                <a:srgbClr val="102966"/>
              </a:solidFill>
            </a:endParaRPr>
          </a:p>
          <a:p>
            <a:pPr>
              <a:spcBef>
                <a:spcPts val="0"/>
              </a:spcBef>
              <a:defRPr/>
            </a:pPr>
            <a:r>
              <a:rPr lang="en-US" sz="2800" dirty="0" smtClean="0">
                <a:solidFill>
                  <a:srgbClr val="102966"/>
                </a:solidFill>
              </a:rPr>
              <a:t>Students </a:t>
            </a:r>
            <a:r>
              <a:rPr lang="en-US" sz="2800" dirty="0">
                <a:solidFill>
                  <a:srgbClr val="102966"/>
                </a:solidFill>
              </a:rPr>
              <a:t>move from one level of knowledge to the next through the process of learning (Boylan, 1988</a:t>
            </a:r>
            <a:r>
              <a:rPr lang="en-US" sz="2800" dirty="0" smtClean="0">
                <a:solidFill>
                  <a:srgbClr val="102966"/>
                </a:solidFill>
              </a:rPr>
              <a:t>)….</a:t>
            </a:r>
            <a:endParaRPr lang="en-US" sz="2800" dirty="0">
              <a:solidFill>
                <a:srgbClr val="102966"/>
              </a:solidFill>
            </a:endParaRPr>
          </a:p>
          <a:p>
            <a:pPr marL="0" indent="0">
              <a:spcBef>
                <a:spcPts val="0"/>
              </a:spcBef>
              <a:buNone/>
              <a:defRPr/>
            </a:pPr>
            <a:endParaRPr lang="en-US" sz="1200" dirty="0"/>
          </a:p>
          <a:p>
            <a:pPr>
              <a:spcBef>
                <a:spcPts val="0"/>
              </a:spcBef>
              <a:defRPr/>
            </a:pPr>
            <a:endParaRPr lang="en-US" sz="1800" dirty="0"/>
          </a:p>
          <a:p>
            <a:pPr marL="0" indent="0">
              <a:spcBef>
                <a:spcPct val="5000"/>
              </a:spcBef>
              <a:spcAft>
                <a:spcPct val="10000"/>
              </a:spcAft>
              <a:buNone/>
              <a:defRPr/>
            </a:pPr>
            <a:endParaRPr lang="en-US" sz="1800" i="1" dirty="0"/>
          </a:p>
          <a:p>
            <a:pPr>
              <a:spcBef>
                <a:spcPts val="0"/>
              </a:spcBef>
              <a:defRPr/>
            </a:pPr>
            <a:endParaRPr lang="en-US" sz="1600" i="1" dirty="0"/>
          </a:p>
        </p:txBody>
      </p:sp>
      <p:sp>
        <p:nvSpPr>
          <p:cNvPr id="3" name="Slide Number Placeholder 2"/>
          <p:cNvSpPr>
            <a:spLocks noGrp="1"/>
          </p:cNvSpPr>
          <p:nvPr>
            <p:ph type="sldNum" sz="quarter" idx="12"/>
          </p:nvPr>
        </p:nvSpPr>
        <p:spPr/>
        <p:txBody>
          <a:bodyPr/>
          <a:lstStyle/>
          <a:p>
            <a:fld id="{241AD317-6BE3-47C7-B94F-40A6626992D8}" type="slidenum">
              <a:rPr lang="en-US" smtClean="0"/>
              <a:t>5</a:t>
            </a:fld>
            <a:endParaRPr lang="en-US"/>
          </a:p>
        </p:txBody>
      </p:sp>
    </p:spTree>
    <p:extLst>
      <p:ext uri="{BB962C8B-B14F-4D97-AF65-F5344CB8AC3E}">
        <p14:creationId xmlns:p14="http://schemas.microsoft.com/office/powerpoint/2010/main" val="4112448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923330"/>
          </a:xfrm>
          <a:prstGeom prst="rect">
            <a:avLst/>
          </a:prstGeom>
          <a:noFill/>
        </p:spPr>
        <p:txBody>
          <a:bodyPr wrap="square" rtlCol="0">
            <a:spAutoFit/>
          </a:bodyPr>
          <a:lstStyle/>
          <a:p>
            <a:pPr algn="r">
              <a:lnSpc>
                <a:spcPct val="150000"/>
              </a:lnSpc>
            </a:pPr>
            <a:r>
              <a:rPr lang="en-US" sz="3600" b="1" dirty="0">
                <a:solidFill>
                  <a:srgbClr val="00427A"/>
                </a:solidFill>
                <a:latin typeface="Arial" panose="020B0604020202020204" pitchFamily="34" charset="0"/>
                <a:cs typeface="Arial" panose="020B0604020202020204" pitchFamily="34" charset="0"/>
              </a:rPr>
              <a:t>Introduction</a:t>
            </a: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7" y="1099127"/>
            <a:ext cx="9834707" cy="4892085"/>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Vygotsky’s Zone of Proximal Development</a:t>
            </a:r>
          </a:p>
          <a:p>
            <a:pPr marL="0" indent="0" algn="ctr">
              <a:spcBef>
                <a:spcPts val="0"/>
              </a:spcBef>
              <a:buNone/>
              <a:defRPr/>
            </a:pPr>
            <a:endParaRPr lang="en-US" sz="1600" dirty="0">
              <a:solidFill>
                <a:srgbClr val="102966"/>
              </a:solidFill>
            </a:endParaRPr>
          </a:p>
          <a:p>
            <a:pPr>
              <a:spcBef>
                <a:spcPts val="0"/>
              </a:spcBef>
              <a:defRPr/>
            </a:pPr>
            <a:r>
              <a:rPr lang="en-US" dirty="0" smtClean="0">
                <a:solidFill>
                  <a:srgbClr val="102966"/>
                </a:solidFill>
              </a:rPr>
              <a:t>Learning occurs when students are working within an appropriate learning “zone”</a:t>
            </a:r>
          </a:p>
          <a:p>
            <a:pPr marL="0" indent="0">
              <a:spcBef>
                <a:spcPts val="0"/>
              </a:spcBef>
              <a:buNone/>
              <a:defRPr/>
            </a:pPr>
            <a:endParaRPr lang="en-US" sz="1600" dirty="0" smtClean="0">
              <a:solidFill>
                <a:srgbClr val="102966"/>
              </a:solidFill>
            </a:endParaRPr>
          </a:p>
          <a:p>
            <a:pPr>
              <a:spcBef>
                <a:spcPts val="0"/>
              </a:spcBef>
              <a:defRPr/>
            </a:pPr>
            <a:r>
              <a:rPr lang="en-US" dirty="0" smtClean="0">
                <a:solidFill>
                  <a:srgbClr val="102966"/>
                </a:solidFill>
              </a:rPr>
              <a:t>Educator provides appropriate levels of challenge and support to produce learning</a:t>
            </a:r>
          </a:p>
          <a:p>
            <a:pPr marL="0" indent="0">
              <a:spcBef>
                <a:spcPts val="0"/>
              </a:spcBef>
              <a:buNone/>
              <a:defRPr/>
            </a:pPr>
            <a:endParaRPr lang="en-US" sz="1600" dirty="0" smtClean="0">
              <a:solidFill>
                <a:srgbClr val="102966"/>
              </a:solidFill>
            </a:endParaRPr>
          </a:p>
          <a:p>
            <a:pPr>
              <a:spcBef>
                <a:spcPts val="0"/>
              </a:spcBef>
              <a:defRPr/>
            </a:pPr>
            <a:r>
              <a:rPr lang="en-US" dirty="0" smtClean="0">
                <a:solidFill>
                  <a:srgbClr val="102966"/>
                </a:solidFill>
              </a:rPr>
              <a:t>“Scaffolding” – student advances by completing tasks they may not have been able to do on their own (Hammond &amp; Gibbons, 2005)</a:t>
            </a:r>
          </a:p>
          <a:p>
            <a:pPr marL="0" indent="0">
              <a:spcBef>
                <a:spcPts val="0"/>
              </a:spcBef>
              <a:buNone/>
              <a:defRPr/>
            </a:pPr>
            <a:endParaRPr lang="en-US" sz="1600" dirty="0" smtClean="0">
              <a:solidFill>
                <a:srgbClr val="102966"/>
              </a:solidFill>
            </a:endParaRPr>
          </a:p>
          <a:p>
            <a:pPr>
              <a:spcBef>
                <a:spcPts val="0"/>
              </a:spcBef>
              <a:defRPr/>
            </a:pPr>
            <a:r>
              <a:rPr lang="en-US" dirty="0" smtClean="0">
                <a:solidFill>
                  <a:srgbClr val="102966"/>
                </a:solidFill>
              </a:rPr>
              <a:t>Each individual develops at a unique rate</a:t>
            </a:r>
          </a:p>
          <a:p>
            <a:pPr marL="0" indent="0">
              <a:spcBef>
                <a:spcPts val="0"/>
              </a:spcBef>
              <a:buNone/>
              <a:defRPr/>
            </a:pPr>
            <a:endParaRPr lang="en-US" sz="1600" dirty="0" smtClean="0">
              <a:solidFill>
                <a:srgbClr val="102966"/>
              </a:solidFill>
            </a:endParaRPr>
          </a:p>
          <a:p>
            <a:pPr>
              <a:spcBef>
                <a:spcPts val="0"/>
              </a:spcBef>
              <a:defRPr/>
            </a:pPr>
            <a:r>
              <a:rPr lang="en-US" dirty="0" smtClean="0">
                <a:solidFill>
                  <a:srgbClr val="102966"/>
                </a:solidFill>
              </a:rPr>
              <a:t>As individuals pass from one level to the next, knowledge from previous levels are integrated into the current level</a:t>
            </a:r>
            <a:endParaRPr lang="en-US" dirty="0">
              <a:solidFill>
                <a:srgbClr val="102966"/>
              </a:solidFill>
            </a:endParaRPr>
          </a:p>
          <a:p>
            <a:pPr marL="0" indent="0">
              <a:spcBef>
                <a:spcPts val="0"/>
              </a:spcBef>
              <a:buNone/>
              <a:defRPr/>
            </a:pPr>
            <a:endParaRPr lang="en-US" sz="1200" dirty="0"/>
          </a:p>
          <a:p>
            <a:pPr>
              <a:spcBef>
                <a:spcPts val="0"/>
              </a:spcBef>
              <a:defRPr/>
            </a:pPr>
            <a:endParaRPr lang="en-US" sz="1800" dirty="0"/>
          </a:p>
          <a:p>
            <a:pPr marL="0" indent="0">
              <a:spcBef>
                <a:spcPct val="5000"/>
              </a:spcBef>
              <a:spcAft>
                <a:spcPct val="10000"/>
              </a:spcAft>
              <a:buNone/>
              <a:defRPr/>
            </a:pPr>
            <a:endParaRPr lang="en-US" sz="1800" i="1" dirty="0"/>
          </a:p>
          <a:p>
            <a:pPr>
              <a:spcBef>
                <a:spcPts val="0"/>
              </a:spcBef>
              <a:defRPr/>
            </a:pPr>
            <a:endParaRPr lang="en-US" sz="1600" i="1" dirty="0"/>
          </a:p>
        </p:txBody>
      </p:sp>
      <p:sp>
        <p:nvSpPr>
          <p:cNvPr id="3" name="Slide Number Placeholder 2"/>
          <p:cNvSpPr>
            <a:spLocks noGrp="1"/>
          </p:cNvSpPr>
          <p:nvPr>
            <p:ph type="sldNum" sz="quarter" idx="12"/>
          </p:nvPr>
        </p:nvSpPr>
        <p:spPr/>
        <p:txBody>
          <a:bodyPr/>
          <a:lstStyle/>
          <a:p>
            <a:fld id="{241AD317-6BE3-47C7-B94F-40A6626992D8}" type="slidenum">
              <a:rPr lang="en-US" smtClean="0"/>
              <a:t>6</a:t>
            </a:fld>
            <a:endParaRPr lang="en-US"/>
          </a:p>
        </p:txBody>
      </p:sp>
    </p:spTree>
    <p:extLst>
      <p:ext uri="{BB962C8B-B14F-4D97-AF65-F5344CB8AC3E}">
        <p14:creationId xmlns:p14="http://schemas.microsoft.com/office/powerpoint/2010/main" val="1873096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923330"/>
          </a:xfrm>
          <a:prstGeom prst="rect">
            <a:avLst/>
          </a:prstGeom>
          <a:noFill/>
        </p:spPr>
        <p:txBody>
          <a:bodyPr wrap="square" rtlCol="0">
            <a:spAutoFit/>
          </a:bodyPr>
          <a:lstStyle/>
          <a:p>
            <a:pPr algn="r">
              <a:lnSpc>
                <a:spcPct val="150000"/>
              </a:lnSpc>
            </a:pPr>
            <a:r>
              <a:rPr lang="en-US" sz="3600" b="1" dirty="0">
                <a:solidFill>
                  <a:srgbClr val="00427A"/>
                </a:solidFill>
                <a:latin typeface="Arial" panose="020B0604020202020204" pitchFamily="34" charset="0"/>
                <a:cs typeface="Arial" panose="020B0604020202020204" pitchFamily="34" charset="0"/>
              </a:rPr>
              <a:t>Introduction</a:t>
            </a: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7" y="1099127"/>
            <a:ext cx="9834707" cy="4838296"/>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Pressure on institutions to demonstrate effectiveness of existing developmental education programs</a:t>
            </a:r>
          </a:p>
          <a:p>
            <a:pPr marL="0" indent="0" algn="ctr">
              <a:spcBef>
                <a:spcPts val="0"/>
              </a:spcBef>
              <a:buNone/>
              <a:defRPr/>
            </a:pPr>
            <a:endParaRPr lang="en-US" sz="1600" dirty="0">
              <a:solidFill>
                <a:srgbClr val="102966"/>
              </a:solidFill>
            </a:endParaRPr>
          </a:p>
          <a:p>
            <a:pPr>
              <a:spcBef>
                <a:spcPts val="0"/>
              </a:spcBef>
              <a:defRPr/>
            </a:pPr>
            <a:r>
              <a:rPr lang="en-US" dirty="0" smtClean="0">
                <a:solidFill>
                  <a:srgbClr val="102966"/>
                </a:solidFill>
              </a:rPr>
              <a:t>Questions surround validity of individual placement tests, with a push for multiple measures</a:t>
            </a:r>
          </a:p>
          <a:p>
            <a:pPr marL="0" indent="0">
              <a:spcBef>
                <a:spcPts val="0"/>
              </a:spcBef>
              <a:buNone/>
              <a:defRPr/>
            </a:pPr>
            <a:endParaRPr lang="en-US" sz="1600" dirty="0" smtClean="0">
              <a:solidFill>
                <a:srgbClr val="102966"/>
              </a:solidFill>
            </a:endParaRPr>
          </a:p>
          <a:p>
            <a:pPr>
              <a:spcBef>
                <a:spcPts val="0"/>
              </a:spcBef>
              <a:defRPr/>
            </a:pPr>
            <a:r>
              <a:rPr lang="en-US" dirty="0" smtClean="0">
                <a:solidFill>
                  <a:srgbClr val="102966"/>
                </a:solidFill>
              </a:rPr>
              <a:t>Courses typically do not count for credit</a:t>
            </a:r>
          </a:p>
          <a:p>
            <a:pPr marL="0" indent="0">
              <a:spcBef>
                <a:spcPts val="0"/>
              </a:spcBef>
              <a:buNone/>
              <a:defRPr/>
            </a:pPr>
            <a:endParaRPr lang="en-US" sz="1600" dirty="0" smtClean="0">
              <a:solidFill>
                <a:srgbClr val="102966"/>
              </a:solidFill>
            </a:endParaRPr>
          </a:p>
          <a:p>
            <a:pPr>
              <a:spcBef>
                <a:spcPts val="0"/>
              </a:spcBef>
              <a:defRPr/>
            </a:pPr>
            <a:r>
              <a:rPr lang="en-US" dirty="0" smtClean="0">
                <a:solidFill>
                  <a:srgbClr val="102966"/>
                </a:solidFill>
              </a:rPr>
              <a:t>Slow progress toward graduation</a:t>
            </a:r>
          </a:p>
          <a:p>
            <a:pPr marL="0" indent="0">
              <a:spcBef>
                <a:spcPts val="0"/>
              </a:spcBef>
              <a:buNone/>
              <a:defRPr/>
            </a:pPr>
            <a:endParaRPr lang="en-US" sz="1600" dirty="0" smtClean="0">
              <a:solidFill>
                <a:srgbClr val="102966"/>
              </a:solidFill>
            </a:endParaRPr>
          </a:p>
          <a:p>
            <a:pPr>
              <a:spcBef>
                <a:spcPts val="0"/>
              </a:spcBef>
              <a:defRPr/>
            </a:pPr>
            <a:r>
              <a:rPr lang="en-US" dirty="0" smtClean="0">
                <a:solidFill>
                  <a:srgbClr val="102966"/>
                </a:solidFill>
              </a:rPr>
              <a:t>Increase cost of earning certificate/degree</a:t>
            </a:r>
          </a:p>
          <a:p>
            <a:pPr marL="0" indent="0">
              <a:spcBef>
                <a:spcPts val="0"/>
              </a:spcBef>
              <a:buNone/>
              <a:defRPr/>
            </a:pPr>
            <a:endParaRPr lang="en-US" sz="1600" dirty="0" smtClean="0">
              <a:solidFill>
                <a:srgbClr val="102966"/>
              </a:solidFill>
            </a:endParaRPr>
          </a:p>
          <a:p>
            <a:pPr>
              <a:spcBef>
                <a:spcPts val="0"/>
              </a:spcBef>
              <a:defRPr/>
            </a:pPr>
            <a:r>
              <a:rPr lang="en-US" dirty="0" smtClean="0">
                <a:solidFill>
                  <a:srgbClr val="102966"/>
                </a:solidFill>
              </a:rPr>
              <a:t>Nearly half of developmental students placed in developmental education did not finish their sequences</a:t>
            </a:r>
            <a:endParaRPr lang="en-US" dirty="0">
              <a:solidFill>
                <a:srgbClr val="102966"/>
              </a:solidFill>
            </a:endParaRPr>
          </a:p>
          <a:p>
            <a:pPr marL="0" indent="0">
              <a:spcBef>
                <a:spcPts val="0"/>
              </a:spcBef>
              <a:buNone/>
              <a:defRPr/>
            </a:pPr>
            <a:endParaRPr lang="en-US" sz="1200" dirty="0"/>
          </a:p>
          <a:p>
            <a:pPr>
              <a:spcBef>
                <a:spcPts val="0"/>
              </a:spcBef>
              <a:defRPr/>
            </a:pPr>
            <a:endParaRPr lang="en-US" sz="1800" dirty="0"/>
          </a:p>
          <a:p>
            <a:pPr marL="0" indent="0">
              <a:spcBef>
                <a:spcPct val="5000"/>
              </a:spcBef>
              <a:spcAft>
                <a:spcPct val="10000"/>
              </a:spcAft>
              <a:buNone/>
              <a:defRPr/>
            </a:pPr>
            <a:endParaRPr lang="en-US" sz="1800" i="1" dirty="0"/>
          </a:p>
          <a:p>
            <a:pPr>
              <a:spcBef>
                <a:spcPts val="0"/>
              </a:spcBef>
              <a:defRPr/>
            </a:pPr>
            <a:endParaRPr lang="en-US" sz="1600" i="1" dirty="0"/>
          </a:p>
        </p:txBody>
      </p:sp>
      <p:sp>
        <p:nvSpPr>
          <p:cNvPr id="3" name="Slide Number Placeholder 2"/>
          <p:cNvSpPr>
            <a:spLocks noGrp="1"/>
          </p:cNvSpPr>
          <p:nvPr>
            <p:ph type="sldNum" sz="quarter" idx="12"/>
          </p:nvPr>
        </p:nvSpPr>
        <p:spPr/>
        <p:txBody>
          <a:bodyPr/>
          <a:lstStyle/>
          <a:p>
            <a:fld id="{241AD317-6BE3-47C7-B94F-40A6626992D8}" type="slidenum">
              <a:rPr lang="en-US" smtClean="0"/>
              <a:t>7</a:t>
            </a:fld>
            <a:endParaRPr lang="en-US"/>
          </a:p>
        </p:txBody>
      </p:sp>
    </p:spTree>
    <p:extLst>
      <p:ext uri="{BB962C8B-B14F-4D97-AF65-F5344CB8AC3E}">
        <p14:creationId xmlns:p14="http://schemas.microsoft.com/office/powerpoint/2010/main" val="2128899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 y="0"/>
            <a:ext cx="2050472" cy="6858000"/>
          </a:xfrm>
          <a:prstGeom prst="rect">
            <a:avLst/>
          </a:prstGeom>
          <a:solidFill>
            <a:schemeClr val="accent1"/>
          </a:solidFill>
        </p:spPr>
      </p:pic>
      <p:sp>
        <p:nvSpPr>
          <p:cNvPr id="5" name="TextBox 4"/>
          <p:cNvSpPr txBox="1"/>
          <p:nvPr/>
        </p:nvSpPr>
        <p:spPr>
          <a:xfrm>
            <a:off x="1918396" y="123571"/>
            <a:ext cx="9465547" cy="923330"/>
          </a:xfrm>
          <a:prstGeom prst="rect">
            <a:avLst/>
          </a:prstGeom>
          <a:noFill/>
        </p:spPr>
        <p:txBody>
          <a:bodyPr wrap="square" rtlCol="0">
            <a:spAutoFit/>
          </a:bodyPr>
          <a:lstStyle/>
          <a:p>
            <a:pPr algn="r">
              <a:lnSpc>
                <a:spcPct val="150000"/>
              </a:lnSpc>
            </a:pPr>
            <a:r>
              <a:rPr lang="en-US" sz="3600" b="1" dirty="0">
                <a:solidFill>
                  <a:srgbClr val="00427A"/>
                </a:solidFill>
                <a:latin typeface="Arial" panose="020B0604020202020204" pitchFamily="34" charset="0"/>
                <a:cs typeface="Arial" panose="020B0604020202020204" pitchFamily="34" charset="0"/>
              </a:rPr>
              <a:t>Introduction</a:t>
            </a: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7" y="1099127"/>
            <a:ext cx="9834707" cy="4838296"/>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Developmental Efficacy?</a:t>
            </a:r>
          </a:p>
          <a:p>
            <a:pPr marL="0" indent="0" algn="ctr">
              <a:spcBef>
                <a:spcPts val="0"/>
              </a:spcBef>
              <a:buNone/>
              <a:defRPr/>
            </a:pPr>
            <a:endParaRPr lang="en-US" sz="1600" dirty="0">
              <a:solidFill>
                <a:srgbClr val="102966"/>
              </a:solidFill>
            </a:endParaRPr>
          </a:p>
          <a:p>
            <a:pPr>
              <a:spcBef>
                <a:spcPts val="0"/>
              </a:spcBef>
              <a:defRPr/>
            </a:pPr>
            <a:r>
              <a:rPr lang="en-US" dirty="0" smtClean="0">
                <a:solidFill>
                  <a:srgbClr val="102966"/>
                </a:solidFill>
              </a:rPr>
              <a:t>Literature has suggested that developmental education can have negative/null effects on:</a:t>
            </a:r>
          </a:p>
          <a:p>
            <a:pPr lvl="1">
              <a:spcBef>
                <a:spcPts val="0"/>
              </a:spcBef>
              <a:defRPr/>
            </a:pPr>
            <a:r>
              <a:rPr lang="en-US" sz="2200" dirty="0" smtClean="0">
                <a:solidFill>
                  <a:srgbClr val="102966"/>
                </a:solidFill>
              </a:rPr>
              <a:t>Credit accumulation and persistence (</a:t>
            </a:r>
            <a:r>
              <a:rPr lang="en-US" sz="2200" dirty="0" err="1" smtClean="0">
                <a:solidFill>
                  <a:srgbClr val="102966"/>
                </a:solidFill>
              </a:rPr>
              <a:t>Martorell</a:t>
            </a:r>
            <a:r>
              <a:rPr lang="en-US" sz="2200" dirty="0" smtClean="0">
                <a:solidFill>
                  <a:srgbClr val="102966"/>
                </a:solidFill>
              </a:rPr>
              <a:t> &amp; </a:t>
            </a:r>
            <a:r>
              <a:rPr lang="en-US" sz="2200" dirty="0" err="1" smtClean="0">
                <a:solidFill>
                  <a:srgbClr val="102966"/>
                </a:solidFill>
              </a:rPr>
              <a:t>McFarlin</a:t>
            </a:r>
            <a:r>
              <a:rPr lang="en-US" sz="2200" dirty="0" smtClean="0">
                <a:solidFill>
                  <a:srgbClr val="102966"/>
                </a:solidFill>
              </a:rPr>
              <a:t> Jr., 2011)</a:t>
            </a:r>
          </a:p>
          <a:p>
            <a:pPr lvl="1">
              <a:spcBef>
                <a:spcPts val="0"/>
              </a:spcBef>
              <a:defRPr/>
            </a:pPr>
            <a:r>
              <a:rPr lang="en-US" sz="2200" dirty="0" smtClean="0">
                <a:solidFill>
                  <a:srgbClr val="102966"/>
                </a:solidFill>
              </a:rPr>
              <a:t>Degree completion (Calcagno &amp; Long, 2008)</a:t>
            </a:r>
          </a:p>
          <a:p>
            <a:pPr lvl="1">
              <a:spcBef>
                <a:spcPts val="0"/>
              </a:spcBef>
              <a:defRPr/>
            </a:pPr>
            <a:r>
              <a:rPr lang="en-US" sz="2200" dirty="0" smtClean="0">
                <a:solidFill>
                  <a:srgbClr val="102966"/>
                </a:solidFill>
              </a:rPr>
              <a:t>Labor Market outcomes (</a:t>
            </a:r>
            <a:r>
              <a:rPr lang="en-US" sz="2200" dirty="0" err="1" smtClean="0">
                <a:solidFill>
                  <a:srgbClr val="102966"/>
                </a:solidFill>
              </a:rPr>
              <a:t>Martorell</a:t>
            </a:r>
            <a:r>
              <a:rPr lang="en-US" sz="2200" dirty="0" smtClean="0">
                <a:solidFill>
                  <a:srgbClr val="102966"/>
                </a:solidFill>
              </a:rPr>
              <a:t> </a:t>
            </a:r>
            <a:r>
              <a:rPr lang="en-US" sz="2200" dirty="0">
                <a:solidFill>
                  <a:srgbClr val="102966"/>
                </a:solidFill>
              </a:rPr>
              <a:t>&amp; </a:t>
            </a:r>
            <a:r>
              <a:rPr lang="en-US" sz="2200" dirty="0" err="1">
                <a:solidFill>
                  <a:srgbClr val="102966"/>
                </a:solidFill>
              </a:rPr>
              <a:t>McFarlin</a:t>
            </a:r>
            <a:r>
              <a:rPr lang="en-US" sz="2200" dirty="0">
                <a:solidFill>
                  <a:srgbClr val="102966"/>
                </a:solidFill>
              </a:rPr>
              <a:t> Jr., 2011</a:t>
            </a:r>
            <a:r>
              <a:rPr lang="en-US" sz="2200" dirty="0" smtClean="0">
                <a:solidFill>
                  <a:srgbClr val="102966"/>
                </a:solidFill>
              </a:rPr>
              <a:t>)</a:t>
            </a:r>
          </a:p>
          <a:p>
            <a:pPr marL="457200" lvl="1" indent="0">
              <a:spcBef>
                <a:spcPts val="0"/>
              </a:spcBef>
              <a:buNone/>
              <a:defRPr/>
            </a:pPr>
            <a:endParaRPr lang="en-US" sz="1800" dirty="0" smtClean="0">
              <a:solidFill>
                <a:srgbClr val="102966"/>
              </a:solidFill>
            </a:endParaRPr>
          </a:p>
          <a:p>
            <a:pPr>
              <a:spcBef>
                <a:spcPts val="0"/>
              </a:spcBef>
              <a:defRPr/>
            </a:pPr>
            <a:r>
              <a:rPr lang="en-US" dirty="0" err="1" smtClean="0">
                <a:solidFill>
                  <a:srgbClr val="102966"/>
                </a:solidFill>
              </a:rPr>
              <a:t>Bettinger</a:t>
            </a:r>
            <a:r>
              <a:rPr lang="en-US" dirty="0" smtClean="0">
                <a:solidFill>
                  <a:srgbClr val="102966"/>
                </a:solidFill>
              </a:rPr>
              <a:t> and Long (2005) found that developmental education was unrelated to academic outcomes after student background characteristics were held constant</a:t>
            </a:r>
          </a:p>
          <a:p>
            <a:pPr marL="0" indent="0">
              <a:spcBef>
                <a:spcPts val="0"/>
              </a:spcBef>
              <a:buNone/>
              <a:defRPr/>
            </a:pPr>
            <a:endParaRPr lang="en-US" sz="1800" dirty="0" smtClean="0">
              <a:solidFill>
                <a:srgbClr val="102966"/>
              </a:solidFill>
            </a:endParaRPr>
          </a:p>
          <a:p>
            <a:pPr>
              <a:spcBef>
                <a:spcPts val="0"/>
              </a:spcBef>
              <a:defRPr/>
            </a:pPr>
            <a:r>
              <a:rPr lang="en-US" dirty="0" smtClean="0">
                <a:solidFill>
                  <a:srgbClr val="102966"/>
                </a:solidFill>
              </a:rPr>
              <a:t>However, </a:t>
            </a:r>
            <a:r>
              <a:rPr lang="en-US" dirty="0" err="1" smtClean="0">
                <a:solidFill>
                  <a:srgbClr val="102966"/>
                </a:solidFill>
              </a:rPr>
              <a:t>Attewell</a:t>
            </a:r>
            <a:r>
              <a:rPr lang="en-US" dirty="0" smtClean="0">
                <a:solidFill>
                  <a:srgbClr val="102966"/>
                </a:solidFill>
              </a:rPr>
              <a:t> et al. (2006) found a positive relationship between developmental education and degree completion after controlling for high school academic preparation</a:t>
            </a:r>
            <a:endParaRPr lang="en-US" dirty="0">
              <a:solidFill>
                <a:srgbClr val="102966"/>
              </a:solidFill>
            </a:endParaRPr>
          </a:p>
          <a:p>
            <a:pPr marL="0" indent="0">
              <a:spcBef>
                <a:spcPts val="0"/>
              </a:spcBef>
              <a:buNone/>
              <a:defRPr/>
            </a:pPr>
            <a:endParaRPr lang="en-US" sz="1200" dirty="0"/>
          </a:p>
          <a:p>
            <a:pPr>
              <a:spcBef>
                <a:spcPts val="0"/>
              </a:spcBef>
              <a:defRPr/>
            </a:pPr>
            <a:endParaRPr lang="en-US" sz="1800" dirty="0"/>
          </a:p>
          <a:p>
            <a:pPr marL="0" indent="0">
              <a:spcBef>
                <a:spcPct val="5000"/>
              </a:spcBef>
              <a:spcAft>
                <a:spcPct val="10000"/>
              </a:spcAft>
              <a:buNone/>
              <a:defRPr/>
            </a:pPr>
            <a:endParaRPr lang="en-US" sz="1800" i="1" dirty="0"/>
          </a:p>
          <a:p>
            <a:pPr>
              <a:spcBef>
                <a:spcPts val="0"/>
              </a:spcBef>
              <a:defRPr/>
            </a:pPr>
            <a:endParaRPr lang="en-US" sz="1600" i="1" dirty="0"/>
          </a:p>
        </p:txBody>
      </p:sp>
      <p:sp>
        <p:nvSpPr>
          <p:cNvPr id="3" name="Slide Number Placeholder 2"/>
          <p:cNvSpPr>
            <a:spLocks noGrp="1"/>
          </p:cNvSpPr>
          <p:nvPr>
            <p:ph type="sldNum" sz="quarter" idx="12"/>
          </p:nvPr>
        </p:nvSpPr>
        <p:spPr/>
        <p:txBody>
          <a:bodyPr/>
          <a:lstStyle/>
          <a:p>
            <a:fld id="{241AD317-6BE3-47C7-B94F-40A6626992D8}" type="slidenum">
              <a:rPr lang="en-US" smtClean="0"/>
              <a:t>8</a:t>
            </a:fld>
            <a:endParaRPr lang="en-US"/>
          </a:p>
        </p:txBody>
      </p:sp>
    </p:spTree>
    <p:extLst>
      <p:ext uri="{BB962C8B-B14F-4D97-AF65-F5344CB8AC3E}">
        <p14:creationId xmlns:p14="http://schemas.microsoft.com/office/powerpoint/2010/main" val="1179197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 y="0"/>
            <a:ext cx="2050472" cy="6858000"/>
          </a:xfrm>
          <a:prstGeom prst="rect">
            <a:avLst/>
          </a:prstGeom>
          <a:solidFill>
            <a:schemeClr val="accent1"/>
          </a:solidFill>
        </p:spPr>
      </p:pic>
      <p:sp>
        <p:nvSpPr>
          <p:cNvPr id="5" name="TextBox 4"/>
          <p:cNvSpPr txBox="1"/>
          <p:nvPr/>
        </p:nvSpPr>
        <p:spPr>
          <a:xfrm>
            <a:off x="1918396" y="123571"/>
            <a:ext cx="9465547" cy="820674"/>
          </a:xfrm>
          <a:prstGeom prst="rect">
            <a:avLst/>
          </a:prstGeom>
          <a:noFill/>
        </p:spPr>
        <p:txBody>
          <a:bodyPr wrap="square" rtlCol="0">
            <a:spAutoFit/>
          </a:bodyPr>
          <a:lstStyle/>
          <a:p>
            <a:pPr algn="r">
              <a:lnSpc>
                <a:spcPct val="150000"/>
              </a:lnSpc>
            </a:pPr>
            <a:r>
              <a:rPr lang="en-US" sz="3600" b="1" dirty="0" smtClean="0">
                <a:solidFill>
                  <a:srgbClr val="00427A"/>
                </a:solidFill>
                <a:latin typeface="Arial" panose="020B0604020202020204" pitchFamily="34" charset="0"/>
                <a:cs typeface="Arial" panose="020B0604020202020204" pitchFamily="34" charset="0"/>
              </a:rPr>
              <a:t>Current Study</a:t>
            </a:r>
            <a:endParaRPr lang="en-US" sz="3600" b="1" dirty="0">
              <a:solidFill>
                <a:srgbClr val="00427A"/>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050477" y="1099127"/>
            <a:ext cx="1006763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724" y="6181441"/>
            <a:ext cx="787219" cy="468607"/>
          </a:xfrm>
          <a:prstGeom prst="rect">
            <a:avLst/>
          </a:prstGeom>
        </p:spPr>
      </p:pic>
      <p:sp>
        <p:nvSpPr>
          <p:cNvPr id="7" name="Rectangle 3"/>
          <p:cNvSpPr txBox="1">
            <a:spLocks noChangeArrowheads="1"/>
          </p:cNvSpPr>
          <p:nvPr/>
        </p:nvSpPr>
        <p:spPr>
          <a:xfrm>
            <a:off x="2050477" y="1115210"/>
            <a:ext cx="9834707" cy="4738716"/>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427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3200" dirty="0" smtClean="0">
                <a:solidFill>
                  <a:srgbClr val="102966"/>
                </a:solidFill>
              </a:rPr>
              <a:t>Why the disconnect?</a:t>
            </a:r>
          </a:p>
          <a:p>
            <a:pPr>
              <a:spcBef>
                <a:spcPts val="0"/>
              </a:spcBef>
              <a:defRPr/>
            </a:pPr>
            <a:r>
              <a:rPr lang="en-US" sz="1800" dirty="0" smtClean="0">
                <a:solidFill>
                  <a:srgbClr val="102966"/>
                </a:solidFill>
              </a:rPr>
              <a:t> Previous studies have different source types for data (national survey data, transcripts, etc.)</a:t>
            </a:r>
          </a:p>
          <a:p>
            <a:pPr marL="0" indent="0">
              <a:spcBef>
                <a:spcPts val="0"/>
              </a:spcBef>
              <a:buNone/>
              <a:defRPr/>
            </a:pPr>
            <a:endParaRPr lang="en-US" sz="800" dirty="0" smtClean="0">
              <a:solidFill>
                <a:srgbClr val="102966"/>
              </a:solidFill>
            </a:endParaRPr>
          </a:p>
          <a:p>
            <a:pPr>
              <a:spcBef>
                <a:spcPts val="0"/>
              </a:spcBef>
              <a:defRPr/>
            </a:pPr>
            <a:r>
              <a:rPr lang="en-US" sz="1800" dirty="0" smtClean="0">
                <a:solidFill>
                  <a:srgbClr val="9F3A0D"/>
                </a:solidFill>
              </a:rPr>
              <a:t>We used transcript data from 17,085 students (future studies will seek to add national survey data as well)</a:t>
            </a:r>
          </a:p>
          <a:p>
            <a:pPr marL="0" indent="0">
              <a:spcBef>
                <a:spcPts val="0"/>
              </a:spcBef>
              <a:buNone/>
              <a:defRPr/>
            </a:pPr>
            <a:endParaRPr lang="en-US" sz="1400" dirty="0" smtClean="0">
              <a:solidFill>
                <a:srgbClr val="102966"/>
              </a:solidFill>
            </a:endParaRPr>
          </a:p>
          <a:p>
            <a:pPr>
              <a:spcBef>
                <a:spcPts val="0"/>
              </a:spcBef>
              <a:defRPr/>
            </a:pPr>
            <a:r>
              <a:rPr lang="en-US" sz="1800" dirty="0" smtClean="0">
                <a:solidFill>
                  <a:srgbClr val="102966"/>
                </a:solidFill>
              </a:rPr>
              <a:t>Each student is unique…community college students live complex lives</a:t>
            </a:r>
          </a:p>
          <a:p>
            <a:pPr marL="0" indent="0">
              <a:spcBef>
                <a:spcPts val="0"/>
              </a:spcBef>
              <a:buNone/>
              <a:defRPr/>
            </a:pPr>
            <a:endParaRPr lang="en-US" sz="800" dirty="0" smtClean="0">
              <a:solidFill>
                <a:srgbClr val="102966"/>
              </a:solidFill>
            </a:endParaRPr>
          </a:p>
          <a:p>
            <a:pPr>
              <a:spcBef>
                <a:spcPts val="0"/>
              </a:spcBef>
              <a:defRPr/>
            </a:pPr>
            <a:r>
              <a:rPr lang="en-US" sz="1800" dirty="0" smtClean="0">
                <a:solidFill>
                  <a:srgbClr val="9F3A0D"/>
                </a:solidFill>
              </a:rPr>
              <a:t>We controlled for student demographic characteristics AND academic success characteristics</a:t>
            </a:r>
          </a:p>
          <a:p>
            <a:pPr marL="0" indent="0">
              <a:spcBef>
                <a:spcPts val="0"/>
              </a:spcBef>
              <a:buNone/>
              <a:defRPr/>
            </a:pPr>
            <a:endParaRPr lang="en-US" sz="1400" dirty="0" smtClean="0">
              <a:solidFill>
                <a:srgbClr val="FF0000"/>
              </a:solidFill>
            </a:endParaRPr>
          </a:p>
          <a:p>
            <a:pPr>
              <a:spcBef>
                <a:spcPts val="0"/>
              </a:spcBef>
              <a:defRPr/>
            </a:pPr>
            <a:r>
              <a:rPr lang="en-US" sz="1800" dirty="0" smtClean="0">
                <a:solidFill>
                  <a:srgbClr val="102966"/>
                </a:solidFill>
              </a:rPr>
              <a:t>Previous research tends to treat all developmental students </a:t>
            </a:r>
            <a:r>
              <a:rPr lang="en-US" sz="1800" dirty="0" smtClean="0">
                <a:solidFill>
                  <a:srgbClr val="102966"/>
                </a:solidFill>
              </a:rPr>
              <a:t>equally, and only include students that are near college-readiness</a:t>
            </a:r>
            <a:endParaRPr lang="en-US" sz="1800" dirty="0" smtClean="0">
              <a:solidFill>
                <a:srgbClr val="102966"/>
              </a:solidFill>
            </a:endParaRPr>
          </a:p>
          <a:p>
            <a:pPr marL="0" indent="0">
              <a:spcBef>
                <a:spcPts val="0"/>
              </a:spcBef>
              <a:buNone/>
              <a:defRPr/>
            </a:pPr>
            <a:endParaRPr lang="en-US" sz="800" dirty="0" smtClean="0">
              <a:solidFill>
                <a:srgbClr val="102966"/>
              </a:solidFill>
            </a:endParaRPr>
          </a:p>
          <a:p>
            <a:pPr>
              <a:spcBef>
                <a:spcPts val="0"/>
              </a:spcBef>
              <a:defRPr/>
            </a:pPr>
            <a:r>
              <a:rPr lang="en-US" sz="1800" dirty="0" smtClean="0">
                <a:solidFill>
                  <a:srgbClr val="9F3A0D"/>
                </a:solidFill>
              </a:rPr>
              <a:t>We divide students into varying levels of developmental </a:t>
            </a:r>
            <a:r>
              <a:rPr lang="en-US" sz="1800" dirty="0" smtClean="0">
                <a:solidFill>
                  <a:srgbClr val="9F3A0D"/>
                </a:solidFill>
              </a:rPr>
              <a:t>entry level</a:t>
            </a:r>
            <a:endParaRPr lang="en-US" sz="1800" dirty="0" smtClean="0">
              <a:solidFill>
                <a:srgbClr val="9F3A0D"/>
              </a:solidFill>
            </a:endParaRPr>
          </a:p>
          <a:p>
            <a:pPr marL="0" indent="0">
              <a:spcBef>
                <a:spcPts val="0"/>
              </a:spcBef>
              <a:buNone/>
              <a:defRPr/>
            </a:pPr>
            <a:endParaRPr lang="en-US" sz="1400" dirty="0" smtClean="0">
              <a:solidFill>
                <a:srgbClr val="FF0000"/>
              </a:solidFill>
            </a:endParaRPr>
          </a:p>
          <a:p>
            <a:pPr>
              <a:spcBef>
                <a:spcPts val="0"/>
              </a:spcBef>
              <a:defRPr/>
            </a:pPr>
            <a:r>
              <a:rPr lang="en-US" sz="1800" dirty="0" smtClean="0">
                <a:solidFill>
                  <a:srgbClr val="102966"/>
                </a:solidFill>
              </a:rPr>
              <a:t>Research outcomes tend to focus on degree completion</a:t>
            </a:r>
          </a:p>
          <a:p>
            <a:pPr marL="0" indent="0">
              <a:spcBef>
                <a:spcPts val="0"/>
              </a:spcBef>
              <a:buNone/>
              <a:defRPr/>
            </a:pPr>
            <a:endParaRPr lang="en-US" sz="800" dirty="0" smtClean="0">
              <a:solidFill>
                <a:srgbClr val="102966"/>
              </a:solidFill>
            </a:endParaRPr>
          </a:p>
          <a:p>
            <a:pPr>
              <a:spcBef>
                <a:spcPts val="0"/>
              </a:spcBef>
              <a:defRPr/>
            </a:pPr>
            <a:r>
              <a:rPr lang="en-US" sz="1800" dirty="0" smtClean="0">
                <a:solidFill>
                  <a:srgbClr val="9F3A0D"/>
                </a:solidFill>
              </a:rPr>
              <a:t>We focus on both short term outcomes (gateway course completion) AND long term outcomes (graduation)</a:t>
            </a:r>
            <a:endParaRPr lang="en-US" sz="1800" dirty="0">
              <a:solidFill>
                <a:srgbClr val="9F3A0D"/>
              </a:solidFill>
            </a:endParaRPr>
          </a:p>
          <a:p>
            <a:pPr marL="0" indent="0">
              <a:spcBef>
                <a:spcPts val="0"/>
              </a:spcBef>
              <a:buNone/>
              <a:defRPr/>
            </a:pPr>
            <a:endParaRPr lang="en-US" sz="1200" dirty="0"/>
          </a:p>
          <a:p>
            <a:pPr>
              <a:spcBef>
                <a:spcPts val="0"/>
              </a:spcBef>
              <a:defRPr/>
            </a:pPr>
            <a:endParaRPr lang="en-US" sz="1800" dirty="0"/>
          </a:p>
          <a:p>
            <a:pPr marL="0" indent="0">
              <a:spcBef>
                <a:spcPct val="5000"/>
              </a:spcBef>
              <a:spcAft>
                <a:spcPct val="10000"/>
              </a:spcAft>
              <a:buNone/>
              <a:defRPr/>
            </a:pPr>
            <a:endParaRPr lang="en-US" sz="1800" i="1" dirty="0"/>
          </a:p>
          <a:p>
            <a:pPr>
              <a:spcBef>
                <a:spcPts val="0"/>
              </a:spcBef>
              <a:defRPr/>
            </a:pPr>
            <a:endParaRPr lang="en-US" sz="1600" i="1" dirty="0"/>
          </a:p>
        </p:txBody>
      </p:sp>
      <p:sp>
        <p:nvSpPr>
          <p:cNvPr id="3" name="Slide Number Placeholder 2"/>
          <p:cNvSpPr>
            <a:spLocks noGrp="1"/>
          </p:cNvSpPr>
          <p:nvPr>
            <p:ph type="sldNum" sz="quarter" idx="12"/>
          </p:nvPr>
        </p:nvSpPr>
        <p:spPr/>
        <p:txBody>
          <a:bodyPr/>
          <a:lstStyle/>
          <a:p>
            <a:fld id="{241AD317-6BE3-47C7-B94F-40A6626992D8}" type="slidenum">
              <a:rPr lang="en-US" smtClean="0"/>
              <a:t>9</a:t>
            </a:fld>
            <a:endParaRPr lang="en-US"/>
          </a:p>
        </p:txBody>
      </p:sp>
    </p:spTree>
    <p:extLst>
      <p:ext uri="{BB962C8B-B14F-4D97-AF65-F5344CB8AC3E}">
        <p14:creationId xmlns:p14="http://schemas.microsoft.com/office/powerpoint/2010/main" val="4836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randombar(horizontal)">
                                      <p:cBhvr>
                                        <p:cTn id="16" dur="500"/>
                                        <p:tgtEl>
                                          <p:spTgt spid="7">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animEffect transition="in" filter="randombar(horizontal)">
                                      <p:cBhvr>
                                        <p:cTn id="25" dur="500"/>
                                        <p:tgtEl>
                                          <p:spTgt spid="7">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15" end="15"/>
                                            </p:txEl>
                                          </p:spTgt>
                                        </p:tgtEl>
                                        <p:attrNameLst>
                                          <p:attrName>style.visibility</p:attrName>
                                        </p:attrNameLst>
                                      </p:cBhvr>
                                      <p:to>
                                        <p:strVal val="visible"/>
                                      </p:to>
                                    </p:set>
                                    <p:animEffect transition="in" filter="randombar(horizontal)">
                                      <p:cBhvr>
                                        <p:cTn id="34"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5095&quot;&gt;&lt;/object&gt;&lt;object type=&quot;2&quot; unique_id=&quot;15096&quot;&gt;&lt;object type=&quot;3&quot; unique_id=&quot;15140&quot;&gt;&lt;property id=&quot;20148&quot; value=&quot;5&quot;/&gt;&lt;property id=&quot;20300&quot; value=&quot;Slide 1&quot;/&gt;&lt;property id=&quot;20307&quot; value=&quot;257&quot;/&gt;&lt;/object&gt;&lt;object type=&quot;3&quot; unique_id=&quot;15141&quot;&gt;&lt;property id=&quot;20148&quot; value=&quot;5&quot;/&gt;&lt;property id=&quot;20300&quot; value=&quot;Slide 2&quot;/&gt;&lt;property id=&quot;20307&quot; value=&quot;258&quot;/&gt;&lt;/object&gt;&lt;object type=&quot;3&quot; unique_id=&quot;15142&quot;&gt;&lt;property id=&quot;20148&quot; value=&quot;5&quot;/&gt;&lt;property id=&quot;20300&quot; value=&quot;Slide 3&quot;/&gt;&lt;property id=&quot;20307&quot; value=&quot;259&quot;/&gt;&lt;/object&gt;&lt;object type=&quot;3&quot; unique_id=&quot;15143&quot;&gt;&lt;property id=&quot;20148&quot; value=&quot;5&quot;/&gt;&lt;property id=&quot;20300&quot; value=&quot;Slide 17&quot;/&gt;&lt;property id=&quot;20307&quot; value=&quot;260&quot;/&gt;&lt;/object&gt;&lt;object type=&quot;3&quot; unique_id=&quot;15144&quot;&gt;&lt;property id=&quot;20148&quot; value=&quot;5&quot;/&gt;&lt;property id=&quot;20300&quot; value=&quot;Slide 18&quot;/&gt;&lt;property id=&quot;20307&quot; value=&quot;261&quot;/&gt;&lt;/object&gt;&lt;object type=&quot;3&quot; unique_id=&quot;15145&quot;&gt;&lt;property id=&quot;20148&quot; value=&quot;5&quot;/&gt;&lt;property id=&quot;20300&quot; value=&quot;Slide 20&quot;/&gt;&lt;property id=&quot;20307&quot; value=&quot;262&quot;/&gt;&lt;/object&gt;&lt;object type=&quot;3&quot; unique_id=&quot;15146&quot;&gt;&lt;property id=&quot;20148&quot; value=&quot;5&quot;/&gt;&lt;property id=&quot;20300&quot; value=&quot;Slide 7&quot;/&gt;&lt;property id=&quot;20307&quot; value=&quot;263&quot;/&gt;&lt;/object&gt;&lt;object type=&quot;3&quot; unique_id=&quot;15478&quot;&gt;&lt;property id=&quot;20148&quot; value=&quot;5&quot;/&gt;&lt;property id=&quot;20300&quot; value=&quot;Slide 11&quot;/&gt;&lt;property id=&quot;20307&quot; value=&quot;265&quot;/&gt;&lt;/object&gt;&lt;object type=&quot;3&quot; unique_id=&quot;15479&quot;&gt;&lt;property id=&quot;20148&quot; value=&quot;5&quot;/&gt;&lt;property id=&quot;20300&quot; value=&quot;Slide 12&quot;/&gt;&lt;property id=&quot;20307&quot; value=&quot;267&quot;/&gt;&lt;/object&gt;&lt;object type=&quot;3&quot; unique_id=&quot;15480&quot;&gt;&lt;property id=&quot;20148&quot; value=&quot;5&quot;/&gt;&lt;property id=&quot;20300&quot; value=&quot;Slide 13&quot;/&gt;&lt;property id=&quot;20307&quot; value=&quot;268&quot;/&gt;&lt;/object&gt;&lt;object type=&quot;3&quot; unique_id=&quot;15481&quot;&gt;&lt;property id=&quot;20148&quot; value=&quot;5&quot;/&gt;&lt;property id=&quot;20300&quot; value=&quot;Slide 14&quot;/&gt;&lt;property id=&quot;20307&quot; value=&quot;269&quot;/&gt;&lt;/object&gt;&lt;object type=&quot;3&quot; unique_id=&quot;15482&quot;&gt;&lt;property id=&quot;20148&quot; value=&quot;5&quot;/&gt;&lt;property id=&quot;20300&quot; value=&quot;Slide 15&quot;/&gt;&lt;property id=&quot;20307&quot; value=&quot;270&quot;/&gt;&lt;/object&gt;&lt;object type=&quot;3&quot; unique_id=&quot;15673&quot;&gt;&lt;property id=&quot;20148&quot; value=&quot;5&quot;/&gt;&lt;property id=&quot;20300&quot; value=&quot;Slide 8&quot;/&gt;&lt;property id=&quot;20307&quot; value=&quot;274&quot;/&gt;&lt;/object&gt;&lt;object type=&quot;3&quot; unique_id=&quot;15674&quot;&gt;&lt;property id=&quot;20148&quot; value=&quot;5&quot;/&gt;&lt;property id=&quot;20300&quot; value=&quot;Slide 9&quot;/&gt;&lt;property id=&quot;20307&quot; value=&quot;273&quot;/&gt;&lt;/object&gt;&lt;object type=&quot;3&quot; unique_id=&quot;15675&quot;&gt;&lt;property id=&quot;20148&quot; value=&quot;5&quot;/&gt;&lt;property id=&quot;20300&quot; value=&quot;Slide 10&quot;/&gt;&lt;property id=&quot;20307&quot; value=&quot;272&quot;/&gt;&lt;/object&gt;&lt;object type=&quot;3&quot; unique_id=&quot;15676&quot;&gt;&lt;property id=&quot;20148&quot; value=&quot;5&quot;/&gt;&lt;property id=&quot;20300&quot; value=&quot;Slide 16&quot;/&gt;&lt;property id=&quot;20307&quot; value=&quot;275&quot;/&gt;&lt;/object&gt;&lt;object type=&quot;3&quot; unique_id=&quot;15677&quot;&gt;&lt;property id=&quot;20148&quot; value=&quot;5&quot;/&gt;&lt;property id=&quot;20300&quot; value=&quot;Slide 19&quot;/&gt;&lt;property id=&quot;20307&quot; value=&quot;276&quot;/&gt;&lt;/object&gt;&lt;object type=&quot;3&quot; unique_id=&quot;15678&quot;&gt;&lt;property id=&quot;20148&quot; value=&quot;5&quot;/&gt;&lt;property id=&quot;20300&quot; value=&quot;Slide 21&quot;/&gt;&lt;property id=&quot;20307&quot; value=&quot;277&quot;/&gt;&lt;/object&gt;&lt;object type=&quot;3&quot; unique_id=&quot;15679&quot;&gt;&lt;property id=&quot;20148&quot; value=&quot;5&quot;/&gt;&lt;property id=&quot;20300&quot; value=&quot;Slide 22&quot;/&gt;&lt;property id=&quot;20307&quot; value=&quot;278&quot;/&gt;&lt;/object&gt;&lt;object type=&quot;3&quot; unique_id=&quot;15880&quot;&gt;&lt;property id=&quot;20148&quot; value=&quot;5&quot;/&gt;&lt;property id=&quot;20300&quot; value=&quot;Slide 23&quot;/&gt;&lt;property id=&quot;20307&quot; value=&quot;279&quot;/&gt;&lt;/object&gt;&lt;object type=&quot;3&quot; unique_id=&quot;15881&quot;&gt;&lt;property id=&quot;20148&quot; value=&quot;5&quot;/&gt;&lt;property id=&quot;20300&quot; value=&quot;Slide 24&quot;/&gt;&lt;property id=&quot;20307&quot; value=&quot;280&quot;/&gt;&lt;/object&gt;&lt;object type=&quot;3&quot; unique_id=&quot;15882&quot;&gt;&lt;property id=&quot;20148&quot; value=&quot;5&quot;/&gt;&lt;property id=&quot;20300&quot; value=&quot;Slide 25&quot;/&gt;&lt;property id=&quot;20307&quot; value=&quot;281&quot;/&gt;&lt;/object&gt;&lt;object type=&quot;3&quot; unique_id=&quot;15883&quot;&gt;&lt;property id=&quot;20148&quot; value=&quot;5&quot;/&gt;&lt;property id=&quot;20300&quot; value=&quot;Slide 26&quot;/&gt;&lt;property id=&quot;20307&quot; value=&quot;282&quot;/&gt;&lt;/object&gt;&lt;object type=&quot;3&quot; unique_id=&quot;15884&quot;&gt;&lt;property id=&quot;20148&quot; value=&quot;5&quot;/&gt;&lt;property id=&quot;20300&quot; value=&quot;Slide 27&quot;/&gt;&lt;property id=&quot;20307&quot; value=&quot;283&quot;/&gt;&lt;/object&gt;&lt;object type=&quot;3&quot; unique_id=&quot;16020&quot;&gt;&lt;property id=&quot;20148&quot; value=&quot;5&quot;/&gt;&lt;property id=&quot;20300&quot; value=&quot;Slide 28&quot;/&gt;&lt;property id=&quot;20307&quot; value=&quot;284&quot;/&gt;&lt;/object&gt;&lt;object type=&quot;3&quot; unique_id=&quot;16021&quot;&gt;&lt;property id=&quot;20148&quot; value=&quot;5&quot;/&gt;&lt;property id=&quot;20300&quot; value=&quot;Slide 29&quot;/&gt;&lt;property id=&quot;20307&quot; value=&quot;285&quot;/&gt;&lt;/object&gt;&lt;object type=&quot;3&quot; unique_id=&quot;16022&quot;&gt;&lt;property id=&quot;20148&quot; value=&quot;5&quot;/&gt;&lt;property id=&quot;20300&quot; value=&quot;Slide 30&quot;/&gt;&lt;property id=&quot;20307&quot; value=&quot;286&quot;/&gt;&lt;/object&gt;&lt;object type=&quot;3&quot; unique_id=&quot;16413&quot;&gt;&lt;property id=&quot;20148&quot; value=&quot;5&quot;/&gt;&lt;property id=&quot;20300&quot; value=&quot;Slide 31&quot;/&gt;&lt;property id=&quot;20307&quot; value=&quot;287&quot;/&gt;&lt;/object&gt;&lt;object type=&quot;3&quot; unique_id=&quot;16414&quot;&gt;&lt;property id=&quot;20148&quot; value=&quot;5&quot;/&gt;&lt;property id=&quot;20300&quot; value=&quot;Slide 32&quot;/&gt;&lt;property id=&quot;20307&quot; value=&quot;288&quot;/&gt;&lt;/object&gt;&lt;object type=&quot;3&quot; unique_id=&quot;16415&quot;&gt;&lt;property id=&quot;20148&quot; value=&quot;5&quot;/&gt;&lt;property id=&quot;20300&quot; value=&quot;Slide 33&quot;/&gt;&lt;property id=&quot;20307&quot; value=&quot;289&quot;/&gt;&lt;/object&gt;&lt;object type=&quot;3&quot; unique_id=&quot;16416&quot;&gt;&lt;property id=&quot;20148&quot; value=&quot;5&quot;/&gt;&lt;property id=&quot;20300&quot; value=&quot;Slide 34&quot;/&gt;&lt;property id=&quot;20307&quot; value=&quot;290&quot;/&gt;&lt;/object&gt;&lt;object type=&quot;3&quot; unique_id=&quot;16417&quot;&gt;&lt;property id=&quot;20148&quot; value=&quot;5&quot;/&gt;&lt;property id=&quot;20300&quot; value=&quot;Slide 35&quot;/&gt;&lt;property id=&quot;20307&quot; value=&quot;291&quot;/&gt;&lt;/object&gt;&lt;object type=&quot;3&quot; unique_id=&quot;16418&quot;&gt;&lt;property id=&quot;20148&quot; value=&quot;5&quot;/&gt;&lt;property id=&quot;20300&quot; value=&quot;Slide 36&quot;/&gt;&lt;property id=&quot;20307&quot; value=&quot;292&quot;/&gt;&lt;/object&gt;&lt;object type=&quot;3&quot; unique_id=&quot;16419&quot;&gt;&lt;property id=&quot;20148&quot; value=&quot;5&quot;/&gt;&lt;property id=&quot;20300&quot; value=&quot;Slide 37&quot;/&gt;&lt;property id=&quot;20307&quot; value=&quot;293&quot;/&gt;&lt;/object&gt;&lt;object type=&quot;3&quot; unique_id=&quot;16420&quot;&gt;&lt;property id=&quot;20148&quot; value=&quot;5&quot;/&gt;&lt;property id=&quot;20300&quot; value=&quot;Slide 38&quot;/&gt;&lt;property id=&quot;20307&quot; value=&quot;294&quot;/&gt;&lt;/object&gt;&lt;object type=&quot;3&quot; unique_id=&quot;16422&quot;&gt;&lt;property id=&quot;20148&quot; value=&quot;5&quot;/&gt;&lt;property id=&quot;20300&quot; value=&quot;Slide 39&quot;/&gt;&lt;property id=&quot;20307&quot; value=&quot;296&quot;/&gt;&lt;/object&gt;&lt;object type=&quot;3&quot; unique_id=&quot;16423&quot;&gt;&lt;property id=&quot;20148&quot; value=&quot;5&quot;/&gt;&lt;property id=&quot;20300&quot; value=&quot;Slide 4&quot;/&gt;&lt;property id=&quot;20307&quot; value=&quot;297&quot;/&gt;&lt;/object&gt;&lt;object type=&quot;3&quot; unique_id=&quot;16424&quot;&gt;&lt;property id=&quot;20148&quot; value=&quot;5&quot;/&gt;&lt;property id=&quot;20300&quot; value=&quot;Slide 5&quot;/&gt;&lt;property id=&quot;20307&quot; value=&quot;298&quot;/&gt;&lt;/object&gt;&lt;object type=&quot;3&quot; unique_id=&quot;16425&quot;&gt;&lt;property id=&quot;20148&quot; value=&quot;5&quot;/&gt;&lt;property id=&quot;20300&quot; value=&quot;Slide 6&quot;/&gt;&lt;property id=&quot;20307&quot; value=&quot;299&quot;/&gt;&lt;/object&gt;&lt;object type=&quot;3&quot; unique_id=&quot;16762&quot;&gt;&lt;property id=&quot;20148&quot; value=&quot;5&quot;/&gt;&lt;property id=&quot;20300&quot; value=&quot;Slide 41&quot;/&gt;&lt;property id=&quot;20307&quot; value=&quot;300&quot;/&gt;&lt;/object&gt;&lt;object type=&quot;3&quot; unique_id=&quot;16763&quot;&gt;&lt;property id=&quot;20148&quot; value=&quot;5&quot;/&gt;&lt;property id=&quot;20300&quot; value=&quot;Slide 43&quot;/&gt;&lt;property id=&quot;20307&quot; value=&quot;302&quot;/&gt;&lt;/object&gt;&lt;object type=&quot;3&quot; unique_id=&quot;16764&quot;&gt;&lt;property id=&quot;20148&quot; value=&quot;5&quot;/&gt;&lt;property id=&quot;20300&quot; value=&quot;Slide 42&quot;/&gt;&lt;property id=&quot;20307&quot; value=&quot;301&quot;/&gt;&lt;/object&gt;&lt;object type=&quot;3&quot; unique_id=&quot;16853&quot;&gt;&lt;property id=&quot;20148&quot; value=&quot;5&quot;/&gt;&lt;property id=&quot;20300&quot; value=&quot;Slide 44&quot;/&gt;&lt;property id=&quot;20307&quot; value=&quot;303&quot;/&gt;&lt;/object&gt;&lt;object type=&quot;3&quot; unique_id=&quot;16854&quot;&gt;&lt;property id=&quot;20148&quot; value=&quot;5&quot;/&gt;&lt;property id=&quot;20300&quot; value=&quot;Slide 45&quot;/&gt;&lt;property id=&quot;20307&quot; value=&quot;304&quot;/&gt;&lt;/object&gt;&lt;object type=&quot;3&quot; unique_id=&quot;17453&quot;&gt;&lt;property id=&quot;20148&quot; value=&quot;5&quot;/&gt;&lt;property id=&quot;20300&quot; value=&quot;Slide 46&quot;/&gt;&lt;property id=&quot;20307&quot; value=&quot;305&quot;/&gt;&lt;/object&gt;&lt;object type=&quot;3&quot; unique_id=&quot;17454&quot;&gt;&lt;property id=&quot;20148&quot; value=&quot;5&quot;/&gt;&lt;property id=&quot;20300&quot; value=&quot;Slide 47&quot;/&gt;&lt;property id=&quot;20307&quot; value=&quot;306&quot;/&gt;&lt;/object&gt;&lt;object type=&quot;3&quot; unique_id=&quot;17455&quot;&gt;&lt;property id=&quot;20148&quot; value=&quot;5&quot;/&gt;&lt;property id=&quot;20300&quot; value=&quot;Slide 48&quot;/&gt;&lt;property id=&quot;20307&quot; value=&quot;307&quot;/&gt;&lt;/object&gt;&lt;object type=&quot;3&quot; unique_id=&quot;17456&quot;&gt;&lt;property id=&quot;20148&quot; value=&quot;5&quot;/&gt;&lt;property id=&quot;20300&quot; value=&quot;Slide 49&quot;/&gt;&lt;property id=&quot;20307&quot; value=&quot;308&quot;/&gt;&lt;/object&gt;&lt;object type=&quot;3&quot; unique_id=&quot;17457&quot;&gt;&lt;property id=&quot;20148&quot; value=&quot;5&quot;/&gt;&lt;property id=&quot;20300&quot; value=&quot;Slide 50&quot;/&gt;&lt;property id=&quot;20307&quot; value=&quot;309&quot;/&gt;&lt;/object&gt;&lt;object type=&quot;3&quot; unique_id=&quot;17815&quot;&gt;&lt;property id=&quot;20148&quot; value=&quot;5&quot;/&gt;&lt;property id=&quot;20300&quot; value=&quot;Slide 51&quot;/&gt;&lt;property id=&quot;20307&quot; value=&quot;311&quot;/&gt;&lt;/object&gt;&lt;object type=&quot;3&quot; unique_id=&quot;17816&quot;&gt;&lt;property id=&quot;20148&quot; value=&quot;5&quot;/&gt;&lt;property id=&quot;20300&quot; value=&quot;Slide 52&quot;/&gt;&lt;property id=&quot;20307&quot; value=&quot;310&quot;/&gt;&lt;/object&gt;&lt;object type=&quot;3&quot; unique_id=&quot;17817&quot;&gt;&lt;property id=&quot;20148&quot; value=&quot;5&quot;/&gt;&lt;property id=&quot;20300&quot; value=&quot;Slide 53&quot;/&gt;&lt;property id=&quot;20307&quot; value=&quot;312&quot;/&gt;&lt;/object&gt;&lt;object type=&quot;3&quot; unique_id=&quot;18034&quot;&gt;&lt;property id=&quot;20148&quot; value=&quot;5&quot;/&gt;&lt;property id=&quot;20300&quot; value=&quot;Slide 54&quot;/&gt;&lt;property id=&quot;20307&quot; value=&quot;313&quot;/&gt;&lt;/object&gt;&lt;object type=&quot;3&quot; unique_id=&quot;18035&quot;&gt;&lt;property id=&quot;20148&quot; value=&quot;5&quot;/&gt;&lt;property id=&quot;20300&quot; value=&quot;Slide 57&quot;/&gt;&lt;property id=&quot;20307&quot; value=&quot;314&quot;/&gt;&lt;/object&gt;&lt;object type=&quot;3&quot; unique_id=&quot;18204&quot;&gt;&lt;property id=&quot;20148&quot; value=&quot;5&quot;/&gt;&lt;property id=&quot;20300&quot; value=&quot;Slide 55&quot;/&gt;&lt;property id=&quot;20307&quot; value=&quot;315&quot;/&gt;&lt;/object&gt;&lt;object type=&quot;3&quot; unique_id=&quot;18547&quot;&gt;&lt;property id=&quot;20148&quot; value=&quot;5&quot;/&gt;&lt;property id=&quot;20300&quot; value=&quot;Slide 56&quot;/&gt;&lt;property id=&quot;20307&quot; value=&quot;316&quot;/&gt;&lt;/object&gt;&lt;object type=&quot;3&quot; unique_id=&quot;18548&quot;&gt;&lt;property id=&quot;20148&quot; value=&quot;5&quot;/&gt;&lt;property id=&quot;20300&quot; value=&quot;Slide 58&quot;/&gt;&lt;property id=&quot;20307&quot; value=&quot;317&quot;/&gt;&lt;/object&gt;&lt;object type=&quot;3&quot; unique_id=&quot;18549&quot;&gt;&lt;property id=&quot;20148&quot; value=&quot;5&quot;/&gt;&lt;property id=&quot;20300&quot; value=&quot;Slide 59&quot;/&gt;&lt;property id=&quot;20307&quot; value=&quot;318&quot;/&gt;&lt;/object&gt;&lt;object type=&quot;3&quot; unique_id=&quot;19630&quot;&gt;&lt;property id=&quot;20148&quot; value=&quot;5&quot;/&gt;&lt;property id=&quot;20300&quot; value=&quot;Slide 40&quot;/&gt;&lt;property id=&quot;20307&quot; value=&quot;319&quot;/&gt;&lt;/object&gt;&lt;object type=&quot;3&quot; unique_id=&quot;19631&quot;&gt;&lt;property id=&quot;20148&quot; value=&quot;5&quot;/&gt;&lt;property id=&quot;20300&quot; value=&quot;Slide 60&quot;/&gt;&lt;property id=&quot;20307&quot; value=&quot;320&quot;/&gt;&lt;/object&gt;&lt;object type=&quot;3&quot; unique_id=&quot;19632&quot;&gt;&lt;property id=&quot;20148&quot; value=&quot;5&quot;/&gt;&lt;property id=&quot;20300&quot; value=&quot;Slide 61&quot;/&gt;&lt;property id=&quot;20307&quot; value=&quot;321&quot;/&gt;&lt;/object&gt;&lt;object type=&quot;3&quot; unique_id=&quot;19633&quot;&gt;&lt;property id=&quot;20148&quot; value=&quot;5&quot;/&gt;&lt;property id=&quot;20300&quot; value=&quot;Slide 62&quot;/&gt;&lt;property id=&quot;20307&quot; value=&quot;322&quot;/&gt;&lt;/object&gt;&lt;object type=&quot;3&quot; unique_id=&quot;19634&quot;&gt;&lt;property id=&quot;20148&quot; value=&quot;5&quot;/&gt;&lt;property id=&quot;20300&quot; value=&quot;Slide 63&quot;/&gt;&lt;property id=&quot;20307&quot; value=&quot;323&quot;/&gt;&lt;/object&gt;&lt;object type=&quot;3&quot; unique_id=&quot;19635&quot;&gt;&lt;property id=&quot;20148&quot; value=&quot;5&quot;/&gt;&lt;property id=&quot;20300&quot; value=&quot;Slide 64&quot;/&gt;&lt;property id=&quot;20307&quot; value=&quot;324&quot;/&gt;&lt;/object&gt;&lt;object type=&quot;3&quot; unique_id=&quot;19636&quot;&gt;&lt;property id=&quot;20148&quot; value=&quot;5&quot;/&gt;&lt;property id=&quot;20300&quot; value=&quot;Slide 65&quot;/&gt;&lt;property id=&quot;20307&quot; value=&quot;325&quot;/&gt;&lt;/object&gt;&lt;object type=&quot;3&quot; unique_id=&quot;19637&quot;&gt;&lt;property id=&quot;20148&quot; value=&quot;5&quot;/&gt;&lt;property id=&quot;20300&quot; value=&quot;Slide 66&quot;/&gt;&lt;property id=&quot;20307&quot; value=&quot;326&quot;/&gt;&lt;/object&gt;&lt;object type=&quot;3&quot; unique_id=&quot;19638&quot;&gt;&lt;property id=&quot;20148&quot; value=&quot;5&quot;/&gt;&lt;property id=&quot;20300&quot; value=&quot;Slide 67&quot;/&gt;&lt;property id=&quot;20307&quot; value=&quot;327&quot;/&gt;&lt;/object&gt;&lt;object type=&quot;3&quot; unique_id=&quot;19639&quot;&gt;&lt;property id=&quot;20148&quot; value=&quot;5&quot;/&gt;&lt;property id=&quot;20300&quot; value=&quot;Slide 68&quot;/&gt;&lt;property id=&quot;20307&quot; value=&quot;328&quot;/&gt;&lt;/object&gt;&lt;object type=&quot;3&quot; unique_id=&quot;19640&quot;&gt;&lt;property id=&quot;20148&quot; value=&quot;5&quot;/&gt;&lt;property id=&quot;20300&quot; value=&quot;Slide 69&quot;/&gt;&lt;property id=&quot;20307&quot; value=&quot;329&quot;/&gt;&lt;/object&gt;&lt;object type=&quot;3&quot; unique_id=&quot;19641&quot;&gt;&lt;property id=&quot;20148&quot; value=&quot;5&quot;/&gt;&lt;property id=&quot;20300&quot; value=&quot;Slide 70&quot;/&gt;&lt;property id=&quot;20307&quot; value=&quot;330&quot;/&gt;&lt;/object&gt;&lt;object type=&quot;3&quot; unique_id=&quot;19642&quot;&gt;&lt;property id=&quot;20148&quot; value=&quot;5&quot;/&gt;&lt;property id=&quot;20300&quot; value=&quot;Slide 71&quot;/&gt;&lt;property id=&quot;20307&quot; value=&quot;33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8942</TotalTime>
  <Words>1635</Words>
  <Application>Microsoft Office PowerPoint</Application>
  <PresentationFormat>Widescreen</PresentationFormat>
  <Paragraphs>669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Cunningham, Catherine A</dc:creator>
  <cp:lastModifiedBy>Lovseth, Kyle S</cp:lastModifiedBy>
  <cp:revision>332</cp:revision>
  <cp:lastPrinted>2018-02-07T00:31:52Z</cp:lastPrinted>
  <dcterms:created xsi:type="dcterms:W3CDTF">2017-06-07T16:14:42Z</dcterms:created>
  <dcterms:modified xsi:type="dcterms:W3CDTF">2018-02-09T19:13:11Z</dcterms:modified>
</cp:coreProperties>
</file>