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42" r:id="rId6"/>
    <p:sldId id="302" r:id="rId7"/>
    <p:sldId id="327" r:id="rId8"/>
    <p:sldId id="306" r:id="rId9"/>
    <p:sldId id="303" r:id="rId10"/>
    <p:sldId id="280" r:id="rId11"/>
    <p:sldId id="304" r:id="rId12"/>
    <p:sldId id="333" r:id="rId13"/>
    <p:sldId id="332" r:id="rId14"/>
    <p:sldId id="305" r:id="rId15"/>
    <p:sldId id="299" r:id="rId16"/>
    <p:sldId id="311" r:id="rId17"/>
    <p:sldId id="334" r:id="rId18"/>
    <p:sldId id="329" r:id="rId19"/>
    <p:sldId id="308" r:id="rId20"/>
    <p:sldId id="326" r:id="rId21"/>
    <p:sldId id="338" r:id="rId22"/>
    <p:sldId id="310" r:id="rId23"/>
    <p:sldId id="339" r:id="rId24"/>
    <p:sldId id="341" r:id="rId25"/>
    <p:sldId id="340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828" y="96"/>
      </p:cViewPr>
      <p:guideLst>
        <p:guide orient="horz" pos="576"/>
        <p:guide pos="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AE94E0-CFA2-46B7-A4E0-D39585C6E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9F4BD-593A-4455-8F31-E69CBC9AD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4D13E-2A47-4AEE-B76E-FA523854232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D907E-4221-4637-B8C1-E98CCE141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C7BBF-5BD1-4A65-B8C8-7751224604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A74B-94A4-4687-9F02-4A039230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765013EE-E733-4F3A-AFD4-60D6FE7B02B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3D9DB4E-0EEF-4D76-BBE6-A305EE134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6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0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9136-7F1C-9F49-805A-64F47AA1618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6E4B-C797-CC41-A5DA-F038D91A1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m.shi@untdallas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Brody.Du@untdallas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RO_MASTER_V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26" y="4437674"/>
            <a:ext cx="84997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What Makes a Difference: Research on Student GPA Using ANCOVA</a:t>
            </a:r>
          </a:p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Sam </a:t>
            </a:r>
            <a:r>
              <a:rPr lang="en-US" sz="2000" dirty="0" err="1">
                <a:solidFill>
                  <a:schemeClr val="bg1"/>
                </a:solidFill>
              </a:rPr>
              <a:t>shi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Fangyu</a:t>
            </a:r>
            <a:r>
              <a:rPr lang="en-US" sz="2000" dirty="0">
                <a:solidFill>
                  <a:schemeClr val="bg1"/>
                </a:solidFill>
              </a:rPr>
              <a:t> / Brody Du</a:t>
            </a:r>
          </a:p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TAIR 2018, Corpus Christi, TX</a:t>
            </a:r>
          </a:p>
        </p:txBody>
      </p:sp>
    </p:spTree>
    <p:extLst>
      <p:ext uri="{BB962C8B-B14F-4D97-AF65-F5344CB8AC3E}">
        <p14:creationId xmlns:p14="http://schemas.microsoft.com/office/powerpoint/2010/main" val="40227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ANCOVA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BF91-1214-48AE-AE32-35144C1BC79E}"/>
              </a:ext>
            </a:extLst>
          </p:cNvPr>
          <p:cNvSpPr txBox="1"/>
          <p:nvPr/>
        </p:nvSpPr>
        <p:spPr>
          <a:xfrm>
            <a:off x="211863" y="792328"/>
            <a:ext cx="832845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General Linear Model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From observations about an item to conclusions about the target value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Only shows </a:t>
            </a:r>
            <a:r>
              <a:rPr lang="en-US" sz="2400" dirty="0">
                <a:solidFill>
                  <a:srgbClr val="FF0000"/>
                </a:solidFill>
              </a:rPr>
              <a:t>significant variables </a:t>
            </a:r>
            <a:r>
              <a:rPr lang="en-US" sz="2400" dirty="0"/>
              <a:t>and how significant.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A8F06-EBB5-4B98-805D-961AAF98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3" y="3225800"/>
            <a:ext cx="5178839" cy="30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6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68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ANCOVA _ Example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BF91-1214-48AE-AE32-35144C1BC79E}"/>
              </a:ext>
            </a:extLst>
          </p:cNvPr>
          <p:cNvSpPr txBox="1"/>
          <p:nvPr/>
        </p:nvSpPr>
        <p:spPr>
          <a:xfrm>
            <a:off x="433098" y="1080733"/>
            <a:ext cx="5022870" cy="72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Result of ANCOVA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C07DA-7FE7-46E5-914F-7AB7D860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7" y="2320976"/>
            <a:ext cx="8069301" cy="236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53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ANCOVA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E7935-C40A-4E99-8C8C-FDBAB783935D}"/>
              </a:ext>
            </a:extLst>
          </p:cNvPr>
          <p:cNvSpPr txBox="1"/>
          <p:nvPr/>
        </p:nvSpPr>
        <p:spPr>
          <a:xfrm>
            <a:off x="0" y="808923"/>
            <a:ext cx="914399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Goal 1 – If the GPA of a student is higher or lower than 3.0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Goal 2 – Which variable makes difference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Variables – Full-time, Part-time, School, Gender, SAT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5E422-9B98-417B-8C53-4333ED27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0796"/>
            <a:ext cx="7095949" cy="221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74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Decision Tree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BF91-1214-48AE-AE32-35144C1BC79E}"/>
              </a:ext>
            </a:extLst>
          </p:cNvPr>
          <p:cNvSpPr txBox="1"/>
          <p:nvPr/>
        </p:nvSpPr>
        <p:spPr>
          <a:xfrm>
            <a:off x="859227" y="774836"/>
            <a:ext cx="7494660" cy="1045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Process – Analyze – GLM - Univariate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4F38-912C-4D5A-98A5-C5B9AC24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27" y="1991147"/>
            <a:ext cx="4745878" cy="417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68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Decision Tree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BF91-1214-48AE-AE32-35144C1BC79E}"/>
              </a:ext>
            </a:extLst>
          </p:cNvPr>
          <p:cNvSpPr txBox="1"/>
          <p:nvPr/>
        </p:nvSpPr>
        <p:spPr>
          <a:xfrm>
            <a:off x="621437" y="840799"/>
            <a:ext cx="836276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Dependent variable – higher or lower than 3.0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Independent variable - predictors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A3BD9-5250-4E36-9094-4DF05686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7" y="3139953"/>
            <a:ext cx="5135935" cy="300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83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Decision Tree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E5A07-4BE4-44C1-84D5-E8273B85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96" y="3230134"/>
            <a:ext cx="4763165" cy="2934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BEA850-B8C8-4C89-8596-85ADF00C4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1" y="878796"/>
            <a:ext cx="5635505" cy="273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8858C-3BEE-440E-90FB-4D6BB7720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60" y="878796"/>
            <a:ext cx="1886213" cy="16575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88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P-value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6" y="991056"/>
            <a:ext cx="209934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P-value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Significant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2D6-3288-4748-A8CE-AEC72350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07" y="991056"/>
            <a:ext cx="4279420" cy="2694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DA4E02-9B6B-470F-A667-B828845D0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04" y="3076540"/>
            <a:ext cx="3985068" cy="2656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31C3F9-A2D4-44F2-AD11-590F1C5F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5" y="5037666"/>
            <a:ext cx="4240404" cy="6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 _ Decision Tree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7" y="924441"/>
            <a:ext cx="788084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Result – All tree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Variables picked – Class, Ethnicity, School, </a:t>
            </a:r>
            <a:r>
              <a:rPr lang="en-US" sz="2800" dirty="0" err="1"/>
              <a:t>FullPart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B0393-0C54-4AF5-8069-ED241EDD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7" y="2542923"/>
            <a:ext cx="485842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Practical Meanings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E7D49-13F8-4387-8D74-1A443BC16E4F}"/>
              </a:ext>
            </a:extLst>
          </p:cNvPr>
          <p:cNvSpPr/>
          <p:nvPr/>
        </p:nvSpPr>
        <p:spPr>
          <a:xfrm>
            <a:off x="157891" y="1354667"/>
            <a:ext cx="2712309" cy="14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8B5D1-5A58-4537-8501-9680E0403F7B}"/>
              </a:ext>
            </a:extLst>
          </p:cNvPr>
          <p:cNvSpPr/>
          <p:nvPr/>
        </p:nvSpPr>
        <p:spPr>
          <a:xfrm>
            <a:off x="61705" y="1018893"/>
            <a:ext cx="3000512" cy="191160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58F25-1827-4DF9-A403-79D908F224DD}"/>
              </a:ext>
            </a:extLst>
          </p:cNvPr>
          <p:cNvSpPr txBox="1"/>
          <p:nvPr/>
        </p:nvSpPr>
        <p:spPr>
          <a:xfrm>
            <a:off x="392309" y="1857105"/>
            <a:ext cx="3504988" cy="19242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Usage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Future Topic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9FA394-0657-423C-BB19-7359B8322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54" y="1857105"/>
            <a:ext cx="4310497" cy="311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141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Practical Meanings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69" y="807868"/>
            <a:ext cx="828921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Using the rule to predict new-coming students and send early alter to advisors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Know the trend of the students’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6D8AC-0753-429F-9E04-0FD4C436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6" y="2192616"/>
            <a:ext cx="7340600" cy="385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1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Strategic Analysis and Reporting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6" y="966901"/>
            <a:ext cx="8499747" cy="169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UNT Dallas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Strategic Analysis and Reporting. New Trend.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064FF-FF7C-4862-A853-6AE4098FB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47" y="3025262"/>
            <a:ext cx="2838324" cy="21207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0B5F34-A8B4-44ED-AB29-ACAAA5F4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383" y="3629009"/>
            <a:ext cx="3661937" cy="2079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1D08B-EF07-4FB4-A4FF-C82B44263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89" y="4166726"/>
            <a:ext cx="4285384" cy="210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7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Future Topic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doni BT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92" y="1304254"/>
            <a:ext cx="8915088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Compare interaction methods and test if significant difference exist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Collaborate with other universities to create more general rules </a:t>
            </a:r>
          </a:p>
        </p:txBody>
      </p:sp>
    </p:spTree>
    <p:extLst>
      <p:ext uri="{BB962C8B-B14F-4D97-AF65-F5344CB8AC3E}">
        <p14:creationId xmlns:p14="http://schemas.microsoft.com/office/powerpoint/2010/main" val="1250381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Thank you! Questions?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19" y="2398640"/>
            <a:ext cx="849974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Contact us anytime if you need help!</a:t>
            </a:r>
          </a:p>
          <a:p>
            <a:endParaRPr lang="en-US" sz="2800" dirty="0"/>
          </a:p>
          <a:p>
            <a:r>
              <a:rPr lang="en-US" sz="2800" dirty="0"/>
              <a:t>Sam Shi             </a:t>
            </a:r>
            <a:r>
              <a:rPr lang="en-US" sz="2800" dirty="0">
                <a:hlinkClick r:id="rId3"/>
              </a:rPr>
              <a:t>Sam.Shi@untdallas.edu</a:t>
            </a:r>
            <a:r>
              <a:rPr lang="en-US" sz="2800" dirty="0"/>
              <a:t>       </a:t>
            </a:r>
            <a:r>
              <a:rPr lang="en-US" sz="2800" u="sng" dirty="0"/>
              <a:t>972-338-1785</a:t>
            </a:r>
          </a:p>
          <a:p>
            <a:r>
              <a:rPr lang="en-US" sz="2800" dirty="0"/>
              <a:t>Brody Du          </a:t>
            </a:r>
            <a:r>
              <a:rPr lang="en-US" sz="2800" dirty="0">
                <a:hlinkClick r:id="rId4"/>
              </a:rPr>
              <a:t>Brody.Du@untdallas.edu</a:t>
            </a:r>
            <a:r>
              <a:rPr lang="en-US" sz="2800" dirty="0"/>
              <a:t>     </a:t>
            </a:r>
            <a:r>
              <a:rPr lang="en-US" sz="2800" u="sng" dirty="0"/>
              <a:t>972-338-1343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626D0-B8A3-4366-9AA7-3AC3667BABA2}"/>
              </a:ext>
            </a:extLst>
          </p:cNvPr>
          <p:cNvSpPr txBox="1"/>
          <p:nvPr/>
        </p:nvSpPr>
        <p:spPr>
          <a:xfrm>
            <a:off x="322120" y="5040039"/>
            <a:ext cx="84997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Please come take a name card and stay in touch!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DA556-DD3C-4F79-A03F-BBCB74BAB8A8}"/>
              </a:ext>
            </a:extLst>
          </p:cNvPr>
          <p:cNvSpPr txBox="1"/>
          <p:nvPr/>
        </p:nvSpPr>
        <p:spPr>
          <a:xfrm>
            <a:off x="322121" y="1171630"/>
            <a:ext cx="23411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CBFF4-D24F-479E-A7DD-0BFBE5788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756" y="877401"/>
            <a:ext cx="2731785" cy="124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23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SPSS _ Analysis _ Decision Tree 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35" y="855733"/>
            <a:ext cx="849974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Generating rules – Rules – Export – Save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Use rules – Utilities – Scoring Wizard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65E09-6D0F-4F71-985F-2F097C35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1" y="2431157"/>
            <a:ext cx="5006323" cy="373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2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Abstract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91" y="832011"/>
            <a:ext cx="8756443" cy="440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Purpose of Analysis - </a:t>
            </a:r>
            <a:r>
              <a:rPr lang="en-US" sz="2800" u="sng" dirty="0">
                <a:solidFill>
                  <a:schemeClr val="bg1"/>
                </a:solidFill>
              </a:rPr>
              <a:t>Find out what makes a difference on student GPA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to do it - </a:t>
            </a:r>
            <a:r>
              <a:rPr lang="en-US" sz="2800" u="sng" dirty="0">
                <a:solidFill>
                  <a:schemeClr val="bg1"/>
                </a:solidFill>
              </a:rPr>
              <a:t>Find patterns using students’ information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Which method - </a:t>
            </a:r>
            <a:r>
              <a:rPr lang="en-US" sz="2800" u="sng" dirty="0">
                <a:solidFill>
                  <a:schemeClr val="bg1"/>
                </a:solidFill>
              </a:rPr>
              <a:t>ANCOVA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software- </a:t>
            </a:r>
            <a:r>
              <a:rPr lang="en-US" sz="2800" u="sng" dirty="0">
                <a:solidFill>
                  <a:schemeClr val="bg1"/>
                </a:solidFill>
              </a:rPr>
              <a:t>SPSS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9DB85-BA63-4D33-83D8-EE21B6B3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50" y="4457356"/>
            <a:ext cx="3618484" cy="17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Summary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731E2-C8E6-4D97-B3F3-90EC3824678D}"/>
              </a:ext>
            </a:extLst>
          </p:cNvPr>
          <p:cNvSpPr txBox="1"/>
          <p:nvPr/>
        </p:nvSpPr>
        <p:spPr>
          <a:xfrm>
            <a:off x="227007" y="887348"/>
            <a:ext cx="2669907" cy="2185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Why it matters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Dataset introduction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Target students selecting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EEC0D9-ED6E-43E5-9799-030921514C4A}"/>
              </a:ext>
            </a:extLst>
          </p:cNvPr>
          <p:cNvSpPr/>
          <p:nvPr/>
        </p:nvSpPr>
        <p:spPr>
          <a:xfrm>
            <a:off x="3124200" y="1735667"/>
            <a:ext cx="2531533" cy="7535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A5ED5-613B-4568-A8B7-C8DC97DE0564}"/>
              </a:ext>
            </a:extLst>
          </p:cNvPr>
          <p:cNvSpPr/>
          <p:nvPr/>
        </p:nvSpPr>
        <p:spPr>
          <a:xfrm>
            <a:off x="3116329" y="3484090"/>
            <a:ext cx="2531533" cy="7535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8D5F4-EF20-4174-9056-D893978B8376}"/>
              </a:ext>
            </a:extLst>
          </p:cNvPr>
          <p:cNvSpPr/>
          <p:nvPr/>
        </p:nvSpPr>
        <p:spPr>
          <a:xfrm>
            <a:off x="3124198" y="5138612"/>
            <a:ext cx="2531533" cy="7535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Practical Meanings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FD4D4-192A-4CBD-9530-E23763E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33" y="994185"/>
            <a:ext cx="1811309" cy="175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E7D49-13F8-4387-8D74-1A443BC16E4F}"/>
              </a:ext>
            </a:extLst>
          </p:cNvPr>
          <p:cNvSpPr/>
          <p:nvPr/>
        </p:nvSpPr>
        <p:spPr>
          <a:xfrm>
            <a:off x="157891" y="1354667"/>
            <a:ext cx="2712309" cy="14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8B5D1-5A58-4537-8501-9680E0403F7B}"/>
              </a:ext>
            </a:extLst>
          </p:cNvPr>
          <p:cNvSpPr/>
          <p:nvPr/>
        </p:nvSpPr>
        <p:spPr>
          <a:xfrm>
            <a:off x="61705" y="1018893"/>
            <a:ext cx="3000512" cy="191160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892FE-4078-4E1A-BD27-87CD1F893AD5}"/>
              </a:ext>
            </a:extLst>
          </p:cNvPr>
          <p:cNvSpPr txBox="1"/>
          <p:nvPr/>
        </p:nvSpPr>
        <p:spPr>
          <a:xfrm>
            <a:off x="200293" y="3520170"/>
            <a:ext cx="2639962" cy="72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ANCOVA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58F25-1827-4DF9-A403-79D908F224DD}"/>
              </a:ext>
            </a:extLst>
          </p:cNvPr>
          <p:cNvSpPr txBox="1"/>
          <p:nvPr/>
        </p:nvSpPr>
        <p:spPr>
          <a:xfrm>
            <a:off x="157891" y="4838609"/>
            <a:ext cx="2669907" cy="1466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Usage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Topic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C46546-4C6F-4065-97F2-CA9E68EE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99" y="2930496"/>
            <a:ext cx="2449701" cy="150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FA394-0657-423C-BB19-7359B8322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899" y="4771401"/>
            <a:ext cx="2425696" cy="175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43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Introduction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27" y="1888684"/>
            <a:ext cx="4755900" cy="29091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Why it matters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Dataset introduction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Target students selecting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3CC78-5AE4-44C3-8D19-21C155BD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50" y="1919049"/>
            <a:ext cx="3475031" cy="335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361827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Introduction _ Why it matters	 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59" y="752009"/>
            <a:ext cx="762477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GPA has strong correlation with </a:t>
            </a:r>
            <a:r>
              <a:rPr lang="en-US" sz="3200" u="sng" dirty="0">
                <a:solidFill>
                  <a:srgbClr val="FF0000"/>
                </a:solidFill>
              </a:rPr>
              <a:t>retention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GPA influence </a:t>
            </a:r>
            <a:r>
              <a:rPr lang="en-US" sz="3200" u="sng" dirty="0">
                <a:solidFill>
                  <a:srgbClr val="FF0000"/>
                </a:solidFill>
              </a:rPr>
              <a:t>graduation rate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For </a:t>
            </a:r>
            <a:r>
              <a:rPr lang="en-US" sz="3200" u="sng" dirty="0">
                <a:solidFill>
                  <a:srgbClr val="FF0000"/>
                </a:solidFill>
              </a:rPr>
              <a:t>advising</a:t>
            </a:r>
            <a:r>
              <a:rPr lang="en-US" sz="3200" dirty="0"/>
              <a:t> purpose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5FB5B-DEEC-4C1F-B498-86C82E214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87" y="3357636"/>
            <a:ext cx="2706544" cy="270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98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Introduction _ Dataset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AAF84-0B14-48CC-9184-C4DB46574BE7}"/>
              </a:ext>
            </a:extLst>
          </p:cNvPr>
          <p:cNvSpPr txBox="1"/>
          <p:nvPr/>
        </p:nvSpPr>
        <p:spPr>
          <a:xfrm>
            <a:off x="507249" y="830939"/>
            <a:ext cx="696774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Fall 2016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Only </a:t>
            </a:r>
            <a:r>
              <a:rPr lang="en-US" sz="2800" u="sng" dirty="0">
                <a:solidFill>
                  <a:srgbClr val="FF0000"/>
                </a:solidFill>
              </a:rPr>
              <a:t>Freshman, Sophomore, and Junior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21 Variables about 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CD816-404A-467A-8D15-DFD7B74D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2" y="3648424"/>
            <a:ext cx="3683008" cy="252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7AFE0B-75ED-4C53-8AEC-129E24CA2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115" y="3648424"/>
            <a:ext cx="3149379" cy="252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86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Introduction _ Target Students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BF91-1214-48AE-AE32-35144C1BC79E}"/>
              </a:ext>
            </a:extLst>
          </p:cNvPr>
          <p:cNvSpPr txBox="1"/>
          <p:nvPr/>
        </p:nvSpPr>
        <p:spPr>
          <a:xfrm>
            <a:off x="211862" y="822386"/>
            <a:ext cx="861254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</a:t>
            </a:r>
            <a:r>
              <a:rPr lang="en-US" sz="2400" u="sng" dirty="0">
                <a:solidFill>
                  <a:srgbClr val="FF0000"/>
                </a:solidFill>
              </a:rPr>
              <a:t>3.0</a:t>
            </a:r>
            <a:r>
              <a:rPr lang="en-US" sz="2400" dirty="0"/>
              <a:t> as cut-off point according to previous research result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differences of the pattern maximum when cut off by </a:t>
            </a:r>
            <a:r>
              <a:rPr lang="en-US" sz="2400" u="sng" dirty="0">
                <a:solidFill>
                  <a:srgbClr val="FF0000"/>
                </a:solidFill>
              </a:rPr>
              <a:t>3.0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best cut-off point may </a:t>
            </a:r>
            <a:r>
              <a:rPr lang="en-US" sz="2400" dirty="0">
                <a:solidFill>
                  <a:srgbClr val="FF0000"/>
                </a:solidFill>
              </a:rPr>
              <a:t>varies</a:t>
            </a:r>
            <a:r>
              <a:rPr lang="en-US" sz="2400" dirty="0">
                <a:solidFill>
                  <a:schemeClr val="tx1"/>
                </a:solidFill>
              </a:rPr>
              <a:t> across institutions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151ED-C031-45A8-BFE9-FB6F5B30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3" y="3349348"/>
            <a:ext cx="4189770" cy="259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8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_MASTER_V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91" y="80528"/>
            <a:ext cx="84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 Performance _ Analysis</a:t>
            </a:r>
            <a:endParaRPr lang="en-US" sz="25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odoni B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E7D49-13F8-4387-8D74-1A443BC16E4F}"/>
              </a:ext>
            </a:extLst>
          </p:cNvPr>
          <p:cNvSpPr/>
          <p:nvPr/>
        </p:nvSpPr>
        <p:spPr>
          <a:xfrm>
            <a:off x="157891" y="1354667"/>
            <a:ext cx="2712309" cy="14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8B5D1-5A58-4537-8501-9680E0403F7B}"/>
              </a:ext>
            </a:extLst>
          </p:cNvPr>
          <p:cNvSpPr/>
          <p:nvPr/>
        </p:nvSpPr>
        <p:spPr>
          <a:xfrm>
            <a:off x="61705" y="1018893"/>
            <a:ext cx="3000512" cy="191160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892FE-4078-4E1A-BD27-87CD1F893AD5}"/>
              </a:ext>
            </a:extLst>
          </p:cNvPr>
          <p:cNvSpPr txBox="1"/>
          <p:nvPr/>
        </p:nvSpPr>
        <p:spPr>
          <a:xfrm>
            <a:off x="443883" y="1974694"/>
            <a:ext cx="3535885" cy="1151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/>
              <a:t>ANCOVA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C46546-4C6F-4065-97F2-CA9E68EE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34" y="1974694"/>
            <a:ext cx="3908148" cy="281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28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36BF0340A3346BA96118DE109E058" ma:contentTypeVersion="0" ma:contentTypeDescription="Create a new document." ma:contentTypeScope="" ma:versionID="3964420b5605d4e088e3f9187b18dd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f656a4c7c08444249870a76ab496a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F9586C-722A-4734-BA4F-CC70EBAB2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000985-AFA7-4593-AACF-65EBC25C7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E072FC-5CB6-46F8-90A6-7677488D18F1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33138</TotalTime>
  <Words>462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Bodoni BT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UNT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wolverton</dc:creator>
  <cp:lastModifiedBy>Du, Brody</cp:lastModifiedBy>
  <cp:revision>283</cp:revision>
  <cp:lastPrinted>2017-10-05T21:22:26Z</cp:lastPrinted>
  <dcterms:created xsi:type="dcterms:W3CDTF">2015-05-26T14:41:12Z</dcterms:created>
  <dcterms:modified xsi:type="dcterms:W3CDTF">2018-01-23T22:30:00Z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0x0101002C836BF0340A3346BA96118DE109E058</vt:lpwstr>
  </property>
</Properties>
</file>