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media/image62.gif" ContentType="image/gif"/>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Lst>
  <p:notesMasterIdLst>
    <p:notesMasterId r:id="rId70"/>
  </p:notesMasterIdLst>
  <p:handoutMasterIdLst>
    <p:handoutMasterId r:id="rId71"/>
  </p:handoutMasterIdLst>
  <p:sldIdLst>
    <p:sldId id="362" r:id="rId3"/>
    <p:sldId id="366" r:id="rId4"/>
    <p:sldId id="368" r:id="rId5"/>
    <p:sldId id="461" r:id="rId6"/>
    <p:sldId id="462" r:id="rId7"/>
    <p:sldId id="463" r:id="rId8"/>
    <p:sldId id="464" r:id="rId9"/>
    <p:sldId id="479" r:id="rId10"/>
    <p:sldId id="465" r:id="rId11"/>
    <p:sldId id="466" r:id="rId12"/>
    <p:sldId id="467" r:id="rId13"/>
    <p:sldId id="468" r:id="rId14"/>
    <p:sldId id="469" r:id="rId15"/>
    <p:sldId id="470" r:id="rId16"/>
    <p:sldId id="524" r:id="rId17"/>
    <p:sldId id="471" r:id="rId18"/>
    <p:sldId id="472" r:id="rId19"/>
    <p:sldId id="527" r:id="rId20"/>
    <p:sldId id="475" r:id="rId21"/>
    <p:sldId id="480" r:id="rId22"/>
    <p:sldId id="481" r:id="rId23"/>
    <p:sldId id="478" r:id="rId24"/>
    <p:sldId id="487" r:id="rId25"/>
    <p:sldId id="482" r:id="rId26"/>
    <p:sldId id="483" r:id="rId27"/>
    <p:sldId id="489" r:id="rId28"/>
    <p:sldId id="486" r:id="rId29"/>
    <p:sldId id="488" r:id="rId30"/>
    <p:sldId id="477" r:id="rId31"/>
    <p:sldId id="490" r:id="rId32"/>
    <p:sldId id="492" r:id="rId33"/>
    <p:sldId id="491" r:id="rId34"/>
    <p:sldId id="495" r:id="rId35"/>
    <p:sldId id="525" r:id="rId36"/>
    <p:sldId id="498" r:id="rId37"/>
    <p:sldId id="520" r:id="rId38"/>
    <p:sldId id="526" r:id="rId39"/>
    <p:sldId id="494" r:id="rId40"/>
    <p:sldId id="497" r:id="rId41"/>
    <p:sldId id="496" r:id="rId42"/>
    <p:sldId id="502" r:id="rId43"/>
    <p:sldId id="493" r:id="rId44"/>
    <p:sldId id="501" r:id="rId45"/>
    <p:sldId id="500" r:id="rId46"/>
    <p:sldId id="521" r:id="rId47"/>
    <p:sldId id="504" r:id="rId48"/>
    <p:sldId id="505" r:id="rId49"/>
    <p:sldId id="503" r:id="rId50"/>
    <p:sldId id="499" r:id="rId51"/>
    <p:sldId id="522" r:id="rId52"/>
    <p:sldId id="508" r:id="rId53"/>
    <p:sldId id="507" r:id="rId54"/>
    <p:sldId id="506" r:id="rId55"/>
    <p:sldId id="523" r:id="rId56"/>
    <p:sldId id="512" r:id="rId57"/>
    <p:sldId id="511" r:id="rId58"/>
    <p:sldId id="510" r:id="rId59"/>
    <p:sldId id="509" r:id="rId60"/>
    <p:sldId id="514" r:id="rId61"/>
    <p:sldId id="513" r:id="rId62"/>
    <p:sldId id="517" r:id="rId63"/>
    <p:sldId id="516" r:id="rId64"/>
    <p:sldId id="518" r:id="rId65"/>
    <p:sldId id="519" r:id="rId66"/>
    <p:sldId id="455" r:id="rId67"/>
    <p:sldId id="409" r:id="rId68"/>
    <p:sldId id="415" r:id="rId69"/>
  </p:sldIdLst>
  <p:sldSz cx="9144000" cy="6858000" type="screen4x3"/>
  <p:notesSz cx="9296400" cy="7010400"/>
  <p:defaultTextStyle>
    <a:defPPr>
      <a:defRPr lang="en-US"/>
    </a:defPPr>
    <a:lvl1pPr algn="l" defTabSz="457200" rtl="0" fontAlgn="base">
      <a:spcBef>
        <a:spcPct val="0"/>
      </a:spcBef>
      <a:spcAft>
        <a:spcPct val="0"/>
      </a:spcAft>
      <a:defRPr sz="2400" kern="1200">
        <a:solidFill>
          <a:schemeClr val="tx1"/>
        </a:solidFill>
        <a:latin typeface="Arial" pitchFamily="34" charset="0"/>
        <a:ea typeface="ＭＳ Ｐゴシック" pitchFamily="26"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26"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26"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26"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26"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26"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26"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26"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26" charset="-128"/>
        <a:cs typeface="+mn-cs"/>
      </a:defRPr>
    </a:lvl9pPr>
  </p:defaultTextStyle>
  <p:extLst>
    <p:ext uri="{521415D9-36F7-43E2-AB2F-B90AF26B5E84}">
      <p14:sectionLst xmlns:p14="http://schemas.microsoft.com/office/powerpoint/2010/main">
        <p14:section name="Default Section" id="{FE43D163-E89F-4A8C-A6C0-4106BB3642E3}">
          <p14:sldIdLst>
            <p14:sldId id="362"/>
          </p14:sldIdLst>
        </p14:section>
        <p14:section name="Welcome" id="{BCD571DC-5CD6-4B94-865D-D3138D7AAEEE}">
          <p14:sldIdLst>
            <p14:sldId id="366"/>
            <p14:sldId id="368"/>
            <p14:sldId id="461"/>
          </p14:sldIdLst>
        </p14:section>
        <p14:section name="About Lone Star College" id="{B3207EB3-F128-4392-9068-28F2A83D91CA}">
          <p14:sldIdLst>
            <p14:sldId id="462"/>
            <p14:sldId id="463"/>
          </p14:sldIdLst>
        </p14:section>
        <p14:section name="Introduction to PBI at LSC" id="{7D711C97-1387-4B05-8EC7-DFE12EF4C867}">
          <p14:sldIdLst>
            <p14:sldId id="464"/>
            <p14:sldId id="479"/>
            <p14:sldId id="465"/>
            <p14:sldId id="466"/>
            <p14:sldId id="467"/>
            <p14:sldId id="468"/>
            <p14:sldId id="469"/>
            <p14:sldId id="470"/>
            <p14:sldId id="524"/>
            <p14:sldId id="471"/>
            <p14:sldId id="472"/>
            <p14:sldId id="527"/>
            <p14:sldId id="475"/>
          </p14:sldIdLst>
        </p14:section>
        <p14:section name="Quick Tour of PBI at LSC" id="{56EA32DB-47B2-41C6-83E5-106C6810C33C}">
          <p14:sldIdLst>
            <p14:sldId id="480"/>
            <p14:sldId id="481"/>
            <p14:sldId id="478"/>
            <p14:sldId id="487"/>
            <p14:sldId id="482"/>
            <p14:sldId id="483"/>
            <p14:sldId id="489"/>
            <p14:sldId id="486"/>
            <p14:sldId id="488"/>
          </p14:sldIdLst>
        </p14:section>
        <p14:section name="How We're Empowering our Clients" id="{C896B1F0-8058-4E14-B8AD-953522DDF6B3}">
          <p14:sldIdLst>
            <p14:sldId id="477"/>
            <p14:sldId id="490"/>
            <p14:sldId id="492"/>
            <p14:sldId id="491"/>
            <p14:sldId id="495"/>
            <p14:sldId id="525"/>
            <p14:sldId id="498"/>
            <p14:sldId id="520"/>
            <p14:sldId id="526"/>
            <p14:sldId id="494"/>
            <p14:sldId id="497"/>
            <p14:sldId id="496"/>
            <p14:sldId id="502"/>
            <p14:sldId id="493"/>
            <p14:sldId id="501"/>
            <p14:sldId id="500"/>
            <p14:sldId id="521"/>
            <p14:sldId id="504"/>
            <p14:sldId id="505"/>
            <p14:sldId id="503"/>
            <p14:sldId id="499"/>
            <p14:sldId id="522"/>
            <p14:sldId id="508"/>
            <p14:sldId id="507"/>
            <p14:sldId id="506"/>
            <p14:sldId id="523"/>
            <p14:sldId id="512"/>
            <p14:sldId id="511"/>
            <p14:sldId id="510"/>
            <p14:sldId id="509"/>
            <p14:sldId id="514"/>
            <p14:sldId id="513"/>
            <p14:sldId id="517"/>
            <p14:sldId id="516"/>
            <p14:sldId id="518"/>
            <p14:sldId id="519"/>
          </p14:sldIdLst>
        </p14:section>
        <p14:section name="Closing" id="{1CC7AB83-7803-4DF5-B3EE-7315886CDBF5}">
          <p14:sldIdLst>
            <p14:sldId id="455"/>
            <p14:sldId id="409"/>
            <p14:sldId id="41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59" autoAdjust="0"/>
    <p:restoredTop sz="76627" autoAdjust="0"/>
  </p:normalViewPr>
  <p:slideViewPr>
    <p:cSldViewPr snapToObjects="1">
      <p:cViewPr varScale="1">
        <p:scale>
          <a:sx n="88" d="100"/>
          <a:sy n="88" d="100"/>
        </p:scale>
        <p:origin x="2640"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6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4031388" cy="350760"/>
          </a:xfrm>
          <a:prstGeom prst="rect">
            <a:avLst/>
          </a:prstGeom>
          <a:noFill/>
          <a:ln w="9525">
            <a:noFill/>
            <a:miter lim="800000"/>
            <a:headEnd/>
            <a:tailEnd/>
          </a:ln>
        </p:spPr>
        <p:txBody>
          <a:bodyPr vert="horz" wrap="square" lIns="92646" tIns="46323" rIns="92646" bIns="46323" numCol="1" anchor="t" anchorCtr="0" compatLnSpc="1">
            <a:prstTxWarp prst="textNoShape">
              <a:avLst/>
            </a:prstTxWarp>
          </a:bodyPr>
          <a:lstStyle>
            <a:lvl1pPr defTabSz="463550">
              <a:defRPr sz="1300"/>
            </a:lvl1pPr>
          </a:lstStyle>
          <a:p>
            <a:pPr>
              <a:defRPr/>
            </a:pPr>
            <a:endParaRPr lang="en-US" dirty="0"/>
          </a:p>
        </p:txBody>
      </p:sp>
      <p:sp>
        <p:nvSpPr>
          <p:cNvPr id="3" name="Date Placeholder 2"/>
          <p:cNvSpPr>
            <a:spLocks noGrp="1"/>
          </p:cNvSpPr>
          <p:nvPr>
            <p:ph type="dt" sz="quarter" idx="1"/>
          </p:nvPr>
        </p:nvSpPr>
        <p:spPr bwMode="auto">
          <a:xfrm>
            <a:off x="5265014" y="0"/>
            <a:ext cx="4029282" cy="350760"/>
          </a:xfrm>
          <a:prstGeom prst="rect">
            <a:avLst/>
          </a:prstGeom>
          <a:noFill/>
          <a:ln w="9525">
            <a:noFill/>
            <a:miter lim="800000"/>
            <a:headEnd/>
            <a:tailEnd/>
          </a:ln>
        </p:spPr>
        <p:txBody>
          <a:bodyPr vert="horz" wrap="square" lIns="92646" tIns="46323" rIns="92646" bIns="46323" numCol="1" anchor="t" anchorCtr="0" compatLnSpc="1">
            <a:prstTxWarp prst="textNoShape">
              <a:avLst/>
            </a:prstTxWarp>
          </a:bodyPr>
          <a:lstStyle>
            <a:lvl1pPr algn="r" defTabSz="463550">
              <a:defRPr sz="1300"/>
            </a:lvl1pPr>
          </a:lstStyle>
          <a:p>
            <a:pPr>
              <a:defRPr/>
            </a:pPr>
            <a:fld id="{95D9A57E-C9D7-4BD1-9D99-CFBB2CA207A7}" type="datetime1">
              <a:rPr lang="en-US"/>
              <a:pPr>
                <a:defRPr/>
              </a:pPr>
              <a:t>2/16/2018</a:t>
            </a:fld>
            <a:endParaRPr lang="en-US" dirty="0"/>
          </a:p>
        </p:txBody>
      </p:sp>
      <p:sp>
        <p:nvSpPr>
          <p:cNvPr id="4" name="Footer Placeholder 3"/>
          <p:cNvSpPr>
            <a:spLocks noGrp="1"/>
          </p:cNvSpPr>
          <p:nvPr>
            <p:ph type="ftr" sz="quarter" idx="2"/>
          </p:nvPr>
        </p:nvSpPr>
        <p:spPr bwMode="auto">
          <a:xfrm>
            <a:off x="1" y="6659641"/>
            <a:ext cx="4031388" cy="349562"/>
          </a:xfrm>
          <a:prstGeom prst="rect">
            <a:avLst/>
          </a:prstGeom>
          <a:noFill/>
          <a:ln w="9525">
            <a:noFill/>
            <a:miter lim="800000"/>
            <a:headEnd/>
            <a:tailEnd/>
          </a:ln>
        </p:spPr>
        <p:txBody>
          <a:bodyPr vert="horz" wrap="square" lIns="92646" tIns="46323" rIns="92646" bIns="46323" numCol="1" anchor="b" anchorCtr="0" compatLnSpc="1">
            <a:prstTxWarp prst="textNoShape">
              <a:avLst/>
            </a:prstTxWarp>
          </a:bodyPr>
          <a:lstStyle>
            <a:lvl1pPr defTabSz="463550">
              <a:defRPr sz="1300"/>
            </a:lvl1pPr>
          </a:lstStyle>
          <a:p>
            <a:pPr>
              <a:defRPr/>
            </a:pPr>
            <a:endParaRPr lang="en-US" dirty="0"/>
          </a:p>
        </p:txBody>
      </p:sp>
      <p:sp>
        <p:nvSpPr>
          <p:cNvPr id="5" name="Slide Number Placeholder 4"/>
          <p:cNvSpPr>
            <a:spLocks noGrp="1"/>
          </p:cNvSpPr>
          <p:nvPr>
            <p:ph type="sldNum" sz="quarter" idx="3"/>
          </p:nvPr>
        </p:nvSpPr>
        <p:spPr bwMode="auto">
          <a:xfrm>
            <a:off x="5265014" y="6659641"/>
            <a:ext cx="4029282" cy="349562"/>
          </a:xfrm>
          <a:prstGeom prst="rect">
            <a:avLst/>
          </a:prstGeom>
          <a:noFill/>
          <a:ln w="9525">
            <a:noFill/>
            <a:miter lim="800000"/>
            <a:headEnd/>
            <a:tailEnd/>
          </a:ln>
        </p:spPr>
        <p:txBody>
          <a:bodyPr vert="horz" wrap="square" lIns="92646" tIns="46323" rIns="92646" bIns="46323" numCol="1" anchor="b" anchorCtr="0" compatLnSpc="1">
            <a:prstTxWarp prst="textNoShape">
              <a:avLst/>
            </a:prstTxWarp>
          </a:bodyPr>
          <a:lstStyle>
            <a:lvl1pPr algn="r" defTabSz="463550">
              <a:defRPr sz="1300"/>
            </a:lvl1pPr>
          </a:lstStyle>
          <a:p>
            <a:pPr>
              <a:defRPr/>
            </a:pPr>
            <a:fld id="{3A28E1A6-946B-4706-A5E7-B2F36BF01C88}" type="slidenum">
              <a:rPr lang="en-US"/>
              <a:pPr>
                <a:defRPr/>
              </a:pPr>
              <a:t>‹#›</a:t>
            </a:fld>
            <a:endParaRPr lang="en-US" dirty="0"/>
          </a:p>
        </p:txBody>
      </p:sp>
    </p:spTree>
    <p:extLst>
      <p:ext uri="{BB962C8B-B14F-4D97-AF65-F5344CB8AC3E}">
        <p14:creationId xmlns:p14="http://schemas.microsoft.com/office/powerpoint/2010/main" val="1951515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4031388" cy="350760"/>
          </a:xfrm>
          <a:prstGeom prst="rect">
            <a:avLst/>
          </a:prstGeom>
          <a:noFill/>
          <a:ln w="9525">
            <a:noFill/>
            <a:miter lim="800000"/>
            <a:headEnd/>
            <a:tailEnd/>
          </a:ln>
        </p:spPr>
        <p:txBody>
          <a:bodyPr vert="horz" wrap="square" lIns="92646" tIns="46323" rIns="92646" bIns="46323" numCol="1" anchor="t" anchorCtr="0" compatLnSpc="1">
            <a:prstTxWarp prst="textNoShape">
              <a:avLst/>
            </a:prstTxWarp>
          </a:bodyPr>
          <a:lstStyle>
            <a:lvl1pPr defTabSz="463550">
              <a:defRPr sz="1300"/>
            </a:lvl1pPr>
          </a:lstStyle>
          <a:p>
            <a:pPr>
              <a:defRPr/>
            </a:pPr>
            <a:endParaRPr lang="en-US" dirty="0"/>
          </a:p>
        </p:txBody>
      </p:sp>
      <p:sp>
        <p:nvSpPr>
          <p:cNvPr id="3" name="Date Placeholder 2"/>
          <p:cNvSpPr>
            <a:spLocks noGrp="1"/>
          </p:cNvSpPr>
          <p:nvPr>
            <p:ph type="dt" idx="1"/>
          </p:nvPr>
        </p:nvSpPr>
        <p:spPr bwMode="auto">
          <a:xfrm>
            <a:off x="5265014" y="0"/>
            <a:ext cx="4029282" cy="350760"/>
          </a:xfrm>
          <a:prstGeom prst="rect">
            <a:avLst/>
          </a:prstGeom>
          <a:noFill/>
          <a:ln w="9525">
            <a:noFill/>
            <a:miter lim="800000"/>
            <a:headEnd/>
            <a:tailEnd/>
          </a:ln>
        </p:spPr>
        <p:txBody>
          <a:bodyPr vert="horz" wrap="square" lIns="92646" tIns="46323" rIns="92646" bIns="46323" numCol="1" anchor="t" anchorCtr="0" compatLnSpc="1">
            <a:prstTxWarp prst="textNoShape">
              <a:avLst/>
            </a:prstTxWarp>
          </a:bodyPr>
          <a:lstStyle>
            <a:lvl1pPr algn="r" defTabSz="463550">
              <a:defRPr sz="1300"/>
            </a:lvl1pPr>
          </a:lstStyle>
          <a:p>
            <a:pPr>
              <a:defRPr/>
            </a:pPr>
            <a:fld id="{19E37A15-519A-4AA8-B2F7-C82EC3FC40A5}" type="datetime1">
              <a:rPr lang="en-US"/>
              <a:pPr>
                <a:defRPr/>
              </a:pPr>
              <a:t>2/16/2018</a:t>
            </a:fld>
            <a:endParaRPr lang="en-US" dirty="0"/>
          </a:p>
        </p:txBody>
      </p:sp>
      <p:sp>
        <p:nvSpPr>
          <p:cNvPr id="22532" name="Slide Image Placeholder 3"/>
          <p:cNvSpPr>
            <a:spLocks noGrp="1" noRot="1" noChangeAspect="1"/>
          </p:cNvSpPr>
          <p:nvPr>
            <p:ph type="sldImg" idx="2"/>
          </p:nvPr>
        </p:nvSpPr>
        <p:spPr bwMode="auto">
          <a:xfrm>
            <a:off x="2897188" y="527050"/>
            <a:ext cx="3503612" cy="2627313"/>
          </a:xfrm>
          <a:prstGeom prst="rect">
            <a:avLst/>
          </a:prstGeom>
          <a:noFill/>
          <a:ln w="12700">
            <a:solidFill>
              <a:srgbClr val="000000"/>
            </a:solidFill>
            <a:miter lim="800000"/>
            <a:headEnd/>
            <a:tailEnd/>
          </a:ln>
        </p:spPr>
      </p:sp>
      <p:sp>
        <p:nvSpPr>
          <p:cNvPr id="5" name="Notes Placeholder 4"/>
          <p:cNvSpPr>
            <a:spLocks noGrp="1"/>
          </p:cNvSpPr>
          <p:nvPr>
            <p:ph type="body" sz="quarter" idx="3"/>
          </p:nvPr>
        </p:nvSpPr>
        <p:spPr bwMode="auto">
          <a:xfrm>
            <a:off x="928378" y="3331617"/>
            <a:ext cx="7439646" cy="3152046"/>
          </a:xfrm>
          <a:prstGeom prst="rect">
            <a:avLst/>
          </a:prstGeom>
          <a:noFill/>
          <a:ln w="9525">
            <a:noFill/>
            <a:miter lim="800000"/>
            <a:headEnd/>
            <a:tailEnd/>
          </a:ln>
        </p:spPr>
        <p:txBody>
          <a:bodyPr vert="horz" wrap="square" lIns="92646" tIns="46323" rIns="92646" bIns="4632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bwMode="auto">
          <a:xfrm>
            <a:off x="1" y="6659641"/>
            <a:ext cx="4031388" cy="349562"/>
          </a:xfrm>
          <a:prstGeom prst="rect">
            <a:avLst/>
          </a:prstGeom>
          <a:noFill/>
          <a:ln w="9525">
            <a:noFill/>
            <a:miter lim="800000"/>
            <a:headEnd/>
            <a:tailEnd/>
          </a:ln>
        </p:spPr>
        <p:txBody>
          <a:bodyPr vert="horz" wrap="square" lIns="92646" tIns="46323" rIns="92646" bIns="46323" numCol="1" anchor="b" anchorCtr="0" compatLnSpc="1">
            <a:prstTxWarp prst="textNoShape">
              <a:avLst/>
            </a:prstTxWarp>
          </a:bodyPr>
          <a:lstStyle>
            <a:lvl1pPr defTabSz="463550">
              <a:defRPr sz="1300"/>
            </a:lvl1pPr>
          </a:lstStyle>
          <a:p>
            <a:pPr>
              <a:defRPr/>
            </a:pPr>
            <a:endParaRPr lang="en-US" dirty="0"/>
          </a:p>
        </p:txBody>
      </p:sp>
      <p:sp>
        <p:nvSpPr>
          <p:cNvPr id="7" name="Slide Number Placeholder 6"/>
          <p:cNvSpPr>
            <a:spLocks noGrp="1"/>
          </p:cNvSpPr>
          <p:nvPr>
            <p:ph type="sldNum" sz="quarter" idx="5"/>
          </p:nvPr>
        </p:nvSpPr>
        <p:spPr bwMode="auto">
          <a:xfrm>
            <a:off x="5265014" y="6659641"/>
            <a:ext cx="4029282" cy="349562"/>
          </a:xfrm>
          <a:prstGeom prst="rect">
            <a:avLst/>
          </a:prstGeom>
          <a:noFill/>
          <a:ln w="9525">
            <a:noFill/>
            <a:miter lim="800000"/>
            <a:headEnd/>
            <a:tailEnd/>
          </a:ln>
        </p:spPr>
        <p:txBody>
          <a:bodyPr vert="horz" wrap="square" lIns="92646" tIns="46323" rIns="92646" bIns="46323" numCol="1" anchor="b" anchorCtr="0" compatLnSpc="1">
            <a:prstTxWarp prst="textNoShape">
              <a:avLst/>
            </a:prstTxWarp>
          </a:bodyPr>
          <a:lstStyle>
            <a:lvl1pPr algn="r" defTabSz="463550">
              <a:defRPr sz="1300"/>
            </a:lvl1pPr>
          </a:lstStyle>
          <a:p>
            <a:pPr>
              <a:defRPr/>
            </a:pPr>
            <a:fld id="{8A3A118C-96C7-4DF1-AE49-7B0E3B7ABC66}" type="slidenum">
              <a:rPr lang="en-US"/>
              <a:pPr>
                <a:defRPr/>
              </a:pPr>
              <a:t>‹#›</a:t>
            </a:fld>
            <a:endParaRPr lang="en-US" dirty="0"/>
          </a:p>
        </p:txBody>
      </p:sp>
    </p:spTree>
    <p:extLst>
      <p:ext uri="{BB962C8B-B14F-4D97-AF65-F5344CB8AC3E}">
        <p14:creationId xmlns:p14="http://schemas.microsoft.com/office/powerpoint/2010/main" val="386694158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a:t>
            </a:fld>
            <a:endParaRPr lang="en-US" dirty="0"/>
          </a:p>
        </p:txBody>
      </p:sp>
    </p:spTree>
    <p:extLst>
      <p:ext uri="{BB962C8B-B14F-4D97-AF65-F5344CB8AC3E}">
        <p14:creationId xmlns:p14="http://schemas.microsoft.com/office/powerpoint/2010/main" val="2910654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discussed</a:t>
            </a:r>
            <a:r>
              <a:rPr lang="en-US" baseline="0" dirty="0" smtClean="0"/>
              <a:t> how a big part of that transition was the adoption of the </a:t>
            </a:r>
            <a:r>
              <a:rPr lang="en-US" baseline="0" dirty="0" err="1" smtClean="0"/>
              <a:t>MicroSoft</a:t>
            </a:r>
            <a:r>
              <a:rPr lang="en-US" baseline="0" dirty="0" smtClean="0"/>
              <a:t> BI suite of tools…..with three main keys to success for us</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10</a:t>
            </a:fld>
            <a:endParaRPr lang="en-US" dirty="0"/>
          </a:p>
        </p:txBody>
      </p:sp>
    </p:spTree>
    <p:extLst>
      <p:ext uri="{BB962C8B-B14F-4D97-AF65-F5344CB8AC3E}">
        <p14:creationId xmlns:p14="http://schemas.microsoft.com/office/powerpoint/2010/main" val="2664071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baseline="0" dirty="0" smtClean="0"/>
              <a:t>main key of that that we’ll be discussing today, Power </a:t>
            </a:r>
            <a:r>
              <a:rPr lang="en-US" baseline="0" dirty="0" smtClean="0"/>
              <a:t>BI</a:t>
            </a:r>
            <a:endParaRPr lang="en-US" baseline="0"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11</a:t>
            </a:fld>
            <a:endParaRPr lang="en-US" dirty="0"/>
          </a:p>
        </p:txBody>
      </p:sp>
    </p:spTree>
    <p:extLst>
      <p:ext uri="{BB962C8B-B14F-4D97-AF65-F5344CB8AC3E}">
        <p14:creationId xmlns:p14="http://schemas.microsoft.com/office/powerpoint/2010/main" val="2397005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has this empowered us and our clients?</a:t>
            </a:r>
          </a:p>
          <a:p>
            <a:endParaRPr lang="en-US" baseline="0" dirty="0" smtClean="0"/>
          </a:p>
          <a:p>
            <a:r>
              <a:rPr lang="en-US" sz="1200" b="0" i="0" u="none" strike="noStrike" kern="1200" baseline="0" dirty="0" smtClean="0">
                <a:solidFill>
                  <a:schemeClr val="tx1"/>
                </a:solidFill>
                <a:latin typeface="+mn-lt"/>
                <a:ea typeface="ＭＳ Ｐゴシック" pitchFamily="-112" charset="-128"/>
                <a:cs typeface="ＭＳ Ｐゴシック" pitchFamily="-112" charset="-128"/>
              </a:rPr>
              <a:t>Users can </a:t>
            </a:r>
            <a:r>
              <a:rPr lang="en-US" sz="1200" b="1" i="0" u="none" strike="noStrike" kern="1200" baseline="0" dirty="0" smtClean="0">
                <a:solidFill>
                  <a:schemeClr val="tx1"/>
                </a:solidFill>
                <a:latin typeface="+mn-lt"/>
                <a:ea typeface="ＭＳ Ｐゴシック" pitchFamily="-112" charset="-128"/>
                <a:cs typeface="ＭＳ Ｐゴシック" pitchFamily="-112" charset="-128"/>
              </a:rPr>
              <a:t>explore the data </a:t>
            </a:r>
            <a:r>
              <a:rPr lang="en-US" sz="1200" b="0" i="0" u="none" strike="noStrike" kern="1200" baseline="0" dirty="0" smtClean="0">
                <a:solidFill>
                  <a:schemeClr val="tx1"/>
                </a:solidFill>
                <a:latin typeface="+mn-lt"/>
                <a:ea typeface="ＭＳ Ｐゴシック" pitchFamily="-112" charset="-128"/>
                <a:cs typeface="ＭＳ Ｐゴシック" pitchFamily="-112" charset="-128"/>
              </a:rPr>
              <a:t>behind their dashboard using intuitive tools that make finding answers easy. Data and reports can be </a:t>
            </a:r>
            <a:r>
              <a:rPr lang="en-US" sz="1200" b="1" i="0" u="none" strike="noStrike" kern="1200" baseline="0" dirty="0" smtClean="0">
                <a:solidFill>
                  <a:schemeClr val="tx1"/>
                </a:solidFill>
                <a:latin typeface="+mn-lt"/>
                <a:ea typeface="ＭＳ Ｐゴシック" pitchFamily="-112" charset="-128"/>
                <a:cs typeface="ＭＳ Ｐゴシック" pitchFamily="-112" charset="-128"/>
              </a:rPr>
              <a:t>accessed from anywhere</a:t>
            </a:r>
            <a:r>
              <a:rPr lang="en-US" sz="1200" b="0" i="0" u="none" strike="noStrike" kern="1200" baseline="0" dirty="0" smtClean="0">
                <a:solidFill>
                  <a:schemeClr val="tx1"/>
                </a:solidFill>
                <a:latin typeface="+mn-lt"/>
                <a:ea typeface="ＭＳ Ｐゴシック" pitchFamily="-112" charset="-128"/>
                <a:cs typeface="ＭＳ Ｐゴシック" pitchFamily="-112" charset="-128"/>
              </a:rPr>
              <a:t> with the Power BI Mobile apps, which update automatically with any changes to your data. </a:t>
            </a:r>
          </a:p>
          <a:p>
            <a:r>
              <a:rPr lang="en-US" sz="1200" dirty="0" smtClean="0">
                <a:latin typeface="Arial" panose="020B0604020202020204" pitchFamily="34" charset="0"/>
                <a:cs typeface="Arial" panose="020B0604020202020204" pitchFamily="34" charset="0"/>
              </a:rPr>
              <a:t>Users can </a:t>
            </a:r>
            <a:r>
              <a:rPr lang="en-US" sz="1200" b="1" dirty="0" smtClean="0">
                <a:latin typeface="Arial" panose="020B0604020202020204" pitchFamily="34" charset="0"/>
                <a:cs typeface="Arial" panose="020B0604020202020204" pitchFamily="34" charset="0"/>
              </a:rPr>
              <a:t>create their own visualizations </a:t>
            </a:r>
            <a:r>
              <a:rPr lang="en-US" sz="1200" dirty="0" smtClean="0">
                <a:latin typeface="Arial" panose="020B0604020202020204" pitchFamily="34" charset="0"/>
                <a:cs typeface="Arial" panose="020B0604020202020204" pitchFamily="34" charset="0"/>
              </a:rPr>
              <a:t>utilizing AIR data</a:t>
            </a:r>
            <a:r>
              <a:rPr lang="en-US" sz="1200" baseline="0" dirty="0" smtClean="0">
                <a:latin typeface="Arial" panose="020B0604020202020204" pitchFamily="34" charset="0"/>
                <a:cs typeface="Arial" panose="020B0604020202020204" pitchFamily="34" charset="0"/>
              </a:rPr>
              <a:t> models</a:t>
            </a:r>
            <a:r>
              <a:rPr lang="en-US" sz="1200" dirty="0" smtClean="0">
                <a:latin typeface="Arial" panose="020B0604020202020204" pitchFamily="34" charset="0"/>
                <a:cs typeface="Arial" panose="020B0604020202020204" pitchFamily="34" charset="0"/>
              </a:rPr>
              <a:t> or their own datasets</a:t>
            </a:r>
          </a:p>
          <a:p>
            <a:r>
              <a:rPr lang="en-US" sz="1200" dirty="0" smtClean="0">
                <a:latin typeface="Arial" panose="020B0604020202020204" pitchFamily="34" charset="0"/>
                <a:cs typeface="Arial" panose="020B0604020202020204" pitchFamily="34" charset="0"/>
              </a:rPr>
              <a:t>Users can </a:t>
            </a:r>
            <a:r>
              <a:rPr lang="en-US" sz="1200" b="1" dirty="0" smtClean="0">
                <a:latin typeface="Arial" panose="020B0604020202020204" pitchFamily="34" charset="0"/>
                <a:cs typeface="Arial" panose="020B0604020202020204" pitchFamily="34" charset="0"/>
              </a:rPr>
              <a:t>identify research questions </a:t>
            </a:r>
            <a:r>
              <a:rPr lang="en-US" sz="1200" dirty="0" smtClean="0">
                <a:latin typeface="Arial" panose="020B0604020202020204" pitchFamily="34" charset="0"/>
                <a:cs typeface="Arial" panose="020B0604020202020204" pitchFamily="34" charset="0"/>
              </a:rPr>
              <a:t>and </a:t>
            </a:r>
            <a:r>
              <a:rPr lang="en-US" sz="1200" b="1" dirty="0" smtClean="0">
                <a:latin typeface="Arial" panose="020B0604020202020204" pitchFamily="34" charset="0"/>
                <a:cs typeface="Arial" panose="020B0604020202020204" pitchFamily="34" charset="0"/>
              </a:rPr>
              <a:t>explore trends </a:t>
            </a:r>
            <a:r>
              <a:rPr lang="en-US" sz="1200" dirty="0" smtClean="0">
                <a:latin typeface="Arial" panose="020B0604020202020204" pitchFamily="34" charset="0"/>
                <a:cs typeface="Arial" panose="020B0604020202020204" pitchFamily="34" charset="0"/>
              </a:rPr>
              <a:t>by analyzing data in a new way</a:t>
            </a:r>
          </a:p>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12</a:t>
            </a:fld>
            <a:endParaRPr lang="en-US" dirty="0"/>
          </a:p>
        </p:txBody>
      </p:sp>
    </p:spTree>
    <p:extLst>
      <p:ext uri="{BB962C8B-B14F-4D97-AF65-F5344CB8AC3E}">
        <p14:creationId xmlns:p14="http://schemas.microsoft.com/office/powerpoint/2010/main" val="3051314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changed how we create</a:t>
            </a:r>
            <a:r>
              <a:rPr lang="en-US" baseline="0" dirty="0" smtClean="0"/>
              <a:t> and deliver reports to our clients…..</a:t>
            </a:r>
          </a:p>
          <a:p>
            <a:endParaRPr lang="en-US" baseline="0" dirty="0" smtClean="0"/>
          </a:p>
          <a:p>
            <a:r>
              <a:rPr lang="en-US" baseline="0" dirty="0" smtClean="0"/>
              <a:t>We used to create PDFs that were emailed to our customers.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Now we are able to create </a:t>
            </a:r>
            <a:r>
              <a:rPr lang="en-US" b="1" dirty="0" smtClean="0"/>
              <a:t>interactive reports </a:t>
            </a:r>
            <a:r>
              <a:rPr lang="en-US" dirty="0" smtClean="0"/>
              <a:t>that are </a:t>
            </a:r>
            <a:r>
              <a:rPr lang="en-US" b="1" dirty="0" smtClean="0"/>
              <a:t>accessible to a wide</a:t>
            </a:r>
            <a:r>
              <a:rPr lang="en-US" b="1" baseline="0" dirty="0" smtClean="0"/>
              <a:t> audience</a:t>
            </a:r>
            <a:r>
              <a:rPr lang="en-US" baseline="0" dirty="0" smtClean="0"/>
              <a:t>. With our 6 colleges and 8 centers, what is interesting to one location will likely be interesting and useful to all.</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13</a:t>
            </a:fld>
            <a:endParaRPr lang="en-US" dirty="0"/>
          </a:p>
        </p:txBody>
      </p:sp>
    </p:spTree>
    <p:extLst>
      <p:ext uri="{BB962C8B-B14F-4D97-AF65-F5344CB8AC3E}">
        <p14:creationId xmlns:p14="http://schemas.microsoft.com/office/powerpoint/2010/main" val="2224169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changed how we communicate with </a:t>
            </a:r>
            <a:r>
              <a:rPr lang="en-US" baseline="0" dirty="0" smtClean="0"/>
              <a:t>our clients…..</a:t>
            </a:r>
          </a:p>
          <a:p>
            <a:endParaRPr lang="en-US" baseline="0"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14</a:t>
            </a:fld>
            <a:endParaRPr lang="en-US" dirty="0"/>
          </a:p>
        </p:txBody>
      </p:sp>
    </p:spTree>
    <p:extLst>
      <p:ext uri="{BB962C8B-B14F-4D97-AF65-F5344CB8AC3E}">
        <p14:creationId xmlns:p14="http://schemas.microsoft.com/office/powerpoint/2010/main" val="3578016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changed how we communicate with </a:t>
            </a:r>
            <a:r>
              <a:rPr lang="en-US" baseline="0" dirty="0" smtClean="0"/>
              <a:t>our clients…..</a:t>
            </a:r>
          </a:p>
          <a:p>
            <a:endParaRPr lang="en-US" baseline="0" dirty="0" smtClean="0"/>
          </a:p>
          <a:p>
            <a:r>
              <a:rPr lang="en-US" baseline="0" dirty="0" smtClean="0"/>
              <a:t>We can announce new dashboards to the entire system or to specific work groups or departments. We utilize templates to make these email announcements, publish articles in our monthly newsletter, etc. </a:t>
            </a:r>
          </a:p>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15</a:t>
            </a:fld>
            <a:endParaRPr lang="en-US" dirty="0"/>
          </a:p>
        </p:txBody>
      </p:sp>
    </p:spTree>
    <p:extLst>
      <p:ext uri="{BB962C8B-B14F-4D97-AF65-F5344CB8AC3E}">
        <p14:creationId xmlns:p14="http://schemas.microsoft.com/office/powerpoint/2010/main" val="305665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changed how we train our clients to navigate and utilize our reports.</a:t>
            </a:r>
          </a:p>
          <a:p>
            <a:endParaRPr lang="en-US" baseline="0" dirty="0" smtClean="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We periodically hold </a:t>
            </a:r>
            <a:r>
              <a:rPr lang="en-US" b="1" baseline="0" dirty="0" smtClean="0"/>
              <a:t>team meetings </a:t>
            </a:r>
            <a:r>
              <a:rPr lang="en-US" baseline="0" dirty="0" smtClean="0"/>
              <a:t>to share recent dashboard/report development and share those meeting notes with the entire AIR team.</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We conduct </a:t>
            </a:r>
            <a:r>
              <a:rPr lang="en-US" b="1" baseline="0" dirty="0" smtClean="0"/>
              <a:t>workshops </a:t>
            </a:r>
            <a:r>
              <a:rPr lang="en-US" b="0" baseline="0" dirty="0" smtClean="0"/>
              <a:t>f</a:t>
            </a:r>
            <a:r>
              <a:rPr lang="en-US" baseline="0" dirty="0" smtClean="0"/>
              <a:t>or </a:t>
            </a:r>
            <a:r>
              <a:rPr lang="en-US" b="1" baseline="0" dirty="0" smtClean="0"/>
              <a:t>other teams </a:t>
            </a:r>
            <a:r>
              <a:rPr lang="en-US" baseline="0" dirty="0" smtClean="0"/>
              <a:t>who want to learn more about how to </a:t>
            </a:r>
            <a:r>
              <a:rPr lang="en-US" b="1" baseline="0" dirty="0" smtClean="0"/>
              <a:t>navigate in Power BI </a:t>
            </a:r>
            <a:r>
              <a:rPr lang="en-US" baseline="0" dirty="0" smtClean="0"/>
              <a:t>and get the </a:t>
            </a:r>
            <a:r>
              <a:rPr lang="en-US" b="1" baseline="0" dirty="0" smtClean="0"/>
              <a:t>visualizations </a:t>
            </a:r>
            <a:r>
              <a:rPr lang="en-US" baseline="0" dirty="0" smtClean="0"/>
              <a:t>they need for presentations, i.e. Grants Dept.</a:t>
            </a:r>
          </a:p>
          <a:p>
            <a:r>
              <a:rPr lang="en-US" dirty="0" smtClean="0"/>
              <a:t>We hold </a:t>
            </a:r>
            <a:r>
              <a:rPr lang="en-US" b="1" dirty="0" smtClean="0"/>
              <a:t>WebEx sessions </a:t>
            </a:r>
            <a:r>
              <a:rPr lang="en-US" dirty="0" smtClean="0"/>
              <a:t>for </a:t>
            </a:r>
            <a:r>
              <a:rPr lang="en-US" b="1" dirty="0" smtClean="0"/>
              <a:t>individual</a:t>
            </a:r>
            <a:r>
              <a:rPr lang="en-US" b="1" baseline="0" dirty="0" smtClean="0"/>
              <a:t> users </a:t>
            </a:r>
            <a:r>
              <a:rPr lang="en-US" baseline="0" dirty="0" smtClean="0"/>
              <a:t>as well as </a:t>
            </a:r>
            <a:r>
              <a:rPr lang="en-US" b="1" baseline="0" dirty="0" smtClean="0"/>
              <a:t>one-on-one meetings</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16</a:t>
            </a:fld>
            <a:endParaRPr lang="en-US" dirty="0"/>
          </a:p>
        </p:txBody>
      </p:sp>
    </p:spTree>
    <p:extLst>
      <p:ext uri="{BB962C8B-B14F-4D97-AF65-F5344CB8AC3E}">
        <p14:creationId xmlns:p14="http://schemas.microsoft.com/office/powerpoint/2010/main" val="3880003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result, it’s given</a:t>
            </a:r>
            <a:r>
              <a:rPr lang="en-US" baseline="0" dirty="0" smtClean="0"/>
              <a:t> us and our clients “the Power (BI</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17</a:t>
            </a:fld>
            <a:endParaRPr lang="en-US" dirty="0"/>
          </a:p>
        </p:txBody>
      </p:sp>
    </p:spTree>
    <p:extLst>
      <p:ext uri="{BB962C8B-B14F-4D97-AF65-F5344CB8AC3E}">
        <p14:creationId xmlns:p14="http://schemas.microsoft.com/office/powerpoint/2010/main" val="4129514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18</a:t>
            </a:fld>
            <a:endParaRPr lang="en-US" dirty="0"/>
          </a:p>
        </p:txBody>
      </p:sp>
    </p:spTree>
    <p:extLst>
      <p:ext uri="{BB962C8B-B14F-4D97-AF65-F5344CB8AC3E}">
        <p14:creationId xmlns:p14="http://schemas.microsoft.com/office/powerpoint/2010/main" val="437221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essentially,</a:t>
            </a:r>
            <a:r>
              <a:rPr lang="en-US" baseline="0" dirty="0" smtClean="0"/>
              <a:t> </a:t>
            </a:r>
            <a:r>
              <a:rPr lang="en-US" dirty="0" smtClean="0"/>
              <a:t>what we’re trying to consistently do with </a:t>
            </a:r>
            <a:r>
              <a:rPr lang="en-US" baseline="0" dirty="0" smtClean="0"/>
              <a:t>Power BI is </a:t>
            </a:r>
            <a:r>
              <a:rPr lang="en-US" b="1" baseline="0" dirty="0" smtClean="0"/>
              <a:t>provide power at our client’s fingertips.  </a:t>
            </a:r>
            <a:r>
              <a:rPr lang="en-US" baseline="0" dirty="0" smtClean="0"/>
              <a:t>Let’s look at some real world examples of what we have out there </a:t>
            </a:r>
            <a:r>
              <a:rPr lang="en-US" baseline="0" dirty="0" smtClean="0"/>
              <a:t>already</a:t>
            </a:r>
            <a:endParaRPr lang="en-US" baseline="0"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19</a:t>
            </a:fld>
            <a:endParaRPr lang="en-US" dirty="0"/>
          </a:p>
        </p:txBody>
      </p:sp>
    </p:spTree>
    <p:extLst>
      <p:ext uri="{BB962C8B-B14F-4D97-AF65-F5344CB8AC3E}">
        <p14:creationId xmlns:p14="http://schemas.microsoft.com/office/powerpoint/2010/main" val="4044581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a:t>
            </a:fld>
            <a:endParaRPr lang="en-US" dirty="0"/>
          </a:p>
        </p:txBody>
      </p:sp>
    </p:spTree>
    <p:extLst>
      <p:ext uri="{BB962C8B-B14F-4D97-AF65-F5344CB8AC3E}">
        <p14:creationId xmlns:p14="http://schemas.microsoft.com/office/powerpoint/2010/main" val="1881886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quick tour of our current Power BI offerings at Lone Star College</a:t>
            </a:r>
            <a:r>
              <a:rPr lang="en-US" dirty="0" smtClean="0"/>
              <a:t>….</a:t>
            </a:r>
            <a:endParaRPr lang="en-US"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20</a:t>
            </a:fld>
            <a:endParaRPr lang="en-US" dirty="0"/>
          </a:p>
        </p:txBody>
      </p:sp>
    </p:spTree>
    <p:extLst>
      <p:ext uri="{BB962C8B-B14F-4D97-AF65-F5344CB8AC3E}">
        <p14:creationId xmlns:p14="http://schemas.microsoft.com/office/powerpoint/2010/main" val="2852873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LSC’s Discovery cloud, we have several workspaces</a:t>
            </a:r>
            <a:r>
              <a:rPr lang="en-US" baseline="0" dirty="0" smtClean="0"/>
              <a:t> that we’ve created for client groups, some by college location, some by department, and some for high level leadership</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21</a:t>
            </a:fld>
            <a:endParaRPr lang="en-US" dirty="0"/>
          </a:p>
        </p:txBody>
      </p:sp>
    </p:spTree>
    <p:extLst>
      <p:ext uri="{BB962C8B-B14F-4D97-AF65-F5344CB8AC3E}">
        <p14:creationId xmlns:p14="http://schemas.microsoft.com/office/powerpoint/2010/main" val="1101896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quick tour, we’ll focus on our AIR Official Workspace</a:t>
            </a:r>
            <a:r>
              <a:rPr lang="en-US" baseline="0" dirty="0" smtClean="0"/>
              <a:t> which houses our AIR approved reports.  These are reports that clients know have been developed and reviewed by us so that they are official and as accurate as possible.  Some of the other workspaces are playgrounds for clients so the reports there cannot always be considered </a:t>
            </a:r>
            <a:r>
              <a:rPr lang="en-US" baseline="0" dirty="0" smtClean="0"/>
              <a:t>accurate</a:t>
            </a:r>
            <a:endParaRPr lang="en-US" baseline="0"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22</a:t>
            </a:fld>
            <a:endParaRPr lang="en-US" dirty="0"/>
          </a:p>
        </p:txBody>
      </p:sp>
    </p:spTree>
    <p:extLst>
      <p:ext uri="{BB962C8B-B14F-4D97-AF65-F5344CB8AC3E}">
        <p14:creationId xmlns:p14="http://schemas.microsoft.com/office/powerpoint/2010/main" val="2214371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a:t>
            </a:r>
            <a:r>
              <a:rPr lang="en-US" baseline="0" dirty="0" smtClean="0"/>
              <a:t> one that shows degrees and certificates awarded.  Note the slicers to the left that will allow client’s to change the data they’re viewing</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23</a:t>
            </a:fld>
            <a:endParaRPr lang="en-US" dirty="0"/>
          </a:p>
        </p:txBody>
      </p:sp>
    </p:spTree>
    <p:extLst>
      <p:ext uri="{BB962C8B-B14F-4D97-AF65-F5344CB8AC3E}">
        <p14:creationId xmlns:p14="http://schemas.microsoft.com/office/powerpoint/2010/main" val="1643872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Applicants by Week report.  Note the filter</a:t>
            </a:r>
            <a:r>
              <a:rPr lang="en-US" baseline="0" dirty="0" smtClean="0"/>
              <a:t> by time period slicer that will affect the </a:t>
            </a:r>
            <a:r>
              <a:rPr lang="en-US" baseline="0" dirty="0" smtClean="0"/>
              <a:t>visuals</a:t>
            </a:r>
            <a:endParaRPr lang="en-US"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24</a:t>
            </a:fld>
            <a:endParaRPr lang="en-US" dirty="0"/>
          </a:p>
        </p:txBody>
      </p:sp>
    </p:spTree>
    <p:extLst>
      <p:ext uri="{BB962C8B-B14F-4D97-AF65-F5344CB8AC3E}">
        <p14:creationId xmlns:p14="http://schemas.microsoft.com/office/powerpoint/2010/main" val="972103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one</a:t>
            </a:r>
            <a:r>
              <a:rPr lang="en-US" baseline="0" dirty="0" smtClean="0"/>
              <a:t> that shows headcount, enrollments, credit hours, and contact hours.  Note at the right that fall terms have been selected in the slicer but all are available to </a:t>
            </a:r>
            <a:r>
              <a:rPr lang="en-US" baseline="0" dirty="0" smtClean="0"/>
              <a:t>clients</a:t>
            </a:r>
            <a:endParaRPr lang="en-US" baseline="0"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25</a:t>
            </a:fld>
            <a:endParaRPr lang="en-US" dirty="0"/>
          </a:p>
        </p:txBody>
      </p:sp>
    </p:spTree>
    <p:extLst>
      <p:ext uri="{BB962C8B-B14F-4D97-AF65-F5344CB8AC3E}">
        <p14:creationId xmlns:p14="http://schemas.microsoft.com/office/powerpoint/2010/main" val="2772077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few</a:t>
            </a:r>
            <a:r>
              <a:rPr lang="en-US" baseline="0" dirty="0" smtClean="0"/>
              <a:t> on New Student Orientation for one of our locations and where they end up enrolling…  Note the Sankey visual at the left that shows the flow which can be utilized as a slicer as well as show the data counts when hovered on an individual </a:t>
            </a:r>
            <a:r>
              <a:rPr lang="en-US" baseline="0" dirty="0" smtClean="0"/>
              <a:t>flow</a:t>
            </a:r>
            <a:endParaRPr lang="en-US" baseline="0"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26</a:t>
            </a:fld>
            <a:endParaRPr lang="en-US" dirty="0"/>
          </a:p>
        </p:txBody>
      </p:sp>
    </p:spTree>
    <p:extLst>
      <p:ext uri="{BB962C8B-B14F-4D97-AF65-F5344CB8AC3E}">
        <p14:creationId xmlns:p14="http://schemas.microsoft.com/office/powerpoint/2010/main" val="2027367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one showing the </a:t>
            </a:r>
            <a:r>
              <a:rPr lang="en-US" baseline="0" dirty="0" err="1" smtClean="0"/>
              <a:t>TreeMap</a:t>
            </a:r>
            <a:r>
              <a:rPr lang="en-US" baseline="0" dirty="0" smtClean="0"/>
              <a:t> visual at the top left and other visuals with a few slicers</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27</a:t>
            </a:fld>
            <a:endParaRPr lang="en-US" dirty="0"/>
          </a:p>
        </p:txBody>
      </p:sp>
    </p:spTree>
    <p:extLst>
      <p:ext uri="{BB962C8B-B14F-4D97-AF65-F5344CB8AC3E}">
        <p14:creationId xmlns:p14="http://schemas.microsoft.com/office/powerpoint/2010/main" val="600116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here’s one with</a:t>
            </a:r>
            <a:r>
              <a:rPr lang="en-US" baseline="0" dirty="0" smtClean="0"/>
              <a:t> </a:t>
            </a:r>
            <a:r>
              <a:rPr lang="en-US" baseline="0" dirty="0" err="1" smtClean="0"/>
              <a:t>SuperBubble</a:t>
            </a:r>
            <a:r>
              <a:rPr lang="en-US" baseline="0" dirty="0" smtClean="0"/>
              <a:t> visuals that are animated and allow you to click on each bubble as a slicer that affects the rest of the visuals on the page</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28</a:t>
            </a:fld>
            <a:endParaRPr lang="en-US" dirty="0"/>
          </a:p>
        </p:txBody>
      </p:sp>
    </p:spTree>
    <p:extLst>
      <p:ext uri="{BB962C8B-B14F-4D97-AF65-F5344CB8AC3E}">
        <p14:creationId xmlns:p14="http://schemas.microsoft.com/office/powerpoint/2010/main" val="3565207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you’ve seen a sampling</a:t>
            </a:r>
            <a:r>
              <a:rPr lang="en-US" baseline="0" dirty="0" smtClean="0"/>
              <a:t> of what we currently have available to our LSC clients, we’re going to talk about how we’re empowering our clients.  We empower them by developing Power BI reports with various types of data, refreshing those reports, and providing our clients with accessibility and portability. </a:t>
            </a:r>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29</a:t>
            </a:fld>
            <a:endParaRPr lang="en-US" dirty="0"/>
          </a:p>
        </p:txBody>
      </p:sp>
    </p:spTree>
    <p:extLst>
      <p:ext uri="{BB962C8B-B14F-4D97-AF65-F5344CB8AC3E}">
        <p14:creationId xmlns:p14="http://schemas.microsoft.com/office/powerpoint/2010/main" val="223607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a:t>
            </a:fld>
            <a:endParaRPr lang="en-US" dirty="0"/>
          </a:p>
        </p:txBody>
      </p:sp>
    </p:spTree>
    <p:extLst>
      <p:ext uri="{BB962C8B-B14F-4D97-AF65-F5344CB8AC3E}">
        <p14:creationId xmlns:p14="http://schemas.microsoft.com/office/powerpoint/2010/main" val="3060941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30</a:t>
            </a:fld>
            <a:endParaRPr lang="en-US" dirty="0"/>
          </a:p>
        </p:txBody>
      </p:sp>
    </p:spTree>
    <p:extLst>
      <p:ext uri="{BB962C8B-B14F-4D97-AF65-F5344CB8AC3E}">
        <p14:creationId xmlns:p14="http://schemas.microsoft.com/office/powerpoint/2010/main" val="810453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31</a:t>
            </a:fld>
            <a:endParaRPr lang="en-US" dirty="0"/>
          </a:p>
        </p:txBody>
      </p:sp>
    </p:spTree>
    <p:extLst>
      <p:ext uri="{BB962C8B-B14F-4D97-AF65-F5344CB8AC3E}">
        <p14:creationId xmlns:p14="http://schemas.microsoft.com/office/powerpoint/2010/main" val="1006083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32</a:t>
            </a:fld>
            <a:endParaRPr lang="en-US" dirty="0"/>
          </a:p>
        </p:txBody>
      </p:sp>
    </p:spTree>
    <p:extLst>
      <p:ext uri="{BB962C8B-B14F-4D97-AF65-F5344CB8AC3E}">
        <p14:creationId xmlns:p14="http://schemas.microsoft.com/office/powerpoint/2010/main" val="1091767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33</a:t>
            </a:fld>
            <a:endParaRPr lang="en-US" dirty="0"/>
          </a:p>
        </p:txBody>
      </p:sp>
    </p:spTree>
    <p:extLst>
      <p:ext uri="{BB962C8B-B14F-4D97-AF65-F5344CB8AC3E}">
        <p14:creationId xmlns:p14="http://schemas.microsoft.com/office/powerpoint/2010/main" val="932668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34</a:t>
            </a:fld>
            <a:endParaRPr lang="en-US" dirty="0"/>
          </a:p>
        </p:txBody>
      </p:sp>
    </p:spTree>
    <p:extLst>
      <p:ext uri="{BB962C8B-B14F-4D97-AF65-F5344CB8AC3E}">
        <p14:creationId xmlns:p14="http://schemas.microsoft.com/office/powerpoint/2010/main" val="3143952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35</a:t>
            </a:fld>
            <a:endParaRPr lang="en-US" dirty="0"/>
          </a:p>
        </p:txBody>
      </p:sp>
    </p:spTree>
    <p:extLst>
      <p:ext uri="{BB962C8B-B14F-4D97-AF65-F5344CB8AC3E}">
        <p14:creationId xmlns:p14="http://schemas.microsoft.com/office/powerpoint/2010/main" val="2143686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36</a:t>
            </a:fld>
            <a:endParaRPr lang="en-US" dirty="0"/>
          </a:p>
        </p:txBody>
      </p:sp>
    </p:spTree>
    <p:extLst>
      <p:ext uri="{BB962C8B-B14F-4D97-AF65-F5344CB8AC3E}">
        <p14:creationId xmlns:p14="http://schemas.microsoft.com/office/powerpoint/2010/main" val="3404887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37</a:t>
            </a:fld>
            <a:endParaRPr lang="en-US" dirty="0"/>
          </a:p>
        </p:txBody>
      </p:sp>
    </p:spTree>
    <p:extLst>
      <p:ext uri="{BB962C8B-B14F-4D97-AF65-F5344CB8AC3E}">
        <p14:creationId xmlns:p14="http://schemas.microsoft.com/office/powerpoint/2010/main" val="2230730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38</a:t>
            </a:fld>
            <a:endParaRPr lang="en-US" dirty="0"/>
          </a:p>
        </p:txBody>
      </p:sp>
    </p:spTree>
    <p:extLst>
      <p:ext uri="{BB962C8B-B14F-4D97-AF65-F5344CB8AC3E}">
        <p14:creationId xmlns:p14="http://schemas.microsoft.com/office/powerpoint/2010/main" val="1335927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39</a:t>
            </a:fld>
            <a:endParaRPr lang="en-US" dirty="0"/>
          </a:p>
        </p:txBody>
      </p:sp>
    </p:spTree>
    <p:extLst>
      <p:ext uri="{BB962C8B-B14F-4D97-AF65-F5344CB8AC3E}">
        <p14:creationId xmlns:p14="http://schemas.microsoft.com/office/powerpoint/2010/main" val="1077003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a:t>
            </a:fld>
            <a:endParaRPr lang="en-US" dirty="0"/>
          </a:p>
        </p:txBody>
      </p:sp>
    </p:spTree>
    <p:extLst>
      <p:ext uri="{BB962C8B-B14F-4D97-AF65-F5344CB8AC3E}">
        <p14:creationId xmlns:p14="http://schemas.microsoft.com/office/powerpoint/2010/main" val="2237519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40</a:t>
            </a:fld>
            <a:endParaRPr lang="en-US" dirty="0"/>
          </a:p>
        </p:txBody>
      </p:sp>
    </p:spTree>
    <p:extLst>
      <p:ext uri="{BB962C8B-B14F-4D97-AF65-F5344CB8AC3E}">
        <p14:creationId xmlns:p14="http://schemas.microsoft.com/office/powerpoint/2010/main" val="1079531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41</a:t>
            </a:fld>
            <a:endParaRPr lang="en-US" dirty="0"/>
          </a:p>
        </p:txBody>
      </p:sp>
    </p:spTree>
    <p:extLst>
      <p:ext uri="{BB962C8B-B14F-4D97-AF65-F5344CB8AC3E}">
        <p14:creationId xmlns:p14="http://schemas.microsoft.com/office/powerpoint/2010/main" val="30299373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42</a:t>
            </a:fld>
            <a:endParaRPr lang="en-US" dirty="0"/>
          </a:p>
        </p:txBody>
      </p:sp>
    </p:spTree>
    <p:extLst>
      <p:ext uri="{BB962C8B-B14F-4D97-AF65-F5344CB8AC3E}">
        <p14:creationId xmlns:p14="http://schemas.microsoft.com/office/powerpoint/2010/main" val="23595828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43</a:t>
            </a:fld>
            <a:endParaRPr lang="en-US" dirty="0"/>
          </a:p>
        </p:txBody>
      </p:sp>
    </p:spTree>
    <p:extLst>
      <p:ext uri="{BB962C8B-B14F-4D97-AF65-F5344CB8AC3E}">
        <p14:creationId xmlns:p14="http://schemas.microsoft.com/office/powerpoint/2010/main" val="2540165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44</a:t>
            </a:fld>
            <a:endParaRPr lang="en-US" dirty="0"/>
          </a:p>
        </p:txBody>
      </p:sp>
    </p:spTree>
    <p:extLst>
      <p:ext uri="{BB962C8B-B14F-4D97-AF65-F5344CB8AC3E}">
        <p14:creationId xmlns:p14="http://schemas.microsoft.com/office/powerpoint/2010/main" val="22368947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45</a:t>
            </a:fld>
            <a:endParaRPr lang="en-US" dirty="0"/>
          </a:p>
        </p:txBody>
      </p:sp>
    </p:spTree>
    <p:extLst>
      <p:ext uri="{BB962C8B-B14F-4D97-AF65-F5344CB8AC3E}">
        <p14:creationId xmlns:p14="http://schemas.microsoft.com/office/powerpoint/2010/main" val="2128300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46</a:t>
            </a:fld>
            <a:endParaRPr lang="en-US" dirty="0"/>
          </a:p>
        </p:txBody>
      </p:sp>
    </p:spTree>
    <p:extLst>
      <p:ext uri="{BB962C8B-B14F-4D97-AF65-F5344CB8AC3E}">
        <p14:creationId xmlns:p14="http://schemas.microsoft.com/office/powerpoint/2010/main" val="2109162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47</a:t>
            </a:fld>
            <a:endParaRPr lang="en-US" dirty="0"/>
          </a:p>
        </p:txBody>
      </p:sp>
    </p:spTree>
    <p:extLst>
      <p:ext uri="{BB962C8B-B14F-4D97-AF65-F5344CB8AC3E}">
        <p14:creationId xmlns:p14="http://schemas.microsoft.com/office/powerpoint/2010/main" val="29858377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48</a:t>
            </a:fld>
            <a:endParaRPr lang="en-US" dirty="0"/>
          </a:p>
        </p:txBody>
      </p:sp>
    </p:spTree>
    <p:extLst>
      <p:ext uri="{BB962C8B-B14F-4D97-AF65-F5344CB8AC3E}">
        <p14:creationId xmlns:p14="http://schemas.microsoft.com/office/powerpoint/2010/main" val="38225315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49</a:t>
            </a:fld>
            <a:endParaRPr lang="en-US" dirty="0"/>
          </a:p>
        </p:txBody>
      </p:sp>
    </p:spTree>
    <p:extLst>
      <p:ext uri="{BB962C8B-B14F-4D97-AF65-F5344CB8AC3E}">
        <p14:creationId xmlns:p14="http://schemas.microsoft.com/office/powerpoint/2010/main" val="1465631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6D4903-D344-E148-85EF-E14C038AD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24661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50</a:t>
            </a:fld>
            <a:endParaRPr lang="en-US" dirty="0"/>
          </a:p>
        </p:txBody>
      </p:sp>
    </p:spTree>
    <p:extLst>
      <p:ext uri="{BB962C8B-B14F-4D97-AF65-F5344CB8AC3E}">
        <p14:creationId xmlns:p14="http://schemas.microsoft.com/office/powerpoint/2010/main" val="16356686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51</a:t>
            </a:fld>
            <a:endParaRPr lang="en-US" dirty="0"/>
          </a:p>
        </p:txBody>
      </p:sp>
    </p:spTree>
    <p:extLst>
      <p:ext uri="{BB962C8B-B14F-4D97-AF65-F5344CB8AC3E}">
        <p14:creationId xmlns:p14="http://schemas.microsoft.com/office/powerpoint/2010/main" val="15661933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52</a:t>
            </a:fld>
            <a:endParaRPr lang="en-US" dirty="0"/>
          </a:p>
        </p:txBody>
      </p:sp>
    </p:spTree>
    <p:extLst>
      <p:ext uri="{BB962C8B-B14F-4D97-AF65-F5344CB8AC3E}">
        <p14:creationId xmlns:p14="http://schemas.microsoft.com/office/powerpoint/2010/main" val="40844818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53</a:t>
            </a:fld>
            <a:endParaRPr lang="en-US" dirty="0"/>
          </a:p>
        </p:txBody>
      </p:sp>
    </p:spTree>
    <p:extLst>
      <p:ext uri="{BB962C8B-B14F-4D97-AF65-F5344CB8AC3E}">
        <p14:creationId xmlns:p14="http://schemas.microsoft.com/office/powerpoint/2010/main" val="39892793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54</a:t>
            </a:fld>
            <a:endParaRPr lang="en-US" dirty="0"/>
          </a:p>
        </p:txBody>
      </p:sp>
    </p:spTree>
    <p:extLst>
      <p:ext uri="{BB962C8B-B14F-4D97-AF65-F5344CB8AC3E}">
        <p14:creationId xmlns:p14="http://schemas.microsoft.com/office/powerpoint/2010/main" val="14644528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55</a:t>
            </a:fld>
            <a:endParaRPr lang="en-US" dirty="0"/>
          </a:p>
        </p:txBody>
      </p:sp>
    </p:spTree>
    <p:extLst>
      <p:ext uri="{BB962C8B-B14F-4D97-AF65-F5344CB8AC3E}">
        <p14:creationId xmlns:p14="http://schemas.microsoft.com/office/powerpoint/2010/main" val="6117256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56</a:t>
            </a:fld>
            <a:endParaRPr lang="en-US" dirty="0"/>
          </a:p>
        </p:txBody>
      </p:sp>
    </p:spTree>
    <p:extLst>
      <p:ext uri="{BB962C8B-B14F-4D97-AF65-F5344CB8AC3E}">
        <p14:creationId xmlns:p14="http://schemas.microsoft.com/office/powerpoint/2010/main" val="5817984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57</a:t>
            </a:fld>
            <a:endParaRPr lang="en-US" dirty="0"/>
          </a:p>
        </p:txBody>
      </p:sp>
    </p:spTree>
    <p:extLst>
      <p:ext uri="{BB962C8B-B14F-4D97-AF65-F5344CB8AC3E}">
        <p14:creationId xmlns:p14="http://schemas.microsoft.com/office/powerpoint/2010/main" val="14067569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58</a:t>
            </a:fld>
            <a:endParaRPr lang="en-US" dirty="0"/>
          </a:p>
        </p:txBody>
      </p:sp>
    </p:spTree>
    <p:extLst>
      <p:ext uri="{BB962C8B-B14F-4D97-AF65-F5344CB8AC3E}">
        <p14:creationId xmlns:p14="http://schemas.microsoft.com/office/powerpoint/2010/main" val="5411543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59</a:t>
            </a:fld>
            <a:endParaRPr lang="en-US" dirty="0"/>
          </a:p>
        </p:txBody>
      </p:sp>
    </p:spTree>
    <p:extLst>
      <p:ext uri="{BB962C8B-B14F-4D97-AF65-F5344CB8AC3E}">
        <p14:creationId xmlns:p14="http://schemas.microsoft.com/office/powerpoint/2010/main" val="127707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6D4903-D344-E148-85EF-E14C038ADF6E}" type="slidenum">
              <a:rPr lang="en-US" smtClean="0"/>
              <a:t>6</a:t>
            </a:fld>
            <a:endParaRPr lang="en-US"/>
          </a:p>
        </p:txBody>
      </p:sp>
    </p:spTree>
    <p:extLst>
      <p:ext uri="{BB962C8B-B14F-4D97-AF65-F5344CB8AC3E}">
        <p14:creationId xmlns:p14="http://schemas.microsoft.com/office/powerpoint/2010/main" val="3072594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refresh to after </a:t>
            </a:r>
            <a:r>
              <a:rPr lang="en-US" dirty="0" smtClean="0"/>
              <a:t>refresh</a:t>
            </a:r>
            <a:endParaRPr lang="en-US"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60</a:t>
            </a:fld>
            <a:endParaRPr lang="en-US" dirty="0"/>
          </a:p>
        </p:txBody>
      </p:sp>
    </p:spTree>
    <p:extLst>
      <p:ext uri="{BB962C8B-B14F-4D97-AF65-F5344CB8AC3E}">
        <p14:creationId xmlns:p14="http://schemas.microsoft.com/office/powerpoint/2010/main" val="17542479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also focusing</a:t>
            </a:r>
            <a:r>
              <a:rPr lang="en-US" baseline="0" dirty="0" smtClean="0"/>
              <a:t> on making our Power BI reports accessible and portable for our clients…..</a:t>
            </a:r>
          </a:p>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61</a:t>
            </a:fld>
            <a:endParaRPr lang="en-US" dirty="0"/>
          </a:p>
        </p:txBody>
      </p:sp>
    </p:spTree>
    <p:extLst>
      <p:ext uri="{BB962C8B-B14F-4D97-AF65-F5344CB8AC3E}">
        <p14:creationId xmlns:p14="http://schemas.microsoft.com/office/powerpoint/2010/main" val="12430711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our</a:t>
            </a:r>
            <a:r>
              <a:rPr lang="en-US" baseline="0" dirty="0" smtClean="0"/>
              <a:t> Discovery cloud location, to our client’s Power BI desktop</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62</a:t>
            </a:fld>
            <a:endParaRPr lang="en-US" dirty="0"/>
          </a:p>
        </p:txBody>
      </p:sp>
    </p:spTree>
    <p:extLst>
      <p:ext uri="{BB962C8B-B14F-4D97-AF65-F5344CB8AC3E}">
        <p14:creationId xmlns:p14="http://schemas.microsoft.com/office/powerpoint/2010/main" val="16756877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their tablets</a:t>
            </a:r>
            <a:r>
              <a:rPr lang="en-US" dirty="0" smtClean="0"/>
              <a:t>…..</a:t>
            </a:r>
            <a:endParaRPr lang="en-US"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63</a:t>
            </a:fld>
            <a:endParaRPr lang="en-US" dirty="0"/>
          </a:p>
        </p:txBody>
      </p:sp>
    </p:spTree>
    <p:extLst>
      <p:ext uri="{BB962C8B-B14F-4D97-AF65-F5344CB8AC3E}">
        <p14:creationId xmlns:p14="http://schemas.microsoft.com/office/powerpoint/2010/main" val="14247561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To their smart phones.  Our reports are available to them</a:t>
            </a:r>
            <a:r>
              <a:rPr lang="en-US" baseline="0" dirty="0" smtClean="0"/>
              <a:t> at any time and anywhere. (Janet and Kent demo iPad and smart phone access</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64</a:t>
            </a:fld>
            <a:endParaRPr lang="en-US" dirty="0"/>
          </a:p>
        </p:txBody>
      </p:sp>
    </p:spTree>
    <p:extLst>
      <p:ext uri="{BB962C8B-B14F-4D97-AF65-F5344CB8AC3E}">
        <p14:creationId xmlns:p14="http://schemas.microsoft.com/office/powerpoint/2010/main" val="21131490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smtClean="0">
                <a:latin typeface="Arial" panose="020B0604020202020204" pitchFamily="34" charset="0"/>
                <a:cs typeface="Arial" panose="020B0604020202020204" pitchFamily="34" charset="0"/>
              </a:rPr>
              <a:t>So</a:t>
            </a:r>
            <a:r>
              <a:rPr lang="en-US" sz="1200" baseline="0" dirty="0" smtClean="0">
                <a:latin typeface="Arial" panose="020B0604020202020204" pitchFamily="34" charset="0"/>
                <a:cs typeface="Arial" panose="020B0604020202020204" pitchFamily="34" charset="0"/>
              </a:rPr>
              <a:t> o</a:t>
            </a:r>
            <a:r>
              <a:rPr lang="en-US" sz="1200" dirty="0" smtClean="0">
                <a:latin typeface="Arial" panose="020B0604020202020204" pitchFamily="34" charset="0"/>
                <a:cs typeface="Arial" panose="020B0604020202020204" pitchFamily="34" charset="0"/>
              </a:rPr>
              <a:t>ur</a:t>
            </a:r>
            <a:r>
              <a:rPr lang="en-US" sz="1200" baseline="0" dirty="0" smtClean="0">
                <a:latin typeface="Arial" panose="020B0604020202020204" pitchFamily="34" charset="0"/>
                <a:cs typeface="Arial" panose="020B0604020202020204" pitchFamily="34" charset="0"/>
              </a:rPr>
              <a:t> goal at LSC is t</a:t>
            </a:r>
            <a:r>
              <a:rPr lang="en-US" sz="1200" dirty="0" smtClean="0">
                <a:latin typeface="Arial" panose="020B0604020202020204" pitchFamily="34" charset="0"/>
                <a:cs typeface="Arial" panose="020B0604020202020204" pitchFamily="34" charset="0"/>
              </a:rPr>
              <a:t>o use Power BI to delight our customers with interactive reports and visualizations that provide answers long after delivery.  In doing so, we’ve ALL</a:t>
            </a:r>
            <a:r>
              <a:rPr lang="en-US" sz="1200" baseline="0" dirty="0" smtClean="0">
                <a:latin typeface="Arial" panose="020B0604020202020204" pitchFamily="34" charset="0"/>
                <a:cs typeface="Arial" panose="020B0604020202020204" pitchFamily="34" charset="0"/>
              </a:rPr>
              <a:t> got the Power (BI</a:t>
            </a:r>
            <a:r>
              <a:rPr lang="en-US" sz="1200" baseline="0" dirty="0" smtClean="0">
                <a:latin typeface="Arial" panose="020B0604020202020204" pitchFamily="34" charset="0"/>
                <a:cs typeface="Arial" panose="020B0604020202020204" pitchFamily="34" charset="0"/>
              </a:rPr>
              <a:t>)!</a:t>
            </a:r>
            <a:endParaRPr lang="en-US" sz="12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65</a:t>
            </a:fld>
            <a:endParaRPr lang="en-US" dirty="0"/>
          </a:p>
        </p:txBody>
      </p:sp>
    </p:spTree>
    <p:extLst>
      <p:ext uri="{BB962C8B-B14F-4D97-AF65-F5344CB8AC3E}">
        <p14:creationId xmlns:p14="http://schemas.microsoft.com/office/powerpoint/2010/main" val="9956453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anyone</a:t>
            </a:r>
            <a:r>
              <a:rPr lang="en-US" baseline="0" dirty="0" smtClean="0"/>
              <a:t> have any questions?</a:t>
            </a:r>
          </a:p>
          <a:p>
            <a:r>
              <a:rPr lang="en-US" baseline="0" dirty="0" smtClean="0"/>
              <a:t>All</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66</a:t>
            </a:fld>
            <a:endParaRPr lang="en-US" dirty="0"/>
          </a:p>
        </p:txBody>
      </p:sp>
    </p:spTree>
    <p:extLst>
      <p:ext uri="{BB962C8B-B14F-4D97-AF65-F5344CB8AC3E}">
        <p14:creationId xmlns:p14="http://schemas.microsoft.com/office/powerpoint/2010/main" val="31750005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Thank you for attending our session today!!</a:t>
            </a:r>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67</a:t>
            </a:fld>
            <a:endParaRPr lang="en-US" dirty="0"/>
          </a:p>
        </p:txBody>
      </p:sp>
    </p:spTree>
    <p:extLst>
      <p:ext uri="{BB962C8B-B14F-4D97-AF65-F5344CB8AC3E}">
        <p14:creationId xmlns:p14="http://schemas.microsoft.com/office/powerpoint/2010/main" val="1571382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7</a:t>
            </a:fld>
            <a:endParaRPr lang="en-US" dirty="0"/>
          </a:p>
        </p:txBody>
      </p:sp>
    </p:spTree>
    <p:extLst>
      <p:ext uri="{BB962C8B-B14F-4D97-AF65-F5344CB8AC3E}">
        <p14:creationId xmlns:p14="http://schemas.microsoft.com/office/powerpoint/2010/main" val="972098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8</a:t>
            </a:fld>
            <a:endParaRPr lang="en-US" dirty="0"/>
          </a:p>
        </p:txBody>
      </p:sp>
    </p:spTree>
    <p:extLst>
      <p:ext uri="{BB962C8B-B14F-4D97-AF65-F5344CB8AC3E}">
        <p14:creationId xmlns:p14="http://schemas.microsoft.com/office/powerpoint/2010/main" val="2791544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might</a:t>
            </a:r>
            <a:r>
              <a:rPr lang="en-US" baseline="0" dirty="0" smtClean="0"/>
              <a:t> recall if you attended TAIR last year, we presented on our transition from IR to BI Analytics and how we were making that transition work.  We discussed how we were moving from a traditional IR shop to one where BI analytics would be the main focus, incorporating more self service options like dashboards and visualizations to support our clients</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pPr>
              <a:defRPr/>
            </a:pPr>
            <a:fld id="{8A3A118C-96C7-4DF1-AE49-7B0E3B7ABC66}" type="slidenum">
              <a:rPr lang="en-US" smtClean="0"/>
              <a:pPr>
                <a:defRPr/>
              </a:pPr>
              <a:t>9</a:t>
            </a:fld>
            <a:endParaRPr lang="en-US" dirty="0"/>
          </a:p>
        </p:txBody>
      </p:sp>
    </p:spTree>
    <p:extLst>
      <p:ext uri="{BB962C8B-B14F-4D97-AF65-F5344CB8AC3E}">
        <p14:creationId xmlns:p14="http://schemas.microsoft.com/office/powerpoint/2010/main" val="40172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8229600" cy="1111664"/>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40690F-CD00-4B3F-A1B9-78CE17FD54BD}" type="datetimeFigureOut">
              <a:rPr lang="en-US" smtClean="0"/>
              <a:pPr/>
              <a:t>2/16/2018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099209-EF2B-490C-BC7A-8DC564662660}" type="slidenum">
              <a:rPr lang="en-US" smtClean="0"/>
              <a:pPr/>
              <a:t>‹#›</a:t>
            </a:fld>
            <a:endParaRPr lang="en-US" dirty="0"/>
          </a:p>
        </p:txBody>
      </p:sp>
    </p:spTree>
    <p:extLst>
      <p:ext uri="{BB962C8B-B14F-4D97-AF65-F5344CB8AC3E}">
        <p14:creationId xmlns:p14="http://schemas.microsoft.com/office/powerpoint/2010/main" val="1380394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Section Slide Blue"/>
          <p:cNvPicPr>
            <a:picLocks noChangeAspect="1" noChangeArrowheads="1"/>
          </p:cNvPicPr>
          <p:nvPr/>
        </p:nvPicPr>
        <p:blipFill>
          <a:blip r:embed="rId4"/>
          <a:srcRect/>
          <a:stretch>
            <a:fillRect/>
          </a:stretch>
        </p:blipFill>
        <p:spPr bwMode="auto">
          <a:xfrm>
            <a:off x="0" y="0"/>
            <a:ext cx="9145588" cy="6862763"/>
          </a:xfrm>
          <a:prstGeom prst="rect">
            <a:avLst/>
          </a:prstGeom>
          <a:noFill/>
          <a:ln w="9525">
            <a:noFill/>
            <a:miter lim="800000"/>
            <a:headEnd/>
            <a:tailEnd/>
          </a:ln>
        </p:spPr>
      </p:pic>
      <p:sp>
        <p:nvSpPr>
          <p:cNvPr id="1037" name="Rectangle 13"/>
          <p:cNvSpPr>
            <a:spLocks noChangeArrowheads="1"/>
          </p:cNvSpPr>
          <p:nvPr/>
        </p:nvSpPr>
        <p:spPr bwMode="auto">
          <a:xfrm>
            <a:off x="401638" y="1778000"/>
            <a:ext cx="8332787" cy="4851400"/>
          </a:xfrm>
          <a:prstGeom prst="rect">
            <a:avLst/>
          </a:prstGeom>
          <a:solidFill>
            <a:schemeClr val="bg1"/>
          </a:solidFill>
          <a:ln w="9525">
            <a:noFill/>
            <a:miter lim="800000"/>
            <a:headEnd/>
            <a:tailEnd/>
          </a:ln>
        </p:spPr>
        <p:txBody>
          <a:bodyPr wrap="none" anchor="ctr"/>
          <a:lstStyle/>
          <a:p>
            <a:pPr>
              <a:defRPr/>
            </a:pPr>
            <a:endParaRPr lang="en-US" sz="1800" dirty="0">
              <a:latin typeface="Lucida Grande" pitchFamily="26" charset="0"/>
            </a:endParaRPr>
          </a:p>
        </p:txBody>
      </p:sp>
    </p:spTree>
  </p:cSld>
  <p:clrMap bg1="lt1" tx1="dk1" bg2="lt2" tx2="dk2" accent1="accent1" accent2="accent2" accent3="accent3" accent4="accent4" accent5="accent5" accent6="accent6" hlink="hlink" folHlink="folHlink"/>
  <p:sldLayoutIdLst>
    <p:sldLayoutId id="2147483653" r:id="rId1"/>
    <p:sldLayoutId id="214748365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2pPr>
      <a:lvl3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3pPr>
      <a:lvl4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4pPr>
      <a:lvl5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5pPr>
      <a:lvl6pPr marL="4572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6pPr>
      <a:lvl7pPr marL="9144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7pPr>
      <a:lvl8pPr marL="13716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8pPr>
      <a:lvl9pPr marL="18288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 descr="Section Slide Blue"/>
          <p:cNvPicPr>
            <a:picLocks noChangeAspect="1" noChangeArrowheads="1"/>
          </p:cNvPicPr>
          <p:nvPr/>
        </p:nvPicPr>
        <p:blipFill>
          <a:blip r:embed="rId3"/>
          <a:srcRect/>
          <a:stretch>
            <a:fillRect/>
          </a:stretch>
        </p:blipFill>
        <p:spPr bwMode="auto">
          <a:xfrm>
            <a:off x="0" y="-1588"/>
            <a:ext cx="9145588" cy="6862763"/>
          </a:xfrm>
          <a:prstGeom prst="rect">
            <a:avLst/>
          </a:prstGeom>
          <a:noFill/>
          <a:ln w="9525">
            <a:noFill/>
            <a:miter lim="800000"/>
            <a:headEnd/>
            <a:tailEnd/>
          </a:ln>
        </p:spPr>
      </p:pic>
      <p:pic>
        <p:nvPicPr>
          <p:cNvPr id="3075" name="Picture 3" descr="Horiz2C.eps"/>
          <p:cNvPicPr>
            <a:picLocks noChangeAspect="1"/>
          </p:cNvPicPr>
          <p:nvPr/>
        </p:nvPicPr>
        <p:blipFill>
          <a:blip r:embed="rId4"/>
          <a:srcRect/>
          <a:stretch>
            <a:fillRect/>
          </a:stretch>
        </p:blipFill>
        <p:spPr bwMode="auto">
          <a:xfrm>
            <a:off x="990600" y="457200"/>
            <a:ext cx="2152650" cy="10795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2pPr>
      <a:lvl3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3pPr>
      <a:lvl4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4pPr>
      <a:lvl5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5pPr>
      <a:lvl6pPr marL="4572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6pPr>
      <a:lvl7pPr marL="9144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7pPr>
      <a:lvl8pPr marL="13716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8pPr>
      <a:lvl9pPr marL="18288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23.png"/><Relationship Id="rId5" Type="http://schemas.openxmlformats.org/officeDocument/2006/relationships/image" Target="../media/image3.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2.gi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4" name="Content Placeholder 3"/>
          <p:cNvSpPr>
            <a:spLocks noGrp="1"/>
          </p:cNvSpPr>
          <p:nvPr>
            <p:ph idx="1"/>
          </p:nvPr>
        </p:nvSpPr>
        <p:spPr>
          <a:xfrm>
            <a:off x="457200" y="2438400"/>
            <a:ext cx="8229600" cy="4525963"/>
          </a:xfrm>
        </p:spPr>
        <p:txBody>
          <a:bodyPr/>
          <a:lstStyle/>
          <a:p>
            <a:pPr marL="0" indent="0" algn="ctr">
              <a:buNone/>
            </a:pPr>
            <a:r>
              <a:rPr lang="en-US" sz="5400" dirty="0" smtClean="0">
                <a:latin typeface="Arial" panose="020B0604020202020204" pitchFamily="34" charset="0"/>
                <a:cs typeface="Arial" panose="020B0604020202020204" pitchFamily="34" charset="0"/>
              </a:rPr>
              <a:t>I’ve Got the</a:t>
            </a:r>
          </a:p>
          <a:p>
            <a:pPr marL="0" indent="0" algn="ctr">
              <a:buNone/>
            </a:pPr>
            <a:r>
              <a:rPr lang="en-US" sz="5400" dirty="0" smtClean="0">
                <a:latin typeface="Arial" panose="020B0604020202020204" pitchFamily="34" charset="0"/>
                <a:cs typeface="Arial" panose="020B0604020202020204" pitchFamily="34" charset="0"/>
              </a:rPr>
              <a:t>Power (BI)</a:t>
            </a:r>
          </a:p>
          <a:p>
            <a:pPr marL="0" indent="0" algn="ctr">
              <a:buNone/>
            </a:pPr>
            <a:endParaRPr lang="en-US" sz="4400" dirty="0">
              <a:latin typeface="Arial" panose="020B0604020202020204" pitchFamily="34" charset="0"/>
              <a:cs typeface="Arial" panose="020B0604020202020204" pitchFamily="34" charset="0"/>
            </a:endParaRPr>
          </a:p>
          <a:p>
            <a:pPr marL="0" indent="0" algn="ctr">
              <a:buNone/>
            </a:pPr>
            <a:endParaRPr lang="en-US" sz="4400" dirty="0" smtClean="0"/>
          </a:p>
        </p:txBody>
      </p:sp>
      <p:pic>
        <p:nvPicPr>
          <p:cNvPr id="3" name="Picture 2"/>
          <p:cNvPicPr>
            <a:picLocks noChangeAspect="1"/>
          </p:cNvPicPr>
          <p:nvPr/>
        </p:nvPicPr>
        <p:blipFill>
          <a:blip r:embed="rId4"/>
          <a:stretch>
            <a:fillRect/>
          </a:stretch>
        </p:blipFill>
        <p:spPr>
          <a:xfrm>
            <a:off x="3581400" y="4572000"/>
            <a:ext cx="1900576" cy="1852612"/>
          </a:xfrm>
          <a:prstGeom prst="rect">
            <a:avLst/>
          </a:prstGeom>
        </p:spPr>
      </p:pic>
    </p:spTree>
    <p:extLst>
      <p:ext uri="{BB962C8B-B14F-4D97-AF65-F5344CB8AC3E}">
        <p14:creationId xmlns:p14="http://schemas.microsoft.com/office/powerpoint/2010/main" val="3959488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056" y="526255"/>
            <a:ext cx="4114800" cy="1035464"/>
          </a:xfrm>
        </p:spPr>
        <p:txBody>
          <a:bodyPr/>
          <a:lstStyle/>
          <a:p>
            <a:pPr marL="0" lvl="0" indent="0"/>
            <a:r>
              <a:rPr lang="en-US" sz="2800" b="1" dirty="0" smtClean="0">
                <a:solidFill>
                  <a:schemeClr val="bg1"/>
                </a:solidFill>
              </a:rPr>
              <a:t>Intro to Power BI</a:t>
            </a:r>
            <a:br>
              <a:rPr lang="en-US" sz="2800" b="1" dirty="0" smtClean="0">
                <a:solidFill>
                  <a:schemeClr val="bg1"/>
                </a:solidFill>
              </a:rPr>
            </a:br>
            <a:r>
              <a:rPr lang="en-US" sz="2800" b="1" dirty="0" smtClean="0">
                <a:solidFill>
                  <a:schemeClr val="bg1"/>
                </a:solidFill>
              </a:rPr>
              <a:t>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1026" name="Picture 2" descr="Image result for large k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023729"/>
            <a:ext cx="3989406"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SQL Server Reporting Servic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523744"/>
            <a:ext cx="1524000" cy="5906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large k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850" y="3323939"/>
            <a:ext cx="3989406"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large k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2014" y="4724400"/>
            <a:ext cx="3989406"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SQL Server Analysis Servic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3106" y="3840480"/>
            <a:ext cx="1504950" cy="5903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ower b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209892"/>
            <a:ext cx="1371600" cy="625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30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056" y="526255"/>
            <a:ext cx="4114800" cy="1035464"/>
          </a:xfrm>
        </p:spPr>
        <p:txBody>
          <a:bodyPr/>
          <a:lstStyle/>
          <a:p>
            <a:pPr marL="0" lvl="0" indent="0"/>
            <a:r>
              <a:rPr lang="en-US" sz="2800" b="1" dirty="0" smtClean="0">
                <a:solidFill>
                  <a:schemeClr val="bg1"/>
                </a:solidFill>
              </a:rPr>
              <a:t>Intro to Power BI</a:t>
            </a:r>
            <a:br>
              <a:rPr lang="en-US" sz="2800" b="1" dirty="0" smtClean="0">
                <a:solidFill>
                  <a:schemeClr val="bg1"/>
                </a:solidFill>
              </a:rPr>
            </a:br>
            <a:r>
              <a:rPr lang="en-US" sz="2800" b="1" dirty="0" smtClean="0">
                <a:solidFill>
                  <a:schemeClr val="bg1"/>
                </a:solidFill>
              </a:rPr>
              <a:t>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14" name="Picture 2" descr="Image result for large k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850" y="3124200"/>
            <a:ext cx="3989406"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ower b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3636" y="3609692"/>
            <a:ext cx="1371600" cy="625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60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056" y="526255"/>
            <a:ext cx="4114800" cy="1035464"/>
          </a:xfrm>
        </p:spPr>
        <p:txBody>
          <a:bodyPr/>
          <a:lstStyle/>
          <a:p>
            <a:pPr marL="0" lvl="0" indent="0"/>
            <a:r>
              <a:rPr lang="en-US" sz="2800" b="1" dirty="0" smtClean="0">
                <a:solidFill>
                  <a:schemeClr val="bg1"/>
                </a:solidFill>
              </a:rPr>
              <a:t>Intro to Power BI</a:t>
            </a:r>
            <a:br>
              <a:rPr lang="en-US" sz="2800" b="1" dirty="0" smtClean="0">
                <a:solidFill>
                  <a:schemeClr val="bg1"/>
                </a:solidFill>
              </a:rPr>
            </a:br>
            <a:r>
              <a:rPr lang="en-US" sz="2800" b="1" dirty="0" smtClean="0">
                <a:solidFill>
                  <a:schemeClr val="bg1"/>
                </a:solidFill>
              </a:rPr>
              <a:t>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14338" name="Picture 2" descr="Image result for emp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415" y="2590800"/>
            <a:ext cx="8024692" cy="313464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p:cNvSpPr txBox="1">
            <a:spLocks/>
          </p:cNvSpPr>
          <p:nvPr/>
        </p:nvSpPr>
        <p:spPr>
          <a:xfrm>
            <a:off x="3810000" y="2819400"/>
            <a:ext cx="4720771" cy="150311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sz="3600" b="1" kern="0" dirty="0" smtClean="0">
                <a:latin typeface="Arial" panose="020B0604020202020204" pitchFamily="34" charset="0"/>
                <a:cs typeface="Arial" panose="020B0604020202020204" pitchFamily="34" charset="0"/>
              </a:rPr>
              <a:t>So how has this empowered us and our clients?</a:t>
            </a:r>
            <a:endParaRPr lang="en-US" sz="3600" kern="0" dirty="0" smtClean="0"/>
          </a:p>
        </p:txBody>
      </p:sp>
    </p:spTree>
    <p:extLst>
      <p:ext uri="{BB962C8B-B14F-4D97-AF65-F5344CB8AC3E}">
        <p14:creationId xmlns:p14="http://schemas.microsoft.com/office/powerpoint/2010/main" val="336170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056" y="526255"/>
            <a:ext cx="4114800" cy="1035464"/>
          </a:xfrm>
        </p:spPr>
        <p:txBody>
          <a:bodyPr/>
          <a:lstStyle/>
          <a:p>
            <a:pPr marL="0" lvl="0" indent="0"/>
            <a:r>
              <a:rPr lang="en-US" sz="2800" b="1" dirty="0" smtClean="0">
                <a:solidFill>
                  <a:schemeClr val="bg1"/>
                </a:solidFill>
              </a:rPr>
              <a:t>Intro to Power BI</a:t>
            </a:r>
            <a:br>
              <a:rPr lang="en-US" sz="2800" b="1" dirty="0" smtClean="0">
                <a:solidFill>
                  <a:schemeClr val="bg1"/>
                </a:solidFill>
              </a:rPr>
            </a:br>
            <a:r>
              <a:rPr lang="en-US" sz="2800" b="1" dirty="0" smtClean="0">
                <a:solidFill>
                  <a:schemeClr val="bg1"/>
                </a:solidFill>
              </a:rPr>
              <a:t>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074" name="Picture 2" descr="Image result for building someth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488" y="1905000"/>
            <a:ext cx="4114800" cy="21553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deli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191000"/>
            <a:ext cx="4187105" cy="215844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p:cNvSpPr txBox="1">
            <a:spLocks/>
          </p:cNvSpPr>
          <p:nvPr/>
        </p:nvSpPr>
        <p:spPr>
          <a:xfrm>
            <a:off x="880872" y="4724400"/>
            <a:ext cx="2815771" cy="1295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b="1" kern="0" dirty="0" smtClean="0">
                <a:latin typeface="Arial" panose="020B0604020202020204" pitchFamily="34" charset="0"/>
                <a:cs typeface="Arial" panose="020B0604020202020204" pitchFamily="34" charset="0"/>
              </a:rPr>
              <a:t>Deliver Reports</a:t>
            </a:r>
            <a:endParaRPr lang="en-US" kern="0" dirty="0" smtClean="0"/>
          </a:p>
        </p:txBody>
      </p:sp>
      <p:sp>
        <p:nvSpPr>
          <p:cNvPr id="7" name="Content Placeholder 3"/>
          <p:cNvSpPr txBox="1">
            <a:spLocks/>
          </p:cNvSpPr>
          <p:nvPr/>
        </p:nvSpPr>
        <p:spPr>
          <a:xfrm>
            <a:off x="5486400" y="2514600"/>
            <a:ext cx="2815771" cy="1295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b="1" kern="0" dirty="0" smtClean="0">
                <a:latin typeface="Arial" panose="020B0604020202020204" pitchFamily="34" charset="0"/>
                <a:cs typeface="Arial" panose="020B0604020202020204" pitchFamily="34" charset="0"/>
              </a:rPr>
              <a:t>Create Reports</a:t>
            </a:r>
            <a:endParaRPr lang="en-US" kern="0" dirty="0" smtClean="0"/>
          </a:p>
        </p:txBody>
      </p:sp>
    </p:spTree>
    <p:extLst>
      <p:ext uri="{BB962C8B-B14F-4D97-AF65-F5344CB8AC3E}">
        <p14:creationId xmlns:p14="http://schemas.microsoft.com/office/powerpoint/2010/main" val="186345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056" y="526255"/>
            <a:ext cx="4114800" cy="1035464"/>
          </a:xfrm>
        </p:spPr>
        <p:txBody>
          <a:bodyPr/>
          <a:lstStyle/>
          <a:p>
            <a:pPr marL="0" lvl="0" indent="0"/>
            <a:r>
              <a:rPr lang="en-US" sz="2800" b="1" dirty="0" smtClean="0">
                <a:solidFill>
                  <a:schemeClr val="bg1"/>
                </a:solidFill>
              </a:rPr>
              <a:t>Intro to Power BI</a:t>
            </a:r>
            <a:br>
              <a:rPr lang="en-US" sz="2800" b="1" dirty="0" smtClean="0">
                <a:solidFill>
                  <a:schemeClr val="bg1"/>
                </a:solidFill>
              </a:rPr>
            </a:br>
            <a:r>
              <a:rPr lang="en-US" sz="2800" b="1" dirty="0" smtClean="0">
                <a:solidFill>
                  <a:schemeClr val="bg1"/>
                </a:solidFill>
              </a:rPr>
              <a:t>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2050" name="Picture 2" descr="Image result for communic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384" y="2209800"/>
            <a:ext cx="7620000" cy="400050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p:cNvSpPr txBox="1">
            <a:spLocks/>
          </p:cNvSpPr>
          <p:nvPr/>
        </p:nvSpPr>
        <p:spPr>
          <a:xfrm>
            <a:off x="3276600" y="5105400"/>
            <a:ext cx="2815771" cy="1295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sz="1800" b="1" kern="0" dirty="0" smtClean="0">
                <a:latin typeface="Arial" panose="020B0604020202020204" pitchFamily="34" charset="0"/>
                <a:cs typeface="Arial" panose="020B0604020202020204" pitchFamily="34" charset="0"/>
              </a:rPr>
              <a:t>How often do you want that static PDF report created?</a:t>
            </a:r>
            <a:endParaRPr lang="en-US" sz="1800" kern="0" dirty="0" smtClean="0"/>
          </a:p>
        </p:txBody>
      </p:sp>
    </p:spTree>
    <p:extLst>
      <p:ext uri="{BB962C8B-B14F-4D97-AF65-F5344CB8AC3E}">
        <p14:creationId xmlns:p14="http://schemas.microsoft.com/office/powerpoint/2010/main" val="106387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056" y="526255"/>
            <a:ext cx="4114800" cy="1035464"/>
          </a:xfrm>
        </p:spPr>
        <p:txBody>
          <a:bodyPr/>
          <a:lstStyle/>
          <a:p>
            <a:pPr marL="0" lvl="0" indent="0"/>
            <a:r>
              <a:rPr lang="en-US" sz="2800" b="1" dirty="0" smtClean="0">
                <a:solidFill>
                  <a:schemeClr val="bg1"/>
                </a:solidFill>
              </a:rPr>
              <a:t>Intro to Power BI</a:t>
            </a:r>
            <a:br>
              <a:rPr lang="en-US" sz="2800" b="1" dirty="0" smtClean="0">
                <a:solidFill>
                  <a:schemeClr val="bg1"/>
                </a:solidFill>
              </a:rPr>
            </a:br>
            <a:r>
              <a:rPr lang="en-US" sz="2800" b="1" dirty="0" smtClean="0">
                <a:solidFill>
                  <a:schemeClr val="bg1"/>
                </a:solidFill>
              </a:rPr>
              <a:t>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2050" name="Picture 2" descr="Image result for communic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384" y="2209800"/>
            <a:ext cx="7620000" cy="400050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3"/>
          <p:cNvSpPr txBox="1">
            <a:spLocks/>
          </p:cNvSpPr>
          <p:nvPr/>
        </p:nvSpPr>
        <p:spPr>
          <a:xfrm>
            <a:off x="3276600" y="5029200"/>
            <a:ext cx="2815771" cy="1295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sz="1800" b="1" kern="0" dirty="0" smtClean="0">
                <a:latin typeface="Arial" panose="020B0604020202020204" pitchFamily="34" charset="0"/>
                <a:cs typeface="Arial" panose="020B0604020202020204" pitchFamily="34" charset="0"/>
              </a:rPr>
              <a:t>What can we create for you that you can use anytime you need current data?</a:t>
            </a:r>
            <a:endParaRPr lang="en-US" sz="1800" kern="0" dirty="0" smtClean="0"/>
          </a:p>
        </p:txBody>
      </p:sp>
    </p:spTree>
    <p:extLst>
      <p:ext uri="{BB962C8B-B14F-4D97-AF65-F5344CB8AC3E}">
        <p14:creationId xmlns:p14="http://schemas.microsoft.com/office/powerpoint/2010/main" val="4269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056" y="526255"/>
            <a:ext cx="4114800" cy="1035464"/>
          </a:xfrm>
        </p:spPr>
        <p:txBody>
          <a:bodyPr/>
          <a:lstStyle/>
          <a:p>
            <a:pPr marL="0" lvl="0" indent="0"/>
            <a:r>
              <a:rPr lang="en-US" sz="2800" b="1" dirty="0" smtClean="0">
                <a:solidFill>
                  <a:schemeClr val="bg1"/>
                </a:solidFill>
              </a:rPr>
              <a:t>Intro to Power BI</a:t>
            </a:r>
            <a:br>
              <a:rPr lang="en-US" sz="2800" b="1" dirty="0" smtClean="0">
                <a:solidFill>
                  <a:schemeClr val="bg1"/>
                </a:solidFill>
              </a:rPr>
            </a:br>
            <a:r>
              <a:rPr lang="en-US" sz="2800" b="1" dirty="0" smtClean="0">
                <a:solidFill>
                  <a:schemeClr val="bg1"/>
                </a:solidFill>
              </a:rPr>
              <a:t>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6146" name="Picture 2" descr="Image result for trai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057400"/>
            <a:ext cx="6620256" cy="4351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26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056" y="526255"/>
            <a:ext cx="4114800" cy="1035464"/>
          </a:xfrm>
        </p:spPr>
        <p:txBody>
          <a:bodyPr/>
          <a:lstStyle/>
          <a:p>
            <a:pPr marL="0" lvl="0" indent="0"/>
            <a:r>
              <a:rPr lang="en-US" sz="2800" b="1" dirty="0" smtClean="0">
                <a:solidFill>
                  <a:schemeClr val="bg1"/>
                </a:solidFill>
              </a:rPr>
              <a:t>Intro to Power BI</a:t>
            </a:r>
            <a:br>
              <a:rPr lang="en-US" sz="2800" b="1" dirty="0" smtClean="0">
                <a:solidFill>
                  <a:schemeClr val="bg1"/>
                </a:solidFill>
              </a:rPr>
            </a:br>
            <a:r>
              <a:rPr lang="en-US" sz="2800" b="1" dirty="0" smtClean="0">
                <a:solidFill>
                  <a:schemeClr val="bg1"/>
                </a:solidFill>
              </a:rPr>
              <a:t>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4" name="Content Placeholder 3"/>
          <p:cNvSpPr txBox="1">
            <a:spLocks/>
          </p:cNvSpPr>
          <p:nvPr/>
        </p:nvSpPr>
        <p:spPr>
          <a:xfrm>
            <a:off x="697992" y="2743200"/>
            <a:ext cx="7768771" cy="151835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sz="4800" b="1" kern="0" dirty="0" smtClean="0">
                <a:latin typeface="Arial" panose="020B0604020202020204" pitchFamily="34" charset="0"/>
                <a:cs typeface="Arial" panose="020B0604020202020204" pitchFamily="34" charset="0"/>
              </a:rPr>
              <a:t>As a result, it’s given us and our clients “the Power (BI)”</a:t>
            </a:r>
            <a:endParaRPr lang="en-US" sz="4400" kern="0" dirty="0" smtClean="0"/>
          </a:p>
        </p:txBody>
      </p:sp>
    </p:spTree>
    <p:extLst>
      <p:ext uri="{BB962C8B-B14F-4D97-AF65-F5344CB8AC3E}">
        <p14:creationId xmlns:p14="http://schemas.microsoft.com/office/powerpoint/2010/main" val="290395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056" y="526255"/>
            <a:ext cx="4114800" cy="1035464"/>
          </a:xfrm>
        </p:spPr>
        <p:txBody>
          <a:bodyPr/>
          <a:lstStyle/>
          <a:p>
            <a:pPr marL="0" lvl="0" indent="0"/>
            <a:r>
              <a:rPr lang="en-US" sz="2800" b="1" dirty="0" smtClean="0">
                <a:solidFill>
                  <a:schemeClr val="bg1"/>
                </a:solidFill>
              </a:rPr>
              <a:t>Intro to Power BI</a:t>
            </a:r>
            <a:br>
              <a:rPr lang="en-US" sz="2800" b="1" dirty="0" smtClean="0">
                <a:solidFill>
                  <a:schemeClr val="bg1"/>
                </a:solidFill>
              </a:rPr>
            </a:br>
            <a:r>
              <a:rPr lang="en-US" sz="2800" b="1" dirty="0" smtClean="0">
                <a:solidFill>
                  <a:schemeClr val="bg1"/>
                </a:solidFill>
              </a:rPr>
              <a:t>at LSC</a:t>
            </a:r>
            <a:endParaRPr lang="en-US" sz="2800" dirty="0">
              <a:solidFill>
                <a:schemeClr val="bg1"/>
              </a:solidFill>
            </a:endParaRPr>
          </a:p>
        </p:txBody>
      </p:sp>
      <p:pic>
        <p:nvPicPr>
          <p:cNvPr id="5" name="Picture 4" descr="LSC-Office-of-Analytics-and-Institutional-Reporting-Secondary-Logo_Blue_BOLD"/>
          <p:cNvPicPr/>
          <p:nvPr/>
        </p:nvPicPr>
        <p:blipFill>
          <a:blip r:embed="rId5">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Ive Got the Pow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03656" y="1981200"/>
            <a:ext cx="7569200" cy="4257675"/>
          </a:xfrm>
          <a:prstGeom prst="rect">
            <a:avLst/>
          </a:prstGeom>
        </p:spPr>
      </p:pic>
    </p:spTree>
    <p:extLst>
      <p:ext uri="{BB962C8B-B14F-4D97-AF65-F5344CB8AC3E}">
        <p14:creationId xmlns:p14="http://schemas.microsoft.com/office/powerpoint/2010/main" val="358748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056" y="526255"/>
            <a:ext cx="4114800" cy="1035464"/>
          </a:xfrm>
        </p:spPr>
        <p:txBody>
          <a:bodyPr/>
          <a:lstStyle/>
          <a:p>
            <a:pPr marL="0" lvl="0" indent="0"/>
            <a:r>
              <a:rPr lang="en-US" sz="2800" b="1" dirty="0" smtClean="0">
                <a:solidFill>
                  <a:schemeClr val="bg1"/>
                </a:solidFill>
              </a:rPr>
              <a:t>Intro to Power BI</a:t>
            </a:r>
            <a:br>
              <a:rPr lang="en-US" sz="2800" b="1" dirty="0" smtClean="0">
                <a:solidFill>
                  <a:schemeClr val="bg1"/>
                </a:solidFill>
              </a:rPr>
            </a:br>
            <a:r>
              <a:rPr lang="en-US" sz="2800" b="1" dirty="0" smtClean="0">
                <a:solidFill>
                  <a:schemeClr val="bg1"/>
                </a:solidFill>
              </a:rPr>
              <a:t>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4" name="Content Placeholder 3"/>
          <p:cNvSpPr txBox="1">
            <a:spLocks/>
          </p:cNvSpPr>
          <p:nvPr/>
        </p:nvSpPr>
        <p:spPr>
          <a:xfrm>
            <a:off x="697992" y="1984024"/>
            <a:ext cx="7768771" cy="151835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sz="4800" b="1" kern="0" dirty="0" smtClean="0">
                <a:latin typeface="Arial" panose="020B0604020202020204" pitchFamily="34" charset="0"/>
                <a:cs typeface="Arial" panose="020B0604020202020204" pitchFamily="34" charset="0"/>
              </a:rPr>
              <a:t>Power at the client’s fingertips</a:t>
            </a:r>
            <a:endParaRPr lang="en-US" sz="4400" kern="0" dirty="0" smtClean="0"/>
          </a:p>
        </p:txBody>
      </p:sp>
      <p:pic>
        <p:nvPicPr>
          <p:cNvPr id="1026" name="Picture 2" descr="Image result for power at your fingerti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0598" y="3618472"/>
            <a:ext cx="6103557" cy="27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32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2800" b="1" dirty="0" smtClean="0">
                <a:solidFill>
                  <a:schemeClr val="bg1"/>
                </a:solidFill>
              </a:rPr>
              <a:t>Introductions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3"/>
          <p:cNvSpPr txBox="1">
            <a:spLocks/>
          </p:cNvSpPr>
          <p:nvPr/>
        </p:nvSpPr>
        <p:spPr>
          <a:xfrm>
            <a:off x="689429" y="2977449"/>
            <a:ext cx="3886200" cy="24685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defTabSz="914400">
              <a:buFontTx/>
              <a:buNone/>
            </a:pPr>
            <a:r>
              <a:rPr lang="en-US" sz="2000" b="1" kern="0" dirty="0" smtClean="0">
                <a:latin typeface="Arial" panose="020B0604020202020204" pitchFamily="34" charset="0"/>
                <a:cs typeface="Arial" panose="020B0604020202020204" pitchFamily="34" charset="0"/>
              </a:rPr>
              <a:t>James “Kent” McShan</a:t>
            </a:r>
          </a:p>
          <a:p>
            <a:pPr marL="0" indent="0" defTabSz="914400">
              <a:buNone/>
            </a:pPr>
            <a:r>
              <a:rPr lang="en-US" sz="2000" kern="0" dirty="0" smtClean="0">
                <a:latin typeface="Arial" panose="020B0604020202020204" pitchFamily="34" charset="0"/>
                <a:cs typeface="Arial" panose="020B0604020202020204" pitchFamily="34" charset="0"/>
              </a:rPr>
              <a:t>   Director, Analytics</a:t>
            </a:r>
          </a:p>
          <a:p>
            <a:pPr marL="0" indent="0" defTabSz="914400">
              <a:buNone/>
            </a:pPr>
            <a:r>
              <a:rPr lang="en-US" sz="2000" kern="0" dirty="0" smtClean="0">
                <a:latin typeface="Arial" panose="020B0604020202020204" pitchFamily="34" charset="0"/>
                <a:cs typeface="Arial" panose="020B0604020202020204" pitchFamily="34" charset="0"/>
              </a:rPr>
              <a:t>   Analytics and Institutional </a:t>
            </a:r>
          </a:p>
          <a:p>
            <a:pPr marL="0" indent="0" defTabSz="914400">
              <a:buNone/>
            </a:pPr>
            <a:r>
              <a:rPr lang="en-US" sz="2000" kern="0" dirty="0">
                <a:latin typeface="Arial" panose="020B0604020202020204" pitchFamily="34" charset="0"/>
                <a:cs typeface="Arial" panose="020B0604020202020204" pitchFamily="34" charset="0"/>
              </a:rPr>
              <a:t> </a:t>
            </a:r>
            <a:r>
              <a:rPr lang="en-US" sz="2000" kern="0" dirty="0" smtClean="0">
                <a:latin typeface="Arial" panose="020B0604020202020204" pitchFamily="34" charset="0"/>
                <a:cs typeface="Arial" panose="020B0604020202020204" pitchFamily="34" charset="0"/>
              </a:rPr>
              <a:t>  Reporting</a:t>
            </a:r>
            <a:endParaRPr lang="en-US" sz="4400" kern="0" dirty="0" smtClean="0">
              <a:latin typeface="Arial" panose="020B0604020202020204" pitchFamily="34" charset="0"/>
              <a:cs typeface="Arial" panose="020B0604020202020204" pitchFamily="34" charset="0"/>
            </a:endParaRPr>
          </a:p>
          <a:p>
            <a:pPr marL="0" indent="0" algn="ctr" defTabSz="914400">
              <a:buFontTx/>
              <a:buNone/>
            </a:pPr>
            <a:endParaRPr lang="en-US" sz="4400" kern="0" dirty="0" smtClean="0"/>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612205" y="2133600"/>
            <a:ext cx="3505200" cy="4077373"/>
          </a:xfrm>
        </p:spPr>
      </p:pic>
    </p:spTree>
    <p:extLst>
      <p:ext uri="{BB962C8B-B14F-4D97-AF65-F5344CB8AC3E}">
        <p14:creationId xmlns:p14="http://schemas.microsoft.com/office/powerpoint/2010/main" val="420870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526255"/>
            <a:ext cx="4572000" cy="1035464"/>
          </a:xfrm>
        </p:spPr>
        <p:txBody>
          <a:bodyPr/>
          <a:lstStyle/>
          <a:p>
            <a:pPr marL="0" lvl="0" indent="0"/>
            <a:r>
              <a:rPr lang="en-US" sz="2800" b="1" dirty="0" smtClean="0">
                <a:solidFill>
                  <a:schemeClr val="bg1"/>
                </a:solidFill>
              </a:rPr>
              <a:t>Quick Tour of</a:t>
            </a:r>
            <a:br>
              <a:rPr lang="en-US" sz="2800" b="1" dirty="0" smtClean="0">
                <a:solidFill>
                  <a:schemeClr val="bg1"/>
                </a:solidFill>
              </a:rPr>
            </a:br>
            <a:r>
              <a:rPr lang="en-US" sz="2800" b="1" dirty="0" smtClean="0">
                <a:solidFill>
                  <a:schemeClr val="bg1"/>
                </a:solidFill>
              </a:rPr>
              <a:t>Power BI 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2050" name="Picture 2" descr="Image result for tour gu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514600"/>
            <a:ext cx="7340017" cy="3306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73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526255"/>
            <a:ext cx="4572000" cy="1035464"/>
          </a:xfrm>
        </p:spPr>
        <p:txBody>
          <a:bodyPr/>
          <a:lstStyle/>
          <a:p>
            <a:pPr marL="0" lvl="0" indent="0"/>
            <a:r>
              <a:rPr lang="en-US" sz="2800" b="1" dirty="0" smtClean="0">
                <a:solidFill>
                  <a:schemeClr val="bg1"/>
                </a:solidFill>
              </a:rPr>
              <a:t>Quick Tour of</a:t>
            </a:r>
            <a:br>
              <a:rPr lang="en-US" sz="2800" b="1" dirty="0" smtClean="0">
                <a:solidFill>
                  <a:schemeClr val="bg1"/>
                </a:solidFill>
              </a:rPr>
            </a:br>
            <a:r>
              <a:rPr lang="en-US" sz="2800" b="1" dirty="0" smtClean="0">
                <a:solidFill>
                  <a:schemeClr val="bg1"/>
                </a:solidFill>
              </a:rPr>
              <a:t>Power BI 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1752600" y="1828800"/>
            <a:ext cx="3272409" cy="4741084"/>
          </a:xfrm>
          <a:prstGeom prst="rect">
            <a:avLst/>
          </a:prstGeom>
        </p:spPr>
      </p:pic>
      <p:pic>
        <p:nvPicPr>
          <p:cNvPr id="4" name="Picture 3"/>
          <p:cNvPicPr>
            <a:picLocks noChangeAspect="1"/>
          </p:cNvPicPr>
          <p:nvPr/>
        </p:nvPicPr>
        <p:blipFill>
          <a:blip r:embed="rId5"/>
          <a:stretch>
            <a:fillRect/>
          </a:stretch>
        </p:blipFill>
        <p:spPr>
          <a:xfrm>
            <a:off x="5220158" y="1828800"/>
            <a:ext cx="1686463" cy="4741084"/>
          </a:xfrm>
          <a:prstGeom prst="rect">
            <a:avLst/>
          </a:prstGeom>
        </p:spPr>
      </p:pic>
    </p:spTree>
    <p:extLst>
      <p:ext uri="{BB962C8B-B14F-4D97-AF65-F5344CB8AC3E}">
        <p14:creationId xmlns:p14="http://schemas.microsoft.com/office/powerpoint/2010/main" val="166297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526255"/>
            <a:ext cx="4572000" cy="1035464"/>
          </a:xfrm>
        </p:spPr>
        <p:txBody>
          <a:bodyPr/>
          <a:lstStyle/>
          <a:p>
            <a:pPr marL="0" lvl="0" indent="0"/>
            <a:r>
              <a:rPr lang="en-US" sz="2800" b="1" dirty="0" smtClean="0">
                <a:solidFill>
                  <a:schemeClr val="bg1"/>
                </a:solidFill>
              </a:rPr>
              <a:t>Quick Tour of</a:t>
            </a:r>
            <a:br>
              <a:rPr lang="en-US" sz="2800" b="1" dirty="0" smtClean="0">
                <a:solidFill>
                  <a:schemeClr val="bg1"/>
                </a:solidFill>
              </a:rPr>
            </a:br>
            <a:r>
              <a:rPr lang="en-US" sz="2800" b="1" dirty="0" smtClean="0">
                <a:solidFill>
                  <a:schemeClr val="bg1"/>
                </a:solidFill>
              </a:rPr>
              <a:t>Power BI 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6" name="Picture 5"/>
          <p:cNvPicPr>
            <a:picLocks noChangeAspect="1"/>
          </p:cNvPicPr>
          <p:nvPr/>
        </p:nvPicPr>
        <p:blipFill>
          <a:blip r:embed="rId4"/>
          <a:stretch>
            <a:fillRect/>
          </a:stretch>
        </p:blipFill>
        <p:spPr>
          <a:xfrm>
            <a:off x="2331720" y="1905000"/>
            <a:ext cx="4233672" cy="4578638"/>
          </a:xfrm>
          <a:prstGeom prst="rect">
            <a:avLst/>
          </a:prstGeom>
        </p:spPr>
      </p:pic>
    </p:spTree>
    <p:extLst>
      <p:ext uri="{BB962C8B-B14F-4D97-AF65-F5344CB8AC3E}">
        <p14:creationId xmlns:p14="http://schemas.microsoft.com/office/powerpoint/2010/main" val="235962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526255"/>
            <a:ext cx="4572000" cy="1035464"/>
          </a:xfrm>
        </p:spPr>
        <p:txBody>
          <a:bodyPr/>
          <a:lstStyle/>
          <a:p>
            <a:pPr marL="0" lvl="0" indent="0"/>
            <a:r>
              <a:rPr lang="en-US" sz="2800" b="1" dirty="0" smtClean="0">
                <a:solidFill>
                  <a:schemeClr val="bg1"/>
                </a:solidFill>
              </a:rPr>
              <a:t>Quick Tour of</a:t>
            </a:r>
            <a:br>
              <a:rPr lang="en-US" sz="2800" b="1" dirty="0" smtClean="0">
                <a:solidFill>
                  <a:schemeClr val="bg1"/>
                </a:solidFill>
              </a:rPr>
            </a:br>
            <a:r>
              <a:rPr lang="en-US" sz="2800" b="1" dirty="0" smtClean="0">
                <a:solidFill>
                  <a:schemeClr val="bg1"/>
                </a:solidFill>
              </a:rPr>
              <a:t>Power BI 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516004" y="1892808"/>
            <a:ext cx="8094596" cy="4572000"/>
          </a:xfrm>
          <a:prstGeom prst="rect">
            <a:avLst/>
          </a:prstGeom>
        </p:spPr>
      </p:pic>
    </p:spTree>
    <p:extLst>
      <p:ext uri="{BB962C8B-B14F-4D97-AF65-F5344CB8AC3E}">
        <p14:creationId xmlns:p14="http://schemas.microsoft.com/office/powerpoint/2010/main" val="332564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526255"/>
            <a:ext cx="4572000" cy="1035464"/>
          </a:xfrm>
        </p:spPr>
        <p:txBody>
          <a:bodyPr/>
          <a:lstStyle/>
          <a:p>
            <a:pPr marL="0" lvl="0" indent="0"/>
            <a:r>
              <a:rPr lang="en-US" sz="2800" b="1" dirty="0" smtClean="0">
                <a:solidFill>
                  <a:schemeClr val="bg1"/>
                </a:solidFill>
              </a:rPr>
              <a:t>Quick Tour of</a:t>
            </a:r>
            <a:br>
              <a:rPr lang="en-US" sz="2800" b="1" dirty="0" smtClean="0">
                <a:solidFill>
                  <a:schemeClr val="bg1"/>
                </a:solidFill>
              </a:rPr>
            </a:br>
            <a:r>
              <a:rPr lang="en-US" sz="2800" b="1" dirty="0" smtClean="0">
                <a:solidFill>
                  <a:schemeClr val="bg1"/>
                </a:solidFill>
              </a:rPr>
              <a:t>Power BI 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609600" y="1981200"/>
            <a:ext cx="7726818" cy="4191000"/>
          </a:xfrm>
          <a:prstGeom prst="rect">
            <a:avLst/>
          </a:prstGeom>
        </p:spPr>
      </p:pic>
    </p:spTree>
    <p:extLst>
      <p:ext uri="{BB962C8B-B14F-4D97-AF65-F5344CB8AC3E}">
        <p14:creationId xmlns:p14="http://schemas.microsoft.com/office/powerpoint/2010/main" val="82593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526255"/>
            <a:ext cx="4572000" cy="1035464"/>
          </a:xfrm>
        </p:spPr>
        <p:txBody>
          <a:bodyPr/>
          <a:lstStyle/>
          <a:p>
            <a:pPr marL="0" lvl="0" indent="0"/>
            <a:r>
              <a:rPr lang="en-US" sz="2800" b="1" dirty="0" smtClean="0">
                <a:solidFill>
                  <a:schemeClr val="bg1"/>
                </a:solidFill>
              </a:rPr>
              <a:t>Quick Tour of</a:t>
            </a:r>
            <a:br>
              <a:rPr lang="en-US" sz="2800" b="1" dirty="0" smtClean="0">
                <a:solidFill>
                  <a:schemeClr val="bg1"/>
                </a:solidFill>
              </a:rPr>
            </a:br>
            <a:r>
              <a:rPr lang="en-US" sz="2800" b="1" dirty="0" smtClean="0">
                <a:solidFill>
                  <a:schemeClr val="bg1"/>
                </a:solidFill>
              </a:rPr>
              <a:t>Power BI 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581025" y="1905000"/>
            <a:ext cx="8029575" cy="4535275"/>
          </a:xfrm>
          <a:prstGeom prst="rect">
            <a:avLst/>
          </a:prstGeom>
        </p:spPr>
      </p:pic>
    </p:spTree>
    <p:extLst>
      <p:ext uri="{BB962C8B-B14F-4D97-AF65-F5344CB8AC3E}">
        <p14:creationId xmlns:p14="http://schemas.microsoft.com/office/powerpoint/2010/main" val="32609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526255"/>
            <a:ext cx="4572000" cy="1035464"/>
          </a:xfrm>
        </p:spPr>
        <p:txBody>
          <a:bodyPr/>
          <a:lstStyle/>
          <a:p>
            <a:pPr marL="0" lvl="0" indent="0"/>
            <a:r>
              <a:rPr lang="en-US" sz="2800" b="1" dirty="0" smtClean="0">
                <a:solidFill>
                  <a:schemeClr val="bg1"/>
                </a:solidFill>
              </a:rPr>
              <a:t>Quick Tour of</a:t>
            </a:r>
            <a:br>
              <a:rPr lang="en-US" sz="2800" b="1" dirty="0" smtClean="0">
                <a:solidFill>
                  <a:schemeClr val="bg1"/>
                </a:solidFill>
              </a:rPr>
            </a:br>
            <a:r>
              <a:rPr lang="en-US" sz="2800" b="1" dirty="0" smtClean="0">
                <a:solidFill>
                  <a:schemeClr val="bg1"/>
                </a:solidFill>
              </a:rPr>
              <a:t>Power BI 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668274" y="1929384"/>
            <a:ext cx="7837063" cy="4426540"/>
          </a:xfrm>
          <a:prstGeom prst="rect">
            <a:avLst/>
          </a:prstGeom>
        </p:spPr>
      </p:pic>
    </p:spTree>
    <p:extLst>
      <p:ext uri="{BB962C8B-B14F-4D97-AF65-F5344CB8AC3E}">
        <p14:creationId xmlns:p14="http://schemas.microsoft.com/office/powerpoint/2010/main" val="184932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526255"/>
            <a:ext cx="4572000" cy="1035464"/>
          </a:xfrm>
        </p:spPr>
        <p:txBody>
          <a:bodyPr/>
          <a:lstStyle/>
          <a:p>
            <a:pPr marL="0" lvl="0" indent="0"/>
            <a:r>
              <a:rPr lang="en-US" sz="2800" b="1" dirty="0" smtClean="0">
                <a:solidFill>
                  <a:schemeClr val="bg1"/>
                </a:solidFill>
              </a:rPr>
              <a:t>Quick Tour of</a:t>
            </a:r>
            <a:br>
              <a:rPr lang="en-US" sz="2800" b="1" dirty="0" smtClean="0">
                <a:solidFill>
                  <a:schemeClr val="bg1"/>
                </a:solidFill>
              </a:rPr>
            </a:br>
            <a:r>
              <a:rPr lang="en-US" sz="2800" b="1" dirty="0" smtClean="0">
                <a:solidFill>
                  <a:schemeClr val="bg1"/>
                </a:solidFill>
              </a:rPr>
              <a:t>Power BI 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627888" y="1981200"/>
            <a:ext cx="7877175" cy="4449196"/>
          </a:xfrm>
          <a:prstGeom prst="rect">
            <a:avLst/>
          </a:prstGeom>
        </p:spPr>
      </p:pic>
    </p:spTree>
    <p:extLst>
      <p:ext uri="{BB962C8B-B14F-4D97-AF65-F5344CB8AC3E}">
        <p14:creationId xmlns:p14="http://schemas.microsoft.com/office/powerpoint/2010/main" val="15913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526255"/>
            <a:ext cx="4572000" cy="1035464"/>
          </a:xfrm>
        </p:spPr>
        <p:txBody>
          <a:bodyPr/>
          <a:lstStyle/>
          <a:p>
            <a:pPr marL="0" lvl="0" indent="0"/>
            <a:r>
              <a:rPr lang="en-US" sz="2800" b="1" dirty="0" smtClean="0">
                <a:solidFill>
                  <a:schemeClr val="bg1"/>
                </a:solidFill>
              </a:rPr>
              <a:t>Quick Tour of</a:t>
            </a:r>
            <a:br>
              <a:rPr lang="en-US" sz="2800" b="1" dirty="0" smtClean="0">
                <a:solidFill>
                  <a:schemeClr val="bg1"/>
                </a:solidFill>
              </a:rPr>
            </a:br>
            <a:r>
              <a:rPr lang="en-US" sz="2800" b="1" dirty="0" smtClean="0">
                <a:solidFill>
                  <a:schemeClr val="bg1"/>
                </a:solidFill>
              </a:rPr>
              <a:t>Power BI 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609600" y="1981199"/>
            <a:ext cx="7877175" cy="4449197"/>
          </a:xfrm>
          <a:prstGeom prst="rect">
            <a:avLst/>
          </a:prstGeom>
        </p:spPr>
      </p:pic>
    </p:spTree>
    <p:extLst>
      <p:ext uri="{BB962C8B-B14F-4D97-AF65-F5344CB8AC3E}">
        <p14:creationId xmlns:p14="http://schemas.microsoft.com/office/powerpoint/2010/main" val="397733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2054" name="Picture 6" descr="Image result for emp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04" y="1981200"/>
            <a:ext cx="7715250" cy="4324351"/>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p:cNvSpPr txBox="1">
            <a:spLocks/>
          </p:cNvSpPr>
          <p:nvPr/>
        </p:nvSpPr>
        <p:spPr>
          <a:xfrm>
            <a:off x="4191001" y="2286000"/>
            <a:ext cx="4038600" cy="3886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defTabSz="914400">
              <a:buFontTx/>
              <a:buNone/>
            </a:pPr>
            <a:r>
              <a:rPr lang="en-US" sz="1800" b="1" kern="0" dirty="0" smtClean="0">
                <a:latin typeface="Arial" panose="020B0604020202020204" pitchFamily="34" charset="0"/>
                <a:cs typeface="Arial" panose="020B0604020202020204" pitchFamily="34" charset="0"/>
              </a:rPr>
              <a:t>Empowering our clients by:</a:t>
            </a:r>
          </a:p>
          <a:p>
            <a:pPr marL="0" indent="0" defTabSz="914400">
              <a:buFontTx/>
              <a:buNone/>
            </a:pPr>
            <a:endParaRPr lang="en-US" sz="1800" b="1" kern="0" dirty="0" smtClean="0">
              <a:latin typeface="Arial" panose="020B0604020202020204" pitchFamily="34" charset="0"/>
              <a:cs typeface="Arial" panose="020B0604020202020204" pitchFamily="34" charset="0"/>
            </a:endParaRPr>
          </a:p>
          <a:p>
            <a:pPr defTabSz="914400"/>
            <a:r>
              <a:rPr lang="en-US" sz="1800" b="1" kern="0" dirty="0" smtClean="0"/>
              <a:t>Developing Power BI reports with various types of data</a:t>
            </a:r>
          </a:p>
          <a:p>
            <a:pPr marL="0" indent="0" defTabSz="914400">
              <a:buNone/>
            </a:pPr>
            <a:endParaRPr lang="en-US" sz="1800" kern="0" dirty="0" smtClean="0"/>
          </a:p>
          <a:p>
            <a:pPr defTabSz="914400"/>
            <a:r>
              <a:rPr lang="en-US" sz="1800" b="1" kern="0" dirty="0" smtClean="0">
                <a:latin typeface="Arial" panose="020B0604020202020204" pitchFamily="34" charset="0"/>
                <a:cs typeface="Arial" panose="020B0604020202020204" pitchFamily="34" charset="0"/>
              </a:rPr>
              <a:t>Refreshing those reports to keep them up to date</a:t>
            </a:r>
          </a:p>
          <a:p>
            <a:pPr marL="0" indent="0" defTabSz="914400">
              <a:buNone/>
            </a:pPr>
            <a:endParaRPr lang="en-US" sz="1800" b="1" kern="0" dirty="0" smtClean="0">
              <a:latin typeface="Arial" panose="020B0604020202020204" pitchFamily="34" charset="0"/>
              <a:cs typeface="Arial" panose="020B0604020202020204" pitchFamily="34" charset="0"/>
            </a:endParaRPr>
          </a:p>
          <a:p>
            <a:pPr defTabSz="914400"/>
            <a:r>
              <a:rPr lang="en-US" sz="1800" b="1" kern="0" dirty="0" smtClean="0">
                <a:latin typeface="Arial" panose="020B0604020202020204" pitchFamily="34" charset="0"/>
                <a:cs typeface="Arial" panose="020B0604020202020204" pitchFamily="34" charset="0"/>
              </a:rPr>
              <a:t>Providing our clients with accessibility and portability</a:t>
            </a:r>
            <a:endParaRPr lang="en-US" sz="18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44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2800" b="1" dirty="0">
                <a:solidFill>
                  <a:schemeClr val="bg1"/>
                </a:solidFill>
              </a:rPr>
              <a:t>Introductions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3"/>
          <p:cNvSpPr txBox="1">
            <a:spLocks/>
          </p:cNvSpPr>
          <p:nvPr/>
        </p:nvSpPr>
        <p:spPr>
          <a:xfrm>
            <a:off x="4724400" y="2977449"/>
            <a:ext cx="3886200" cy="24685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defTabSz="914400">
              <a:buFontTx/>
              <a:buNone/>
            </a:pPr>
            <a:r>
              <a:rPr lang="en-US" sz="2000" b="1" kern="0" dirty="0" smtClean="0">
                <a:latin typeface="Arial" panose="020B0604020202020204" pitchFamily="34" charset="0"/>
                <a:cs typeface="Arial" panose="020B0604020202020204" pitchFamily="34" charset="0"/>
              </a:rPr>
              <a:t>Janet Flores</a:t>
            </a:r>
          </a:p>
          <a:p>
            <a:pPr marL="0" indent="0" defTabSz="914400">
              <a:buNone/>
            </a:pPr>
            <a:r>
              <a:rPr lang="en-US" sz="2000" kern="0" dirty="0">
                <a:latin typeface="Arial" panose="020B0604020202020204" pitchFamily="34" charset="0"/>
                <a:cs typeface="Arial" panose="020B0604020202020204" pitchFamily="34" charset="0"/>
              </a:rPr>
              <a:t> </a:t>
            </a:r>
            <a:r>
              <a:rPr lang="en-US" sz="2000" kern="0" dirty="0" smtClean="0">
                <a:latin typeface="Arial" panose="020B0604020202020204" pitchFamily="34" charset="0"/>
                <a:cs typeface="Arial" panose="020B0604020202020204" pitchFamily="34" charset="0"/>
              </a:rPr>
              <a:t>  Manager, Client Relations and</a:t>
            </a:r>
          </a:p>
          <a:p>
            <a:pPr marL="0" indent="0" defTabSz="914400">
              <a:buNone/>
            </a:pPr>
            <a:r>
              <a:rPr lang="en-US" sz="2000" kern="0" dirty="0" smtClean="0">
                <a:latin typeface="Arial" panose="020B0604020202020204" pitchFamily="34" charset="0"/>
                <a:cs typeface="Arial" panose="020B0604020202020204" pitchFamily="34" charset="0"/>
              </a:rPr>
              <a:t>   Communications</a:t>
            </a:r>
          </a:p>
          <a:p>
            <a:pPr marL="0" indent="0" defTabSz="914400">
              <a:buNone/>
            </a:pPr>
            <a:r>
              <a:rPr lang="en-US" sz="2000" kern="0" dirty="0" smtClean="0">
                <a:latin typeface="Arial" panose="020B0604020202020204" pitchFamily="34" charset="0"/>
                <a:cs typeface="Arial" panose="020B0604020202020204" pitchFamily="34" charset="0"/>
              </a:rPr>
              <a:t>   Analytics and Institutional   </a:t>
            </a:r>
          </a:p>
          <a:p>
            <a:pPr marL="0" indent="0" defTabSz="914400">
              <a:buNone/>
            </a:pPr>
            <a:r>
              <a:rPr lang="en-US" sz="2000" kern="0" dirty="0">
                <a:latin typeface="Arial" panose="020B0604020202020204" pitchFamily="34" charset="0"/>
                <a:cs typeface="Arial" panose="020B0604020202020204" pitchFamily="34" charset="0"/>
              </a:rPr>
              <a:t> </a:t>
            </a:r>
            <a:r>
              <a:rPr lang="en-US" sz="2000" kern="0" dirty="0" smtClean="0">
                <a:latin typeface="Arial" panose="020B0604020202020204" pitchFamily="34" charset="0"/>
                <a:cs typeface="Arial" panose="020B0604020202020204" pitchFamily="34" charset="0"/>
              </a:rPr>
              <a:t>  Reporting</a:t>
            </a:r>
            <a:endParaRPr lang="en-US" sz="4400" kern="0" dirty="0" smtClean="0">
              <a:latin typeface="Arial" panose="020B0604020202020204" pitchFamily="34" charset="0"/>
              <a:cs typeface="Arial" panose="020B0604020202020204" pitchFamily="34" charset="0"/>
            </a:endParaRPr>
          </a:p>
          <a:p>
            <a:pPr marL="0" indent="0" algn="ctr" defTabSz="914400">
              <a:buFontTx/>
              <a:buNone/>
            </a:pPr>
            <a:endParaRPr lang="en-US" sz="4400" kern="0"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11" y="2133600"/>
            <a:ext cx="3411713" cy="4038600"/>
          </a:xfrm>
          <a:prstGeom prst="rect">
            <a:avLst/>
          </a:prstGeom>
        </p:spPr>
      </p:pic>
    </p:spTree>
    <p:extLst>
      <p:ext uri="{BB962C8B-B14F-4D97-AF65-F5344CB8AC3E}">
        <p14:creationId xmlns:p14="http://schemas.microsoft.com/office/powerpoint/2010/main" val="81032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13" name="Content Placeholder 3"/>
          <p:cNvSpPr txBox="1">
            <a:spLocks/>
          </p:cNvSpPr>
          <p:nvPr/>
        </p:nvSpPr>
        <p:spPr>
          <a:xfrm>
            <a:off x="697992" y="1984024"/>
            <a:ext cx="7768771" cy="151835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sz="4400" b="1" kern="0" dirty="0" smtClean="0">
                <a:latin typeface="Arial" panose="020B0604020202020204" pitchFamily="34" charset="0"/>
                <a:cs typeface="Arial" panose="020B0604020202020204" pitchFamily="34" charset="0"/>
              </a:rPr>
              <a:t>How we used to get data</a:t>
            </a:r>
            <a:endParaRPr lang="en-US" sz="4400" kern="0" dirty="0" smtClean="0"/>
          </a:p>
        </p:txBody>
      </p:sp>
      <p:pic>
        <p:nvPicPr>
          <p:cNvPr id="5122" name="Picture 2" descr="Image result for get d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105" y="2895600"/>
            <a:ext cx="4746543" cy="3559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27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4" name="Picture 3"/>
          <p:cNvPicPr>
            <a:picLocks noChangeAspect="1"/>
          </p:cNvPicPr>
          <p:nvPr/>
        </p:nvPicPr>
        <p:blipFill>
          <a:blip r:embed="rId4"/>
          <a:stretch>
            <a:fillRect/>
          </a:stretch>
        </p:blipFill>
        <p:spPr>
          <a:xfrm>
            <a:off x="2057400" y="2971800"/>
            <a:ext cx="5301380" cy="3366754"/>
          </a:xfrm>
          <a:prstGeom prst="rect">
            <a:avLst/>
          </a:prstGeom>
        </p:spPr>
      </p:pic>
      <p:sp>
        <p:nvSpPr>
          <p:cNvPr id="6" name="Content Placeholder 3"/>
          <p:cNvSpPr txBox="1">
            <a:spLocks/>
          </p:cNvSpPr>
          <p:nvPr/>
        </p:nvSpPr>
        <p:spPr>
          <a:xfrm>
            <a:off x="3256008" y="2057400"/>
            <a:ext cx="2904163" cy="151835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b="1" kern="0" dirty="0" smtClean="0">
                <a:latin typeface="Arial" panose="020B0604020202020204" pitchFamily="34" charset="0"/>
                <a:cs typeface="Arial" panose="020B0604020202020204" pitchFamily="34" charset="0"/>
              </a:rPr>
              <a:t>Spreadsheets</a:t>
            </a:r>
            <a:endParaRPr lang="en-US" kern="0" dirty="0" smtClean="0"/>
          </a:p>
        </p:txBody>
      </p:sp>
    </p:spTree>
    <p:extLst>
      <p:ext uri="{BB962C8B-B14F-4D97-AF65-F5344CB8AC3E}">
        <p14:creationId xmlns:p14="http://schemas.microsoft.com/office/powerpoint/2010/main" val="411887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4" name="Picture 3"/>
          <p:cNvPicPr>
            <a:picLocks noChangeAspect="1"/>
          </p:cNvPicPr>
          <p:nvPr/>
        </p:nvPicPr>
        <p:blipFill>
          <a:blip r:embed="rId4"/>
          <a:stretch>
            <a:fillRect/>
          </a:stretch>
        </p:blipFill>
        <p:spPr>
          <a:xfrm>
            <a:off x="1524000" y="3429000"/>
            <a:ext cx="6152093" cy="2899712"/>
          </a:xfrm>
          <a:prstGeom prst="rect">
            <a:avLst/>
          </a:prstGeom>
        </p:spPr>
      </p:pic>
      <p:sp>
        <p:nvSpPr>
          <p:cNvPr id="6" name="Content Placeholder 3"/>
          <p:cNvSpPr txBox="1">
            <a:spLocks/>
          </p:cNvSpPr>
          <p:nvPr/>
        </p:nvSpPr>
        <p:spPr>
          <a:xfrm>
            <a:off x="3147964" y="2057400"/>
            <a:ext cx="2904163" cy="151835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b="1" kern="0" dirty="0" smtClean="0">
                <a:latin typeface="Arial" panose="020B0604020202020204" pitchFamily="34" charset="0"/>
                <a:cs typeface="Arial" panose="020B0604020202020204" pitchFamily="34" charset="0"/>
              </a:rPr>
              <a:t>SQL Server Databases</a:t>
            </a:r>
            <a:endParaRPr lang="en-US" kern="0" dirty="0" smtClean="0"/>
          </a:p>
        </p:txBody>
      </p:sp>
    </p:spTree>
    <p:extLst>
      <p:ext uri="{BB962C8B-B14F-4D97-AF65-F5344CB8AC3E}">
        <p14:creationId xmlns:p14="http://schemas.microsoft.com/office/powerpoint/2010/main" val="372242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4" name="Picture 3"/>
          <p:cNvPicPr>
            <a:picLocks noChangeAspect="1"/>
          </p:cNvPicPr>
          <p:nvPr/>
        </p:nvPicPr>
        <p:blipFill>
          <a:blip r:embed="rId4"/>
          <a:stretch>
            <a:fillRect/>
          </a:stretch>
        </p:blipFill>
        <p:spPr>
          <a:xfrm>
            <a:off x="582168" y="3505200"/>
            <a:ext cx="7811967" cy="2669826"/>
          </a:xfrm>
          <a:prstGeom prst="rect">
            <a:avLst/>
          </a:prstGeom>
        </p:spPr>
      </p:pic>
      <p:sp>
        <p:nvSpPr>
          <p:cNvPr id="6" name="Content Placeholder 3"/>
          <p:cNvSpPr txBox="1">
            <a:spLocks/>
          </p:cNvSpPr>
          <p:nvPr/>
        </p:nvSpPr>
        <p:spPr>
          <a:xfrm>
            <a:off x="3036069" y="2286000"/>
            <a:ext cx="2904163" cy="151835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b="1" kern="0" dirty="0" smtClean="0">
                <a:latin typeface="Arial" panose="020B0604020202020204" pitchFamily="34" charset="0"/>
                <a:cs typeface="Arial" panose="020B0604020202020204" pitchFamily="34" charset="0"/>
              </a:rPr>
              <a:t>Text Files</a:t>
            </a:r>
            <a:endParaRPr lang="en-US" kern="0" dirty="0" smtClean="0"/>
          </a:p>
        </p:txBody>
      </p:sp>
    </p:spTree>
    <p:extLst>
      <p:ext uri="{BB962C8B-B14F-4D97-AF65-F5344CB8AC3E}">
        <p14:creationId xmlns:p14="http://schemas.microsoft.com/office/powerpoint/2010/main" val="355291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7" name="Content Placeholder 3"/>
          <p:cNvSpPr txBox="1">
            <a:spLocks/>
          </p:cNvSpPr>
          <p:nvPr/>
        </p:nvSpPr>
        <p:spPr>
          <a:xfrm>
            <a:off x="697992" y="1984024"/>
            <a:ext cx="7768771" cy="151835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sz="4400" b="1" kern="0" dirty="0" smtClean="0">
                <a:latin typeface="Arial" panose="020B0604020202020204" pitchFamily="34" charset="0"/>
                <a:cs typeface="Arial" panose="020B0604020202020204" pitchFamily="34" charset="0"/>
              </a:rPr>
              <a:t>How we used to work with data</a:t>
            </a:r>
            <a:endParaRPr lang="en-US" sz="4400" kern="0" dirty="0" smtClean="0"/>
          </a:p>
        </p:txBody>
      </p:sp>
      <p:pic>
        <p:nvPicPr>
          <p:cNvPr id="9" name="Picture 8"/>
          <p:cNvPicPr>
            <a:picLocks noChangeAspect="1"/>
          </p:cNvPicPr>
          <p:nvPr/>
        </p:nvPicPr>
        <p:blipFill>
          <a:blip r:embed="rId4"/>
          <a:stretch>
            <a:fillRect/>
          </a:stretch>
        </p:blipFill>
        <p:spPr>
          <a:xfrm>
            <a:off x="2032421" y="3532855"/>
            <a:ext cx="5099911" cy="1857375"/>
          </a:xfrm>
          <a:prstGeom prst="rect">
            <a:avLst/>
          </a:prstGeom>
        </p:spPr>
      </p:pic>
    </p:spTree>
    <p:extLst>
      <p:ext uri="{BB962C8B-B14F-4D97-AF65-F5344CB8AC3E}">
        <p14:creationId xmlns:p14="http://schemas.microsoft.com/office/powerpoint/2010/main" val="371533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13" name="Content Placeholder 3"/>
          <p:cNvSpPr txBox="1">
            <a:spLocks/>
          </p:cNvSpPr>
          <p:nvPr/>
        </p:nvSpPr>
        <p:spPr>
          <a:xfrm>
            <a:off x="697992" y="2133600"/>
            <a:ext cx="7768771" cy="2590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defTabSz="914400">
              <a:buFontTx/>
              <a:buNone/>
            </a:pPr>
            <a:r>
              <a:rPr lang="en-US" sz="2800" b="1" kern="0" dirty="0" smtClean="0">
                <a:latin typeface="Arial" panose="020B0604020202020204" pitchFamily="34" charset="0"/>
                <a:cs typeface="Arial" panose="020B0604020202020204" pitchFamily="34" charset="0"/>
              </a:rPr>
              <a:t>How we used to work with data</a:t>
            </a:r>
          </a:p>
          <a:p>
            <a:pPr marL="0" indent="0" defTabSz="914400">
              <a:buFontTx/>
              <a:buNone/>
            </a:pPr>
            <a:endParaRPr lang="en-US" sz="2000" b="1" kern="0" dirty="0">
              <a:latin typeface="Arial" panose="020B0604020202020204" pitchFamily="34" charset="0"/>
              <a:cs typeface="Arial" panose="020B0604020202020204" pitchFamily="34" charset="0"/>
            </a:endParaRPr>
          </a:p>
          <a:p>
            <a:pPr defTabSz="914400"/>
            <a:r>
              <a:rPr lang="en-US" sz="2000" b="1" kern="0" dirty="0" smtClean="0">
                <a:latin typeface="Arial" panose="020B0604020202020204" pitchFamily="34" charset="0"/>
                <a:cs typeface="Arial" panose="020B0604020202020204" pitchFamily="34" charset="0"/>
              </a:rPr>
              <a:t>Pivot tables in Excel</a:t>
            </a:r>
          </a:p>
          <a:p>
            <a:pPr defTabSz="914400"/>
            <a:endParaRPr lang="en-US" sz="2000" b="1" kern="0" dirty="0" smtClean="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Combine data with other database </a:t>
            </a:r>
            <a:r>
              <a:rPr lang="en-US" sz="2000" b="1" dirty="0" smtClean="0">
                <a:latin typeface="Arial" panose="020B0604020202020204" pitchFamily="34" charset="0"/>
                <a:cs typeface="Arial" panose="020B0604020202020204" pitchFamily="34" charset="0"/>
              </a:rPr>
              <a:t>programs</a:t>
            </a:r>
          </a:p>
          <a:p>
            <a:pPr lvl="1"/>
            <a:r>
              <a:rPr lang="en-US" sz="2000" b="1" dirty="0" smtClean="0">
                <a:latin typeface="Arial" panose="020B0604020202020204" pitchFamily="34" charset="0"/>
                <a:cs typeface="Arial" panose="020B0604020202020204" pitchFamily="34" charset="0"/>
              </a:rPr>
              <a:t>Access</a:t>
            </a:r>
          </a:p>
          <a:p>
            <a:pPr lvl="1"/>
            <a:r>
              <a:rPr lang="en-US" sz="2000" b="1" dirty="0" err="1" smtClean="0">
                <a:latin typeface="Arial" panose="020B0604020202020204" pitchFamily="34" charset="0"/>
                <a:cs typeface="Arial" panose="020B0604020202020204" pitchFamily="34" charset="0"/>
              </a:rPr>
              <a:t>Filemaker</a:t>
            </a:r>
            <a:r>
              <a:rPr lang="en-US" sz="2000" b="1" dirty="0" smtClean="0">
                <a:latin typeface="Arial" panose="020B0604020202020204" pitchFamily="34" charset="0"/>
                <a:cs typeface="Arial" panose="020B0604020202020204" pitchFamily="34" charset="0"/>
              </a:rPr>
              <a:t> Pro</a:t>
            </a:r>
          </a:p>
          <a:p>
            <a:pPr lvl="1"/>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Getting updated data usually meant following back through same steps</a:t>
            </a:r>
          </a:p>
          <a:p>
            <a:pPr lvl="1"/>
            <a:endParaRPr lang="en-US" sz="1600" b="1" dirty="0" smtClean="0">
              <a:latin typeface="Arial" panose="020B0604020202020204" pitchFamily="34" charset="0"/>
              <a:cs typeface="Arial" panose="020B0604020202020204" pitchFamily="34" charset="0"/>
            </a:endParaRPr>
          </a:p>
          <a:p>
            <a:pPr defTabSz="914400"/>
            <a:endParaRPr lang="en-US" sz="2000" kern="0" dirty="0" smtClean="0"/>
          </a:p>
        </p:txBody>
      </p:sp>
    </p:spTree>
    <p:extLst>
      <p:ext uri="{BB962C8B-B14F-4D97-AF65-F5344CB8AC3E}">
        <p14:creationId xmlns:p14="http://schemas.microsoft.com/office/powerpoint/2010/main" val="194602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4" end="4"/>
                                            </p:txEl>
                                          </p:spTgt>
                                        </p:tgtEl>
                                        <p:attrNameLst>
                                          <p:attrName>style.visibility</p:attrName>
                                        </p:attrNameLst>
                                      </p:cBhvr>
                                      <p:to>
                                        <p:strVal val="visible"/>
                                      </p:to>
                                    </p:set>
                                    <p:animEffect transition="in" filter="fade">
                                      <p:cBhvr>
                                        <p:cTn id="12" dur="500"/>
                                        <p:tgtEl>
                                          <p:spTgt spid="1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animEffect transition="in" filter="fade">
                                      <p:cBhvr>
                                        <p:cTn id="15" dur="500"/>
                                        <p:tgtEl>
                                          <p:spTgt spid="1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xEl>
                                              <p:pRg st="6" end="6"/>
                                            </p:txEl>
                                          </p:spTgt>
                                        </p:tgtEl>
                                        <p:attrNameLst>
                                          <p:attrName>style.visibility</p:attrName>
                                        </p:attrNameLst>
                                      </p:cBhvr>
                                      <p:to>
                                        <p:strVal val="visible"/>
                                      </p:to>
                                    </p:set>
                                    <p:animEffect transition="in" filter="fade">
                                      <p:cBhvr>
                                        <p:cTn id="18" dur="500"/>
                                        <p:tgtEl>
                                          <p:spTgt spid="1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animEffect transition="in" filter="fade">
                                      <p:cBhvr>
                                        <p:cTn id="23" dur="5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6" name="Picture 5"/>
          <p:cNvPicPr>
            <a:picLocks noChangeAspect="1"/>
          </p:cNvPicPr>
          <p:nvPr/>
        </p:nvPicPr>
        <p:blipFill>
          <a:blip r:embed="rId4"/>
          <a:stretch>
            <a:fillRect/>
          </a:stretch>
        </p:blipFill>
        <p:spPr>
          <a:xfrm>
            <a:off x="493887" y="2514600"/>
            <a:ext cx="8119010" cy="3237843"/>
          </a:xfrm>
          <a:prstGeom prst="rect">
            <a:avLst/>
          </a:prstGeom>
        </p:spPr>
      </p:pic>
    </p:spTree>
    <p:extLst>
      <p:ext uri="{BB962C8B-B14F-4D97-AF65-F5344CB8AC3E}">
        <p14:creationId xmlns:p14="http://schemas.microsoft.com/office/powerpoint/2010/main" val="56916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7" name="Content Placeholder 3"/>
          <p:cNvSpPr txBox="1">
            <a:spLocks/>
          </p:cNvSpPr>
          <p:nvPr/>
        </p:nvSpPr>
        <p:spPr>
          <a:xfrm>
            <a:off x="697992" y="1984024"/>
            <a:ext cx="7768771" cy="151835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sz="4400" b="1" kern="0" dirty="0" smtClean="0">
                <a:latin typeface="Arial" panose="020B0604020202020204" pitchFamily="34" charset="0"/>
                <a:cs typeface="Arial" panose="020B0604020202020204" pitchFamily="34" charset="0"/>
              </a:rPr>
              <a:t>Getting and Working with Data Now</a:t>
            </a:r>
            <a:endParaRPr lang="en-US" sz="4400" kern="0" dirty="0" smtClean="0"/>
          </a:p>
        </p:txBody>
      </p:sp>
      <p:pic>
        <p:nvPicPr>
          <p:cNvPr id="4" name="Picture 3"/>
          <p:cNvPicPr>
            <a:picLocks noChangeAspect="1"/>
          </p:cNvPicPr>
          <p:nvPr/>
        </p:nvPicPr>
        <p:blipFill>
          <a:blip r:embed="rId4"/>
          <a:stretch>
            <a:fillRect/>
          </a:stretch>
        </p:blipFill>
        <p:spPr>
          <a:xfrm>
            <a:off x="1752600" y="3733800"/>
            <a:ext cx="5509485" cy="1766699"/>
          </a:xfrm>
          <a:prstGeom prst="rect">
            <a:avLst/>
          </a:prstGeom>
        </p:spPr>
      </p:pic>
    </p:spTree>
    <p:extLst>
      <p:ext uri="{BB962C8B-B14F-4D97-AF65-F5344CB8AC3E}">
        <p14:creationId xmlns:p14="http://schemas.microsoft.com/office/powerpoint/2010/main" val="421501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4" name="Content Placeholder 3"/>
          <p:cNvSpPr txBox="1">
            <a:spLocks/>
          </p:cNvSpPr>
          <p:nvPr/>
        </p:nvSpPr>
        <p:spPr>
          <a:xfrm>
            <a:off x="697992" y="2133600"/>
            <a:ext cx="7768771" cy="2590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defTabSz="914400">
              <a:buFontTx/>
              <a:buNone/>
            </a:pPr>
            <a:r>
              <a:rPr lang="en-US" sz="2800" b="1" kern="0" dirty="0">
                <a:latin typeface="Arial" panose="020B0604020202020204" pitchFamily="34" charset="0"/>
                <a:cs typeface="Arial" panose="020B0604020202020204" pitchFamily="34" charset="0"/>
              </a:rPr>
              <a:t>G</a:t>
            </a:r>
            <a:r>
              <a:rPr lang="en-US" sz="2800" b="1" kern="0" dirty="0" smtClean="0">
                <a:latin typeface="Arial" panose="020B0604020202020204" pitchFamily="34" charset="0"/>
                <a:cs typeface="Arial" panose="020B0604020202020204" pitchFamily="34" charset="0"/>
              </a:rPr>
              <a:t>etting and working with data now</a:t>
            </a:r>
          </a:p>
          <a:p>
            <a:pPr marL="0" indent="0" defTabSz="914400">
              <a:buFontTx/>
              <a:buNone/>
            </a:pPr>
            <a:endParaRPr lang="en-US" sz="2000" b="1" kern="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Still use the same </a:t>
            </a:r>
            <a:r>
              <a:rPr lang="en-US" sz="2000" b="1" dirty="0" smtClean="0">
                <a:latin typeface="Arial" panose="020B0604020202020204" pitchFamily="34" charset="0"/>
                <a:cs typeface="Arial" panose="020B0604020202020204" pitchFamily="34" charset="0"/>
              </a:rPr>
              <a:t>sources</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Connect directly to data sources with Power </a:t>
            </a:r>
            <a:r>
              <a:rPr lang="en-US" sz="2000" b="1" dirty="0" smtClean="0">
                <a:latin typeface="Arial" panose="020B0604020202020204" pitchFamily="34" charset="0"/>
                <a:cs typeface="Arial" panose="020B0604020202020204" pitchFamily="34" charset="0"/>
              </a:rPr>
              <a:t>BI</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Can use text and </a:t>
            </a:r>
            <a:r>
              <a:rPr lang="en-US" sz="2000" b="1" dirty="0" smtClean="0">
                <a:latin typeface="Arial" panose="020B0604020202020204" pitchFamily="34" charset="0"/>
                <a:cs typeface="Arial" panose="020B0604020202020204" pitchFamily="34" charset="0"/>
              </a:rPr>
              <a:t>Excel </a:t>
            </a:r>
            <a:r>
              <a:rPr lang="en-US" sz="2000" b="1" dirty="0">
                <a:latin typeface="Arial" panose="020B0604020202020204" pitchFamily="34" charset="0"/>
                <a:cs typeface="Arial" panose="020B0604020202020204" pitchFamily="34" charset="0"/>
              </a:rPr>
              <a:t>files </a:t>
            </a:r>
            <a:r>
              <a:rPr lang="en-US" sz="2000" b="1" dirty="0" smtClean="0">
                <a:latin typeface="Arial" panose="020B0604020202020204" pitchFamily="34" charset="0"/>
                <a:cs typeface="Arial" panose="020B0604020202020204" pitchFamily="34" charset="0"/>
              </a:rPr>
              <a:t>also</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Once all steps are set up user can get updated data by clicking “refresh</a:t>
            </a:r>
            <a:r>
              <a:rPr lang="en-US" sz="2000" b="1" dirty="0" smtClean="0">
                <a:latin typeface="Arial" panose="020B0604020202020204" pitchFamily="34" charset="0"/>
                <a:cs typeface="Arial" panose="020B0604020202020204" pitchFamily="34" charset="0"/>
              </a:rPr>
              <a:t>”</a:t>
            </a:r>
            <a:endParaRPr lang="en-US" sz="1600" b="1" dirty="0" smtClean="0">
              <a:latin typeface="Arial" panose="020B0604020202020204" pitchFamily="34" charset="0"/>
              <a:cs typeface="Arial" panose="020B0604020202020204" pitchFamily="34" charset="0"/>
            </a:endParaRPr>
          </a:p>
          <a:p>
            <a:pPr defTabSz="914400"/>
            <a:endParaRPr lang="en-US" sz="2000" kern="0" dirty="0" smtClean="0"/>
          </a:p>
        </p:txBody>
      </p:sp>
    </p:spTree>
    <p:extLst>
      <p:ext uri="{BB962C8B-B14F-4D97-AF65-F5344CB8AC3E}">
        <p14:creationId xmlns:p14="http://schemas.microsoft.com/office/powerpoint/2010/main" val="93152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4" name="Content Placeholder 3"/>
          <p:cNvSpPr txBox="1">
            <a:spLocks/>
          </p:cNvSpPr>
          <p:nvPr/>
        </p:nvSpPr>
        <p:spPr>
          <a:xfrm>
            <a:off x="697992" y="2133600"/>
            <a:ext cx="7768771" cy="2590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defTabSz="914400">
              <a:buFontTx/>
              <a:buNone/>
            </a:pPr>
            <a:r>
              <a:rPr lang="en-US" sz="2800" b="1" kern="0" dirty="0" smtClean="0">
                <a:latin typeface="Arial" panose="020B0604020202020204" pitchFamily="34" charset="0"/>
                <a:cs typeface="Arial" panose="020B0604020202020204" pitchFamily="34" charset="0"/>
              </a:rPr>
              <a:t>Excel files in Power BI</a:t>
            </a:r>
          </a:p>
          <a:p>
            <a:pPr marL="0" indent="0" defTabSz="914400">
              <a:buFontTx/>
              <a:buNone/>
            </a:pPr>
            <a:endParaRPr lang="en-US" sz="2000" b="1" kern="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Can be preformatted or formatting can be handled within Power </a:t>
            </a:r>
            <a:r>
              <a:rPr lang="en-US" sz="2000" b="1" dirty="0" smtClean="0">
                <a:latin typeface="Arial" panose="020B0604020202020204" pitchFamily="34" charset="0"/>
                <a:cs typeface="Arial" panose="020B0604020202020204" pitchFamily="34" charset="0"/>
              </a:rPr>
              <a:t>BI</a:t>
            </a:r>
            <a:endParaRPr lang="en-US" sz="2000" b="1" dirty="0">
              <a:latin typeface="Arial" panose="020B0604020202020204" pitchFamily="34" charset="0"/>
              <a:cs typeface="Arial" panose="020B0604020202020204" pitchFamily="34" charset="0"/>
            </a:endParaRPr>
          </a:p>
          <a:p>
            <a:pPr lvl="1"/>
            <a:r>
              <a:rPr lang="en-US" sz="2000" b="1" dirty="0">
                <a:latin typeface="Arial" panose="020B0604020202020204" pitchFamily="34" charset="0"/>
                <a:cs typeface="Arial" panose="020B0604020202020204" pitchFamily="34" charset="0"/>
              </a:rPr>
              <a:t>Removing blank spaces</a:t>
            </a:r>
          </a:p>
          <a:p>
            <a:pPr lvl="1"/>
            <a:r>
              <a:rPr lang="en-US" sz="2000" b="1" dirty="0">
                <a:latin typeface="Arial" panose="020B0604020202020204" pitchFamily="34" charset="0"/>
                <a:cs typeface="Arial" panose="020B0604020202020204" pitchFamily="34" charset="0"/>
              </a:rPr>
              <a:t>Changing number and date </a:t>
            </a:r>
            <a:r>
              <a:rPr lang="en-US" sz="2000" b="1" dirty="0" smtClean="0">
                <a:latin typeface="Arial" panose="020B0604020202020204" pitchFamily="34" charset="0"/>
                <a:cs typeface="Arial" panose="020B0604020202020204" pitchFamily="34" charset="0"/>
              </a:rPr>
              <a:t>formats</a:t>
            </a:r>
          </a:p>
          <a:p>
            <a:pPr lvl="1"/>
            <a:endParaRPr lang="en-US" sz="2000" b="1" dirty="0">
              <a:latin typeface="Arial" panose="020B0604020202020204" pitchFamily="34" charset="0"/>
              <a:cs typeface="Arial" panose="020B0604020202020204" pitchFamily="34" charset="0"/>
            </a:endParaRPr>
          </a:p>
          <a:p>
            <a:pPr lvl="0"/>
            <a:r>
              <a:rPr lang="en-US" sz="2000" b="1" dirty="0">
                <a:latin typeface="Arial" panose="020B0604020202020204" pitchFamily="34" charset="0"/>
                <a:cs typeface="Arial" panose="020B0604020202020204" pitchFamily="34" charset="0"/>
              </a:rPr>
              <a:t>Can refresh data with a new </a:t>
            </a:r>
            <a:r>
              <a:rPr lang="en-US" sz="2000" b="1" dirty="0" smtClean="0">
                <a:latin typeface="Arial" panose="020B0604020202020204" pitchFamily="34" charset="0"/>
                <a:cs typeface="Arial" panose="020B0604020202020204" pitchFamily="34" charset="0"/>
              </a:rPr>
              <a:t>Excel </a:t>
            </a:r>
            <a:r>
              <a:rPr lang="en-US" sz="2000" b="1" dirty="0">
                <a:latin typeface="Arial" panose="020B0604020202020204" pitchFamily="34" charset="0"/>
                <a:cs typeface="Arial" panose="020B0604020202020204" pitchFamily="34" charset="0"/>
              </a:rPr>
              <a:t>file if old file is replaced with the new file</a:t>
            </a:r>
          </a:p>
          <a:p>
            <a:pPr defTabSz="914400"/>
            <a:endParaRPr lang="en-US" sz="2000" kern="0" dirty="0" smtClean="0"/>
          </a:p>
        </p:txBody>
      </p:sp>
    </p:spTree>
    <p:extLst>
      <p:ext uri="{BB962C8B-B14F-4D97-AF65-F5344CB8AC3E}">
        <p14:creationId xmlns:p14="http://schemas.microsoft.com/office/powerpoint/2010/main" val="69892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2800" b="1" dirty="0">
                <a:solidFill>
                  <a:schemeClr val="bg1"/>
                </a:solidFill>
              </a:rPr>
              <a:t>Introductions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3"/>
          <p:cNvSpPr txBox="1">
            <a:spLocks/>
          </p:cNvSpPr>
          <p:nvPr/>
        </p:nvSpPr>
        <p:spPr>
          <a:xfrm>
            <a:off x="689429" y="2977449"/>
            <a:ext cx="3886200" cy="24685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defTabSz="914400">
              <a:buFontTx/>
              <a:buNone/>
            </a:pPr>
            <a:r>
              <a:rPr lang="en-US" sz="2000" b="1" kern="0" dirty="0" smtClean="0">
                <a:latin typeface="Arial" panose="020B0604020202020204" pitchFamily="34" charset="0"/>
                <a:cs typeface="Arial" panose="020B0604020202020204" pitchFamily="34" charset="0"/>
              </a:rPr>
              <a:t>Jason </a:t>
            </a:r>
            <a:r>
              <a:rPr lang="en-US" sz="2000" b="1" kern="0" dirty="0" err="1" smtClean="0">
                <a:latin typeface="Arial" panose="020B0604020202020204" pitchFamily="34" charset="0"/>
                <a:cs typeface="Arial" panose="020B0604020202020204" pitchFamily="34" charset="0"/>
              </a:rPr>
              <a:t>Kot</a:t>
            </a:r>
            <a:endParaRPr lang="en-US" sz="2000" b="1" kern="0" dirty="0" smtClean="0">
              <a:latin typeface="Arial" panose="020B0604020202020204" pitchFamily="34" charset="0"/>
              <a:cs typeface="Arial" panose="020B0604020202020204" pitchFamily="34" charset="0"/>
            </a:endParaRPr>
          </a:p>
          <a:p>
            <a:pPr marL="0" indent="0" defTabSz="914400">
              <a:buNone/>
            </a:pPr>
            <a:r>
              <a:rPr lang="en-US" sz="2000" kern="0" dirty="0" smtClean="0">
                <a:latin typeface="Arial" panose="020B0604020202020204" pitchFamily="34" charset="0"/>
                <a:cs typeface="Arial" panose="020B0604020202020204" pitchFamily="34" charset="0"/>
              </a:rPr>
              <a:t>   Manager, BI Analytics</a:t>
            </a:r>
          </a:p>
          <a:p>
            <a:pPr marL="0" indent="0" defTabSz="914400">
              <a:buNone/>
            </a:pPr>
            <a:r>
              <a:rPr lang="en-US" sz="2000" kern="0" dirty="0" smtClean="0">
                <a:latin typeface="Arial" panose="020B0604020202020204" pitchFamily="34" charset="0"/>
                <a:cs typeface="Arial" panose="020B0604020202020204" pitchFamily="34" charset="0"/>
              </a:rPr>
              <a:t>   Analytics and Institutional </a:t>
            </a:r>
          </a:p>
          <a:p>
            <a:pPr marL="0" indent="0" defTabSz="914400">
              <a:buNone/>
            </a:pPr>
            <a:r>
              <a:rPr lang="en-US" sz="2000" kern="0" dirty="0">
                <a:latin typeface="Arial" panose="020B0604020202020204" pitchFamily="34" charset="0"/>
                <a:cs typeface="Arial" panose="020B0604020202020204" pitchFamily="34" charset="0"/>
              </a:rPr>
              <a:t> </a:t>
            </a:r>
            <a:r>
              <a:rPr lang="en-US" sz="2000" kern="0" dirty="0" smtClean="0">
                <a:latin typeface="Arial" panose="020B0604020202020204" pitchFamily="34" charset="0"/>
                <a:cs typeface="Arial" panose="020B0604020202020204" pitchFamily="34" charset="0"/>
              </a:rPr>
              <a:t>  Reporting</a:t>
            </a:r>
            <a:endParaRPr lang="en-US" sz="4400" kern="0" dirty="0" smtClean="0">
              <a:latin typeface="Arial" panose="020B0604020202020204" pitchFamily="34" charset="0"/>
              <a:cs typeface="Arial" panose="020B0604020202020204" pitchFamily="34" charset="0"/>
            </a:endParaRPr>
          </a:p>
          <a:p>
            <a:pPr marL="0" indent="0" algn="ctr" defTabSz="914400">
              <a:buFontTx/>
              <a:buNone/>
            </a:pPr>
            <a:endParaRPr lang="en-US" sz="4400" kern="0" dirty="0" smtClean="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14544" y="2215448"/>
            <a:ext cx="2651311" cy="3992563"/>
          </a:xfrm>
        </p:spPr>
      </p:pic>
    </p:spTree>
    <p:extLst>
      <p:ext uri="{BB962C8B-B14F-4D97-AF65-F5344CB8AC3E}">
        <p14:creationId xmlns:p14="http://schemas.microsoft.com/office/powerpoint/2010/main" val="302691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4" name="Content Placeholder 3"/>
          <p:cNvSpPr txBox="1">
            <a:spLocks/>
          </p:cNvSpPr>
          <p:nvPr/>
        </p:nvSpPr>
        <p:spPr>
          <a:xfrm>
            <a:off x="762000" y="2590800"/>
            <a:ext cx="7620000" cy="2590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sz="4400" b="1" kern="0" dirty="0" smtClean="0">
                <a:latin typeface="Arial" panose="020B0604020202020204" pitchFamily="34" charset="0"/>
                <a:cs typeface="Arial" panose="020B0604020202020204" pitchFamily="34" charset="0"/>
              </a:rPr>
              <a:t>Importing from Excel</a:t>
            </a:r>
          </a:p>
        </p:txBody>
      </p:sp>
      <p:pic>
        <p:nvPicPr>
          <p:cNvPr id="6146" name="Picture 2" descr="Image result for importing from exc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3782717"/>
            <a:ext cx="4495800" cy="244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31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4" name="Content Placeholder 3"/>
          <p:cNvSpPr txBox="1">
            <a:spLocks/>
          </p:cNvSpPr>
          <p:nvPr/>
        </p:nvSpPr>
        <p:spPr>
          <a:xfrm>
            <a:off x="609600" y="2209800"/>
            <a:ext cx="2426207" cy="2590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defTabSz="914400">
              <a:buFontTx/>
              <a:buNone/>
            </a:pPr>
            <a:endParaRPr lang="en-US" sz="2800" b="1" kern="0" dirty="0" smtClean="0">
              <a:latin typeface="Arial" panose="020B0604020202020204" pitchFamily="34" charset="0"/>
              <a:cs typeface="Arial" panose="020B0604020202020204" pitchFamily="34" charset="0"/>
            </a:endParaRPr>
          </a:p>
        </p:txBody>
      </p:sp>
      <p:pic>
        <p:nvPicPr>
          <p:cNvPr id="6" name="Content Placeholder 3"/>
          <p:cNvPicPr>
            <a:picLocks noGrp="1" noChangeAspect="1"/>
          </p:cNvPicPr>
          <p:nvPr>
            <p:ph idx="4294967295"/>
          </p:nvPr>
        </p:nvPicPr>
        <p:blipFill>
          <a:blip r:embed="rId4"/>
          <a:stretch>
            <a:fillRect/>
          </a:stretch>
        </p:blipFill>
        <p:spPr>
          <a:xfrm>
            <a:off x="2057400" y="1981200"/>
            <a:ext cx="5029200" cy="4272436"/>
          </a:xfrm>
          <a:prstGeom prst="rect">
            <a:avLst/>
          </a:prstGeom>
        </p:spPr>
      </p:pic>
    </p:spTree>
    <p:extLst>
      <p:ext uri="{BB962C8B-B14F-4D97-AF65-F5344CB8AC3E}">
        <p14:creationId xmlns:p14="http://schemas.microsoft.com/office/powerpoint/2010/main" val="74771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4" name="Picture 3"/>
          <p:cNvPicPr>
            <a:picLocks noChangeAspect="1"/>
          </p:cNvPicPr>
          <p:nvPr/>
        </p:nvPicPr>
        <p:blipFill>
          <a:blip r:embed="rId4"/>
          <a:stretch>
            <a:fillRect/>
          </a:stretch>
        </p:blipFill>
        <p:spPr>
          <a:xfrm>
            <a:off x="1676400" y="1889760"/>
            <a:ext cx="5867400" cy="4693919"/>
          </a:xfrm>
          <a:prstGeom prst="rect">
            <a:avLst/>
          </a:prstGeom>
        </p:spPr>
      </p:pic>
    </p:spTree>
    <p:extLst>
      <p:ext uri="{BB962C8B-B14F-4D97-AF65-F5344CB8AC3E}">
        <p14:creationId xmlns:p14="http://schemas.microsoft.com/office/powerpoint/2010/main" val="279166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4" name="Picture 3"/>
          <p:cNvPicPr>
            <a:picLocks noChangeAspect="1"/>
          </p:cNvPicPr>
          <p:nvPr/>
        </p:nvPicPr>
        <p:blipFill rotWithShape="1">
          <a:blip r:embed="rId4"/>
          <a:srcRect l="18881"/>
          <a:stretch/>
        </p:blipFill>
        <p:spPr>
          <a:xfrm>
            <a:off x="566928" y="2743200"/>
            <a:ext cx="7924800" cy="2120869"/>
          </a:xfrm>
          <a:prstGeom prst="rect">
            <a:avLst/>
          </a:prstGeom>
        </p:spPr>
      </p:pic>
    </p:spTree>
    <p:extLst>
      <p:ext uri="{BB962C8B-B14F-4D97-AF65-F5344CB8AC3E}">
        <p14:creationId xmlns:p14="http://schemas.microsoft.com/office/powerpoint/2010/main" val="274117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4" name="Picture 3"/>
          <p:cNvPicPr>
            <a:picLocks noChangeAspect="1"/>
          </p:cNvPicPr>
          <p:nvPr/>
        </p:nvPicPr>
        <p:blipFill>
          <a:blip r:embed="rId4"/>
          <a:stretch>
            <a:fillRect/>
          </a:stretch>
        </p:blipFill>
        <p:spPr>
          <a:xfrm>
            <a:off x="2971800" y="1828800"/>
            <a:ext cx="2818704" cy="4638656"/>
          </a:xfrm>
          <a:prstGeom prst="rect">
            <a:avLst/>
          </a:prstGeom>
        </p:spPr>
      </p:pic>
    </p:spTree>
    <p:extLst>
      <p:ext uri="{BB962C8B-B14F-4D97-AF65-F5344CB8AC3E}">
        <p14:creationId xmlns:p14="http://schemas.microsoft.com/office/powerpoint/2010/main" val="318360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3"/>
          <p:cNvSpPr txBox="1">
            <a:spLocks/>
          </p:cNvSpPr>
          <p:nvPr/>
        </p:nvSpPr>
        <p:spPr>
          <a:xfrm>
            <a:off x="762000" y="2590800"/>
            <a:ext cx="7620000" cy="2590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sz="4400" b="1" kern="0" dirty="0" smtClean="0">
                <a:latin typeface="Arial" panose="020B0604020202020204" pitchFamily="34" charset="0"/>
                <a:cs typeface="Arial" panose="020B0604020202020204" pitchFamily="34" charset="0"/>
              </a:rPr>
              <a:t>Importing from Oracle SQL</a:t>
            </a:r>
          </a:p>
        </p:txBody>
      </p:sp>
      <p:pic>
        <p:nvPicPr>
          <p:cNvPr id="7170" name="Picture 2" descr="Image result for oracle sq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883152"/>
            <a:ext cx="3810000" cy="18097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5410200" y="4173283"/>
            <a:ext cx="2038350" cy="1247775"/>
          </a:xfrm>
          <a:prstGeom prst="rect">
            <a:avLst/>
          </a:prstGeom>
        </p:spPr>
      </p:pic>
    </p:spTree>
    <p:extLst>
      <p:ext uri="{BB962C8B-B14F-4D97-AF65-F5344CB8AC3E}">
        <p14:creationId xmlns:p14="http://schemas.microsoft.com/office/powerpoint/2010/main" val="119076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4" name="Content Placeholder 3"/>
          <p:cNvSpPr txBox="1">
            <a:spLocks/>
          </p:cNvSpPr>
          <p:nvPr/>
        </p:nvSpPr>
        <p:spPr>
          <a:xfrm>
            <a:off x="697992" y="2133600"/>
            <a:ext cx="7768771" cy="2590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defTabSz="914400">
              <a:buFontTx/>
              <a:buNone/>
            </a:pPr>
            <a:r>
              <a:rPr lang="en-US" sz="2800" b="1" kern="0" dirty="0" smtClean="0">
                <a:latin typeface="Arial" panose="020B0604020202020204" pitchFamily="34" charset="0"/>
                <a:cs typeface="Arial" panose="020B0604020202020204" pitchFamily="34" charset="0"/>
              </a:rPr>
              <a:t>Importing from Oracle SQL</a:t>
            </a:r>
          </a:p>
          <a:p>
            <a:pPr marL="0" indent="0" defTabSz="914400">
              <a:buFontTx/>
              <a:buNone/>
            </a:pPr>
            <a:endParaRPr lang="en-US" sz="2000" b="1" kern="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Can navigate through tables or use a prewritten query</a:t>
            </a:r>
          </a:p>
          <a:p>
            <a:r>
              <a:rPr lang="en-US" sz="1800" b="1" dirty="0">
                <a:latin typeface="Arial" panose="020B0604020202020204" pitchFamily="34" charset="0"/>
                <a:cs typeface="Arial" panose="020B0604020202020204" pitchFamily="34" charset="0"/>
              </a:rPr>
              <a:t>Imports data from database</a:t>
            </a:r>
          </a:p>
          <a:p>
            <a:r>
              <a:rPr lang="en-US" sz="1800" b="1" dirty="0">
                <a:latin typeface="Arial" panose="020B0604020202020204" pitchFamily="34" charset="0"/>
                <a:cs typeface="Arial" panose="020B0604020202020204" pitchFamily="34" charset="0"/>
              </a:rPr>
              <a:t>Can perform additional transformational steps once imported</a:t>
            </a:r>
          </a:p>
          <a:p>
            <a:pPr lvl="1"/>
            <a:r>
              <a:rPr lang="en-US" sz="1800" b="1" dirty="0">
                <a:latin typeface="Arial" panose="020B0604020202020204" pitchFamily="34" charset="0"/>
                <a:cs typeface="Arial" panose="020B0604020202020204" pitchFamily="34" charset="0"/>
              </a:rPr>
              <a:t>Create calculations</a:t>
            </a:r>
          </a:p>
          <a:p>
            <a:pPr lvl="1"/>
            <a:r>
              <a:rPr lang="en-US" sz="1800" b="1" dirty="0">
                <a:latin typeface="Arial" panose="020B0604020202020204" pitchFamily="34" charset="0"/>
                <a:cs typeface="Arial" panose="020B0604020202020204" pitchFamily="34" charset="0"/>
              </a:rPr>
              <a:t>Change formats</a:t>
            </a:r>
          </a:p>
          <a:p>
            <a:pPr lvl="1"/>
            <a:r>
              <a:rPr lang="en-US" sz="1800" b="1" dirty="0">
                <a:latin typeface="Arial" panose="020B0604020202020204" pitchFamily="34" charset="0"/>
                <a:cs typeface="Arial" panose="020B0604020202020204" pitchFamily="34" charset="0"/>
              </a:rPr>
              <a:t>Create calculated columns</a:t>
            </a:r>
          </a:p>
          <a:p>
            <a:pPr lvl="0"/>
            <a:r>
              <a:rPr lang="en-US" sz="1800" b="1" dirty="0">
                <a:latin typeface="Arial" panose="020B0604020202020204" pitchFamily="34" charset="0"/>
                <a:cs typeface="Arial" panose="020B0604020202020204" pitchFamily="34" charset="0"/>
              </a:rPr>
              <a:t>Can import multiple queries into different tables and create relationships</a:t>
            </a:r>
          </a:p>
          <a:p>
            <a:pPr lvl="0"/>
            <a:r>
              <a:rPr lang="en-US" sz="1800" b="1" dirty="0">
                <a:latin typeface="Arial" panose="020B0604020202020204" pitchFamily="34" charset="0"/>
                <a:cs typeface="Arial" panose="020B0604020202020204" pitchFamily="34" charset="0"/>
              </a:rPr>
              <a:t>Must have Oracle ODAC software installed</a:t>
            </a:r>
          </a:p>
          <a:p>
            <a:pPr lvl="1"/>
            <a:r>
              <a:rPr lang="en-US" sz="1800" b="1" dirty="0">
                <a:latin typeface="Arial" panose="020B0604020202020204" pitchFamily="34" charset="0"/>
                <a:cs typeface="Arial" panose="020B0604020202020204" pitchFamily="34" charset="0"/>
              </a:rPr>
              <a:t>Can use either TNS file or enter in server and service name</a:t>
            </a:r>
          </a:p>
          <a:p>
            <a:pPr defTabSz="914400"/>
            <a:endParaRPr lang="en-US" sz="2000" kern="0" dirty="0" smtClean="0"/>
          </a:p>
        </p:txBody>
      </p:sp>
    </p:spTree>
    <p:extLst>
      <p:ext uri="{BB962C8B-B14F-4D97-AF65-F5344CB8AC3E}">
        <p14:creationId xmlns:p14="http://schemas.microsoft.com/office/powerpoint/2010/main" val="113919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fade">
                                      <p:cBhvr>
                                        <p:cTn id="20" dur="500"/>
                                        <p:tgtEl>
                                          <p:spTgt spid="4">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500"/>
                                        <p:tgtEl>
                                          <p:spTgt spid="4">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500"/>
                                        <p:tgtEl>
                                          <p:spTgt spid="4">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9" end="9"/>
                                            </p:txEl>
                                          </p:spTgt>
                                        </p:tgtEl>
                                        <p:attrNameLst>
                                          <p:attrName>style.visibility</p:attrName>
                                        </p:attrNameLst>
                                      </p:cBhvr>
                                      <p:to>
                                        <p:strVal val="visible"/>
                                      </p:to>
                                    </p:set>
                                    <p:animEffect transition="in" filter="fade">
                                      <p:cBhvr>
                                        <p:cTn id="36" dur="500"/>
                                        <p:tgtEl>
                                          <p:spTgt spid="4">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animEffect transition="in" filter="fade">
                                      <p:cBhvr>
                                        <p:cTn id="39"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4" name="Picture 3"/>
          <p:cNvPicPr>
            <a:picLocks noChangeAspect="1"/>
          </p:cNvPicPr>
          <p:nvPr/>
        </p:nvPicPr>
        <p:blipFill>
          <a:blip r:embed="rId4"/>
          <a:stretch>
            <a:fillRect/>
          </a:stretch>
        </p:blipFill>
        <p:spPr>
          <a:xfrm>
            <a:off x="2438400" y="1981200"/>
            <a:ext cx="4199116" cy="4446890"/>
          </a:xfrm>
          <a:prstGeom prst="rect">
            <a:avLst/>
          </a:prstGeom>
        </p:spPr>
      </p:pic>
    </p:spTree>
    <p:extLst>
      <p:ext uri="{BB962C8B-B14F-4D97-AF65-F5344CB8AC3E}">
        <p14:creationId xmlns:p14="http://schemas.microsoft.com/office/powerpoint/2010/main" val="277447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4" name="Picture 3"/>
          <p:cNvPicPr>
            <a:picLocks noChangeAspect="1"/>
          </p:cNvPicPr>
          <p:nvPr/>
        </p:nvPicPr>
        <p:blipFill>
          <a:blip r:embed="rId4"/>
          <a:stretch>
            <a:fillRect/>
          </a:stretch>
        </p:blipFill>
        <p:spPr>
          <a:xfrm>
            <a:off x="1828800" y="1904999"/>
            <a:ext cx="5486400" cy="4627457"/>
          </a:xfrm>
          <a:prstGeom prst="rect">
            <a:avLst/>
          </a:prstGeom>
        </p:spPr>
      </p:pic>
    </p:spTree>
    <p:extLst>
      <p:ext uri="{BB962C8B-B14F-4D97-AF65-F5344CB8AC3E}">
        <p14:creationId xmlns:p14="http://schemas.microsoft.com/office/powerpoint/2010/main" val="318976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4" name="Picture 3"/>
          <p:cNvPicPr>
            <a:picLocks noChangeAspect="1"/>
          </p:cNvPicPr>
          <p:nvPr/>
        </p:nvPicPr>
        <p:blipFill>
          <a:blip r:embed="rId4"/>
          <a:stretch>
            <a:fillRect/>
          </a:stretch>
        </p:blipFill>
        <p:spPr>
          <a:xfrm>
            <a:off x="762000" y="1981200"/>
            <a:ext cx="4739640" cy="1733354"/>
          </a:xfrm>
          <a:prstGeom prst="rect">
            <a:avLst/>
          </a:prstGeom>
        </p:spPr>
      </p:pic>
      <p:pic>
        <p:nvPicPr>
          <p:cNvPr id="6" name="Picture 5"/>
          <p:cNvPicPr>
            <a:picLocks noChangeAspect="1"/>
          </p:cNvPicPr>
          <p:nvPr/>
        </p:nvPicPr>
        <p:blipFill>
          <a:blip r:embed="rId5"/>
          <a:stretch>
            <a:fillRect/>
          </a:stretch>
        </p:blipFill>
        <p:spPr>
          <a:xfrm>
            <a:off x="561736" y="4038600"/>
            <a:ext cx="8048864" cy="2305373"/>
          </a:xfrm>
          <a:prstGeom prst="rect">
            <a:avLst/>
          </a:prstGeom>
        </p:spPr>
      </p:pic>
    </p:spTree>
    <p:extLst>
      <p:ext uri="{BB962C8B-B14F-4D97-AF65-F5344CB8AC3E}">
        <p14:creationId xmlns:p14="http://schemas.microsoft.com/office/powerpoint/2010/main" val="223375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2" descr="C:\Users\jedyoung\Documents\LSCMontgomeryBLDG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981200"/>
            <a:ext cx="193529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 descr="C:\Users\jedyoung\Documents\LSC-CyFai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487" y="5105400"/>
            <a:ext cx="193529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C:\Users\jedyoung\Documents\LSC-NorthHarris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113" y="3505200"/>
            <a:ext cx="1994664" cy="1326530"/>
          </a:xfrm>
          <a:prstGeom prst="rect">
            <a:avLst/>
          </a:prstGeom>
          <a:noFill/>
          <a:extLst>
            <a:ext uri="{909E8E84-426E-40DD-AFC4-6F175D3DCCD1}">
              <a14:hiddenFill xmlns:a14="http://schemas.microsoft.com/office/drawing/2010/main">
                <a:solidFill>
                  <a:srgbClr val="FFFFFF"/>
                </a:solidFill>
              </a14:hiddenFill>
            </a:ext>
          </a:extLst>
        </p:spPr>
      </p:pic>
      <p:sp>
        <p:nvSpPr>
          <p:cNvPr id="76" name="Content Placeholder 4"/>
          <p:cNvSpPr>
            <a:spLocks noGrp="1"/>
          </p:cNvSpPr>
          <p:nvPr>
            <p:ph idx="1"/>
          </p:nvPr>
        </p:nvSpPr>
        <p:spPr>
          <a:xfrm>
            <a:off x="2819400" y="2065174"/>
            <a:ext cx="5549136" cy="4206582"/>
          </a:xfrm>
        </p:spPr>
        <p:txBody>
          <a:bodyPr/>
          <a:lstStyle/>
          <a:p>
            <a:pPr>
              <a:spcBef>
                <a:spcPts val="0"/>
              </a:spcBef>
              <a:spcAft>
                <a:spcPts val="600"/>
              </a:spcAft>
              <a:buFont typeface="Arial" pitchFamily="34" charset="0"/>
              <a:buChar char="•"/>
            </a:pPr>
            <a:r>
              <a:rPr lang="en-US" sz="2000" dirty="0" smtClean="0"/>
              <a:t>89,000 </a:t>
            </a:r>
            <a:r>
              <a:rPr lang="en-US" sz="2000" dirty="0"/>
              <a:t>credit students each semester, total enrollment of more than </a:t>
            </a:r>
            <a:r>
              <a:rPr lang="en-US" sz="2000" dirty="0" smtClean="0"/>
              <a:t>99,000 </a:t>
            </a:r>
            <a:r>
              <a:rPr lang="en-US" sz="2000" dirty="0"/>
              <a:t>(credit and non-credit).</a:t>
            </a:r>
          </a:p>
          <a:p>
            <a:pPr>
              <a:spcBef>
                <a:spcPts val="0"/>
              </a:spcBef>
              <a:spcAft>
                <a:spcPts val="600"/>
              </a:spcAft>
              <a:buFont typeface="Arial" pitchFamily="34" charset="0"/>
              <a:buChar char="•"/>
            </a:pPr>
            <a:r>
              <a:rPr lang="en-US" sz="2000" dirty="0" smtClean="0"/>
              <a:t>One of the </a:t>
            </a:r>
            <a:r>
              <a:rPr lang="en-US" sz="2000" dirty="0"/>
              <a:t>t</a:t>
            </a:r>
            <a:r>
              <a:rPr lang="en-US" sz="2000" dirty="0" smtClean="0"/>
              <a:t>op 3 largest colleges in the nation.</a:t>
            </a:r>
            <a:endParaRPr lang="en-US" sz="2000" dirty="0"/>
          </a:p>
          <a:p>
            <a:pPr>
              <a:spcBef>
                <a:spcPts val="0"/>
              </a:spcBef>
              <a:spcAft>
                <a:spcPts val="600"/>
              </a:spcAft>
              <a:buFont typeface="Arial" pitchFamily="34" charset="0"/>
              <a:buChar char="•"/>
            </a:pPr>
            <a:r>
              <a:rPr lang="en-US" sz="2000" dirty="0"/>
              <a:t>One of the fastest-growing college systems in U.S.</a:t>
            </a:r>
          </a:p>
          <a:p>
            <a:pPr>
              <a:spcBef>
                <a:spcPts val="0"/>
              </a:spcBef>
              <a:spcAft>
                <a:spcPts val="600"/>
              </a:spcAft>
              <a:buFont typeface="Arial" pitchFamily="34" charset="0"/>
              <a:buChar char="•"/>
            </a:pPr>
            <a:r>
              <a:rPr lang="en-US" sz="2000" dirty="0"/>
              <a:t>Added </a:t>
            </a:r>
            <a:r>
              <a:rPr lang="en-US" sz="2000" dirty="0" smtClean="0"/>
              <a:t>39,603 </a:t>
            </a:r>
            <a:r>
              <a:rPr lang="en-US" sz="2000" dirty="0"/>
              <a:t>students fall </a:t>
            </a:r>
            <a:r>
              <a:rPr lang="en-US" sz="2000" dirty="0" smtClean="0"/>
              <a:t>2006 </a:t>
            </a:r>
            <a:r>
              <a:rPr lang="en-US" sz="2000" dirty="0"/>
              <a:t>to fall </a:t>
            </a:r>
            <a:r>
              <a:rPr lang="en-US" sz="2000" dirty="0" smtClean="0"/>
              <a:t>2016, an </a:t>
            </a:r>
            <a:r>
              <a:rPr lang="en-US" sz="2000" dirty="0"/>
              <a:t>86% increase.</a:t>
            </a:r>
          </a:p>
          <a:p>
            <a:pPr>
              <a:spcBef>
                <a:spcPts val="0"/>
              </a:spcBef>
              <a:spcAft>
                <a:spcPts val="600"/>
              </a:spcAft>
              <a:buFont typeface="Arial" pitchFamily="34" charset="0"/>
              <a:buChar char="•"/>
            </a:pPr>
            <a:r>
              <a:rPr lang="en-US" sz="2000" dirty="0"/>
              <a:t>11 school districts, 1,400 square miles, population of 2 million.</a:t>
            </a:r>
          </a:p>
          <a:p>
            <a:pPr>
              <a:spcBef>
                <a:spcPts val="0"/>
              </a:spcBef>
              <a:spcAft>
                <a:spcPts val="600"/>
              </a:spcAft>
              <a:buFont typeface="Arial" pitchFamily="34" charset="0"/>
              <a:buChar char="•"/>
            </a:pPr>
            <a:r>
              <a:rPr lang="en-US" sz="2000" dirty="0" smtClean="0"/>
              <a:t>7,813 employees </a:t>
            </a:r>
            <a:r>
              <a:rPr lang="en-US" sz="2000" dirty="0"/>
              <a:t>(part-time and full-time</a:t>
            </a:r>
            <a:r>
              <a:rPr lang="en-US" sz="2000" dirty="0" smtClean="0"/>
              <a:t>).</a:t>
            </a:r>
            <a:endParaRPr lang="en-US" dirty="0"/>
          </a:p>
        </p:txBody>
      </p:sp>
      <p:pic>
        <p:nvPicPr>
          <p:cNvPr id="8" name="Picture 7" descr="LSC-Office-of-Analytics-and-Institutional-Reporting-Secondary-Logo_Blue_BOLD"/>
          <p:cNvPicPr/>
          <p:nvPr/>
        </p:nvPicPr>
        <p:blipFill>
          <a:blip r:embed="rId6">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10" name="Title 1"/>
          <p:cNvSpPr txBox="1">
            <a:spLocks/>
          </p:cNvSpPr>
          <p:nvPr/>
        </p:nvSpPr>
        <p:spPr>
          <a:xfrm>
            <a:off x="4267200" y="685800"/>
            <a:ext cx="4114800" cy="103546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2pPr>
            <a:lvl3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3pPr>
            <a:lvl4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4pPr>
            <a:lvl5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5pPr>
            <a:lvl6pPr marL="4572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6pPr>
            <a:lvl7pPr marL="9144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7pPr>
            <a:lvl8pPr marL="13716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8pPr>
            <a:lvl9pPr marL="18288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9pPr>
          </a:lstStyle>
          <a:p>
            <a:pPr defTabSz="914400"/>
            <a:r>
              <a:rPr lang="en-US" sz="2800" b="1" kern="0" dirty="0" smtClean="0">
                <a:solidFill>
                  <a:schemeClr val="bg1"/>
                </a:solidFill>
              </a:rPr>
              <a:t>About LSC</a:t>
            </a:r>
            <a:endParaRPr lang="en-US" sz="2800" kern="0" dirty="0">
              <a:solidFill>
                <a:schemeClr val="bg1"/>
              </a:solidFill>
            </a:endParaRPr>
          </a:p>
        </p:txBody>
      </p:sp>
    </p:spTree>
    <p:extLst>
      <p:ext uri="{BB962C8B-B14F-4D97-AF65-F5344CB8AC3E}">
        <p14:creationId xmlns:p14="http://schemas.microsoft.com/office/powerpoint/2010/main" val="166075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7" name="Content Placeholder 3"/>
          <p:cNvSpPr txBox="1">
            <a:spLocks/>
          </p:cNvSpPr>
          <p:nvPr/>
        </p:nvSpPr>
        <p:spPr>
          <a:xfrm>
            <a:off x="762000" y="2590800"/>
            <a:ext cx="7620000" cy="2590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sz="4400" b="1" kern="0" dirty="0" smtClean="0">
                <a:latin typeface="Arial" panose="020B0604020202020204" pitchFamily="34" charset="0"/>
                <a:cs typeface="Arial" panose="020B0604020202020204" pitchFamily="34" charset="0"/>
              </a:rPr>
              <a:t>Importing from </a:t>
            </a:r>
            <a:r>
              <a:rPr lang="en-US" sz="4400" b="1" kern="0" dirty="0" err="1" smtClean="0">
                <a:latin typeface="Arial" panose="020B0604020202020204" pitchFamily="34" charset="0"/>
                <a:cs typeface="Arial" panose="020B0604020202020204" pitchFamily="34" charset="0"/>
              </a:rPr>
              <a:t>MicroSoft</a:t>
            </a:r>
            <a:r>
              <a:rPr lang="en-US" sz="4400" b="1" kern="0" dirty="0" smtClean="0">
                <a:latin typeface="Arial" panose="020B0604020202020204" pitchFamily="34" charset="0"/>
                <a:cs typeface="Arial" panose="020B0604020202020204" pitchFamily="34" charset="0"/>
              </a:rPr>
              <a:t> SQL Server</a:t>
            </a:r>
          </a:p>
        </p:txBody>
      </p:sp>
      <p:pic>
        <p:nvPicPr>
          <p:cNvPr id="8194" name="Picture 2" descr="Image result for microsoft sql ser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101147"/>
            <a:ext cx="3505729" cy="2103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5410200" y="4557712"/>
            <a:ext cx="2038350" cy="1247775"/>
          </a:xfrm>
          <a:prstGeom prst="rect">
            <a:avLst/>
          </a:prstGeom>
        </p:spPr>
      </p:pic>
    </p:spTree>
    <p:extLst>
      <p:ext uri="{BB962C8B-B14F-4D97-AF65-F5344CB8AC3E}">
        <p14:creationId xmlns:p14="http://schemas.microsoft.com/office/powerpoint/2010/main" val="72128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4" name="Content Placeholder 3"/>
          <p:cNvSpPr txBox="1">
            <a:spLocks/>
          </p:cNvSpPr>
          <p:nvPr/>
        </p:nvSpPr>
        <p:spPr>
          <a:xfrm>
            <a:off x="697992" y="2133600"/>
            <a:ext cx="7768771" cy="2590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defTabSz="914400">
              <a:buFontTx/>
              <a:buNone/>
            </a:pPr>
            <a:r>
              <a:rPr lang="en-US" sz="2800" b="1" kern="0" dirty="0" smtClean="0">
                <a:latin typeface="Arial" panose="020B0604020202020204" pitchFamily="34" charset="0"/>
                <a:cs typeface="Arial" panose="020B0604020202020204" pitchFamily="34" charset="0"/>
              </a:rPr>
              <a:t>Importing from </a:t>
            </a:r>
            <a:r>
              <a:rPr lang="en-US" sz="2800" b="1" kern="0" dirty="0" err="1" smtClean="0">
                <a:latin typeface="Arial" panose="020B0604020202020204" pitchFamily="34" charset="0"/>
                <a:cs typeface="Arial" panose="020B0604020202020204" pitchFamily="34" charset="0"/>
              </a:rPr>
              <a:t>MicroSoft</a:t>
            </a:r>
            <a:r>
              <a:rPr lang="en-US" sz="2800" b="1" kern="0" dirty="0" smtClean="0">
                <a:latin typeface="Arial" panose="020B0604020202020204" pitchFamily="34" charset="0"/>
                <a:cs typeface="Arial" panose="020B0604020202020204" pitchFamily="34" charset="0"/>
              </a:rPr>
              <a:t> SQL Server</a:t>
            </a:r>
          </a:p>
          <a:p>
            <a:pPr marL="0" indent="0" defTabSz="914400">
              <a:buFontTx/>
              <a:buNone/>
            </a:pPr>
            <a:endParaRPr lang="en-US" sz="2000" b="1" kern="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Similar to importing from Oracle </a:t>
            </a:r>
            <a:r>
              <a:rPr lang="en-US" sz="1800" b="1" dirty="0" smtClean="0">
                <a:latin typeface="Arial" panose="020B0604020202020204" pitchFamily="34" charset="0"/>
                <a:cs typeface="Arial" panose="020B0604020202020204" pitchFamily="34" charset="0"/>
              </a:rPr>
              <a:t>SQL</a:t>
            </a:r>
          </a:p>
          <a:p>
            <a:endParaRPr lang="en-US" sz="1800" b="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No need for additional </a:t>
            </a:r>
            <a:r>
              <a:rPr lang="en-US" sz="1800" b="1" dirty="0" smtClean="0">
                <a:latin typeface="Arial" panose="020B0604020202020204" pitchFamily="34" charset="0"/>
                <a:cs typeface="Arial" panose="020B0604020202020204" pitchFamily="34" charset="0"/>
              </a:rPr>
              <a:t>software</a:t>
            </a:r>
          </a:p>
          <a:p>
            <a:endParaRPr lang="en-US" sz="1800" b="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Credentials may be same as your computer login</a:t>
            </a:r>
          </a:p>
          <a:p>
            <a:pPr defTabSz="914400"/>
            <a:endParaRPr lang="en-US" sz="2000" kern="0" dirty="0" smtClean="0"/>
          </a:p>
        </p:txBody>
      </p:sp>
    </p:spTree>
    <p:extLst>
      <p:ext uri="{BB962C8B-B14F-4D97-AF65-F5344CB8AC3E}">
        <p14:creationId xmlns:p14="http://schemas.microsoft.com/office/powerpoint/2010/main" val="288939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4" name="Picture 3"/>
          <p:cNvPicPr>
            <a:picLocks noChangeAspect="1"/>
          </p:cNvPicPr>
          <p:nvPr/>
        </p:nvPicPr>
        <p:blipFill>
          <a:blip r:embed="rId4"/>
          <a:stretch>
            <a:fillRect/>
          </a:stretch>
        </p:blipFill>
        <p:spPr>
          <a:xfrm>
            <a:off x="1371600" y="2057400"/>
            <a:ext cx="6477000" cy="4313832"/>
          </a:xfrm>
          <a:prstGeom prst="rect">
            <a:avLst/>
          </a:prstGeom>
        </p:spPr>
      </p:pic>
    </p:spTree>
    <p:extLst>
      <p:ext uri="{BB962C8B-B14F-4D97-AF65-F5344CB8AC3E}">
        <p14:creationId xmlns:p14="http://schemas.microsoft.com/office/powerpoint/2010/main" val="401467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4" name="Picture 3"/>
          <p:cNvPicPr>
            <a:picLocks noChangeAspect="1"/>
          </p:cNvPicPr>
          <p:nvPr/>
        </p:nvPicPr>
        <p:blipFill>
          <a:blip r:embed="rId4"/>
          <a:stretch>
            <a:fillRect/>
          </a:stretch>
        </p:blipFill>
        <p:spPr>
          <a:xfrm>
            <a:off x="609600" y="1905001"/>
            <a:ext cx="4191000" cy="2101454"/>
          </a:xfrm>
          <a:prstGeom prst="rect">
            <a:avLst/>
          </a:prstGeom>
        </p:spPr>
      </p:pic>
      <p:pic>
        <p:nvPicPr>
          <p:cNvPr id="6" name="Picture 5"/>
          <p:cNvPicPr>
            <a:picLocks noChangeAspect="1"/>
          </p:cNvPicPr>
          <p:nvPr/>
        </p:nvPicPr>
        <p:blipFill>
          <a:blip r:embed="rId5"/>
          <a:stretch>
            <a:fillRect/>
          </a:stretch>
        </p:blipFill>
        <p:spPr>
          <a:xfrm>
            <a:off x="1304544" y="4038600"/>
            <a:ext cx="7180982" cy="2507536"/>
          </a:xfrm>
          <a:prstGeom prst="rect">
            <a:avLst/>
          </a:prstGeom>
        </p:spPr>
      </p:pic>
    </p:spTree>
    <p:extLst>
      <p:ext uri="{BB962C8B-B14F-4D97-AF65-F5344CB8AC3E}">
        <p14:creationId xmlns:p14="http://schemas.microsoft.com/office/powerpoint/2010/main" val="257436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7" name="Content Placeholder 3"/>
          <p:cNvSpPr txBox="1">
            <a:spLocks/>
          </p:cNvSpPr>
          <p:nvPr/>
        </p:nvSpPr>
        <p:spPr>
          <a:xfrm>
            <a:off x="762000" y="2590800"/>
            <a:ext cx="7620000" cy="2590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sz="4400" b="1" kern="0" dirty="0" smtClean="0">
                <a:latin typeface="Arial" panose="020B0604020202020204" pitchFamily="34" charset="0"/>
                <a:cs typeface="Arial" panose="020B0604020202020204" pitchFamily="34" charset="0"/>
              </a:rPr>
              <a:t>After the Import</a:t>
            </a:r>
          </a:p>
        </p:txBody>
      </p:sp>
      <p:pic>
        <p:nvPicPr>
          <p:cNvPr id="12" name="Picture 11"/>
          <p:cNvPicPr>
            <a:picLocks noChangeAspect="1"/>
          </p:cNvPicPr>
          <p:nvPr/>
        </p:nvPicPr>
        <p:blipFill>
          <a:blip r:embed="rId4"/>
          <a:stretch>
            <a:fillRect/>
          </a:stretch>
        </p:blipFill>
        <p:spPr>
          <a:xfrm>
            <a:off x="2562225" y="3657600"/>
            <a:ext cx="4019550" cy="2131054"/>
          </a:xfrm>
          <a:prstGeom prst="rect">
            <a:avLst/>
          </a:prstGeom>
          <a:ln w="22225">
            <a:solidFill>
              <a:srgbClr val="002060"/>
            </a:solidFill>
          </a:ln>
        </p:spPr>
      </p:pic>
    </p:spTree>
    <p:extLst>
      <p:ext uri="{BB962C8B-B14F-4D97-AF65-F5344CB8AC3E}">
        <p14:creationId xmlns:p14="http://schemas.microsoft.com/office/powerpoint/2010/main" val="209147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4" name="Content Placeholder 3"/>
          <p:cNvSpPr txBox="1">
            <a:spLocks/>
          </p:cNvSpPr>
          <p:nvPr/>
        </p:nvSpPr>
        <p:spPr>
          <a:xfrm>
            <a:off x="697992" y="2133600"/>
            <a:ext cx="7768771" cy="2590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defTabSz="914400">
              <a:buFontTx/>
              <a:buNone/>
            </a:pPr>
            <a:r>
              <a:rPr lang="en-US" sz="2800" b="1" kern="0" dirty="0" smtClean="0">
                <a:latin typeface="Arial" panose="020B0604020202020204" pitchFamily="34" charset="0"/>
                <a:cs typeface="Arial" panose="020B0604020202020204" pitchFamily="34" charset="0"/>
              </a:rPr>
              <a:t>After the import</a:t>
            </a:r>
          </a:p>
          <a:p>
            <a:pPr marL="0" indent="0" defTabSz="914400">
              <a:buFontTx/>
              <a:buNone/>
            </a:pPr>
            <a:endParaRPr lang="en-US" sz="2000" b="1" kern="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Can add calculated fields and </a:t>
            </a:r>
            <a:r>
              <a:rPr lang="en-US" sz="1800" b="1" dirty="0" smtClean="0">
                <a:latin typeface="Arial" panose="020B0604020202020204" pitchFamily="34" charset="0"/>
                <a:cs typeface="Arial" panose="020B0604020202020204" pitchFamily="34" charset="0"/>
              </a:rPr>
              <a:t>columns</a:t>
            </a:r>
          </a:p>
          <a:p>
            <a:endParaRPr lang="en-US" sz="1800" b="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Can set up relationships to utilize data from multiple tables</a:t>
            </a:r>
          </a:p>
          <a:p>
            <a:pPr lvl="1"/>
            <a:r>
              <a:rPr lang="en-US" sz="1800" b="1" dirty="0">
                <a:latin typeface="Arial" panose="020B0604020202020204" pitchFamily="34" charset="0"/>
                <a:cs typeface="Arial" panose="020B0604020202020204" pitchFamily="34" charset="0"/>
              </a:rPr>
              <a:t>Can be as </a:t>
            </a:r>
            <a:r>
              <a:rPr lang="en-US" sz="1800" b="1" dirty="0" smtClean="0">
                <a:latin typeface="Arial" panose="020B0604020202020204" pitchFamily="34" charset="0"/>
                <a:cs typeface="Arial" panose="020B0604020202020204" pitchFamily="34" charset="0"/>
              </a:rPr>
              <a:t>few </a:t>
            </a:r>
            <a:r>
              <a:rPr lang="en-US" sz="1800" b="1" dirty="0">
                <a:latin typeface="Arial" panose="020B0604020202020204" pitchFamily="34" charset="0"/>
                <a:cs typeface="Arial" panose="020B0604020202020204" pitchFamily="34" charset="0"/>
              </a:rPr>
              <a:t>as two tables or as </a:t>
            </a:r>
            <a:r>
              <a:rPr lang="en-US" sz="1800" b="1" dirty="0" smtClean="0">
                <a:latin typeface="Arial" panose="020B0604020202020204" pitchFamily="34" charset="0"/>
                <a:cs typeface="Arial" panose="020B0604020202020204" pitchFamily="34" charset="0"/>
              </a:rPr>
              <a:t>many </a:t>
            </a:r>
            <a:r>
              <a:rPr lang="en-US" sz="1800" b="1" dirty="0">
                <a:latin typeface="Arial" panose="020B0604020202020204" pitchFamily="34" charset="0"/>
                <a:cs typeface="Arial" panose="020B0604020202020204" pitchFamily="34" charset="0"/>
              </a:rPr>
              <a:t>as your imagination </a:t>
            </a:r>
            <a:r>
              <a:rPr lang="en-US" sz="1800" b="1" dirty="0" smtClean="0">
                <a:latin typeface="Arial" panose="020B0604020202020204" pitchFamily="34" charset="0"/>
                <a:cs typeface="Arial" panose="020B0604020202020204" pitchFamily="34" charset="0"/>
              </a:rPr>
              <a:t>allows</a:t>
            </a:r>
          </a:p>
          <a:p>
            <a:pPr lvl="1"/>
            <a:endParaRPr lang="en-US" sz="1800" b="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Easy drag and drop </a:t>
            </a:r>
            <a:r>
              <a:rPr lang="en-US" sz="1800" b="1" dirty="0" smtClean="0">
                <a:latin typeface="Arial" panose="020B0604020202020204" pitchFamily="34" charset="0"/>
                <a:cs typeface="Arial" panose="020B0604020202020204" pitchFamily="34" charset="0"/>
              </a:rPr>
              <a:t>visualizations</a:t>
            </a:r>
          </a:p>
          <a:p>
            <a:endParaRPr lang="en-US" sz="1800" b="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Refreshing data is one click away</a:t>
            </a:r>
          </a:p>
          <a:p>
            <a:pPr defTabSz="914400"/>
            <a:endParaRPr lang="en-US" sz="2000" kern="0" dirty="0" smtClean="0"/>
          </a:p>
        </p:txBody>
      </p:sp>
    </p:spTree>
    <p:extLst>
      <p:ext uri="{BB962C8B-B14F-4D97-AF65-F5344CB8AC3E}">
        <p14:creationId xmlns:p14="http://schemas.microsoft.com/office/powerpoint/2010/main" val="78827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7" end="7"/>
                                            </p:txEl>
                                          </p:spTgt>
                                        </p:tgtEl>
                                        <p:attrNameLst>
                                          <p:attrName>style.visibility</p:attrName>
                                        </p:attrNameLst>
                                      </p:cBhvr>
                                      <p:to>
                                        <p:strVal val="visible"/>
                                      </p:to>
                                    </p:set>
                                    <p:animEffect transition="in" filter="fade">
                                      <p:cBhvr>
                                        <p:cTn id="20" dur="500"/>
                                        <p:tgtEl>
                                          <p:spTgt spid="4">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animEffect transition="in" filter="fade">
                                      <p:cBhvr>
                                        <p:cTn id="25"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4" name="Picture 3"/>
          <p:cNvPicPr>
            <a:picLocks noChangeAspect="1"/>
          </p:cNvPicPr>
          <p:nvPr/>
        </p:nvPicPr>
        <p:blipFill>
          <a:blip r:embed="rId4"/>
          <a:stretch>
            <a:fillRect/>
          </a:stretch>
        </p:blipFill>
        <p:spPr>
          <a:xfrm>
            <a:off x="1143000" y="2133600"/>
            <a:ext cx="6868904" cy="4188748"/>
          </a:xfrm>
          <a:prstGeom prst="rect">
            <a:avLst/>
          </a:prstGeom>
        </p:spPr>
      </p:pic>
    </p:spTree>
    <p:extLst>
      <p:ext uri="{BB962C8B-B14F-4D97-AF65-F5344CB8AC3E}">
        <p14:creationId xmlns:p14="http://schemas.microsoft.com/office/powerpoint/2010/main" val="28059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4" name="Picture 3"/>
          <p:cNvPicPr>
            <a:picLocks noChangeAspect="1"/>
          </p:cNvPicPr>
          <p:nvPr/>
        </p:nvPicPr>
        <p:blipFill>
          <a:blip r:embed="rId4"/>
          <a:stretch>
            <a:fillRect/>
          </a:stretch>
        </p:blipFill>
        <p:spPr>
          <a:xfrm>
            <a:off x="1280160" y="1828800"/>
            <a:ext cx="6585545" cy="4695351"/>
          </a:xfrm>
          <a:prstGeom prst="rect">
            <a:avLst/>
          </a:prstGeom>
        </p:spPr>
      </p:pic>
    </p:spTree>
    <p:extLst>
      <p:ext uri="{BB962C8B-B14F-4D97-AF65-F5344CB8AC3E}">
        <p14:creationId xmlns:p14="http://schemas.microsoft.com/office/powerpoint/2010/main" val="179343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4" name="Content Placeholder 3"/>
          <p:cNvSpPr txBox="1">
            <a:spLocks/>
          </p:cNvSpPr>
          <p:nvPr/>
        </p:nvSpPr>
        <p:spPr>
          <a:xfrm>
            <a:off x="795528" y="1946908"/>
            <a:ext cx="7620000" cy="2590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sz="4400" b="1" kern="0" dirty="0" smtClean="0">
                <a:latin typeface="Arial" panose="020B0604020202020204" pitchFamily="34" charset="0"/>
                <a:cs typeface="Arial" panose="020B0604020202020204" pitchFamily="34" charset="0"/>
              </a:rPr>
              <a:t>Refreshing Power BI Reports</a:t>
            </a:r>
          </a:p>
        </p:txBody>
      </p:sp>
      <p:pic>
        <p:nvPicPr>
          <p:cNvPr id="9218" name="Picture 2" descr="Image result for refre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6153" y="3541773"/>
            <a:ext cx="5238750"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1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4"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95400" y="1892268"/>
            <a:ext cx="6553200" cy="4495086"/>
          </a:xfrm>
        </p:spPr>
      </p:pic>
    </p:spTree>
    <p:extLst>
      <p:ext uri="{BB962C8B-B14F-4D97-AF65-F5344CB8AC3E}">
        <p14:creationId xmlns:p14="http://schemas.microsoft.com/office/powerpoint/2010/main" val="367639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oday_based_08.19.13.02 TGCCCColleges_ServiceAreaMap_Aug2013_r1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055520"/>
            <a:ext cx="4337333" cy="4267200"/>
          </a:xfrm>
          <a:prstGeom prst="rect">
            <a:avLst/>
          </a:prstGeom>
        </p:spPr>
      </p:pic>
      <p:sp>
        <p:nvSpPr>
          <p:cNvPr id="13" name="Rectangle 12"/>
          <p:cNvSpPr/>
          <p:nvPr/>
        </p:nvSpPr>
        <p:spPr>
          <a:xfrm>
            <a:off x="5051097" y="2298680"/>
            <a:ext cx="3864303" cy="3416320"/>
          </a:xfrm>
          <a:prstGeom prst="rect">
            <a:avLst/>
          </a:prstGeom>
        </p:spPr>
        <p:txBody>
          <a:bodyPr wrap="square">
            <a:spAutoFit/>
          </a:bodyPr>
          <a:lstStyle/>
          <a:p>
            <a:pPr eaLnBrk="0" hangingPunct="0">
              <a:lnSpc>
                <a:spcPct val="150000"/>
              </a:lnSpc>
            </a:pPr>
            <a:r>
              <a:rPr lang="en-US" sz="2400" dirty="0"/>
              <a:t>11 school districts</a:t>
            </a:r>
          </a:p>
          <a:p>
            <a:pPr eaLnBrk="0" hangingPunct="0">
              <a:lnSpc>
                <a:spcPct val="150000"/>
              </a:lnSpc>
            </a:pPr>
            <a:r>
              <a:rPr lang="en-US" sz="2400" dirty="0"/>
              <a:t> </a:t>
            </a:r>
            <a:r>
              <a:rPr lang="en-US" sz="2400" dirty="0" smtClean="0"/>
              <a:t>99,000 </a:t>
            </a:r>
            <a:r>
              <a:rPr lang="en-US" sz="2400" dirty="0"/>
              <a:t>students </a:t>
            </a:r>
          </a:p>
          <a:p>
            <a:pPr eaLnBrk="0" hangingPunct="0">
              <a:lnSpc>
                <a:spcPct val="150000"/>
              </a:lnSpc>
            </a:pPr>
            <a:r>
              <a:rPr lang="en-US" sz="2400" dirty="0"/>
              <a:t> </a:t>
            </a:r>
            <a:r>
              <a:rPr lang="en-US" sz="2400" dirty="0" smtClean="0"/>
              <a:t>2.1 </a:t>
            </a:r>
            <a:r>
              <a:rPr lang="en-US" sz="2400" dirty="0"/>
              <a:t>M population</a:t>
            </a:r>
          </a:p>
          <a:p>
            <a:pPr eaLnBrk="0" hangingPunct="0">
              <a:lnSpc>
                <a:spcPct val="150000"/>
              </a:lnSpc>
            </a:pPr>
            <a:r>
              <a:rPr lang="en-US" sz="2400" dirty="0"/>
              <a:t> 1,400 square miles</a:t>
            </a:r>
          </a:p>
          <a:p>
            <a:pPr eaLnBrk="0" hangingPunct="0">
              <a:lnSpc>
                <a:spcPct val="150000"/>
              </a:lnSpc>
            </a:pPr>
            <a:r>
              <a:rPr lang="en-US" sz="2400" dirty="0"/>
              <a:t> $</a:t>
            </a:r>
            <a:r>
              <a:rPr lang="en-US" sz="2400" dirty="0" smtClean="0"/>
              <a:t>347 </a:t>
            </a:r>
            <a:r>
              <a:rPr lang="en-US" sz="2400" dirty="0"/>
              <a:t>M operating budget</a:t>
            </a:r>
          </a:p>
          <a:p>
            <a:pPr eaLnBrk="0" hangingPunct="0">
              <a:lnSpc>
                <a:spcPct val="150000"/>
              </a:lnSpc>
            </a:pPr>
            <a:r>
              <a:rPr lang="en-US" sz="2400" dirty="0"/>
              <a:t> </a:t>
            </a:r>
            <a:r>
              <a:rPr lang="en-US" sz="2400" dirty="0" smtClean="0"/>
              <a:t>7,813 </a:t>
            </a:r>
            <a:r>
              <a:rPr lang="en-US" sz="2400" dirty="0"/>
              <a:t>employees</a:t>
            </a:r>
          </a:p>
        </p:txBody>
      </p:sp>
      <p:pic>
        <p:nvPicPr>
          <p:cNvPr id="6" name="Picture 5" descr="LSC-Office-of-Analytics-and-Institutional-Reporting-Secondary-Logo_Blue_BOLD"/>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7" name="Title 1"/>
          <p:cNvSpPr txBox="1">
            <a:spLocks/>
          </p:cNvSpPr>
          <p:nvPr/>
        </p:nvSpPr>
        <p:spPr>
          <a:xfrm>
            <a:off x="4267200" y="685800"/>
            <a:ext cx="4114800" cy="103546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2pPr>
            <a:lvl3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3pPr>
            <a:lvl4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4pPr>
            <a:lvl5pPr algn="ctr" rtl="0" eaLnBrk="0" fontAlgn="base" hangingPunct="0">
              <a:spcBef>
                <a:spcPct val="0"/>
              </a:spcBef>
              <a:spcAft>
                <a:spcPct val="0"/>
              </a:spcAft>
              <a:defRPr sz="4400">
                <a:solidFill>
                  <a:schemeClr val="tx2"/>
                </a:solidFill>
                <a:latin typeface="Lucida Grande" pitchFamily="-112" charset="0"/>
                <a:ea typeface="Geneva" pitchFamily="-112" charset="0"/>
                <a:cs typeface="Geneva" pitchFamily="-112" charset="0"/>
              </a:defRPr>
            </a:lvl5pPr>
            <a:lvl6pPr marL="4572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6pPr>
            <a:lvl7pPr marL="9144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7pPr>
            <a:lvl8pPr marL="13716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8pPr>
            <a:lvl9pPr marL="1828800" algn="ctr" rtl="0" fontAlgn="base">
              <a:spcBef>
                <a:spcPct val="0"/>
              </a:spcBef>
              <a:spcAft>
                <a:spcPct val="0"/>
              </a:spcAft>
              <a:defRPr sz="4400">
                <a:solidFill>
                  <a:schemeClr val="tx2"/>
                </a:solidFill>
                <a:latin typeface="Lucida Grande" pitchFamily="-112" charset="0"/>
                <a:ea typeface="Geneva" pitchFamily="-112" charset="0"/>
                <a:cs typeface="Geneva" pitchFamily="-112" charset="0"/>
              </a:defRPr>
            </a:lvl9pPr>
          </a:lstStyle>
          <a:p>
            <a:pPr defTabSz="914400"/>
            <a:r>
              <a:rPr lang="en-US" sz="2800" b="1" kern="0" dirty="0" smtClean="0">
                <a:solidFill>
                  <a:schemeClr val="bg1"/>
                </a:solidFill>
              </a:rPr>
              <a:t>About LSC</a:t>
            </a:r>
            <a:endParaRPr lang="en-US" sz="2800" kern="0" dirty="0">
              <a:solidFill>
                <a:schemeClr val="bg1"/>
              </a:solidFill>
            </a:endParaRPr>
          </a:p>
        </p:txBody>
      </p:sp>
    </p:spTree>
    <p:extLst>
      <p:ext uri="{BB962C8B-B14F-4D97-AF65-F5344CB8AC3E}">
        <p14:creationId xmlns:p14="http://schemas.microsoft.com/office/powerpoint/2010/main" val="292710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4" name="Picture 3"/>
          <p:cNvPicPr>
            <a:picLocks noChangeAspect="1"/>
          </p:cNvPicPr>
          <p:nvPr/>
        </p:nvPicPr>
        <p:blipFill>
          <a:blip r:embed="rId4"/>
          <a:stretch>
            <a:fillRect/>
          </a:stretch>
        </p:blipFill>
        <p:spPr>
          <a:xfrm>
            <a:off x="609600" y="1882959"/>
            <a:ext cx="3749596" cy="4594042"/>
          </a:xfrm>
          <a:prstGeom prst="rect">
            <a:avLst/>
          </a:prstGeom>
        </p:spPr>
      </p:pic>
      <p:pic>
        <p:nvPicPr>
          <p:cNvPr id="6" name="Picture 5"/>
          <p:cNvPicPr>
            <a:picLocks noChangeAspect="1"/>
          </p:cNvPicPr>
          <p:nvPr/>
        </p:nvPicPr>
        <p:blipFill>
          <a:blip r:embed="rId5"/>
          <a:stretch>
            <a:fillRect/>
          </a:stretch>
        </p:blipFill>
        <p:spPr>
          <a:xfrm>
            <a:off x="4716150" y="1882960"/>
            <a:ext cx="3867018" cy="4594042"/>
          </a:xfrm>
          <a:prstGeom prst="rect">
            <a:avLst/>
          </a:prstGeom>
        </p:spPr>
      </p:pic>
      <p:sp>
        <p:nvSpPr>
          <p:cNvPr id="3" name="Right Arrow 2"/>
          <p:cNvSpPr/>
          <p:nvPr/>
        </p:nvSpPr>
        <p:spPr bwMode="auto">
          <a:xfrm>
            <a:off x="3505200" y="3886200"/>
            <a:ext cx="2209800" cy="685800"/>
          </a:xfrm>
          <a:prstGeom prst="rightArrow">
            <a:avLst/>
          </a:prstGeom>
          <a:solidFill>
            <a:srgbClr val="FF0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Grande" pitchFamily="-112" charset="0"/>
              <a:ea typeface="Geneva" pitchFamily="-112" charset="0"/>
              <a:cs typeface="Geneva" pitchFamily="-112" charset="0"/>
            </a:endParaRPr>
          </a:p>
        </p:txBody>
      </p:sp>
    </p:spTree>
    <p:extLst>
      <p:ext uri="{BB962C8B-B14F-4D97-AF65-F5344CB8AC3E}">
        <p14:creationId xmlns:p14="http://schemas.microsoft.com/office/powerpoint/2010/main" val="99301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4" name="Content Placeholder 3"/>
          <p:cNvSpPr txBox="1">
            <a:spLocks/>
          </p:cNvSpPr>
          <p:nvPr/>
        </p:nvSpPr>
        <p:spPr>
          <a:xfrm>
            <a:off x="698500" y="1828800"/>
            <a:ext cx="7620000" cy="2590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sz="4400" b="1" kern="0" dirty="0" smtClean="0">
                <a:latin typeface="Arial" panose="020B0604020202020204" pitchFamily="34" charset="0"/>
                <a:cs typeface="Arial" panose="020B0604020202020204" pitchFamily="34" charset="0"/>
              </a:rPr>
              <a:t>Accessibility and Portability</a:t>
            </a:r>
          </a:p>
        </p:txBody>
      </p:sp>
      <p:pic>
        <p:nvPicPr>
          <p:cNvPr id="11266" name="Picture 2" descr="Image result for accessi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377184"/>
            <a:ext cx="52070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62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1026" name="Picture 2" descr="Image result for lap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057400"/>
            <a:ext cx="5457825"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35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2050" name="Picture 2" descr="Image result for tabl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676400"/>
            <a:ext cx="4761513"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99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526255"/>
            <a:ext cx="4648200" cy="1035464"/>
          </a:xfrm>
        </p:spPr>
        <p:txBody>
          <a:bodyPr/>
          <a:lstStyle/>
          <a:p>
            <a:pPr marL="0" lvl="0" indent="0"/>
            <a:r>
              <a:rPr lang="en-US" sz="2800" b="1" dirty="0" smtClean="0">
                <a:solidFill>
                  <a:schemeClr val="bg1"/>
                </a:solidFill>
              </a:rPr>
              <a:t>How We’re Empowering our Clients</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076" name="Picture 4" descr="Image result for smart ph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81200"/>
            <a:ext cx="6187439"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4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85800"/>
            <a:ext cx="4114800" cy="1035464"/>
          </a:xfrm>
        </p:spPr>
        <p:txBody>
          <a:bodyPr/>
          <a:lstStyle/>
          <a:p>
            <a:pPr marL="0" lvl="0" indent="0"/>
            <a:r>
              <a:rPr lang="en-US" sz="3200" b="1" dirty="0" smtClean="0">
                <a:solidFill>
                  <a:schemeClr val="bg1"/>
                </a:solidFill>
              </a:rPr>
              <a:t>Closing</a:t>
            </a:r>
            <a:endParaRPr lang="en-US" sz="32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pic>
        <p:nvPicPr>
          <p:cNvPr id="3" name="Picture 2"/>
          <p:cNvPicPr>
            <a:picLocks noChangeAspect="1"/>
          </p:cNvPicPr>
          <p:nvPr/>
        </p:nvPicPr>
        <p:blipFill>
          <a:blip r:embed="rId4"/>
          <a:stretch>
            <a:fillRect/>
          </a:stretch>
        </p:blipFill>
        <p:spPr>
          <a:xfrm>
            <a:off x="1066800" y="1828800"/>
            <a:ext cx="6858000" cy="4667042"/>
          </a:xfrm>
          <a:prstGeom prst="rect">
            <a:avLst/>
          </a:prstGeom>
        </p:spPr>
      </p:pic>
      <p:sp>
        <p:nvSpPr>
          <p:cNvPr id="6" name="Content Placeholder 2"/>
          <p:cNvSpPr>
            <a:spLocks noGrp="1"/>
          </p:cNvSpPr>
          <p:nvPr>
            <p:ph idx="1"/>
          </p:nvPr>
        </p:nvSpPr>
        <p:spPr>
          <a:xfrm>
            <a:off x="4343400" y="3276600"/>
            <a:ext cx="3505200" cy="1143000"/>
          </a:xfrm>
        </p:spPr>
        <p:txBody>
          <a:bodyPr/>
          <a:lstStyle/>
          <a:p>
            <a:pPr marL="0" indent="0" algn="ctr">
              <a:buNone/>
            </a:pPr>
            <a:r>
              <a:rPr lang="en-US" sz="3600" dirty="0" smtClean="0">
                <a:latin typeface="Arial" panose="020B0604020202020204" pitchFamily="34" charset="0"/>
                <a:cs typeface="Arial" panose="020B0604020202020204" pitchFamily="34" charset="0"/>
              </a:rPr>
              <a:t>We’ve ALL</a:t>
            </a:r>
          </a:p>
          <a:p>
            <a:pPr marL="0" indent="0" algn="ctr">
              <a:buNone/>
            </a:pPr>
            <a:r>
              <a:rPr lang="en-US" sz="3600" dirty="0" smtClean="0">
                <a:latin typeface="Arial" panose="020B0604020202020204" pitchFamily="34" charset="0"/>
                <a:cs typeface="Arial" panose="020B0604020202020204" pitchFamily="34" charset="0"/>
              </a:rPr>
              <a:t>Got the </a:t>
            </a:r>
          </a:p>
          <a:p>
            <a:pPr marL="0" indent="0" algn="ctr">
              <a:buNone/>
            </a:pPr>
            <a:r>
              <a:rPr lang="en-US" sz="3600" dirty="0" smtClean="0">
                <a:latin typeface="Arial" panose="020B0604020202020204" pitchFamily="34" charset="0"/>
                <a:cs typeface="Arial" panose="020B0604020202020204" pitchFamily="34" charset="0"/>
              </a:rPr>
              <a:t>Power (BI)</a:t>
            </a:r>
            <a:endParaRPr lang="en-US" sz="3600" dirty="0">
              <a:latin typeface="Arial" panose="020B0604020202020204" pitchFamily="34" charset="0"/>
              <a:cs typeface="Arial" panose="020B0604020202020204" pitchFamily="34" charset="0"/>
            </a:endParaRPr>
          </a:p>
        </p:txBody>
      </p:sp>
      <p:pic>
        <p:nvPicPr>
          <p:cNvPr id="12304" name="Picture 16" descr="Image result for power bi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5410" y="4006216"/>
            <a:ext cx="2205990" cy="22059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21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4" name="Content Placeholder 3"/>
          <p:cNvSpPr>
            <a:spLocks noGrp="1"/>
          </p:cNvSpPr>
          <p:nvPr>
            <p:ph idx="1"/>
          </p:nvPr>
        </p:nvSpPr>
        <p:spPr>
          <a:xfrm>
            <a:off x="457200" y="2057400"/>
            <a:ext cx="8229600" cy="4525963"/>
          </a:xfrm>
        </p:spPr>
        <p:txBody>
          <a:bodyPr/>
          <a:lstStyle/>
          <a:p>
            <a:pPr marL="0" indent="0" algn="ctr">
              <a:buNone/>
            </a:pPr>
            <a:endParaRPr lang="en-US" sz="4400" dirty="0" smtClean="0">
              <a:latin typeface="Arial" panose="020B0604020202020204" pitchFamily="34" charset="0"/>
              <a:cs typeface="Arial" panose="020B0604020202020204" pitchFamily="34" charset="0"/>
            </a:endParaRPr>
          </a:p>
          <a:p>
            <a:pPr marL="0" indent="0" algn="ctr">
              <a:buNone/>
            </a:pPr>
            <a:r>
              <a:rPr lang="en-US" sz="4400" dirty="0" smtClean="0">
                <a:latin typeface="Arial" panose="020B0604020202020204" pitchFamily="34" charset="0"/>
                <a:cs typeface="Arial" panose="020B0604020202020204" pitchFamily="34" charset="0"/>
              </a:rPr>
              <a:t>Questions?</a:t>
            </a:r>
          </a:p>
          <a:p>
            <a:pPr marL="0" indent="0" algn="ctr">
              <a:buNone/>
            </a:pPr>
            <a:endParaRPr lang="en-US" sz="4400" dirty="0">
              <a:latin typeface="Arial" panose="020B0604020202020204" pitchFamily="34" charset="0"/>
              <a:cs typeface="Arial" panose="020B0604020202020204" pitchFamily="34" charset="0"/>
            </a:endParaRPr>
          </a:p>
          <a:p>
            <a:pPr marL="0" indent="0" algn="ctr">
              <a:buNone/>
            </a:pPr>
            <a:endParaRPr lang="en-US" sz="4400" dirty="0" smtClean="0"/>
          </a:p>
        </p:txBody>
      </p:sp>
      <p:pic>
        <p:nvPicPr>
          <p:cNvPr id="3" name="Picture 2"/>
          <p:cNvPicPr>
            <a:picLocks noChangeAspect="1"/>
          </p:cNvPicPr>
          <p:nvPr/>
        </p:nvPicPr>
        <p:blipFill>
          <a:blip r:embed="rId4"/>
          <a:stretch>
            <a:fillRect/>
          </a:stretch>
        </p:blipFill>
        <p:spPr>
          <a:xfrm>
            <a:off x="3581400" y="4038600"/>
            <a:ext cx="1900576" cy="1852612"/>
          </a:xfrm>
          <a:prstGeom prst="rect">
            <a:avLst/>
          </a:prstGeom>
        </p:spPr>
      </p:pic>
    </p:spTree>
    <p:extLst>
      <p:ext uri="{BB962C8B-B14F-4D97-AF65-F5344CB8AC3E}">
        <p14:creationId xmlns:p14="http://schemas.microsoft.com/office/powerpoint/2010/main" val="5561348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4" name="Content Placeholder 3"/>
          <p:cNvSpPr>
            <a:spLocks noGrp="1"/>
          </p:cNvSpPr>
          <p:nvPr>
            <p:ph idx="1"/>
          </p:nvPr>
        </p:nvSpPr>
        <p:spPr>
          <a:xfrm>
            <a:off x="457200" y="2057400"/>
            <a:ext cx="8229600" cy="4525963"/>
          </a:xfrm>
        </p:spPr>
        <p:txBody>
          <a:bodyPr/>
          <a:lstStyle/>
          <a:p>
            <a:pPr marL="0" indent="0" algn="ctr">
              <a:buNone/>
            </a:pPr>
            <a:endParaRPr lang="en-US" sz="4400" dirty="0" smtClean="0">
              <a:latin typeface="Arial" panose="020B0604020202020204" pitchFamily="34" charset="0"/>
              <a:cs typeface="Arial" panose="020B0604020202020204" pitchFamily="34" charset="0"/>
            </a:endParaRPr>
          </a:p>
          <a:p>
            <a:pPr marL="0" indent="0" algn="ctr">
              <a:buNone/>
            </a:pPr>
            <a:r>
              <a:rPr lang="en-US" sz="6000" dirty="0" smtClean="0">
                <a:latin typeface="Arial" panose="020B0604020202020204" pitchFamily="34" charset="0"/>
                <a:cs typeface="Arial" panose="020B0604020202020204" pitchFamily="34" charset="0"/>
              </a:rPr>
              <a:t>Thank you!</a:t>
            </a:r>
          </a:p>
          <a:p>
            <a:pPr marL="0" indent="0" algn="ctr">
              <a:buNone/>
            </a:pPr>
            <a:endParaRPr lang="en-US" sz="4400" dirty="0">
              <a:latin typeface="Arial" panose="020B0604020202020204" pitchFamily="34" charset="0"/>
              <a:cs typeface="Arial" panose="020B0604020202020204" pitchFamily="34" charset="0"/>
            </a:endParaRPr>
          </a:p>
          <a:p>
            <a:pPr marL="0" indent="0" algn="ctr">
              <a:buNone/>
            </a:pPr>
            <a:endParaRPr lang="en-US" sz="4400" dirty="0" smtClean="0"/>
          </a:p>
        </p:txBody>
      </p:sp>
      <p:pic>
        <p:nvPicPr>
          <p:cNvPr id="3" name="Picture 2"/>
          <p:cNvPicPr>
            <a:picLocks noChangeAspect="1"/>
          </p:cNvPicPr>
          <p:nvPr/>
        </p:nvPicPr>
        <p:blipFill>
          <a:blip r:embed="rId4"/>
          <a:stretch>
            <a:fillRect/>
          </a:stretch>
        </p:blipFill>
        <p:spPr>
          <a:xfrm>
            <a:off x="3581400" y="4038600"/>
            <a:ext cx="1900576" cy="1852612"/>
          </a:xfrm>
          <a:prstGeom prst="rect">
            <a:avLst/>
          </a:prstGeom>
        </p:spPr>
      </p:pic>
    </p:spTree>
    <p:extLst>
      <p:ext uri="{BB962C8B-B14F-4D97-AF65-F5344CB8AC3E}">
        <p14:creationId xmlns:p14="http://schemas.microsoft.com/office/powerpoint/2010/main" val="3439999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056" y="696514"/>
            <a:ext cx="4114800" cy="616745"/>
          </a:xfrm>
        </p:spPr>
        <p:txBody>
          <a:bodyPr/>
          <a:lstStyle/>
          <a:p>
            <a:pPr marL="0" lvl="0" indent="0"/>
            <a:r>
              <a:rPr lang="en-US" sz="2800" b="1" dirty="0" smtClean="0">
                <a:solidFill>
                  <a:schemeClr val="bg1"/>
                </a:solidFill>
              </a:rPr>
              <a:t>Overview</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3"/>
          <p:cNvSpPr txBox="1">
            <a:spLocks/>
          </p:cNvSpPr>
          <p:nvPr/>
        </p:nvSpPr>
        <p:spPr>
          <a:xfrm>
            <a:off x="762001" y="2057400"/>
            <a:ext cx="4219732" cy="4191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defTabSz="914400"/>
            <a:r>
              <a:rPr lang="en-US" sz="2000" kern="0" dirty="0">
                <a:latin typeface="Arial" panose="020B0604020202020204" pitchFamily="34" charset="0"/>
                <a:cs typeface="Arial" panose="020B0604020202020204" pitchFamily="34" charset="0"/>
              </a:rPr>
              <a:t>A</a:t>
            </a:r>
            <a:r>
              <a:rPr lang="en-US" sz="2000" kern="0" dirty="0" smtClean="0">
                <a:latin typeface="Arial" panose="020B0604020202020204" pitchFamily="34" charset="0"/>
                <a:cs typeface="Arial" panose="020B0604020202020204" pitchFamily="34" charset="0"/>
              </a:rPr>
              <a:t>n introduction to Power BI at Lone Star College</a:t>
            </a:r>
          </a:p>
          <a:p>
            <a:pPr marL="0" indent="0" defTabSz="914400">
              <a:buNone/>
            </a:pPr>
            <a:endParaRPr lang="en-US" sz="2000" kern="0" dirty="0" smtClean="0">
              <a:latin typeface="Arial" panose="020B0604020202020204" pitchFamily="34" charset="0"/>
              <a:cs typeface="Arial" panose="020B0604020202020204" pitchFamily="34" charset="0"/>
            </a:endParaRPr>
          </a:p>
          <a:p>
            <a:pPr defTabSz="914400"/>
            <a:r>
              <a:rPr lang="en-US" sz="2000" kern="0" dirty="0" smtClean="0">
                <a:latin typeface="Arial" panose="020B0604020202020204" pitchFamily="34" charset="0"/>
                <a:cs typeface="Arial" panose="020B0604020202020204" pitchFamily="34" charset="0"/>
              </a:rPr>
              <a:t>A quick tour of our current Power BI offerings at Lone Star College</a:t>
            </a:r>
          </a:p>
          <a:p>
            <a:pPr marL="0" indent="0" defTabSz="914400">
              <a:buNone/>
            </a:pPr>
            <a:endParaRPr lang="en-US" sz="2000" kern="0" dirty="0" smtClean="0">
              <a:latin typeface="Arial" panose="020B0604020202020204" pitchFamily="34" charset="0"/>
              <a:cs typeface="Arial" panose="020B0604020202020204" pitchFamily="34" charset="0"/>
            </a:endParaRPr>
          </a:p>
          <a:p>
            <a:pPr defTabSz="914400"/>
            <a:r>
              <a:rPr lang="en-US" sz="2000" kern="0" dirty="0" smtClean="0">
                <a:latin typeface="Arial" panose="020B0604020202020204" pitchFamily="34" charset="0"/>
                <a:cs typeface="Arial" panose="020B0604020202020204" pitchFamily="34" charset="0"/>
              </a:rPr>
              <a:t>Discuss a few examples of how we’re empowering our clients with Power BI</a:t>
            </a:r>
          </a:p>
          <a:p>
            <a:pPr marL="0" indent="0" defTabSz="914400">
              <a:buNone/>
            </a:pPr>
            <a:endParaRPr lang="en-US" sz="2000" kern="0" dirty="0" smtClean="0">
              <a:latin typeface="Arial" panose="020B0604020202020204" pitchFamily="34" charset="0"/>
              <a:cs typeface="Arial" panose="020B0604020202020204" pitchFamily="34" charset="0"/>
            </a:endParaRPr>
          </a:p>
          <a:p>
            <a:pPr defTabSz="914400"/>
            <a:r>
              <a:rPr lang="en-US" sz="2000" kern="0" dirty="0" smtClean="0">
                <a:latin typeface="Arial" panose="020B0604020202020204" pitchFamily="34" charset="0"/>
                <a:cs typeface="Arial" panose="020B0604020202020204" pitchFamily="34" charset="0"/>
              </a:rPr>
              <a:t>Closing and questions</a:t>
            </a:r>
          </a:p>
          <a:p>
            <a:pPr defTabSz="914400"/>
            <a:endParaRPr lang="en-US" kern="0" dirty="0" smtClean="0"/>
          </a:p>
          <a:p>
            <a:pPr defTabSz="914400"/>
            <a:endParaRPr lang="en-US" kern="0" dirty="0" smtClean="0"/>
          </a:p>
        </p:txBody>
      </p:sp>
      <p:pic>
        <p:nvPicPr>
          <p:cNvPr id="4098" name="Picture 2" descr="Image result for checkl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733" y="2667000"/>
            <a:ext cx="3467678"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3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056" y="526255"/>
            <a:ext cx="4114800" cy="1035464"/>
          </a:xfrm>
        </p:spPr>
        <p:txBody>
          <a:bodyPr/>
          <a:lstStyle/>
          <a:p>
            <a:pPr marL="0" lvl="0" indent="0"/>
            <a:r>
              <a:rPr lang="en-US" sz="2800" b="1" dirty="0" smtClean="0">
                <a:solidFill>
                  <a:schemeClr val="bg1"/>
                </a:solidFill>
              </a:rPr>
              <a:t>Intro to Power BI</a:t>
            </a:r>
            <a:br>
              <a:rPr lang="en-US" sz="2800" b="1" dirty="0" smtClean="0">
                <a:solidFill>
                  <a:schemeClr val="bg1"/>
                </a:solidFill>
              </a:rPr>
            </a:br>
            <a:r>
              <a:rPr lang="en-US" sz="2800" b="1" dirty="0" smtClean="0">
                <a:solidFill>
                  <a:schemeClr val="bg1"/>
                </a:solidFill>
              </a:rPr>
              <a:t>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6" name="Content Placeholder 3"/>
          <p:cNvSpPr txBox="1">
            <a:spLocks/>
          </p:cNvSpPr>
          <p:nvPr/>
        </p:nvSpPr>
        <p:spPr>
          <a:xfrm>
            <a:off x="762000" y="2133600"/>
            <a:ext cx="7768771" cy="1518351"/>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defTabSz="914400">
              <a:buFontTx/>
              <a:buNone/>
            </a:pPr>
            <a:r>
              <a:rPr lang="en-US" sz="4800" b="1" kern="0" dirty="0" smtClean="0">
                <a:latin typeface="Arial" panose="020B0604020202020204" pitchFamily="34" charset="0"/>
                <a:cs typeface="Arial" panose="020B0604020202020204" pitchFamily="34" charset="0"/>
              </a:rPr>
              <a:t>So, how did we get here?</a:t>
            </a:r>
            <a:endParaRPr lang="en-US" sz="4400" kern="0" dirty="0" smtClean="0"/>
          </a:p>
        </p:txBody>
      </p:sp>
      <p:pic>
        <p:nvPicPr>
          <p:cNvPr id="13316" name="Picture 4" descr="Image result for how did we get he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197" y="3200400"/>
            <a:ext cx="5794375" cy="3164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67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056" y="526255"/>
            <a:ext cx="4114800" cy="1035464"/>
          </a:xfrm>
        </p:spPr>
        <p:txBody>
          <a:bodyPr/>
          <a:lstStyle/>
          <a:p>
            <a:pPr marL="0" lvl="0" indent="0"/>
            <a:r>
              <a:rPr lang="en-US" sz="2800" b="1" dirty="0" smtClean="0">
                <a:solidFill>
                  <a:schemeClr val="bg1"/>
                </a:solidFill>
              </a:rPr>
              <a:t>Intro to Power BI</a:t>
            </a:r>
            <a:br>
              <a:rPr lang="en-US" sz="2800" b="1" dirty="0" smtClean="0">
                <a:solidFill>
                  <a:schemeClr val="bg1"/>
                </a:solidFill>
              </a:rPr>
            </a:br>
            <a:r>
              <a:rPr lang="en-US" sz="2800" b="1" dirty="0" smtClean="0">
                <a:solidFill>
                  <a:schemeClr val="bg1"/>
                </a:solidFill>
              </a:rPr>
              <a:t>at LSC</a:t>
            </a:r>
            <a:endParaRPr lang="en-US" sz="2800" dirty="0">
              <a:solidFill>
                <a:schemeClr val="bg1"/>
              </a:solidFill>
            </a:endParaRPr>
          </a:p>
        </p:txBody>
      </p:sp>
      <p:pic>
        <p:nvPicPr>
          <p:cNvPr id="5" name="Picture 4" descr="LSC-Office-of-Analytics-and-Institutional-Reporting-Secondary-Logo_Blue_BOLD"/>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1314450" cy="1095375"/>
          </a:xfrm>
          <a:prstGeom prst="rect">
            <a:avLst/>
          </a:prstGeom>
          <a:noFill/>
          <a:ln>
            <a:noFill/>
          </a:ln>
        </p:spPr>
      </p:pic>
      <p:sp>
        <p:nvSpPr>
          <p:cNvPr id="8" name="Content Placeholder 3"/>
          <p:cNvSpPr>
            <a:spLocks noGrp="1"/>
          </p:cNvSpPr>
          <p:nvPr>
            <p:ph idx="1"/>
          </p:nvPr>
        </p:nvSpPr>
        <p:spPr>
          <a:xfrm>
            <a:off x="472440" y="2309018"/>
            <a:ext cx="8229600" cy="4525963"/>
          </a:xfrm>
        </p:spPr>
        <p:txBody>
          <a:bodyPr/>
          <a:lstStyle/>
          <a:p>
            <a:pPr marL="0" indent="0" algn="ctr">
              <a:buNone/>
            </a:pPr>
            <a:r>
              <a:rPr lang="en-US" sz="4400" dirty="0" smtClean="0">
                <a:latin typeface="Arial" panose="020B0604020202020204" pitchFamily="34" charset="0"/>
                <a:cs typeface="Arial" panose="020B0604020202020204" pitchFamily="34" charset="0"/>
              </a:rPr>
              <a:t>IR to BI Analytics</a:t>
            </a:r>
          </a:p>
          <a:p>
            <a:pPr marL="0" indent="0" algn="ctr">
              <a:buNone/>
            </a:pPr>
            <a:r>
              <a:rPr lang="en-US" sz="4400" dirty="0" smtClean="0">
                <a:latin typeface="Arial" panose="020B0604020202020204" pitchFamily="34" charset="0"/>
                <a:cs typeface="Arial" panose="020B0604020202020204" pitchFamily="34" charset="0"/>
              </a:rPr>
              <a:t>Making the Transition Work</a:t>
            </a:r>
          </a:p>
          <a:p>
            <a:pPr marL="0" indent="0" algn="ctr">
              <a:buNone/>
            </a:pPr>
            <a:endParaRPr lang="en-US" sz="4400" dirty="0">
              <a:latin typeface="Arial" panose="020B0604020202020204" pitchFamily="34" charset="0"/>
              <a:cs typeface="Arial" panose="020B0604020202020204" pitchFamily="34" charset="0"/>
            </a:endParaRPr>
          </a:p>
          <a:p>
            <a:pPr marL="0" indent="0" algn="ctr">
              <a:buNone/>
            </a:pPr>
            <a:endParaRPr lang="en-US" sz="4400" dirty="0" smtClean="0"/>
          </a:p>
        </p:txBody>
      </p:sp>
      <p:pic>
        <p:nvPicPr>
          <p:cNvPr id="9" name="Picture 8"/>
          <p:cNvPicPr>
            <a:picLocks noChangeAspect="1"/>
          </p:cNvPicPr>
          <p:nvPr/>
        </p:nvPicPr>
        <p:blipFill>
          <a:blip r:embed="rId4"/>
          <a:stretch>
            <a:fillRect/>
          </a:stretch>
        </p:blipFill>
        <p:spPr>
          <a:xfrm>
            <a:off x="3596640" y="4463954"/>
            <a:ext cx="1900576" cy="1852612"/>
          </a:xfrm>
          <a:prstGeom prst="rect">
            <a:avLst/>
          </a:prstGeom>
        </p:spPr>
      </p:pic>
    </p:spTree>
    <p:extLst>
      <p:ext uri="{BB962C8B-B14F-4D97-AF65-F5344CB8AC3E}">
        <p14:creationId xmlns:p14="http://schemas.microsoft.com/office/powerpoint/2010/main" val="269998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Geneva"/>
        <a:cs typeface="Geneva"/>
      </a:majorFont>
      <a:minorFont>
        <a:latin typeface="Lucida Grande"/>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112" charset="0"/>
            <a:ea typeface="Geneva" pitchFamily="-112" charset="0"/>
            <a:cs typeface="Genev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112" charset="0"/>
            <a:ea typeface="Geneva" pitchFamily="-112" charset="0"/>
            <a:cs typeface="Geneva"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Geneva"/>
        <a:cs typeface="Geneva"/>
      </a:majorFont>
      <a:minorFont>
        <a:latin typeface="Lucida Grande"/>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112" charset="0"/>
            <a:ea typeface="Geneva" pitchFamily="-112" charset="0"/>
            <a:cs typeface="Genev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pitchFamily="-112" charset="0"/>
            <a:ea typeface="Geneva" pitchFamily="-112" charset="0"/>
            <a:cs typeface="Geneva"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15679</TotalTime>
  <Words>1818</Words>
  <Application>Microsoft Office PowerPoint</Application>
  <PresentationFormat>On-screen Show (4:3)</PresentationFormat>
  <Paragraphs>296</Paragraphs>
  <Slides>67</Slides>
  <Notes>67</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67</vt:i4>
      </vt:variant>
    </vt:vector>
  </HeadingPairs>
  <TitlesOfParts>
    <vt:vector size="74" baseType="lpstr">
      <vt:lpstr>ＭＳ Ｐゴシック</vt:lpstr>
      <vt:lpstr>Arial</vt:lpstr>
      <vt:lpstr>Calibri</vt:lpstr>
      <vt:lpstr>Geneva</vt:lpstr>
      <vt:lpstr>Lucida Grande</vt:lpstr>
      <vt:lpstr>1_Blank Presentation</vt:lpstr>
      <vt:lpstr>4_Blank Presentation</vt:lpstr>
      <vt:lpstr>PowerPoint Presentation</vt:lpstr>
      <vt:lpstr>Introductions</vt:lpstr>
      <vt:lpstr>Introductions</vt:lpstr>
      <vt:lpstr>Introductions</vt:lpstr>
      <vt:lpstr>PowerPoint Presentation</vt:lpstr>
      <vt:lpstr>PowerPoint Presentation</vt:lpstr>
      <vt:lpstr>Overview</vt:lpstr>
      <vt:lpstr>Intro to Power BI at LSC</vt:lpstr>
      <vt:lpstr>Intro to Power BI at LSC</vt:lpstr>
      <vt:lpstr>Intro to Power BI at LSC</vt:lpstr>
      <vt:lpstr>Intro to Power BI at LSC</vt:lpstr>
      <vt:lpstr>Intro to Power BI at LSC</vt:lpstr>
      <vt:lpstr>Intro to Power BI at LSC</vt:lpstr>
      <vt:lpstr>Intro to Power BI at LSC</vt:lpstr>
      <vt:lpstr>Intro to Power BI at LSC</vt:lpstr>
      <vt:lpstr>Intro to Power BI at LSC</vt:lpstr>
      <vt:lpstr>Intro to Power BI at LSC</vt:lpstr>
      <vt:lpstr>Intro to Power BI at LSC</vt:lpstr>
      <vt:lpstr>Intro to Power BI at LSC</vt:lpstr>
      <vt:lpstr>Quick Tour of Power BI at LSC</vt:lpstr>
      <vt:lpstr>Quick Tour of Power BI at LSC</vt:lpstr>
      <vt:lpstr>Quick Tour of Power BI at LSC</vt:lpstr>
      <vt:lpstr>Quick Tour of Power BI at LSC</vt:lpstr>
      <vt:lpstr>Quick Tour of Power BI at LSC</vt:lpstr>
      <vt:lpstr>Quick Tour of Power BI at LSC</vt:lpstr>
      <vt:lpstr>Quick Tour of Power BI at LSC</vt:lpstr>
      <vt:lpstr>Quick Tour of Power BI at LSC</vt:lpstr>
      <vt:lpstr>Quick Tour of Power BI at LSC</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How We’re Empowering our Clients</vt:lpstr>
      <vt:lpstr>Closing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dc:creator>
  <cp:lastModifiedBy>McShan, James K</cp:lastModifiedBy>
  <cp:revision>862</cp:revision>
  <cp:lastPrinted>2014-11-17T21:59:21Z</cp:lastPrinted>
  <dcterms:created xsi:type="dcterms:W3CDTF">2008-09-24T14:39:03Z</dcterms:created>
  <dcterms:modified xsi:type="dcterms:W3CDTF">2018-02-16T16:02:18Z</dcterms:modified>
</cp:coreProperties>
</file>