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65" r:id="rId5"/>
    <p:sldId id="268" r:id="rId6"/>
    <p:sldId id="272" r:id="rId7"/>
    <p:sldId id="270" r:id="rId8"/>
    <p:sldId id="273" r:id="rId9"/>
    <p:sldId id="303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75" r:id="rId23"/>
    <p:sldId id="264" r:id="rId24"/>
    <p:sldId id="289" r:id="rId25"/>
    <p:sldId id="30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6365-C39B-4FD5-9578-0D5EEB65060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F8F00-8E6A-4236-A990-CD2163DF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F8F00-8E6A-4236-A990-CD2163DF46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profile/jamie.wood7668#!/vizhome/TarletonStateUniversityFTICFall2011/TarletonStateUniversityFTICFall2011?publish=y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TAIR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Tableau – thinking outside the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2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21" y="0"/>
            <a:ext cx="1109777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757" y="1243914"/>
            <a:ext cx="1037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Lets look at some other factors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64757" y="2380735"/>
            <a:ext cx="922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Hunch:</a:t>
            </a:r>
          </a:p>
          <a:p>
            <a:r>
              <a:rPr lang="en-US" sz="1200" dirty="0"/>
              <a:t>Rodeo students come from higher income families.</a:t>
            </a:r>
          </a:p>
          <a:p>
            <a:r>
              <a:rPr lang="en-US" sz="1200" dirty="0"/>
              <a:t>Do they?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947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02" y="0"/>
            <a:ext cx="111678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81" y="584886"/>
            <a:ext cx="1095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Students with no known activities.</a:t>
            </a:r>
          </a:p>
          <a:p>
            <a:endParaRPr lang="en-US" sz="1200" dirty="0"/>
          </a:p>
        </p:txBody>
      </p:sp>
      <p:sp>
        <p:nvSpPr>
          <p:cNvPr id="5" name="Right Arrow 4"/>
          <p:cNvSpPr/>
          <p:nvPr/>
        </p:nvSpPr>
        <p:spPr>
          <a:xfrm>
            <a:off x="7397578" y="16005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49" y="0"/>
            <a:ext cx="111621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81" y="848497"/>
            <a:ext cx="9473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Over 20 % higher in the 80000 and greater range. </a:t>
            </a:r>
          </a:p>
          <a:p>
            <a:endParaRPr lang="en-US" sz="1200"/>
          </a:p>
          <a:p>
            <a:r>
              <a:rPr lang="en-US" sz="1200"/>
              <a:t>Lowest range family income 20000-39999.</a:t>
            </a:r>
          </a:p>
          <a:p>
            <a:endParaRPr lang="en-US" sz="1200"/>
          </a:p>
          <a:p>
            <a:r>
              <a:rPr lang="en-US" sz="1200"/>
              <a:t>Looks like higher family income than students with no known activities</a:t>
            </a:r>
            <a:endParaRPr lang="en-US" sz="1200" dirty="0"/>
          </a:p>
        </p:txBody>
      </p:sp>
      <p:sp>
        <p:nvSpPr>
          <p:cNvPr id="4" name="Right Arrow 3"/>
          <p:cNvSpPr/>
          <p:nvPr/>
        </p:nvSpPr>
        <p:spPr>
          <a:xfrm>
            <a:off x="7315200" y="18699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88" y="0"/>
            <a:ext cx="111562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16" y="354227"/>
            <a:ext cx="94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Lets look at Pell Eligible students</a:t>
            </a:r>
          </a:p>
          <a:p>
            <a:endParaRPr lang="en-US" sz="1200" dirty="0"/>
          </a:p>
        </p:txBody>
      </p:sp>
      <p:sp>
        <p:nvSpPr>
          <p:cNvPr id="5" name="Right Arrow 4"/>
          <p:cNvSpPr/>
          <p:nvPr/>
        </p:nvSpPr>
        <p:spPr>
          <a:xfrm>
            <a:off x="90616" y="49756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17" y="0"/>
            <a:ext cx="112388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513" y="1886464"/>
            <a:ext cx="1070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Pell Eligible students involved in known activities had a 26% higher graduation rate.</a:t>
            </a:r>
          </a:p>
          <a:p>
            <a:endParaRPr lang="en-US" sz="1200" dirty="0"/>
          </a:p>
        </p:txBody>
      </p:sp>
      <p:sp>
        <p:nvSpPr>
          <p:cNvPr id="4" name="Right Arrow 3"/>
          <p:cNvSpPr/>
          <p:nvPr/>
        </p:nvSpPr>
        <p:spPr>
          <a:xfrm>
            <a:off x="48896" y="54287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6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14" y="0"/>
            <a:ext cx="11164186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13038" y="55523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918" y="1392194"/>
            <a:ext cx="1123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Even higher percentage of the Pell eligible rodeo students graduated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246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77" y="0"/>
            <a:ext cx="11242623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-29031" y="49921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470" y="1295735"/>
            <a:ext cx="115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Did living </a:t>
            </a:r>
          </a:p>
          <a:p>
            <a:r>
              <a:rPr lang="en-US" sz="1200" dirty="0"/>
              <a:t>on-campus 1</a:t>
            </a:r>
            <a:r>
              <a:rPr lang="en-US" sz="1200" baseline="30000" dirty="0"/>
              <a:t>st</a:t>
            </a:r>
            <a:r>
              <a:rPr lang="en-US" sz="1200" dirty="0"/>
              <a:t> term </a:t>
            </a:r>
          </a:p>
          <a:p>
            <a:r>
              <a:rPr lang="en-US" sz="1200" dirty="0"/>
              <a:t>have any influence?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402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17" y="0"/>
            <a:ext cx="11109483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972432" y="18205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04109" y="49838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947" y="1136822"/>
            <a:ext cx="1120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Only a slightly higher percentage </a:t>
            </a:r>
          </a:p>
          <a:p>
            <a:r>
              <a:rPr lang="en-US" sz="1200" dirty="0"/>
              <a:t>of on-campus students graduated</a:t>
            </a:r>
          </a:p>
        </p:txBody>
      </p:sp>
    </p:spTree>
    <p:extLst>
      <p:ext uri="{BB962C8B-B14F-4D97-AF65-F5344CB8AC3E}">
        <p14:creationId xmlns:p14="http://schemas.microsoft.com/office/powerpoint/2010/main" val="236463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60" y="0"/>
            <a:ext cx="1111634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972433" y="23230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141" y="889686"/>
            <a:ext cx="115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Lets investigate housing further.</a:t>
            </a:r>
          </a:p>
        </p:txBody>
      </p:sp>
      <p:sp>
        <p:nvSpPr>
          <p:cNvPr id="6" name="Down Arrow 5"/>
          <p:cNvSpPr/>
          <p:nvPr/>
        </p:nvSpPr>
        <p:spPr>
          <a:xfrm>
            <a:off x="2809103" y="8320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5" y="0"/>
            <a:ext cx="11225845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848865" y="21500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847070" y="70845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1805" y="961230"/>
            <a:ext cx="11780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Looks like almost the same on-campus percentage of students involved in activities as those who are not.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But……….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137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 Rhodes </a:t>
            </a:r>
            <a:br>
              <a:rPr lang="en-US" dirty="0"/>
            </a:br>
            <a:r>
              <a:rPr lang="en-US" dirty="0"/>
              <a:t>Tarleton State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hope is this presentation will inspire you to create your </a:t>
            </a:r>
            <a:r>
              <a:rPr lang="en-US" smtClean="0"/>
              <a:t>own dashboard.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1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55" y="0"/>
            <a:ext cx="11225845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906529" y="16640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378" y="963827"/>
            <a:ext cx="13839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Let look at the students involved in rodeo.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Interesting….</a:t>
            </a:r>
          </a:p>
          <a:p>
            <a:r>
              <a:rPr lang="en-US" sz="1200" dirty="0"/>
              <a:t>A much higher percentage live off-campus.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415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37" y="0"/>
            <a:ext cx="111402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092" y="1194486"/>
            <a:ext cx="15487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 as you might suspect…..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A much higher percentage of all other students with known activities live on-campus.</a:t>
            </a:r>
          </a:p>
          <a:p>
            <a:endParaRPr lang="en-US" sz="1200" dirty="0"/>
          </a:p>
        </p:txBody>
      </p:sp>
      <p:sp>
        <p:nvSpPr>
          <p:cNvPr id="4" name="Right Arrow 3"/>
          <p:cNvSpPr/>
          <p:nvPr/>
        </p:nvSpPr>
        <p:spPr>
          <a:xfrm>
            <a:off x="5799438" y="20594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27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432487"/>
            <a:ext cx="6791325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4259" y="5148649"/>
            <a:ext cx="701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need to update you data source.  Use Refresh Data Source.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459" y="642551"/>
            <a:ext cx="1729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Problem I encountered while working on this </a:t>
            </a:r>
            <a:r>
              <a:rPr lang="en-US" sz="1200" dirty="0" err="1"/>
              <a:t>Viz</a:t>
            </a:r>
            <a:r>
              <a:rPr lang="en-US" sz="1200" dirty="0"/>
              <a:t>:</a:t>
            </a:r>
          </a:p>
          <a:p>
            <a:endParaRPr lang="en-US" sz="1200" dirty="0"/>
          </a:p>
          <a:p>
            <a:r>
              <a:rPr lang="en-US" sz="1200" dirty="0"/>
              <a:t>When I updated the data source it change all my colors I had set.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Solution:  When possible use Refresh Data Source </a:t>
            </a:r>
          </a:p>
          <a:p>
            <a:endParaRPr lang="en-US" sz="1200" dirty="0"/>
          </a:p>
        </p:txBody>
      </p:sp>
      <p:sp>
        <p:nvSpPr>
          <p:cNvPr id="5" name="Down Arrow 4"/>
          <p:cNvSpPr/>
          <p:nvPr/>
        </p:nvSpPr>
        <p:spPr>
          <a:xfrm>
            <a:off x="3814118" y="-16887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6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Hints: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SAVE OFTEN!!!</a:t>
            </a:r>
          </a:p>
          <a:p>
            <a:r>
              <a:rPr lang="en-US" dirty="0"/>
              <a:t>Occasionally make a backup copy, so you can go back to it if needed.</a:t>
            </a:r>
          </a:p>
          <a:p>
            <a:r>
              <a:rPr lang="en-US" dirty="0"/>
              <a:t>Check to make sure filters are working as you go.</a:t>
            </a:r>
          </a:p>
          <a:p>
            <a:r>
              <a:rPr lang="en-US" dirty="0"/>
              <a:t>Use refresh data source if you need to update or replace your data source.</a:t>
            </a:r>
          </a:p>
          <a:p>
            <a:r>
              <a:rPr lang="en-US" dirty="0"/>
              <a:t>Look at </a:t>
            </a:r>
            <a:r>
              <a:rPr lang="en-US" dirty="0" err="1"/>
              <a:t>Viz</a:t>
            </a:r>
            <a:r>
              <a:rPr lang="en-US" dirty="0"/>
              <a:t> on a </a:t>
            </a:r>
            <a:r>
              <a:rPr lang="en-US"/>
              <a:t>different computer/device </a:t>
            </a:r>
            <a:r>
              <a:rPr lang="en-US" dirty="0"/>
              <a:t>if possible.</a:t>
            </a:r>
          </a:p>
        </p:txBody>
      </p:sp>
    </p:spTree>
    <p:extLst>
      <p:ext uri="{BB962C8B-B14F-4D97-AF65-F5344CB8AC3E}">
        <p14:creationId xmlns:p14="http://schemas.microsoft.com/office/powerpoint/2010/main" val="1844478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43913"/>
            <a:ext cx="3865134" cy="1359245"/>
          </a:xfrm>
        </p:spPr>
        <p:txBody>
          <a:bodyPr>
            <a:normAutofit/>
          </a:bodyPr>
          <a:lstStyle/>
          <a:p>
            <a:r>
              <a:rPr lang="en-US" dirty="0"/>
              <a:t>My Discoveries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14735"/>
          <a:stretch>
            <a:fillRect/>
          </a:stretch>
        </p:blipFill>
        <p:spPr>
          <a:xfrm>
            <a:off x="6564914" y="1398373"/>
            <a:ext cx="4786312" cy="4968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46854"/>
            <a:ext cx="3859212" cy="22983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seems that being involved in anything that makes a student feel connected improves retention.</a:t>
            </a:r>
          </a:p>
          <a:p>
            <a:r>
              <a:rPr lang="en-US" dirty="0"/>
              <a:t>Tableau takes some time to learn, but the results are worth the effort</a:t>
            </a:r>
            <a:r>
              <a:rPr lang="en-US" dirty="0" smtClean="0"/>
              <a:t>.</a:t>
            </a:r>
          </a:p>
          <a:p>
            <a:r>
              <a:rPr lang="en-US" dirty="0"/>
              <a:t>Even creating one dashboard with basic sheets can create a synergistic result leading to more ideas and discoveries.</a:t>
            </a:r>
          </a:p>
          <a:p>
            <a:r>
              <a:rPr lang="en-US" dirty="0" smtClean="0"/>
              <a:t>So </a:t>
            </a:r>
            <a:r>
              <a:rPr lang="en-US" dirty="0"/>
              <a:t>why not try creating a </a:t>
            </a:r>
            <a:r>
              <a:rPr lang="en-US" dirty="0" err="1"/>
              <a:t>Viz</a:t>
            </a:r>
            <a:r>
              <a:rPr lang="en-US" dirty="0"/>
              <a:t> and see what you can discover?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45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Toni Rhodes		rhodes@tarleton.edu</a:t>
            </a:r>
            <a:endParaRPr lang="en-US" dirty="0"/>
          </a:p>
          <a:p>
            <a:r>
              <a:rPr lang="en-US" dirty="0" smtClean="0"/>
              <a:t>Jamie Wood	jlwood@tarleton.edu</a:t>
            </a:r>
            <a:endParaRPr lang="en-US" dirty="0"/>
          </a:p>
          <a:p>
            <a:r>
              <a:rPr lang="en-US" dirty="0" smtClean="0"/>
              <a:t>Simon Smith		sdsmith@tarleton.edu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8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First-time in College </a:t>
            </a:r>
            <a:br>
              <a:rPr lang="en-US" dirty="0"/>
            </a:br>
            <a:r>
              <a:rPr lang="en-US" dirty="0"/>
              <a:t>Retention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634211" y="644119"/>
            <a:ext cx="5054205" cy="55697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Different Perspective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97FF94-AD6B-4DA8-B811-FB0E0A1A62F4}"/>
              </a:ext>
            </a:extLst>
          </p:cNvPr>
          <p:cNvSpPr txBox="1"/>
          <p:nvPr/>
        </p:nvSpPr>
        <p:spPr>
          <a:xfrm>
            <a:off x="8322365" y="6361044"/>
            <a:ext cx="192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Credit: Dudley Barker</a:t>
            </a:r>
          </a:p>
          <a:p>
            <a:r>
              <a:rPr lang="en-US" sz="1000" dirty="0"/>
              <a:t>Stephenville NIRA rodeo</a:t>
            </a:r>
          </a:p>
        </p:txBody>
      </p:sp>
    </p:spTree>
    <p:extLst>
      <p:ext uri="{BB962C8B-B14F-4D97-AF65-F5344CB8AC3E}">
        <p14:creationId xmlns:p14="http://schemas.microsoft.com/office/powerpoint/2010/main" val="75296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</a:t>
            </a:r>
            <a:r>
              <a:rPr lang="en-US" dirty="0" err="1"/>
              <a:t>Viz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https://public.tableau.com/profile/jamie.wood7668#!/vizhome/TarletonStateUniversityFTICFall2011/TarletonStateUniversityFTICFall2011?publish=yes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0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6162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9286" y="-387178"/>
            <a:ext cx="8575590" cy="84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183" y="304800"/>
            <a:ext cx="1383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How does a student being involved in Rodeo or any other activity influence retention/</a:t>
            </a:r>
          </a:p>
          <a:p>
            <a:r>
              <a:rPr lang="en-US" sz="1400" dirty="0"/>
              <a:t>Graduation?</a:t>
            </a:r>
          </a:p>
        </p:txBody>
      </p:sp>
    </p:spTree>
    <p:extLst>
      <p:ext uri="{BB962C8B-B14F-4D97-AF65-F5344CB8AC3E}">
        <p14:creationId xmlns:p14="http://schemas.microsoft.com/office/powerpoint/2010/main" val="367857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9686"/>
            <a:ext cx="12192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75503" y="43413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76649" y="182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751" y="403654"/>
            <a:ext cx="95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Students not in any known activity</a:t>
            </a:r>
          </a:p>
        </p:txBody>
      </p:sp>
    </p:spTree>
    <p:extLst>
      <p:ext uri="{BB962C8B-B14F-4D97-AF65-F5344CB8AC3E}">
        <p14:creationId xmlns:p14="http://schemas.microsoft.com/office/powerpoint/2010/main" val="12069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373" y="-667265"/>
            <a:ext cx="12192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8367" y="48685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708" y="733168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Higher percent of students involved in rodeo graduate </a:t>
            </a:r>
          </a:p>
        </p:txBody>
      </p:sp>
    </p:spTree>
    <p:extLst>
      <p:ext uri="{BB962C8B-B14F-4D97-AF65-F5344CB8AC3E}">
        <p14:creationId xmlns:p14="http://schemas.microsoft.com/office/powerpoint/2010/main" val="239417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946" y="-683741"/>
            <a:ext cx="12192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8367" y="4909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93124"/>
            <a:ext cx="1186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Even higher percent of students involved in known activities</a:t>
            </a:r>
          </a:p>
          <a:p>
            <a:r>
              <a:rPr lang="en-US" sz="1200" dirty="0"/>
              <a:t>graduate</a:t>
            </a:r>
          </a:p>
        </p:txBody>
      </p:sp>
    </p:spTree>
    <p:extLst>
      <p:ext uri="{BB962C8B-B14F-4D97-AF65-F5344CB8AC3E}">
        <p14:creationId xmlns:p14="http://schemas.microsoft.com/office/powerpoint/2010/main" val="201115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76" y="0"/>
            <a:ext cx="111273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80" y="626076"/>
            <a:ext cx="1252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What about Honors College students?</a:t>
            </a:r>
          </a:p>
          <a:p>
            <a:endParaRPr lang="en-US" sz="1200" dirty="0"/>
          </a:p>
        </p:txBody>
      </p:sp>
      <p:sp>
        <p:nvSpPr>
          <p:cNvPr id="4" name="Right Arrow 3"/>
          <p:cNvSpPr/>
          <p:nvPr/>
        </p:nvSpPr>
        <p:spPr>
          <a:xfrm>
            <a:off x="575472" y="53298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48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396</TotalTime>
  <Words>432</Words>
  <Application>Microsoft Office PowerPoint</Application>
  <PresentationFormat>Widescreen</PresentationFormat>
  <Paragraphs>79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Ion Boardroom</vt:lpstr>
      <vt:lpstr>TAIR Presentation </vt:lpstr>
      <vt:lpstr>Toni Rhodes  Tarleton State University</vt:lpstr>
      <vt:lpstr>First-time in College  Retention</vt:lpstr>
      <vt:lpstr>Link to Viz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Helpful Hints:</vt:lpstr>
      <vt:lpstr>My Discoveries</vt:lpstr>
      <vt:lpstr>Contacts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First-time in College Retention</dc:title>
  <dc:creator>Rhodes, Ms. Toni</dc:creator>
  <cp:lastModifiedBy>Allen, Carmen E</cp:lastModifiedBy>
  <cp:revision>70</cp:revision>
  <dcterms:created xsi:type="dcterms:W3CDTF">2018-02-07T19:57:16Z</dcterms:created>
  <dcterms:modified xsi:type="dcterms:W3CDTF">2018-02-27T14:21:24Z</dcterms:modified>
</cp:coreProperties>
</file>