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80" r:id="rId2"/>
    <p:sldId id="314" r:id="rId3"/>
    <p:sldId id="332" r:id="rId4"/>
    <p:sldId id="317" r:id="rId5"/>
    <p:sldId id="328" r:id="rId6"/>
    <p:sldId id="316" r:id="rId7"/>
    <p:sldId id="282" r:id="rId8"/>
    <p:sldId id="287" r:id="rId9"/>
    <p:sldId id="326" r:id="rId10"/>
    <p:sldId id="298" r:id="rId11"/>
    <p:sldId id="331" r:id="rId12"/>
    <p:sldId id="300" r:id="rId13"/>
    <p:sldId id="297" r:id="rId14"/>
    <p:sldId id="319" r:id="rId15"/>
    <p:sldId id="302" r:id="rId16"/>
    <p:sldId id="325" r:id="rId17"/>
    <p:sldId id="294" r:id="rId18"/>
    <p:sldId id="318" r:id="rId19"/>
    <p:sldId id="293" r:id="rId20"/>
    <p:sldId id="290" r:id="rId21"/>
    <p:sldId id="289" r:id="rId22"/>
    <p:sldId id="321" r:id="rId23"/>
    <p:sldId id="303" r:id="rId24"/>
    <p:sldId id="305" r:id="rId25"/>
    <p:sldId id="304" r:id="rId26"/>
    <p:sldId id="308" r:id="rId27"/>
    <p:sldId id="333" r:id="rId28"/>
    <p:sldId id="312" r:id="rId29"/>
    <p:sldId id="334" r:id="rId30"/>
    <p:sldId id="335" r:id="rId31"/>
    <p:sldId id="336" r:id="rId32"/>
    <p:sldId id="337" r:id="rId33"/>
    <p:sldId id="338" r:id="rId34"/>
    <p:sldId id="340" r:id="rId35"/>
    <p:sldId id="339" r:id="rId36"/>
    <p:sldId id="341" r:id="rId37"/>
    <p:sldId id="343" r:id="rId38"/>
    <p:sldId id="342" r:id="rId39"/>
    <p:sldId id="344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h, Julie" initials="CJ" lastIdx="2" clrIdx="0">
    <p:extLst>
      <p:ext uri="{19B8F6BF-5375-455C-9EA6-DF929625EA0E}">
        <p15:presenceInfo xmlns:p15="http://schemas.microsoft.com/office/powerpoint/2012/main" userId="S-1-5-21-1482476501-1935655697-682003330-2224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782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Total Contact Hours*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Total Contact hours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28510</c:v>
                </c:pt>
                <c:pt idx="1">
                  <c:v>35835</c:v>
                </c:pt>
                <c:pt idx="2">
                  <c:v>40287</c:v>
                </c:pt>
                <c:pt idx="3">
                  <c:v>45457</c:v>
                </c:pt>
                <c:pt idx="4">
                  <c:v>66402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39-4970-B135-0DE8BDE13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31456"/>
        <c:axId val="46133248"/>
      </c:lineChart>
      <c:catAx>
        <c:axId val="461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33248"/>
        <c:crosses val="autoZero"/>
        <c:auto val="1"/>
        <c:lblAlgn val="ctr"/>
        <c:lblOffset val="100"/>
        <c:noMultiLvlLbl val="0"/>
      </c:catAx>
      <c:valAx>
        <c:axId val="461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3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38046711726132"/>
          <c:y val="0.77764171594733233"/>
          <c:w val="0.29661953288273868"/>
          <c:h val="5.9056817067990985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29 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C9-487A-B8F9-D7BFE36B742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C9-487A-B8F9-D7BFE36B742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C9-487A-B8F9-D7BFE36B742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7.0000000000000007E-2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C9-487A-B8F9-D7BFE36B74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Spring 2015</c:v>
                </c:pt>
                <c:pt idx="1">
                  <c:v>Fall 2015</c:v>
                </c:pt>
                <c:pt idx="2">
                  <c:v>Spring 2016</c:v>
                </c:pt>
                <c:pt idx="3">
                  <c:v>Fall 2016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0.22800000000000001</c:v>
                </c:pt>
                <c:pt idx="1">
                  <c:v>0.30499999999999999</c:v>
                </c:pt>
                <c:pt idx="2">
                  <c:v>0.33700000000000002</c:v>
                </c:pt>
                <c:pt idx="3" formatCode="0.00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3-48FD-B5F2-197AF471F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299312"/>
        <c:axId val="695299640"/>
      </c:barChart>
      <c:catAx>
        <c:axId val="69529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99640"/>
        <c:crosses val="autoZero"/>
        <c:auto val="1"/>
        <c:lblAlgn val="ctr"/>
        <c:lblOffset val="100"/>
        <c:noMultiLvlLbl val="0"/>
      </c:catAx>
      <c:valAx>
        <c:axId val="69529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9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vs Spring Start</a:t>
            </a:r>
            <a:r>
              <a:rPr lang="en-US" baseline="0" dirty="0"/>
              <a:t> Semesters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Start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Semester 1</c:v>
                </c:pt>
                <c:pt idx="1">
                  <c:v>Semester 2</c:v>
                </c:pt>
                <c:pt idx="2">
                  <c:v>Semester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0.318</c:v>
                </c:pt>
                <c:pt idx="1">
                  <c:v>0.27700000000000002</c:v>
                </c:pt>
                <c:pt idx="2">
                  <c:v>0.35899999999999999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E8-4BBE-9CA9-F510418C33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 Start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Semester 1</c:v>
                </c:pt>
                <c:pt idx="1">
                  <c:v>Semester 2</c:v>
                </c:pt>
                <c:pt idx="2">
                  <c:v>Semester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0.29699999999999999</c:v>
                </c:pt>
                <c:pt idx="1">
                  <c:v>0.25700000000000001</c:v>
                </c:pt>
                <c:pt idx="2">
                  <c:v>0.312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E8-4BBE-9CA9-F510418C33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Avearage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Semester 1</c:v>
                </c:pt>
                <c:pt idx="1">
                  <c:v>Semester 2</c:v>
                </c:pt>
                <c:pt idx="2">
                  <c:v>Semester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0.312</c:v>
                </c:pt>
                <c:pt idx="1">
                  <c:v>0.27200000000000002</c:v>
                </c:pt>
                <c:pt idx="2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E8-4BBE-9CA9-F510418C3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325664"/>
        <c:axId val="465325992"/>
      </c:lineChart>
      <c:catAx>
        <c:axId val="4653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325992"/>
        <c:crosses val="autoZero"/>
        <c:auto val="1"/>
        <c:lblAlgn val="ctr"/>
        <c:lblOffset val="100"/>
        <c:noMultiLvlLbl val="0"/>
      </c:catAx>
      <c:valAx>
        <c:axId val="4653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3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SI Efficiency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215671365101711E-2"/>
          <c:y val="0.22534302946921028"/>
          <c:w val="0.91743795991981447"/>
          <c:h val="0.67946196273047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Compared to 1st semester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Semester 1</c:v>
                </c:pt>
                <c:pt idx="1">
                  <c:v>Semester 2</c:v>
                </c:pt>
                <c:pt idx="2">
                  <c:v>Semester 3</c:v>
                </c:pt>
                <c:pt idx="3">
                  <c:v>Semester &gt;3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0.312</c:v>
                </c:pt>
                <c:pt idx="1">
                  <c:v>0.27700000000000002</c:v>
                </c:pt>
                <c:pt idx="2" formatCode="0.000">
                  <c:v>0.34</c:v>
                </c:pt>
                <c:pt idx="3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0-4565-8BA0-228577177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83087368"/>
        <c:axId val="283087696"/>
      </c:barChart>
      <c:catAx>
        <c:axId val="283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087696"/>
        <c:crosses val="autoZero"/>
        <c:auto val="1"/>
        <c:lblAlgn val="ctr"/>
        <c:lblOffset val="100"/>
        <c:noMultiLvlLbl val="0"/>
      </c:catAx>
      <c:valAx>
        <c:axId val="28308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08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Totals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D-4900-BA27-9FEE98C9A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67648"/>
        <c:axId val="368867976"/>
      </c:barChart>
      <c:catAx>
        <c:axId val="3688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976"/>
        <c:crosses val="autoZero"/>
        <c:auto val="1"/>
        <c:lblAlgn val="ctr"/>
        <c:lblOffset val="100"/>
        <c:noMultiLvlLbl val="0"/>
      </c:catAx>
      <c:valAx>
        <c:axId val="36886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29 Responses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29 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1B-41E1-BDBE-4774A2C80BD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1B-41E1-BDBE-4774A2C80BD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1B-41E1-BDBE-4774A2C80BD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0.1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1B-41E1-BDBE-4774A2C80B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Totals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E-4FEE-A609-B4C638CC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67648"/>
        <c:axId val="368867976"/>
      </c:barChart>
      <c:catAx>
        <c:axId val="3688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976"/>
        <c:crosses val="autoZero"/>
        <c:auto val="1"/>
        <c:lblAlgn val="ctr"/>
        <c:lblOffset val="100"/>
        <c:noMultiLvlLbl val="0"/>
      </c:catAx>
      <c:valAx>
        <c:axId val="36886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29 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25-4B9A-B7F8-3AAED040EEA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25-4B9A-B7F8-3AAED040EEA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25-4B9A-B7F8-3AAED040EE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0.2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A-49CD-AB54-4493702B7A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Totals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F-41AA-8ADC-5501F654F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67648"/>
        <c:axId val="368867976"/>
      </c:barChart>
      <c:catAx>
        <c:axId val="3688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976"/>
        <c:crosses val="autoZero"/>
        <c:auto val="1"/>
        <c:lblAlgn val="ctr"/>
        <c:lblOffset val="100"/>
        <c:noMultiLvlLbl val="0"/>
      </c:catAx>
      <c:valAx>
        <c:axId val="36886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0.70659</cdr:x>
      <cdr:y>0.1581</cdr:y>
    </cdr:from>
    <cdr:to>
      <cdr:x>0.76621</cdr:x>
      <cdr:y>0.40346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4910859" y="604878"/>
          <a:ext cx="414386" cy="938728"/>
        </a:xfrm>
        <a:prstGeom xmlns:a="http://schemas.openxmlformats.org/drawingml/2006/main" prst="rightBrace">
          <a:avLst>
            <a:gd name="adj1" fmla="val 61215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0.71421</cdr:x>
      <cdr:y>0.40346</cdr:y>
    </cdr:from>
    <cdr:to>
      <cdr:x>0.75769</cdr:x>
      <cdr:y>0.62524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4963816" y="1543606"/>
          <a:ext cx="302217" cy="848499"/>
        </a:xfrm>
        <a:prstGeom xmlns:a="http://schemas.openxmlformats.org/drawingml/2006/main" prst="rightBrace">
          <a:avLst>
            <a:gd name="adj1" fmla="val 61215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0.63408</cdr:x>
      <cdr:y>0.22855</cdr:y>
    </cdr:from>
    <cdr:to>
      <cdr:x>0.749</cdr:x>
      <cdr:y>0.28471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5075" y="930275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0.59912</cdr:x>
      <cdr:y>0.22855</cdr:y>
    </cdr:from>
    <cdr:to>
      <cdr:x>0.71405</cdr:x>
      <cdr:y>0.4532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66945" y="93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14% gamin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8FF48B-6A94-4D69-AB60-0357754A75B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67B3B-CEB4-41EE-BFDC-0048FCF5D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6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Attendance is tracked through home-grown card swipe 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4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percentage to standardize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Attendance is voluntary, so contact hours indicates effectiveness of program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b="1" dirty="0"/>
              <a:t>2011-2012-28,500 contact hours with 45 leaders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b="1" dirty="0"/>
              <a:t>2015-2016-66,402 contact hours with 65 leaders.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b="1" dirty="0"/>
              <a:t>132.91% change in contact hours (attendance) with a 44% change in </a:t>
            </a:r>
            <a:r>
              <a:rPr lang="en-US" sz="1600" b="1"/>
              <a:t>the number of SI leaders.</a:t>
            </a:r>
            <a:endParaRPr lang="en-US" sz="1600" b="1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not use percentages because everything on 4 point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= .757 to -.777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7B3B-CEB4-41EE-BFDC-0048FCF5DA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34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2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2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9794-A820-402B-A793-2C7AE5D89A1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4227-DC58-430C-8DF4-AF2139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30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assessment of tutoring and supplemental instruction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Faron Kincheloe - Baylor University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72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SI Efficiency Scores look Like?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7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DB41DE-C546-4D42-B91C-6971A3700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19603"/>
              </p:ext>
            </p:extLst>
          </p:nvPr>
        </p:nvGraphicFramePr>
        <p:xfrm>
          <a:off x="914400" y="762000"/>
          <a:ext cx="7239001" cy="3739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739">
                  <a:extLst>
                    <a:ext uri="{9D8B030D-6E8A-4147-A177-3AD203B41FA5}">
                      <a16:colId xmlns:a16="http://schemas.microsoft.com/office/drawing/2014/main" val="44986448"/>
                    </a:ext>
                  </a:extLst>
                </a:gridCol>
                <a:gridCol w="978061">
                  <a:extLst>
                    <a:ext uri="{9D8B030D-6E8A-4147-A177-3AD203B41FA5}">
                      <a16:colId xmlns:a16="http://schemas.microsoft.com/office/drawing/2014/main" val="14734542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896440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8417888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669655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9714615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1695310996"/>
                    </a:ext>
                  </a:extLst>
                </a:gridCol>
              </a:tblGrid>
              <a:tr h="6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SI Leader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Course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SIE Raw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Score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Attendee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GPA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Attendee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SAT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Equiv.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Attendance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SIE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313138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7915349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1301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4400012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0.966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8478466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1301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819234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1300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7512685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4798531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1302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3621267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2168732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Business Leader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FIN 3309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7790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7032832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Leader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BIO 1305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2466792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Business Leader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ACC 2304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4745445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1301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996264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Chem</a:t>
                      </a:r>
                      <a:r>
                        <a:rPr lang="en-US" sz="1400" u="none" strike="noStrike" dirty="0">
                          <a:effectLst/>
                        </a:rPr>
                        <a:t> Leader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 3332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0.568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832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2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Corresponding Examples from Semester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21" t="22820" r="24121" b="6928"/>
          <a:stretch/>
        </p:blipFill>
        <p:spPr>
          <a:xfrm>
            <a:off x="-533400" y="-168402"/>
            <a:ext cx="9881676" cy="7076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395" y="959932"/>
            <a:ext cx="1031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BIO 1 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671" y="5406741"/>
            <a:ext cx="10534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BIO 2 SW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53" y="2053514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BIO 4 KF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758" y="3200455"/>
            <a:ext cx="11192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BIO 5 MTT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424" y="4294037"/>
            <a:ext cx="10647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BIO 7 MK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47800"/>
            <a:ext cx="381000" cy="4572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5872733"/>
            <a:ext cx="381000" cy="46892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5406741"/>
            <a:ext cx="609600" cy="914400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727" y="141439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SIE Score:</a:t>
            </a:r>
          </a:p>
          <a:p>
            <a:r>
              <a:rPr lang="en-US" sz="1600" dirty="0">
                <a:solidFill>
                  <a:schemeClr val="bg1"/>
                </a:solidFill>
              </a:rPr>
              <a:t>1.276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25" y="583563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SIE Score:</a:t>
            </a:r>
          </a:p>
          <a:p>
            <a:r>
              <a:rPr lang="en-US" sz="1600" dirty="0">
                <a:solidFill>
                  <a:schemeClr val="bg1"/>
                </a:solidFill>
              </a:rPr>
              <a:t>.996</a:t>
            </a:r>
          </a:p>
        </p:txBody>
      </p:sp>
    </p:spTree>
    <p:extLst>
      <p:ext uri="{BB962C8B-B14F-4D97-AF65-F5344CB8AC3E}">
        <p14:creationId xmlns:p14="http://schemas.microsoft.com/office/powerpoint/2010/main" val="4012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06054"/>
            <a:ext cx="7787640" cy="1371600"/>
          </a:xfrm>
        </p:spPr>
        <p:txBody>
          <a:bodyPr>
            <a:normAutofit/>
          </a:bodyPr>
          <a:lstStyle/>
          <a:p>
            <a:r>
              <a:rPr lang="en-US" dirty="0"/>
              <a:t>Apples to oranges…Does it </a:t>
            </a:r>
            <a:br>
              <a:rPr lang="en-US" dirty="0"/>
            </a:br>
            <a:r>
              <a:rPr lang="en-US" dirty="0"/>
              <a:t>“level the playing field”?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2269332"/>
            <a:ext cx="2590800" cy="8239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Problematic Comparisons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061" y="3276600"/>
            <a:ext cx="3910579" cy="3047999"/>
          </a:xfrm>
        </p:spPr>
        <p:txBody>
          <a:bodyPr>
            <a:normAutofit/>
          </a:bodyPr>
          <a:lstStyle/>
          <a:p>
            <a:r>
              <a:rPr lang="en-US" dirty="0"/>
              <a:t>Course difficulty</a:t>
            </a:r>
          </a:p>
          <a:p>
            <a:r>
              <a:rPr lang="en-US" dirty="0"/>
              <a:t>Instructor difficulty</a:t>
            </a:r>
          </a:p>
          <a:p>
            <a:r>
              <a:rPr lang="en-US" dirty="0"/>
              <a:t>Academic propensity of class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Enrolled student motivation (academic goals)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2639341"/>
            <a:ext cx="2400300" cy="144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495800"/>
            <a:ext cx="2471737" cy="1689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28501"/>
            <a:ext cx="7315200" cy="689500"/>
          </a:xfrm>
        </p:spPr>
        <p:txBody>
          <a:bodyPr/>
          <a:lstStyle/>
          <a:p>
            <a:r>
              <a:rPr lang="en-US" dirty="0"/>
              <a:t>What happened since we started reporting individual efficiency scores?</a:t>
            </a:r>
          </a:p>
        </p:txBody>
      </p:sp>
    </p:spTree>
    <p:extLst>
      <p:ext uri="{BB962C8B-B14F-4D97-AF65-F5344CB8AC3E}">
        <p14:creationId xmlns:p14="http://schemas.microsoft.com/office/powerpoint/2010/main" val="403634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134100" cy="1293028"/>
          </a:xfrm>
        </p:spPr>
        <p:txBody>
          <a:bodyPr/>
          <a:lstStyle/>
          <a:p>
            <a:r>
              <a:rPr lang="en-US" dirty="0"/>
              <a:t>Contact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3628"/>
              </p:ext>
            </p:extLst>
          </p:nvPr>
        </p:nvGraphicFramePr>
        <p:xfrm>
          <a:off x="1524000" y="2190194"/>
          <a:ext cx="6950075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45,457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27791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66,402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437002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28,510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5733" y="400069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+ 17,000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314852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97500-9A48-4774-BF5C-73E5B92D8722}"/>
              </a:ext>
            </a:extLst>
          </p:cNvPr>
          <p:cNvSpPr txBox="1"/>
          <p:nvPr/>
        </p:nvSpPr>
        <p:spPr>
          <a:xfrm>
            <a:off x="1524000" y="6285094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*Attendance is voluntary</a:t>
            </a:r>
          </a:p>
        </p:txBody>
      </p:sp>
    </p:spTree>
    <p:extLst>
      <p:ext uri="{BB962C8B-B14F-4D97-AF65-F5344CB8AC3E}">
        <p14:creationId xmlns:p14="http://schemas.microsoft.com/office/powerpoint/2010/main" val="3147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SI Efficiency Scores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61764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2400" y="2743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31093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7983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.228</a:t>
            </a:r>
          </a:p>
        </p:txBody>
      </p:sp>
    </p:spTree>
    <p:extLst>
      <p:ext uri="{BB962C8B-B14F-4D97-AF65-F5344CB8AC3E}">
        <p14:creationId xmlns:p14="http://schemas.microsoft.com/office/powerpoint/2010/main" val="43715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Unexpected Outcome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Semester Slump</a:t>
            </a:r>
          </a:p>
        </p:txBody>
      </p:sp>
    </p:spTree>
    <p:extLst>
      <p:ext uri="{BB962C8B-B14F-4D97-AF65-F5344CB8AC3E}">
        <p14:creationId xmlns:p14="http://schemas.microsoft.com/office/powerpoint/2010/main" val="332893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of “</a:t>
            </a:r>
            <a:r>
              <a:rPr lang="en-US" dirty="0" err="1"/>
              <a:t>Slumpers</a:t>
            </a:r>
            <a:r>
              <a:rPr lang="en-US"/>
              <a:t>”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48158"/>
              </p:ext>
            </p:extLst>
          </p:nvPr>
        </p:nvGraphicFramePr>
        <p:xfrm>
          <a:off x="533400" y="2590800"/>
          <a:ext cx="7620000" cy="357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463411308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73082886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105495993"/>
                    </a:ext>
                  </a:extLst>
                </a:gridCol>
              </a:tblGrid>
              <a:tr h="2016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% who did better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% who did worse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76993"/>
                  </a:ext>
                </a:extLst>
              </a:tr>
              <a:tr h="1260344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Second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compared to first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45.26%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54.74%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5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0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&amp; </a:t>
            </a:r>
            <a:br>
              <a:rPr lang="en-US" dirty="0"/>
            </a:br>
            <a:r>
              <a:rPr lang="en-US" dirty="0"/>
              <a:t>SI Program </a:t>
            </a:r>
            <a:br>
              <a:rPr lang="en-US" dirty="0"/>
            </a:br>
            <a:r>
              <a:rPr lang="en-US" dirty="0"/>
              <a:t>Profile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Baylor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14,316 undergrads </a:t>
            </a:r>
          </a:p>
          <a:p>
            <a:r>
              <a:rPr lang="en-US" dirty="0"/>
              <a:t>Few commuters</a:t>
            </a:r>
          </a:p>
          <a:p>
            <a:r>
              <a:rPr lang="en-US" dirty="0"/>
              <a:t>Average SAT: 1280*</a:t>
            </a:r>
          </a:p>
          <a:p>
            <a:r>
              <a:rPr lang="en-US" dirty="0"/>
              <a:t>Excellent Pre-med Program</a:t>
            </a:r>
          </a:p>
          <a:p>
            <a:r>
              <a:rPr lang="en-US" dirty="0"/>
              <a:t>Excellent Accounting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 Program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2017-2018: 68-70 leaders</a:t>
            </a:r>
          </a:p>
          <a:p>
            <a:r>
              <a:rPr lang="en-US" dirty="0"/>
              <a:t>2 sessions per week</a:t>
            </a:r>
          </a:p>
          <a:p>
            <a:r>
              <a:rPr lang="en-US" dirty="0"/>
              <a:t>Fall 2016: 38,995 contact hours</a:t>
            </a:r>
          </a:p>
          <a:p>
            <a:r>
              <a:rPr lang="en-US" dirty="0"/>
              <a:t>Averaged 26 students per session </a:t>
            </a:r>
          </a:p>
          <a:p>
            <a:r>
              <a:rPr lang="en-US" dirty="0"/>
              <a:t>2017-2018: 16 Mentor/SI leaders (dual role)</a:t>
            </a:r>
          </a:p>
          <a:p>
            <a:r>
              <a:rPr lang="en-US"/>
              <a:t>UMKC Accredited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072A9-3516-45CA-8585-6A9327F54D75}"/>
              </a:ext>
            </a:extLst>
          </p:cNvPr>
          <p:cNvSpPr txBox="1"/>
          <p:nvPr/>
        </p:nvSpPr>
        <p:spPr>
          <a:xfrm>
            <a:off x="821279" y="589430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*2016 Redesigned Scale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7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uiExpand="1" build="p"/>
      <p:bldP spid="8" grpId="0" build="p"/>
      <p:bldP spid="9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64972"/>
            <a:ext cx="7330440" cy="1293028"/>
          </a:xfrm>
        </p:spPr>
        <p:txBody>
          <a:bodyPr/>
          <a:lstStyle/>
          <a:p>
            <a:r>
              <a:rPr lang="en-US" dirty="0"/>
              <a:t>Second Semester Slump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176768"/>
              </p:ext>
            </p:extLst>
          </p:nvPr>
        </p:nvGraphicFramePr>
        <p:xfrm>
          <a:off x="11430" y="1487974"/>
          <a:ext cx="9132569" cy="389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418">
                  <a:extLst>
                    <a:ext uri="{9D8B030D-6E8A-4147-A177-3AD203B41FA5}">
                      <a16:colId xmlns:a16="http://schemas.microsoft.com/office/drawing/2014/main" val="2312430311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4171174734"/>
                    </a:ext>
                  </a:extLst>
                </a:gridCol>
                <a:gridCol w="805899">
                  <a:extLst>
                    <a:ext uri="{9D8B030D-6E8A-4147-A177-3AD203B41FA5}">
                      <a16:colId xmlns:a16="http://schemas.microsoft.com/office/drawing/2014/main" val="3721005909"/>
                    </a:ext>
                  </a:extLst>
                </a:gridCol>
                <a:gridCol w="805899">
                  <a:extLst>
                    <a:ext uri="{9D8B030D-6E8A-4147-A177-3AD203B41FA5}">
                      <a16:colId xmlns:a16="http://schemas.microsoft.com/office/drawing/2014/main" val="4279849357"/>
                    </a:ext>
                  </a:extLst>
                </a:gridCol>
                <a:gridCol w="805899">
                  <a:extLst>
                    <a:ext uri="{9D8B030D-6E8A-4147-A177-3AD203B41FA5}">
                      <a16:colId xmlns:a16="http://schemas.microsoft.com/office/drawing/2014/main" val="4068197991"/>
                    </a:ext>
                  </a:extLst>
                </a:gridCol>
                <a:gridCol w="805899">
                  <a:extLst>
                    <a:ext uri="{9D8B030D-6E8A-4147-A177-3AD203B41FA5}">
                      <a16:colId xmlns:a16="http://schemas.microsoft.com/office/drawing/2014/main" val="3679187717"/>
                    </a:ext>
                  </a:extLst>
                </a:gridCol>
                <a:gridCol w="805899">
                  <a:extLst>
                    <a:ext uri="{9D8B030D-6E8A-4147-A177-3AD203B41FA5}">
                      <a16:colId xmlns:a16="http://schemas.microsoft.com/office/drawing/2014/main" val="4275903227"/>
                    </a:ext>
                  </a:extLst>
                </a:gridCol>
                <a:gridCol w="834683">
                  <a:extLst>
                    <a:ext uri="{9D8B030D-6E8A-4147-A177-3AD203B41FA5}">
                      <a16:colId xmlns:a16="http://schemas.microsoft.com/office/drawing/2014/main" val="178572903"/>
                    </a:ext>
                  </a:extLst>
                </a:gridCol>
                <a:gridCol w="834683">
                  <a:extLst>
                    <a:ext uri="{9D8B030D-6E8A-4147-A177-3AD203B41FA5}">
                      <a16:colId xmlns:a16="http://schemas.microsoft.com/office/drawing/2014/main" val="3842752937"/>
                    </a:ext>
                  </a:extLst>
                </a:gridCol>
                <a:gridCol w="889368">
                  <a:extLst>
                    <a:ext uri="{9D8B030D-6E8A-4147-A177-3AD203B41FA5}">
                      <a16:colId xmlns:a16="http://schemas.microsoft.com/office/drawing/2014/main" val="2419816626"/>
                    </a:ext>
                  </a:extLst>
                </a:gridCol>
                <a:gridCol w="889368">
                  <a:extLst>
                    <a:ext uri="{9D8B030D-6E8A-4147-A177-3AD203B41FA5}">
                      <a16:colId xmlns:a16="http://schemas.microsoft.com/office/drawing/2014/main" val="3151986927"/>
                    </a:ext>
                  </a:extLst>
                </a:gridCol>
              </a:tblGrid>
              <a:tr h="8634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SIE Score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Sem.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SIE Score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Sem.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SIE Diff.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Sem.2 -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Sem.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SIE Score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Sem.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SIE Diff.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Sem.3 -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Sem.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72675"/>
                  </a:ext>
                </a:extLst>
              </a:tr>
              <a:tr h="1023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311180"/>
                  </a:ext>
                </a:extLst>
              </a:tr>
              <a:tr h="10097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Starting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6391310"/>
                  </a:ext>
                </a:extLst>
              </a:tr>
              <a:tr h="319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19358"/>
                  </a:ext>
                </a:extLst>
              </a:tr>
              <a:tr h="319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Spring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5942996"/>
                  </a:ext>
                </a:extLst>
              </a:tr>
              <a:tr h="319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639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1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7863840" cy="1293028"/>
          </a:xfrm>
        </p:spPr>
        <p:txBody>
          <a:bodyPr/>
          <a:lstStyle/>
          <a:p>
            <a:r>
              <a:rPr lang="en-US" dirty="0"/>
              <a:t>Second Semester Slump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20442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31201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83760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.272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76536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.340</a:t>
            </a:r>
          </a:p>
        </p:txBody>
      </p:sp>
    </p:spTree>
    <p:extLst>
      <p:ext uri="{BB962C8B-B14F-4D97-AF65-F5344CB8AC3E}">
        <p14:creationId xmlns:p14="http://schemas.microsoft.com/office/powerpoint/2010/main" val="40131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semester </a:t>
            </a:r>
            <a:br>
              <a:rPr lang="en-US" dirty="0"/>
            </a:br>
            <a:r>
              <a:rPr lang="en-US" dirty="0"/>
              <a:t>Come Back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68824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381103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11%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44132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 gain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10303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22.7% 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4204" y="60857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0600" y="60796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996" y="60796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392" y="60796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.383</a:t>
            </a:r>
          </a:p>
        </p:txBody>
      </p:sp>
    </p:spTree>
    <p:extLst>
      <p:ext uri="{BB962C8B-B14F-4D97-AF65-F5344CB8AC3E}">
        <p14:creationId xmlns:p14="http://schemas.microsoft.com/office/powerpoint/2010/main" val="121894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says….</a:t>
            </a:r>
          </a:p>
        </p:txBody>
      </p:sp>
    </p:spTree>
    <p:extLst>
      <p:ext uri="{BB962C8B-B14F-4D97-AF65-F5344CB8AC3E}">
        <p14:creationId xmlns:p14="http://schemas.microsoft.com/office/powerpoint/2010/main" val="26804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43970499"/>
              </p:ext>
            </p:extLst>
          </p:nvPr>
        </p:nvGraphicFramePr>
        <p:xfrm>
          <a:off x="609600" y="2114761"/>
          <a:ext cx="5029200" cy="337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I assumed I would get better without effort because I was experienced.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7645237"/>
              </p:ext>
            </p:extLst>
          </p:nvPr>
        </p:nvGraphicFramePr>
        <p:xfrm>
          <a:off x="6019800" y="2438400"/>
          <a:ext cx="2529840" cy="248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25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I was busier with my other coursework and extra-curricular activities my second semester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6173891"/>
              </p:ext>
            </p:extLst>
          </p:nvPr>
        </p:nvGraphicFramePr>
        <p:xfrm>
          <a:off x="457200" y="22098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33933273"/>
              </p:ext>
            </p:extLst>
          </p:nvPr>
        </p:nvGraphicFramePr>
        <p:xfrm>
          <a:off x="5334000" y="2286000"/>
          <a:ext cx="321564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773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51029130"/>
              </p:ext>
            </p:extLst>
          </p:nvPr>
        </p:nvGraphicFramePr>
        <p:xfrm>
          <a:off x="762000" y="2074417"/>
          <a:ext cx="4419600" cy="337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I became discouraged by lower attendance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05758593"/>
              </p:ext>
            </p:extLst>
          </p:nvPr>
        </p:nvGraphicFramePr>
        <p:xfrm>
          <a:off x="5410200" y="2209800"/>
          <a:ext cx="313944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843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Success center tutors want a score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6887-B385-4CEA-89E1-0FE518AF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4" y="2897717"/>
            <a:ext cx="2638425" cy="29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1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Proposed tutoring score – spring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Danae Gleason</a:t>
            </a:r>
          </a:p>
          <a:p>
            <a:pPr lvl="1"/>
            <a:r>
              <a:rPr lang="en-US" dirty="0"/>
              <a:t>Success Center Data Analysis Intern</a:t>
            </a:r>
          </a:p>
          <a:p>
            <a:pPr lvl="1"/>
            <a:r>
              <a:rPr lang="en-US" dirty="0"/>
              <a:t>Mechanical Engineering Major</a:t>
            </a:r>
          </a:p>
          <a:p>
            <a:r>
              <a:rPr lang="en-US" dirty="0"/>
              <a:t>Premise of Score</a:t>
            </a:r>
          </a:p>
          <a:p>
            <a:pPr lvl="1"/>
            <a:r>
              <a:rPr lang="en-US" dirty="0"/>
              <a:t>Tutored vs. Non-tutored</a:t>
            </a:r>
          </a:p>
          <a:p>
            <a:pPr lvl="1"/>
            <a:r>
              <a:rPr lang="en-US" dirty="0"/>
              <a:t>Percentile in Course vs. Percentile in Entering Cohort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Problems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Major setback</a:t>
            </a:r>
          </a:p>
          <a:p>
            <a:pPr lvl="1"/>
            <a:r>
              <a:rPr lang="en-US" dirty="0"/>
              <a:t>Course grades are categorical</a:t>
            </a:r>
          </a:p>
          <a:p>
            <a:pPr lvl="1"/>
            <a:r>
              <a:rPr lang="en-US" dirty="0"/>
              <a:t>Percentiles within cohort are continuous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Tutors cover multiple subjects</a:t>
            </a:r>
          </a:p>
          <a:p>
            <a:pPr lvl="1"/>
            <a:r>
              <a:rPr lang="en-US" dirty="0"/>
              <a:t>Students use multiple tutors for same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46" y="994370"/>
            <a:ext cx="752094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 long history of analysis of supplemental instruction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0AC12-0451-4253-9612-0CCAA184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9" y="2590800"/>
            <a:ext cx="789680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C5E3E-C323-495F-BF0F-E4F3589D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6" y="5181600"/>
            <a:ext cx="786699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5444-6A2C-42F9-8FED-BE4192ED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4373"/>
            <a:ext cx="6797040" cy="1293028"/>
          </a:xfrm>
        </p:spPr>
        <p:txBody>
          <a:bodyPr/>
          <a:lstStyle/>
          <a:p>
            <a:r>
              <a:rPr lang="en-US" dirty="0"/>
              <a:t>Tutor scoring process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1: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C7A6C-4749-4532-A6BD-51D330AA4FC3}"/>
              </a:ext>
            </a:extLst>
          </p:cNvPr>
          <p:cNvSpPr/>
          <p:nvPr/>
        </p:nvSpPr>
        <p:spPr>
          <a:xfrm>
            <a:off x="838200" y="2819400"/>
            <a:ext cx="7162800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Create end of first term linear GPA models using previous 4 years (0 – 4.0 scale)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New Fall Freshmen based on Academic Index (composite of ACT/SAT and HS Percentile)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New Transfers based on transfer GPA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Apply model to all current students to predict GPA (</a:t>
            </a:r>
            <a:r>
              <a:rPr lang="en-US" sz="2200" i="1" dirty="0"/>
              <a:t>P</a:t>
            </a:r>
            <a:r>
              <a:rPr lang="en-US" sz="2200" i="1" baseline="-25000" dirty="0"/>
              <a:t>N</a:t>
            </a:r>
            <a:r>
              <a:rPr lang="en-US" sz="2200" dirty="0"/>
              <a:t> )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7656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5444-6A2C-42F9-8FED-BE4192ED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4373"/>
            <a:ext cx="6797040" cy="1293028"/>
          </a:xfrm>
        </p:spPr>
        <p:txBody>
          <a:bodyPr/>
          <a:lstStyle/>
          <a:p>
            <a:r>
              <a:rPr lang="en-US" dirty="0"/>
              <a:t>Tutor scoring process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2: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C7A6C-4749-4532-A6BD-51D330AA4FC3}"/>
              </a:ext>
            </a:extLst>
          </p:cNvPr>
          <p:cNvSpPr/>
          <p:nvPr/>
        </p:nvSpPr>
        <p:spPr>
          <a:xfrm>
            <a:off x="457200" y="2819400"/>
            <a:ext cx="8092440" cy="243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Import tutoring data from Student Success Collaborative report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Combine course rosters with tutoring data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Count number of sessions each tutor held (</a:t>
            </a:r>
            <a:r>
              <a:rPr lang="en-US" sz="2200" i="1" dirty="0"/>
              <a:t>S</a:t>
            </a:r>
            <a:r>
              <a:rPr lang="en-US" sz="2200" i="1" baseline="-25000" dirty="0"/>
              <a:t>MAX</a:t>
            </a:r>
            <a:r>
              <a:rPr lang="en-US" sz="2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Count student tutoring sessions for each course (</a:t>
            </a:r>
            <a:r>
              <a:rPr lang="en-US" sz="2200" i="1" dirty="0"/>
              <a:t>S</a:t>
            </a:r>
            <a:r>
              <a:rPr lang="en-US" sz="2200" i="1" baseline="-25000" dirty="0"/>
              <a:t>C</a:t>
            </a:r>
            <a:r>
              <a:rPr lang="en-US" sz="2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Count sessions with specific tutor and course (</a:t>
            </a:r>
            <a:r>
              <a:rPr lang="en-US" sz="2200" i="1" dirty="0"/>
              <a:t>S</a:t>
            </a:r>
            <a:r>
              <a:rPr lang="en-US" sz="2200" i="1" baseline="-25000" dirty="0"/>
              <a:t>T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18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5444-6A2C-42F9-8FED-BE4192ED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4373"/>
            <a:ext cx="6797040" cy="1293028"/>
          </a:xfrm>
        </p:spPr>
        <p:txBody>
          <a:bodyPr/>
          <a:lstStyle/>
          <a:p>
            <a:r>
              <a:rPr lang="en-US" dirty="0"/>
              <a:t>Tutor scoring process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3: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C7A6C-4749-4532-A6BD-51D330AA4FC3}"/>
              </a:ext>
            </a:extLst>
          </p:cNvPr>
          <p:cNvSpPr/>
          <p:nvPr/>
        </p:nvSpPr>
        <p:spPr>
          <a:xfrm>
            <a:off x="457200" y="2819400"/>
            <a:ext cx="8229600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Get grade points for each student in tutored classes (</a:t>
            </a:r>
            <a:r>
              <a:rPr lang="en-US" sz="2200" i="1" dirty="0"/>
              <a:t>G</a:t>
            </a:r>
            <a:r>
              <a:rPr lang="en-US" sz="2200" i="1" baseline="-25000" dirty="0"/>
              <a:t>N</a:t>
            </a:r>
            <a:r>
              <a:rPr lang="en-US" sz="2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Average grade points for non-tutored students (</a:t>
            </a:r>
            <a:r>
              <a:rPr lang="en-US" sz="2200" i="1" dirty="0"/>
              <a:t>G</a:t>
            </a:r>
            <a:r>
              <a:rPr lang="en-US" sz="2200" i="1" baseline="-25000" dirty="0"/>
              <a:t>N=0</a:t>
            </a:r>
            <a:r>
              <a:rPr lang="en-US" sz="2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Average predicted grade for non-tutored (</a:t>
            </a:r>
            <a:r>
              <a:rPr lang="en-US" sz="2200" i="1" dirty="0"/>
              <a:t>P</a:t>
            </a:r>
            <a:r>
              <a:rPr lang="en-US" sz="2200" i="1" baseline="-25000" dirty="0"/>
              <a:t>N=0</a:t>
            </a:r>
            <a:r>
              <a:rPr lang="en-US" sz="2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Compute Student Course Outcome (</a:t>
            </a:r>
            <a:r>
              <a:rPr lang="en-US" sz="2200" i="1" dirty="0"/>
              <a:t>SCO</a:t>
            </a:r>
            <a:r>
              <a:rPr lang="en-US" sz="2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4E5A3-767C-4E67-B06B-15452ADA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4867275"/>
            <a:ext cx="57435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5444-6A2C-42F9-8FED-BE4192ED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4373"/>
            <a:ext cx="6797040" cy="1293028"/>
          </a:xfrm>
        </p:spPr>
        <p:txBody>
          <a:bodyPr/>
          <a:lstStyle/>
          <a:p>
            <a:r>
              <a:rPr lang="en-US" dirty="0"/>
              <a:t>Tutor scoring process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4: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C7A6C-4749-4532-A6BD-51D330AA4FC3}"/>
              </a:ext>
            </a:extLst>
          </p:cNvPr>
          <p:cNvSpPr/>
          <p:nvPr/>
        </p:nvSpPr>
        <p:spPr>
          <a:xfrm>
            <a:off x="457200" y="2667000"/>
            <a:ext cx="80924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Compute tutor’s portion of SCO (</a:t>
            </a:r>
            <a:r>
              <a:rPr lang="en-US" sz="2200" i="1" dirty="0"/>
              <a:t>SCOT</a:t>
            </a:r>
            <a:r>
              <a:rPr lang="en-US" sz="22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FFBC6-E7AB-437A-BE55-0CBFF1359C24}"/>
              </a:ext>
            </a:extLst>
          </p:cNvPr>
          <p:cNvSpPr/>
          <p:nvPr/>
        </p:nvSpPr>
        <p:spPr>
          <a:xfrm>
            <a:off x="457200" y="4648200"/>
            <a:ext cx="80924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Overall Tutor Rating (</a:t>
            </a:r>
            <a:r>
              <a:rPr lang="en-US" sz="2200" i="1" dirty="0"/>
              <a:t>OTR</a:t>
            </a:r>
            <a:r>
              <a:rPr lang="en-US" sz="2200" dirty="0"/>
              <a:t>) = weighted average of </a:t>
            </a:r>
            <a:r>
              <a:rPr lang="en-US" sz="2200" i="1" dirty="0"/>
              <a:t>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4379F-CA04-446A-841E-F6A0B410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228975"/>
            <a:ext cx="3981450" cy="11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0D39F-0662-41A3-8A0C-2430EB13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5172075"/>
            <a:ext cx="4943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Tutor Scores look Like?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40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595477-EEB8-49E8-8CCA-84658EB64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77142"/>
              </p:ext>
            </p:extLst>
          </p:nvPr>
        </p:nvGraphicFramePr>
        <p:xfrm>
          <a:off x="1600200" y="762000"/>
          <a:ext cx="2971800" cy="4114798"/>
        </p:xfrm>
        <a:graphic>
          <a:graphicData uri="http://schemas.openxmlformats.org/drawingml/2006/table">
            <a:tbl>
              <a:tblPr/>
              <a:tblGrid>
                <a:gridCol w="793606">
                  <a:extLst>
                    <a:ext uri="{9D8B030D-6E8A-4147-A177-3AD203B41FA5}">
                      <a16:colId xmlns:a16="http://schemas.microsoft.com/office/drawing/2014/main" val="1000739250"/>
                    </a:ext>
                  </a:extLst>
                </a:gridCol>
                <a:gridCol w="979343">
                  <a:extLst>
                    <a:ext uri="{9D8B030D-6E8A-4147-A177-3AD203B41FA5}">
                      <a16:colId xmlns:a16="http://schemas.microsoft.com/office/drawing/2014/main" val="1957742706"/>
                    </a:ext>
                  </a:extLst>
                </a:gridCol>
                <a:gridCol w="1198851">
                  <a:extLst>
                    <a:ext uri="{9D8B030D-6E8A-4147-A177-3AD203B41FA5}">
                      <a16:colId xmlns:a16="http://schemas.microsoft.com/office/drawing/2014/main" val="1945463297"/>
                    </a:ext>
                  </a:extLst>
                </a:gridCol>
              </a:tblGrid>
              <a:tr h="403167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1" i="0" u="none" strike="noStrike">
                          <a:solidFill>
                            <a:srgbClr val="112277"/>
                          </a:solidFill>
                          <a:effectLst/>
                          <a:latin typeface="Arial" panose="020B0604020202020204" pitchFamily="34" charset="0"/>
                        </a:rPr>
                        <a:t>Tutor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1" i="0" u="none" strike="noStrike">
                          <a:solidFill>
                            <a:srgbClr val="112277"/>
                          </a:solidFill>
                          <a:effectLst/>
                          <a:latin typeface="Arial" panose="020B0604020202020204" pitchFamily="34" charset="0"/>
                        </a:rPr>
                        <a:t>Sessions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1" i="0" u="none" strike="noStrike">
                          <a:solidFill>
                            <a:srgbClr val="112277"/>
                          </a:solidFill>
                          <a:effectLst/>
                          <a:latin typeface="Arial" panose="020B0604020202020204" pitchFamily="34" charset="0"/>
                        </a:rPr>
                        <a:t>Tutor</a:t>
                      </a:r>
                      <a:br>
                        <a:rPr lang="en-US" sz="950" b="1" i="0" u="none" strike="noStrike">
                          <a:solidFill>
                            <a:srgbClr val="112277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50" b="1" i="0" u="none" strike="noStrike">
                          <a:solidFill>
                            <a:srgbClr val="112277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61443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2265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146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27839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32803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3122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89370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77575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75239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45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14804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8086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1415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2870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43186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70672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09897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88331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336553"/>
                  </a:ext>
                </a:extLst>
              </a:tr>
              <a:tr h="195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01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More Problems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Still a work in progress</a:t>
            </a:r>
          </a:p>
          <a:p>
            <a:r>
              <a:rPr lang="en-US" dirty="0"/>
              <a:t>Baylor admits academically strong students</a:t>
            </a:r>
          </a:p>
          <a:p>
            <a:r>
              <a:rPr lang="en-US" dirty="0"/>
              <a:t>Easier to underachieve than overachieve</a:t>
            </a:r>
          </a:p>
          <a:p>
            <a:r>
              <a:rPr lang="en-US" dirty="0"/>
              <a:t>Sessions not linked to course being supported</a:t>
            </a:r>
          </a:p>
          <a:p>
            <a:r>
              <a:rPr lang="en-US" dirty="0"/>
              <a:t>“DJ is one of my best tutors but he scored third from the bottom (-0.391)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DJ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62 Sessions – 37 linked to a course</a:t>
            </a:r>
          </a:p>
          <a:p>
            <a:r>
              <a:rPr lang="en-US" dirty="0"/>
              <a:t>13 students tutored (in 37 sessions)</a:t>
            </a:r>
          </a:p>
          <a:p>
            <a:pPr lvl="1"/>
            <a:r>
              <a:rPr lang="en-US" dirty="0"/>
              <a:t>3 with positive outcomes</a:t>
            </a:r>
          </a:p>
          <a:p>
            <a:pPr lvl="1"/>
            <a:r>
              <a:rPr lang="en-US" dirty="0"/>
              <a:t>10 with negative outcomes</a:t>
            </a:r>
          </a:p>
          <a:p>
            <a:r>
              <a:rPr lang="en-US" dirty="0"/>
              <a:t>Student X</a:t>
            </a:r>
          </a:p>
          <a:p>
            <a:pPr lvl="1"/>
            <a:r>
              <a:rPr lang="en-US" dirty="0"/>
              <a:t>Attended 7 of 8 sessions with DJ</a:t>
            </a:r>
          </a:p>
          <a:p>
            <a:pPr lvl="1"/>
            <a:r>
              <a:rPr lang="en-US" dirty="0"/>
              <a:t>Predicted C+ but made D-</a:t>
            </a:r>
          </a:p>
          <a:p>
            <a:pPr lvl="1"/>
            <a:r>
              <a:rPr lang="en-US" dirty="0"/>
              <a:t>Accounted for -.24 points in DJ’s rating</a:t>
            </a:r>
          </a:p>
        </p:txBody>
      </p:sp>
    </p:spTree>
    <p:extLst>
      <p:ext uri="{BB962C8B-B14F-4D97-AF65-F5344CB8AC3E}">
        <p14:creationId xmlns:p14="http://schemas.microsoft.com/office/powerpoint/2010/main" val="14328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Use actual student GPAs after first term</a:t>
            </a:r>
          </a:p>
          <a:p>
            <a:r>
              <a:rPr lang="en-US" dirty="0"/>
              <a:t>Try percentage change instead of actual points</a:t>
            </a:r>
          </a:p>
          <a:p>
            <a:r>
              <a:rPr lang="en-US" dirty="0"/>
              <a:t>Separate models for each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38200"/>
            <a:ext cx="6377940" cy="1293028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514600"/>
            <a:ext cx="7955280" cy="3749040"/>
          </a:xfrm>
        </p:spPr>
        <p:txBody>
          <a:bodyPr/>
          <a:lstStyle/>
          <a:p>
            <a:r>
              <a:rPr lang="en-US" dirty="0"/>
              <a:t>Faron_Kincheloe@baylor.edu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Leaders know if They’re getting better?</a:t>
            </a:r>
            <a:br>
              <a:rPr lang="en-US" dirty="0"/>
            </a:b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594359" y="2057401"/>
            <a:ext cx="3910579" cy="420624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Measuring Effectiveness of SI</a:t>
            </a:r>
          </a:p>
          <a:p>
            <a:pPr marL="742950" lvl="1" indent="-285750"/>
            <a:r>
              <a:rPr lang="en-US" dirty="0"/>
              <a:t>Plenty studies about effectiveness of SI </a:t>
            </a:r>
          </a:p>
          <a:p>
            <a:pPr marL="742950" lvl="1" indent="-285750"/>
            <a:r>
              <a:rPr lang="en-US" dirty="0"/>
              <a:t>Nothing to measure individual SI leader effectiveness</a:t>
            </a:r>
          </a:p>
          <a:p>
            <a:pPr marL="285750" indent="-285750"/>
            <a:r>
              <a:rPr lang="en-US" dirty="0"/>
              <a:t>Asked peers…</a:t>
            </a:r>
          </a:p>
          <a:p>
            <a:pPr marL="742950" lvl="1" indent="-285750"/>
            <a:r>
              <a:rPr lang="en-US" dirty="0"/>
              <a:t>“It just get’s easier”</a:t>
            </a:r>
          </a:p>
          <a:p>
            <a:pPr marL="742950" lvl="1" indent="-285750"/>
            <a:r>
              <a:rPr lang="en-US" dirty="0"/>
              <a:t>“I have a lot of people attending”</a:t>
            </a:r>
          </a:p>
          <a:p>
            <a:pPr marL="742950" lvl="1" indent="-285750"/>
            <a:r>
              <a:rPr lang="en-US" dirty="0"/>
              <a:t>“My attendees have better grades”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869019" y="1828800"/>
            <a:ext cx="3970181" cy="1303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Blaise </a:t>
            </a:r>
            <a:r>
              <a:rPr lang="en-US" sz="2000" dirty="0" err="1"/>
              <a:t>Langan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Pre-med Religion major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Proposed formula - 2015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7EF03C-F757-4418-BF5E-B68AC22D20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2607" t="554" r="19323" b="50101"/>
          <a:stretch/>
        </p:blipFill>
        <p:spPr>
          <a:xfrm>
            <a:off x="5259771" y="3132138"/>
            <a:ext cx="2672583" cy="3132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1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“ingredients” to being a good SI leader?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Factor in </a:t>
            </a:r>
            <a:r>
              <a:rPr lang="en-US" dirty="0"/>
              <a:t>Attendance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How many came…</a:t>
            </a:r>
          </a:p>
          <a:p>
            <a:r>
              <a:rPr lang="en-US" dirty="0"/>
              <a:t>How consistently did they come…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Factor in </a:t>
            </a:r>
            <a:r>
              <a:rPr lang="en-US" dirty="0"/>
              <a:t>Grades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l="598" t="7171" r="19506" b="4175"/>
          <a:stretch/>
        </p:blipFill>
        <p:spPr>
          <a:xfrm>
            <a:off x="3581400" y="2320446"/>
            <a:ext cx="2057400" cy="15185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you help them get better grades?  </a:t>
            </a:r>
          </a:p>
          <a:p>
            <a:r>
              <a:rPr lang="en-US" dirty="0"/>
              <a:t>How much difference did your SI make?</a:t>
            </a:r>
          </a:p>
          <a:p>
            <a:r>
              <a:rPr lang="en-US" dirty="0"/>
              <a:t>How does it compare to peers’ SI grade difference?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Factors harder to quantify</a:t>
            </a:r>
            <a:r>
              <a:rPr lang="en-US" dirty="0"/>
              <a:t>…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20552" b="205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Student ability…</a:t>
            </a:r>
          </a:p>
          <a:p>
            <a:r>
              <a:rPr lang="en-US" dirty="0"/>
              <a:t>Course difficulty…</a:t>
            </a:r>
          </a:p>
          <a:p>
            <a:r>
              <a:rPr lang="en-US" dirty="0"/>
              <a:t>Professor difficulty…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Student motivation…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50005"/>
            <a:ext cx="2031886" cy="15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8" grpId="0" build="p"/>
      <p:bldP spid="9" grpId="0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1699" y="646012"/>
            <a:ext cx="637794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use the stats we have to measure SI Leaders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7941721" cy="823912"/>
          </a:xfrm>
        </p:spPr>
        <p:txBody>
          <a:bodyPr>
            <a:normAutofit/>
          </a:bodyPr>
          <a:lstStyle/>
          <a:p>
            <a:r>
              <a:rPr lang="en-US" dirty="0"/>
              <a:t>Problems with proposed formula: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7955280" cy="3130973"/>
          </a:xfrm>
        </p:spPr>
        <p:txBody>
          <a:bodyPr>
            <a:normAutofit/>
          </a:bodyPr>
          <a:lstStyle/>
          <a:p>
            <a:r>
              <a:rPr lang="en-US" dirty="0"/>
              <a:t>Blaise only had aggregate data for testing</a:t>
            </a:r>
          </a:p>
          <a:p>
            <a:r>
              <a:rPr lang="en-US" dirty="0"/>
              <a:t>Formula behaved differently on individual data</a:t>
            </a:r>
          </a:p>
          <a:p>
            <a:r>
              <a:rPr lang="en-US" dirty="0"/>
              <a:t>Variations in test scores overwhelmed other components of score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US" dirty="0"/>
            </a:br>
            <a:r>
              <a:rPr lang="en-US" dirty="0"/>
              <a:t>The Equation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1: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2851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start with determining individual improvement scores of every student enrolled in the assigned sections for each leader</a:t>
            </a:r>
          </a:p>
          <a:p>
            <a:pPr marL="0" indent="0" algn="ctr">
              <a:buNone/>
            </a:pPr>
            <a:endParaRPr lang="en-US" sz="200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2000" b="0" dirty="0"/>
              <a:t>	    </a:t>
            </a:r>
          </a:p>
          <a:p>
            <a:pPr marL="0" indent="0">
              <a:buNone/>
            </a:pPr>
            <a:r>
              <a:rPr lang="en-US" sz="2000" b="0" dirty="0"/>
              <a:t>  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122060"/>
                  </p:ext>
                </p:extLst>
              </p:nvPr>
            </p:nvGraphicFramePr>
            <p:xfrm>
              <a:off x="381000" y="3168724"/>
              <a:ext cx="8382000" cy="1959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2000">
                      <a:extLst>
                        <a:ext uri="{9D8B030D-6E8A-4147-A177-3AD203B41FA5}">
                          <a16:colId xmlns:a16="http://schemas.microsoft.com/office/drawing/2014/main" val="4131241284"/>
                        </a:ext>
                      </a:extLst>
                    </a:gridCol>
                  </a:tblGrid>
                  <a:tr h="1511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 Words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6783134"/>
                      </a:ext>
                    </a:extLst>
                  </a:tr>
                  <a:tr h="1594120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2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ISI (Individual Student Improvement)</a:t>
                          </a:r>
                          <a: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US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%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sessions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attended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(%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change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grade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1" i="0" dirty="0"/>
                            <a:t>+ </a:t>
                          </a:r>
                          <a:r>
                            <a:rPr lang="en-US" sz="2000" i="0" dirty="0"/>
                            <a:t>% </a:t>
                          </a:r>
                          <a:r>
                            <a:rPr lang="en-US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change in SAT/ACT)</a:t>
                          </a:r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050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122060"/>
                  </p:ext>
                </p:extLst>
              </p:nvPr>
            </p:nvGraphicFramePr>
            <p:xfrm>
              <a:off x="381000" y="3168724"/>
              <a:ext cx="8382000" cy="1959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2000">
                      <a:extLst>
                        <a:ext uri="{9D8B030D-6E8A-4147-A177-3AD203B41FA5}">
                          <a16:colId xmlns:a16="http://schemas.microsoft.com/office/drawing/2014/main" val="413124128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Words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6783134"/>
                      </a:ext>
                    </a:extLst>
                  </a:tr>
                  <a:tr h="1594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" t="-24715" r="-291" b="-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05056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64439"/>
              </p:ext>
            </p:extLst>
          </p:nvPr>
        </p:nvGraphicFramePr>
        <p:xfrm>
          <a:off x="2171700" y="5366276"/>
          <a:ext cx="524533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335">
                  <a:extLst>
                    <a:ext uri="{9D8B030D-6E8A-4147-A177-3AD203B41FA5}">
                      <a16:colId xmlns:a16="http://schemas.microsoft.com/office/drawing/2014/main" val="361148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Math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4584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214" y="5841620"/>
            <a:ext cx="5230821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6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29" y="415295"/>
            <a:ext cx="6949440" cy="129302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US" dirty="0"/>
            </a:br>
            <a:r>
              <a:rPr lang="en-US" dirty="0"/>
              <a:t>…The rest of the equation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Step 2:</a:t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520940" cy="2851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    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34680"/>
            <a:ext cx="5228433" cy="7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78931"/>
              </p:ext>
            </p:extLst>
          </p:nvPr>
        </p:nvGraphicFramePr>
        <p:xfrm>
          <a:off x="1014016" y="2907956"/>
          <a:ext cx="6858000" cy="228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82853680"/>
                    </a:ext>
                  </a:extLst>
                </a:gridCol>
              </a:tblGrid>
              <a:tr h="393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32322"/>
                  </a:ext>
                </a:extLst>
              </a:tr>
              <a:tr h="12422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0" dirty="0"/>
                        <a:t>Average all the ISI scores (=SIE Raw Score)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------------------------------------------------------------------------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000" b="0" dirty="0"/>
                        <a:t>Multiply that value by 2;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2000" b="0" dirty="0"/>
                        <a:t>Add the average overall attendance percentage to that score.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35212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71878"/>
              </p:ext>
            </p:extLst>
          </p:nvPr>
        </p:nvGraphicFramePr>
        <p:xfrm>
          <a:off x="2618633" y="5260323"/>
          <a:ext cx="364876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766">
                  <a:extLst>
                    <a:ext uri="{9D8B030D-6E8A-4147-A177-3AD203B41FA5}">
                      <a16:colId xmlns:a16="http://schemas.microsoft.com/office/drawing/2014/main" val="361148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Math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4584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733" y="5714440"/>
            <a:ext cx="3613438" cy="6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D4FC09-7B71-4011-9C2F-F79B863A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200400" cy="426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634D9D-35B5-4AD0-A5A5-1208AC52E899}"/>
              </a:ext>
            </a:extLst>
          </p:cNvPr>
          <p:cNvSpPr txBox="1">
            <a:spLocks/>
          </p:cNvSpPr>
          <p:nvPr/>
        </p:nvSpPr>
        <p:spPr>
          <a:xfrm>
            <a:off x="685800" y="688172"/>
            <a:ext cx="7842069" cy="182642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12300" dirty="0"/>
              <a:t>…development of Final SIE</a:t>
            </a:r>
            <a:br>
              <a:rPr lang="en-US" sz="12300" dirty="0"/>
            </a:br>
            <a:r>
              <a:rPr lang="en-US" sz="12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thumbnail approach:</a:t>
            </a:r>
            <a:br>
              <a:rPr lang="en-US" sz="123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12300" dirty="0"/>
          </a:p>
        </p:txBody>
      </p:sp>
    </p:spTree>
    <p:extLst>
      <p:ext uri="{BB962C8B-B14F-4D97-AF65-F5344CB8AC3E}">
        <p14:creationId xmlns:p14="http://schemas.microsoft.com/office/powerpoint/2010/main" val="25769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2|11.5|7.7|6.2|5|8.2|6.8|15.1|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5.8|14.8|0.9|4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2.4|10.3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3069</TotalTime>
  <Words>1292</Words>
  <Application>Microsoft Office PowerPoint</Application>
  <PresentationFormat>On-screen Show (4:3)</PresentationFormat>
  <Paragraphs>428</Paragraphs>
  <Slides>39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Times New Roman</vt:lpstr>
      <vt:lpstr>Vapor Trail</vt:lpstr>
      <vt:lpstr>Quantitative assessment of tutoring and supplemental instruction </vt:lpstr>
      <vt:lpstr>University &amp;  SI Program  Profile</vt:lpstr>
      <vt:lpstr>A long history of analysis of supplemental instruction</vt:lpstr>
      <vt:lpstr>How do Leaders know if They’re getting better? </vt:lpstr>
      <vt:lpstr>What are the “ingredients” to being a good SI leader?</vt:lpstr>
      <vt:lpstr>Let’s use the stats we have to measure SI Leaders</vt:lpstr>
      <vt:lpstr>  The Equation Step 1: </vt:lpstr>
      <vt:lpstr>  …The rest of the equation Step 2: </vt:lpstr>
      <vt:lpstr>PowerPoint Presentation</vt:lpstr>
      <vt:lpstr>What Do the SI Efficiency Scores look Like?</vt:lpstr>
      <vt:lpstr>PowerPoint Presentation</vt:lpstr>
      <vt:lpstr>Corresponding Examples from Semester Report</vt:lpstr>
      <vt:lpstr>PowerPoint Presentation</vt:lpstr>
      <vt:lpstr>Apples to oranges…Does it  “level the playing field”?</vt:lpstr>
      <vt:lpstr>Trends</vt:lpstr>
      <vt:lpstr>Contact Hours</vt:lpstr>
      <vt:lpstr>Average SI Efficiency Scores</vt:lpstr>
      <vt:lpstr>An Unexpected Outcome</vt:lpstr>
      <vt:lpstr>Percentage of “Slumpers”</vt:lpstr>
      <vt:lpstr>Second Semester Slump</vt:lpstr>
      <vt:lpstr>Second Semester Slump</vt:lpstr>
      <vt:lpstr>3rd semester  Come Back</vt:lpstr>
      <vt:lpstr>Why?</vt:lpstr>
      <vt:lpstr>I assumed I would get better without effort because I was experienced.</vt:lpstr>
      <vt:lpstr>I was busier with my other coursework and extra-curricular activities my second semester</vt:lpstr>
      <vt:lpstr>I became discouraged by lower attendance</vt:lpstr>
      <vt:lpstr>Success center tutors want a score</vt:lpstr>
      <vt:lpstr>Proposed tutoring score – spring 2017</vt:lpstr>
      <vt:lpstr>Problems and challenges</vt:lpstr>
      <vt:lpstr>Tutor scoring process Step 1:</vt:lpstr>
      <vt:lpstr>Tutor scoring process Step 2:</vt:lpstr>
      <vt:lpstr>Tutor scoring process Step 3:</vt:lpstr>
      <vt:lpstr>Tutor scoring process Step 4:</vt:lpstr>
      <vt:lpstr>What Do the Tutor Scores look Like?</vt:lpstr>
      <vt:lpstr>PowerPoint Presentation</vt:lpstr>
      <vt:lpstr>More Problems and challenges</vt:lpstr>
      <vt:lpstr>DJ</vt:lpstr>
      <vt:lpstr>Possible solutions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Support Programs</dc:title>
  <dc:creator>Cash, Julie</dc:creator>
  <cp:lastModifiedBy>Kincheloe, Faron</cp:lastModifiedBy>
  <cp:revision>191</cp:revision>
  <cp:lastPrinted>2016-08-02T21:39:12Z</cp:lastPrinted>
  <dcterms:created xsi:type="dcterms:W3CDTF">2016-07-11T18:32:47Z</dcterms:created>
  <dcterms:modified xsi:type="dcterms:W3CDTF">2018-02-12T16:51:04Z</dcterms:modified>
</cp:coreProperties>
</file>