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9" r:id="rId3"/>
  </p:sldMasterIdLst>
  <p:notesMasterIdLst>
    <p:notesMasterId r:id="rId30"/>
  </p:notesMasterIdLst>
  <p:handoutMasterIdLst>
    <p:handoutMasterId r:id="rId31"/>
  </p:handoutMasterIdLst>
  <p:sldIdLst>
    <p:sldId id="276" r:id="rId4"/>
    <p:sldId id="277" r:id="rId5"/>
    <p:sldId id="278" r:id="rId6"/>
    <p:sldId id="279" r:id="rId7"/>
    <p:sldId id="295" r:id="rId8"/>
    <p:sldId id="294" r:id="rId9"/>
    <p:sldId id="296" r:id="rId10"/>
    <p:sldId id="297" r:id="rId11"/>
    <p:sldId id="280" r:id="rId12"/>
    <p:sldId id="298" r:id="rId13"/>
    <p:sldId id="300" r:id="rId14"/>
    <p:sldId id="301" r:id="rId15"/>
    <p:sldId id="302" r:id="rId16"/>
    <p:sldId id="304" r:id="rId17"/>
    <p:sldId id="305" r:id="rId18"/>
    <p:sldId id="311" r:id="rId19"/>
    <p:sldId id="306" r:id="rId20"/>
    <p:sldId id="303" r:id="rId21"/>
    <p:sldId id="307" r:id="rId22"/>
    <p:sldId id="308" r:id="rId23"/>
    <p:sldId id="309" r:id="rId24"/>
    <p:sldId id="310" r:id="rId25"/>
    <p:sldId id="312" r:id="rId26"/>
    <p:sldId id="313" r:id="rId27"/>
    <p:sldId id="314" r:id="rId28"/>
    <p:sldId id="299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A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69" autoAdjust="0"/>
    <p:restoredTop sz="69390" autoAdjust="0"/>
  </p:normalViewPr>
  <p:slideViewPr>
    <p:cSldViewPr>
      <p:cViewPr varScale="1">
        <p:scale>
          <a:sx n="62" d="100"/>
          <a:sy n="62" d="100"/>
        </p:scale>
        <p:origin x="15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1716" y="5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Sheet1!$B$10</c:f>
              <c:strCache>
                <c:ptCount val="1"/>
                <c:pt idx="0">
                  <c:v>First year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t" anchorCtr="0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Sheet1!$A$11:$A$16</c:f>
              <c:strCache>
                <c:ptCount val="6"/>
                <c:pt idx="0">
                  <c:v>Fall 2011</c:v>
                </c:pt>
                <c:pt idx="1">
                  <c:v>Fall 2012</c:v>
                </c:pt>
                <c:pt idx="2">
                  <c:v>Fall 2013</c:v>
                </c:pt>
                <c:pt idx="3">
                  <c:v>Fall 2014</c:v>
                </c:pt>
                <c:pt idx="4">
                  <c:v>Fall 2015</c:v>
                </c:pt>
                <c:pt idx="5">
                  <c:v>Fall 2016</c:v>
                </c:pt>
              </c:strCache>
            </c:strRef>
          </c:cat>
          <c:val>
            <c:numRef>
              <c:f>Sheet1!$B$11:$B$16</c:f>
              <c:numCache>
                <c:formatCode>0.0%</c:formatCode>
                <c:ptCount val="6"/>
                <c:pt idx="0">
                  <c:v>0.625</c:v>
                </c:pt>
                <c:pt idx="1">
                  <c:v>0.64300000000000002</c:v>
                </c:pt>
                <c:pt idx="2">
                  <c:v>0.63500000000000001</c:v>
                </c:pt>
                <c:pt idx="3">
                  <c:v>0.67600000000000005</c:v>
                </c:pt>
                <c:pt idx="4">
                  <c:v>0.70699999999999996</c:v>
                </c:pt>
                <c:pt idx="5">
                  <c:v>0.73599999999999999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86-4467-BBC0-D8D9FE551ACB}"/>
            </c:ext>
          </c:extLst>
        </c:ser>
        <c:ser>
          <c:idx val="1"/>
          <c:order val="1"/>
          <c:tx>
            <c:strRef>
              <c:f>Sheet1!$C$10</c:f>
              <c:strCache>
                <c:ptCount val="1"/>
                <c:pt idx="0">
                  <c:v>Second year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Sheet1!$A$11:$A$16</c:f>
              <c:strCache>
                <c:ptCount val="6"/>
                <c:pt idx="0">
                  <c:v>Fall 2011</c:v>
                </c:pt>
                <c:pt idx="1">
                  <c:v>Fall 2012</c:v>
                </c:pt>
                <c:pt idx="2">
                  <c:v>Fall 2013</c:v>
                </c:pt>
                <c:pt idx="3">
                  <c:v>Fall 2014</c:v>
                </c:pt>
                <c:pt idx="4">
                  <c:v>Fall 2015</c:v>
                </c:pt>
                <c:pt idx="5">
                  <c:v>Fall 2016</c:v>
                </c:pt>
              </c:strCache>
            </c:strRef>
          </c:cat>
          <c:val>
            <c:numRef>
              <c:f>Sheet1!$C$11:$C$16</c:f>
              <c:numCache>
                <c:formatCode>0.0%</c:formatCode>
                <c:ptCount val="6"/>
                <c:pt idx="0">
                  <c:v>0.498</c:v>
                </c:pt>
                <c:pt idx="1">
                  <c:v>0.51900000000000002</c:v>
                </c:pt>
                <c:pt idx="2">
                  <c:v>0.51700000000000002</c:v>
                </c:pt>
                <c:pt idx="3">
                  <c:v>0.55400000000000005</c:v>
                </c:pt>
                <c:pt idx="4">
                  <c:v>0.59799999999999998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A86-4467-BBC0-D8D9FE551A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4056992"/>
        <c:axId val="374057648"/>
      </c:lineChart>
      <c:catAx>
        <c:axId val="37405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057648"/>
        <c:crosses val="autoZero"/>
        <c:auto val="1"/>
        <c:lblAlgn val="ctr"/>
        <c:lblOffset val="100"/>
        <c:noMultiLvlLbl val="0"/>
      </c:catAx>
      <c:valAx>
        <c:axId val="3740576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056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392B7E-33C5-4945-9964-51A2B8DCE4CB}" type="doc">
      <dgm:prSet loTypeId="urn:microsoft.com/office/officeart/2005/8/layout/cycle3" loCatId="cycle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B94CE83D-24F9-49CA-9A88-653A63FCCDA5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Model Development</a:t>
          </a:r>
          <a:endParaRPr lang="en-US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004576B-872E-4A90-98EC-4E37B6FD125D}" type="parTrans" cxnId="{AC84BA65-165F-4C21-9374-1C4854E1A1F0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5E46D70-5221-4CE9-9E0F-CB40C9A179C8}" type="sibTrans" cxnId="{AC84BA65-165F-4C21-9374-1C4854E1A1F0}">
      <dgm:prSet/>
      <dgm:spPr/>
      <dgm:t>
        <a:bodyPr/>
        <a:lstStyle/>
        <a:p>
          <a:endParaRPr lang="en-US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0839461-B23E-49E7-9365-F11FE0ADB0A6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Model Training</a:t>
          </a:r>
          <a:endParaRPr lang="en-US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3127DC0-F3A8-4F87-A891-00CD5E05B459}" type="parTrans" cxnId="{CF536EFC-FAED-4498-BA88-3FEBAA9EB55F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41C5438-DBE1-4448-9CCC-52E757902EDF}" type="sibTrans" cxnId="{CF536EFC-FAED-4498-BA88-3FEBAA9EB55F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C0FBF8E-BE60-4310-A1BA-8680C768A725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Model Evaluation</a:t>
          </a:r>
          <a:endParaRPr lang="en-US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198B35B-1583-468A-97FF-78D6A40D83C6}" type="parTrans" cxnId="{992DA688-D8BB-4472-8837-2F05B6460F01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8DF7BCD-DA7F-4D4D-914A-F3EC1DB8BE65}" type="sibTrans" cxnId="{992DA688-D8BB-4472-8837-2F05B6460F01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93E55D0-2CC5-4802-95FD-33319D375295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Model Application</a:t>
          </a:r>
          <a:endParaRPr lang="en-US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CEFC2E6-F69E-441D-87F3-A2682F8C73CA}" type="parTrans" cxnId="{DD9FBC13-17E1-45A9-8442-5A5D71700728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E5F89FF-056D-4C32-A26D-64FAE9E7DB8B}" type="sibTrans" cxnId="{DD9FBC13-17E1-45A9-8442-5A5D71700728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A9F7093-5688-4488-BA26-0656D98E3C11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Model Improvement </a:t>
          </a:r>
          <a:endParaRPr lang="en-US" dirty="0"/>
        </a:p>
      </dgm:t>
    </dgm:pt>
    <dgm:pt modelId="{345B7893-3A37-4A32-AF5B-CC454C74AEB9}" type="sibTrans" cxnId="{D92E4C93-5D5E-40CC-AFB6-8C724A762526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7314251-FD38-4A25-AD69-AD43BF00BCB2}" type="parTrans" cxnId="{D92E4C93-5D5E-40CC-AFB6-8C724A762526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E967C60-BCC3-4E31-972B-DC1C29562EC8}" type="pres">
      <dgm:prSet presAssocID="{5C392B7E-33C5-4945-9964-51A2B8DCE4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6C0CE0-9136-4EBB-8E79-5685128D771E}" type="pres">
      <dgm:prSet presAssocID="{5C392B7E-33C5-4945-9964-51A2B8DCE4CB}" presName="cycle" presStyleCnt="0"/>
      <dgm:spPr/>
      <dgm:t>
        <a:bodyPr/>
        <a:lstStyle/>
        <a:p>
          <a:endParaRPr lang="en-US"/>
        </a:p>
      </dgm:t>
    </dgm:pt>
    <dgm:pt modelId="{4BF988BB-1B3F-4075-8832-FDC23E8E9621}" type="pres">
      <dgm:prSet presAssocID="{B94CE83D-24F9-49CA-9A88-653A63FCCDA5}" presName="nodeFirstNode" presStyleLbl="node1" presStyleIdx="0" presStyleCnt="5" custScaleX="106480" custScaleY="1068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20F747-F888-41DF-8C35-338301A5C6E8}" type="pres">
      <dgm:prSet presAssocID="{E5E46D70-5221-4CE9-9E0F-CB40C9A179C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2D1D657E-ABD6-432E-8EA9-DD5EB99EFECF}" type="pres">
      <dgm:prSet presAssocID="{90839461-B23E-49E7-9365-F11FE0ADB0A6}" presName="nodeFollowingNodes" presStyleLbl="node1" presStyleIdx="1" presStyleCnt="5" custRadScaleRad="109861" custRadScaleInc="201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B72368-8CED-431D-AA18-39C77C5ADC2B}" type="pres">
      <dgm:prSet presAssocID="{CC0FBF8E-BE60-4310-A1BA-8680C768A725}" presName="nodeFollowingNodes" presStyleLbl="node1" presStyleIdx="2" presStyleCnt="5" custRadScaleRad="127700" custRadScaleInc="-227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14225F-D748-4649-934C-3DF4342CB62A}" type="pres">
      <dgm:prSet presAssocID="{993E55D0-2CC5-4802-95FD-33319D375295}" presName="nodeFollowingNodes" presStyleLbl="node1" presStyleIdx="3" presStyleCnt="5" custRadScaleRad="118946" custRadScaleInc="16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E9F7C9-D24D-4458-B7EC-7503E94C3D17}" type="pres">
      <dgm:prSet presAssocID="{4A9F7093-5688-4488-BA26-0656D98E3C11}" presName="nodeFollowingNodes" presStyleLbl="node1" presStyleIdx="4" presStyleCnt="5" custRadScaleRad="106835" custRadScaleInc="-225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F536EFC-FAED-4498-BA88-3FEBAA9EB55F}" srcId="{5C392B7E-33C5-4945-9964-51A2B8DCE4CB}" destId="{90839461-B23E-49E7-9365-F11FE0ADB0A6}" srcOrd="1" destOrd="0" parTransId="{43127DC0-F3A8-4F87-A891-00CD5E05B459}" sibTransId="{441C5438-DBE1-4448-9CCC-52E757902EDF}"/>
    <dgm:cxn modelId="{D8AC7CED-0776-47F3-A8F1-E6AFB8DD2F54}" type="presOf" srcId="{E5E46D70-5221-4CE9-9E0F-CB40C9A179C8}" destId="{1220F747-F888-41DF-8C35-338301A5C6E8}" srcOrd="0" destOrd="0" presId="urn:microsoft.com/office/officeart/2005/8/layout/cycle3"/>
    <dgm:cxn modelId="{CAAEFBB0-CCB6-4338-BC17-4D1AE483C4DA}" type="presOf" srcId="{90839461-B23E-49E7-9365-F11FE0ADB0A6}" destId="{2D1D657E-ABD6-432E-8EA9-DD5EB99EFECF}" srcOrd="0" destOrd="0" presId="urn:microsoft.com/office/officeart/2005/8/layout/cycle3"/>
    <dgm:cxn modelId="{10FBBFC4-96BB-4AF9-8027-66A345F05CB9}" type="presOf" srcId="{CC0FBF8E-BE60-4310-A1BA-8680C768A725}" destId="{F8B72368-8CED-431D-AA18-39C77C5ADC2B}" srcOrd="0" destOrd="0" presId="urn:microsoft.com/office/officeart/2005/8/layout/cycle3"/>
    <dgm:cxn modelId="{573FDAA1-46D8-4A7E-BC29-347FD630965A}" type="presOf" srcId="{4A9F7093-5688-4488-BA26-0656D98E3C11}" destId="{E8E9F7C9-D24D-4458-B7EC-7503E94C3D17}" srcOrd="0" destOrd="0" presId="urn:microsoft.com/office/officeart/2005/8/layout/cycle3"/>
    <dgm:cxn modelId="{D92E4C93-5D5E-40CC-AFB6-8C724A762526}" srcId="{5C392B7E-33C5-4945-9964-51A2B8DCE4CB}" destId="{4A9F7093-5688-4488-BA26-0656D98E3C11}" srcOrd="4" destOrd="0" parTransId="{17314251-FD38-4A25-AD69-AD43BF00BCB2}" sibTransId="{345B7893-3A37-4A32-AF5B-CC454C74AEB9}"/>
    <dgm:cxn modelId="{992DA688-D8BB-4472-8837-2F05B6460F01}" srcId="{5C392B7E-33C5-4945-9964-51A2B8DCE4CB}" destId="{CC0FBF8E-BE60-4310-A1BA-8680C768A725}" srcOrd="2" destOrd="0" parTransId="{A198B35B-1583-468A-97FF-78D6A40D83C6}" sibTransId="{E8DF7BCD-DA7F-4D4D-914A-F3EC1DB8BE65}"/>
    <dgm:cxn modelId="{DD9FBC13-17E1-45A9-8442-5A5D71700728}" srcId="{5C392B7E-33C5-4945-9964-51A2B8DCE4CB}" destId="{993E55D0-2CC5-4802-95FD-33319D375295}" srcOrd="3" destOrd="0" parTransId="{7CEFC2E6-F69E-441D-87F3-A2682F8C73CA}" sibTransId="{FE5F89FF-056D-4C32-A26D-64FAE9E7DB8B}"/>
    <dgm:cxn modelId="{656065A7-50E6-4AD9-8CEF-B29A1622B1DD}" type="presOf" srcId="{B94CE83D-24F9-49CA-9A88-653A63FCCDA5}" destId="{4BF988BB-1B3F-4075-8832-FDC23E8E9621}" srcOrd="0" destOrd="0" presId="urn:microsoft.com/office/officeart/2005/8/layout/cycle3"/>
    <dgm:cxn modelId="{FBE00AB6-B79D-4FAB-A180-BCFC5A6E183F}" type="presOf" srcId="{5C392B7E-33C5-4945-9964-51A2B8DCE4CB}" destId="{2E967C60-BCC3-4E31-972B-DC1C29562EC8}" srcOrd="0" destOrd="0" presId="urn:microsoft.com/office/officeart/2005/8/layout/cycle3"/>
    <dgm:cxn modelId="{AC84BA65-165F-4C21-9374-1C4854E1A1F0}" srcId="{5C392B7E-33C5-4945-9964-51A2B8DCE4CB}" destId="{B94CE83D-24F9-49CA-9A88-653A63FCCDA5}" srcOrd="0" destOrd="0" parTransId="{D004576B-872E-4A90-98EC-4E37B6FD125D}" sibTransId="{E5E46D70-5221-4CE9-9E0F-CB40C9A179C8}"/>
    <dgm:cxn modelId="{236A2DB0-3401-4FBC-A9CA-81B2EB28668D}" type="presOf" srcId="{993E55D0-2CC5-4802-95FD-33319D375295}" destId="{3A14225F-D748-4649-934C-3DF4342CB62A}" srcOrd="0" destOrd="0" presId="urn:microsoft.com/office/officeart/2005/8/layout/cycle3"/>
    <dgm:cxn modelId="{1553D383-53B1-42D3-B459-FA7DC884D831}" type="presParOf" srcId="{2E967C60-BCC3-4E31-972B-DC1C29562EC8}" destId="{936C0CE0-9136-4EBB-8E79-5685128D771E}" srcOrd="0" destOrd="0" presId="urn:microsoft.com/office/officeart/2005/8/layout/cycle3"/>
    <dgm:cxn modelId="{C49C6800-C06E-4001-8342-0393DDF00381}" type="presParOf" srcId="{936C0CE0-9136-4EBB-8E79-5685128D771E}" destId="{4BF988BB-1B3F-4075-8832-FDC23E8E9621}" srcOrd="0" destOrd="0" presId="urn:microsoft.com/office/officeart/2005/8/layout/cycle3"/>
    <dgm:cxn modelId="{A72E28DE-1B1A-4CC3-9973-17DDA4FF8AB9}" type="presParOf" srcId="{936C0CE0-9136-4EBB-8E79-5685128D771E}" destId="{1220F747-F888-41DF-8C35-338301A5C6E8}" srcOrd="1" destOrd="0" presId="urn:microsoft.com/office/officeart/2005/8/layout/cycle3"/>
    <dgm:cxn modelId="{DDD55A45-4DE4-46C3-8DDB-0C63CDADBD69}" type="presParOf" srcId="{936C0CE0-9136-4EBB-8E79-5685128D771E}" destId="{2D1D657E-ABD6-432E-8EA9-DD5EB99EFECF}" srcOrd="2" destOrd="0" presId="urn:microsoft.com/office/officeart/2005/8/layout/cycle3"/>
    <dgm:cxn modelId="{014B60D4-9A7A-497D-AF9B-5297E30C0C22}" type="presParOf" srcId="{936C0CE0-9136-4EBB-8E79-5685128D771E}" destId="{F8B72368-8CED-431D-AA18-39C77C5ADC2B}" srcOrd="3" destOrd="0" presId="urn:microsoft.com/office/officeart/2005/8/layout/cycle3"/>
    <dgm:cxn modelId="{E3860D57-A830-44A5-97BA-77D16C8A6AEA}" type="presParOf" srcId="{936C0CE0-9136-4EBB-8E79-5685128D771E}" destId="{3A14225F-D748-4649-934C-3DF4342CB62A}" srcOrd="4" destOrd="0" presId="urn:microsoft.com/office/officeart/2005/8/layout/cycle3"/>
    <dgm:cxn modelId="{6F05D5A0-E8F4-4947-AD5B-81E391D491D1}" type="presParOf" srcId="{936C0CE0-9136-4EBB-8E79-5685128D771E}" destId="{E8E9F7C9-D24D-4458-B7EC-7503E94C3D17}" srcOrd="5" destOrd="0" presId="urn:microsoft.com/office/officeart/2005/8/layout/cycle3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5ACD23-2DAF-4FA7-86CC-6811645292BE}" type="doc">
      <dgm:prSet loTypeId="urn:microsoft.com/office/officeart/2005/8/layout/hierarchy2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51BE75-465A-4987-929C-6B1B0BE7B72A}">
      <dgm:prSet phldrT="[Text]" custT="1"/>
      <dgm:spPr/>
      <dgm:t>
        <a:bodyPr/>
        <a:lstStyle/>
        <a:p>
          <a:r>
            <a:rPr lang="en-US" sz="2200" b="1" dirty="0" smtClean="0"/>
            <a:t>Development</a:t>
          </a:r>
          <a:endParaRPr lang="en-US" sz="2200" b="1" dirty="0"/>
        </a:p>
      </dgm:t>
    </dgm:pt>
    <dgm:pt modelId="{7A341A76-573D-4799-B726-DB129CCF646E}" type="parTrans" cxnId="{72937BC1-DACA-448F-ADEA-7C84851B2E88}">
      <dgm:prSet/>
      <dgm:spPr/>
      <dgm:t>
        <a:bodyPr/>
        <a:lstStyle/>
        <a:p>
          <a:endParaRPr lang="en-US"/>
        </a:p>
      </dgm:t>
    </dgm:pt>
    <dgm:pt modelId="{C19D5CB4-DD7F-43D3-859C-84C55E4572D0}" type="sibTrans" cxnId="{72937BC1-DACA-448F-ADEA-7C84851B2E88}">
      <dgm:prSet/>
      <dgm:spPr/>
      <dgm:t>
        <a:bodyPr/>
        <a:lstStyle/>
        <a:p>
          <a:endParaRPr lang="en-US"/>
        </a:p>
      </dgm:t>
    </dgm:pt>
    <dgm:pt modelId="{AD595F3F-B711-4FC1-ADE9-08177558F9EC}">
      <dgm:prSet phldrT="[Text]" custT="1"/>
      <dgm:spPr/>
      <dgm:t>
        <a:bodyPr/>
        <a:lstStyle/>
        <a:p>
          <a:r>
            <a:rPr lang="en-US" sz="2200" b="1" dirty="0" smtClean="0"/>
            <a:t>Sample</a:t>
          </a:r>
          <a:r>
            <a:rPr lang="en-US" sz="2000" b="1" dirty="0" smtClean="0"/>
            <a:t> Selection</a:t>
          </a:r>
          <a:endParaRPr lang="en-US" sz="2000" b="1" dirty="0"/>
        </a:p>
      </dgm:t>
    </dgm:pt>
    <dgm:pt modelId="{52900789-1AB0-4EE1-A412-BDA293A5A4C3}" type="parTrans" cxnId="{2EA8BB13-008A-449A-B451-EDDD73D621DA}">
      <dgm:prSet/>
      <dgm:spPr/>
      <dgm:t>
        <a:bodyPr/>
        <a:lstStyle/>
        <a:p>
          <a:endParaRPr lang="en-US"/>
        </a:p>
      </dgm:t>
    </dgm:pt>
    <dgm:pt modelId="{1C76B3E0-5D57-43A5-979C-844A83D790D7}" type="sibTrans" cxnId="{2EA8BB13-008A-449A-B451-EDDD73D621DA}">
      <dgm:prSet/>
      <dgm:spPr/>
      <dgm:t>
        <a:bodyPr/>
        <a:lstStyle/>
        <a:p>
          <a:endParaRPr lang="en-US"/>
        </a:p>
      </dgm:t>
    </dgm:pt>
    <dgm:pt modelId="{1622416F-3E38-4EB6-813C-BF560332CE7B}">
      <dgm:prSet phldrT="[Text]" custT="1"/>
      <dgm:spPr/>
      <dgm:t>
        <a:bodyPr/>
        <a:lstStyle/>
        <a:p>
          <a:pPr algn="l"/>
          <a:r>
            <a:rPr lang="en-US" sz="2200" b="1" dirty="0" smtClean="0"/>
            <a:t>-Historical second-year enrollment (fall 2012-fall 2014)</a:t>
          </a:r>
        </a:p>
        <a:p>
          <a:pPr algn="l"/>
          <a:r>
            <a:rPr lang="en-US" sz="2200" b="1" dirty="0" smtClean="0"/>
            <a:t>-First time, Full time only</a:t>
          </a:r>
          <a:endParaRPr lang="en-US" sz="2200" b="1" dirty="0"/>
        </a:p>
      </dgm:t>
    </dgm:pt>
    <dgm:pt modelId="{A15FCFDA-1722-4AF3-BFB0-BD4DAF918A00}" type="parTrans" cxnId="{BB8B40E6-5F6D-4AF9-839E-342C142DAED3}">
      <dgm:prSet/>
      <dgm:spPr/>
      <dgm:t>
        <a:bodyPr/>
        <a:lstStyle/>
        <a:p>
          <a:endParaRPr lang="en-US"/>
        </a:p>
      </dgm:t>
    </dgm:pt>
    <dgm:pt modelId="{DB369279-24FD-48F5-ACA0-EF07DD77A79A}" type="sibTrans" cxnId="{BB8B40E6-5F6D-4AF9-839E-342C142DAED3}">
      <dgm:prSet/>
      <dgm:spPr/>
      <dgm:t>
        <a:bodyPr/>
        <a:lstStyle/>
        <a:p>
          <a:endParaRPr lang="en-US"/>
        </a:p>
      </dgm:t>
    </dgm:pt>
    <dgm:pt modelId="{3E47010A-70DA-4254-BAB5-10DE316B647C}">
      <dgm:prSet phldrT="[Text]" custT="1"/>
      <dgm:spPr/>
      <dgm:t>
        <a:bodyPr/>
        <a:lstStyle/>
        <a:p>
          <a:r>
            <a:rPr lang="en-US" sz="2200" b="1" dirty="0" smtClean="0"/>
            <a:t>Variable</a:t>
          </a:r>
          <a:r>
            <a:rPr lang="en-US" sz="2000" b="1" dirty="0" smtClean="0"/>
            <a:t> Selection</a:t>
          </a:r>
          <a:endParaRPr lang="en-US" sz="2000" b="1" dirty="0"/>
        </a:p>
      </dgm:t>
    </dgm:pt>
    <dgm:pt modelId="{53C16632-B7E8-4564-9073-7DFDD6BB8CE2}" type="parTrans" cxnId="{6E004835-92D6-4ED8-9603-7D80E5ACAE6A}">
      <dgm:prSet/>
      <dgm:spPr/>
      <dgm:t>
        <a:bodyPr/>
        <a:lstStyle/>
        <a:p>
          <a:endParaRPr lang="en-US"/>
        </a:p>
      </dgm:t>
    </dgm:pt>
    <dgm:pt modelId="{093AC140-5D7E-4D83-A08F-E993289195FA}" type="sibTrans" cxnId="{6E004835-92D6-4ED8-9603-7D80E5ACAE6A}">
      <dgm:prSet/>
      <dgm:spPr/>
      <dgm:t>
        <a:bodyPr/>
        <a:lstStyle/>
        <a:p>
          <a:endParaRPr lang="en-US"/>
        </a:p>
      </dgm:t>
    </dgm:pt>
    <dgm:pt modelId="{6C4959AB-9077-439C-907E-5333C0D54ABA}">
      <dgm:prSet phldrT="[Text]" custT="1"/>
      <dgm:spPr/>
      <dgm:t>
        <a:bodyPr/>
        <a:lstStyle/>
        <a:p>
          <a:pPr algn="l"/>
          <a:r>
            <a:rPr lang="en-US" sz="2200" b="1" dirty="0" smtClean="0"/>
            <a:t>-Demographic</a:t>
          </a:r>
        </a:p>
        <a:p>
          <a:pPr algn="l"/>
          <a:r>
            <a:rPr lang="en-US" sz="2200" b="1" dirty="0" smtClean="0"/>
            <a:t>- Academic </a:t>
          </a:r>
        </a:p>
        <a:p>
          <a:pPr algn="l"/>
          <a:r>
            <a:rPr lang="en-US" sz="2200" b="1" dirty="0" smtClean="0"/>
            <a:t>- Financial</a:t>
          </a:r>
          <a:endParaRPr lang="en-US" sz="2200" b="1" dirty="0"/>
        </a:p>
      </dgm:t>
    </dgm:pt>
    <dgm:pt modelId="{E3E9EF42-78FE-4C3C-878C-0B97D495B214}" type="parTrans" cxnId="{EC052121-4B8E-4721-AA7F-034192D86F49}">
      <dgm:prSet/>
      <dgm:spPr/>
      <dgm:t>
        <a:bodyPr/>
        <a:lstStyle/>
        <a:p>
          <a:endParaRPr lang="en-US"/>
        </a:p>
      </dgm:t>
    </dgm:pt>
    <dgm:pt modelId="{3D876F13-081C-43DB-806B-CB717EB32F4A}" type="sibTrans" cxnId="{EC052121-4B8E-4721-AA7F-034192D86F49}">
      <dgm:prSet/>
      <dgm:spPr/>
      <dgm:t>
        <a:bodyPr/>
        <a:lstStyle/>
        <a:p>
          <a:endParaRPr lang="en-US"/>
        </a:p>
      </dgm:t>
    </dgm:pt>
    <dgm:pt modelId="{30DC2BEB-B3C5-4E68-89A2-4DEA539700CA}">
      <dgm:prSet custT="1"/>
      <dgm:spPr/>
      <dgm:t>
        <a:bodyPr/>
        <a:lstStyle/>
        <a:p>
          <a:r>
            <a:rPr lang="en-US" sz="2200" b="1" dirty="0" smtClean="0"/>
            <a:t>Data Preparation</a:t>
          </a:r>
          <a:endParaRPr lang="en-US" sz="2200" b="1" dirty="0"/>
        </a:p>
      </dgm:t>
    </dgm:pt>
    <dgm:pt modelId="{B08D6512-CE64-4329-94F9-161AB1407277}" type="parTrans" cxnId="{0A73E0FD-D794-4053-A170-390B37460DBF}">
      <dgm:prSet/>
      <dgm:spPr/>
      <dgm:t>
        <a:bodyPr/>
        <a:lstStyle/>
        <a:p>
          <a:endParaRPr lang="en-US"/>
        </a:p>
      </dgm:t>
    </dgm:pt>
    <dgm:pt modelId="{79A4BBE3-6946-44FF-B152-52C1B5AB6FFD}" type="sibTrans" cxnId="{0A73E0FD-D794-4053-A170-390B37460DBF}">
      <dgm:prSet/>
      <dgm:spPr/>
      <dgm:t>
        <a:bodyPr/>
        <a:lstStyle/>
        <a:p>
          <a:endParaRPr lang="en-US"/>
        </a:p>
      </dgm:t>
    </dgm:pt>
    <dgm:pt modelId="{96F8A092-C1DD-4626-9637-7AC2A3762E7E}">
      <dgm:prSet custT="1"/>
      <dgm:spPr/>
      <dgm:t>
        <a:bodyPr/>
        <a:lstStyle/>
        <a:p>
          <a:pPr algn="l"/>
          <a:r>
            <a:rPr lang="en-US" sz="2200" dirty="0" smtClean="0"/>
            <a:t>-</a:t>
          </a:r>
          <a:r>
            <a:rPr lang="en-US" sz="2200" b="1" dirty="0" smtClean="0"/>
            <a:t>Data</a:t>
          </a:r>
          <a:r>
            <a:rPr lang="en-US" sz="2200" dirty="0" smtClean="0"/>
            <a:t> </a:t>
          </a:r>
          <a:r>
            <a:rPr lang="en-US" sz="2200" b="1" dirty="0" smtClean="0"/>
            <a:t>cleaning</a:t>
          </a:r>
        </a:p>
        <a:p>
          <a:pPr algn="l"/>
          <a:r>
            <a:rPr lang="en-US" sz="2200" b="1" dirty="0" smtClean="0"/>
            <a:t>-Missing Data</a:t>
          </a:r>
        </a:p>
        <a:p>
          <a:pPr algn="l"/>
          <a:r>
            <a:rPr lang="en-US" sz="2200" b="1" dirty="0" smtClean="0"/>
            <a:t>-Dummy Coding</a:t>
          </a:r>
        </a:p>
      </dgm:t>
    </dgm:pt>
    <dgm:pt modelId="{19F95396-7936-4503-A096-84713C3D1D37}" type="parTrans" cxnId="{368FB9D8-BAEC-4E3C-923B-8A2FBF85A717}">
      <dgm:prSet/>
      <dgm:spPr/>
      <dgm:t>
        <a:bodyPr/>
        <a:lstStyle/>
        <a:p>
          <a:endParaRPr lang="en-US"/>
        </a:p>
      </dgm:t>
    </dgm:pt>
    <dgm:pt modelId="{A8A4B985-17C3-4ED3-936C-7F9672D37E1E}" type="sibTrans" cxnId="{368FB9D8-BAEC-4E3C-923B-8A2FBF85A717}">
      <dgm:prSet/>
      <dgm:spPr/>
      <dgm:t>
        <a:bodyPr/>
        <a:lstStyle/>
        <a:p>
          <a:endParaRPr lang="en-US"/>
        </a:p>
      </dgm:t>
    </dgm:pt>
    <dgm:pt modelId="{6A59CC22-85C0-4FFC-A56B-A6CF8BAD96FC}" type="pres">
      <dgm:prSet presAssocID="{205ACD23-2DAF-4FA7-86CC-6811645292B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F29D87-A549-4D9B-A681-0C147EE0DF42}" type="pres">
      <dgm:prSet presAssocID="{8F51BE75-465A-4987-929C-6B1B0BE7B72A}" presName="root1" presStyleCnt="0"/>
      <dgm:spPr/>
    </dgm:pt>
    <dgm:pt modelId="{B5BD2E34-8176-44D2-A790-E1EBB5F71E11}" type="pres">
      <dgm:prSet presAssocID="{8F51BE75-465A-4987-929C-6B1B0BE7B72A}" presName="LevelOneTextNode" presStyleLbl="node0" presStyleIdx="0" presStyleCnt="1" custScaleX="67311" custScaleY="434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AA91D9-7517-4751-B288-4E82553DDB93}" type="pres">
      <dgm:prSet presAssocID="{8F51BE75-465A-4987-929C-6B1B0BE7B72A}" presName="level2hierChild" presStyleCnt="0"/>
      <dgm:spPr/>
    </dgm:pt>
    <dgm:pt modelId="{34DAD5A9-0924-4D76-A3B2-E33404948C08}" type="pres">
      <dgm:prSet presAssocID="{52900789-1AB0-4EE1-A412-BDA293A5A4C3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9A773BEA-18BE-4D41-959D-78839C1CB827}" type="pres">
      <dgm:prSet presAssocID="{52900789-1AB0-4EE1-A412-BDA293A5A4C3}" presName="connTx" presStyleLbl="parChTrans1D2" presStyleIdx="0" presStyleCnt="3"/>
      <dgm:spPr/>
      <dgm:t>
        <a:bodyPr/>
        <a:lstStyle/>
        <a:p>
          <a:endParaRPr lang="en-US"/>
        </a:p>
      </dgm:t>
    </dgm:pt>
    <dgm:pt modelId="{BCD3986A-6CE5-4B8D-8011-427F09B8C795}" type="pres">
      <dgm:prSet presAssocID="{AD595F3F-B711-4FC1-ADE9-08177558F9EC}" presName="root2" presStyleCnt="0"/>
      <dgm:spPr/>
    </dgm:pt>
    <dgm:pt modelId="{D5713D94-C987-490A-A244-38E8386523B5}" type="pres">
      <dgm:prSet presAssocID="{AD595F3F-B711-4FC1-ADE9-08177558F9EC}" presName="LevelTwoTextNode" presStyleLbl="node2" presStyleIdx="0" presStyleCnt="3" custScaleX="85593" custScaleY="626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762E50-E5BA-41B7-98AC-721844631047}" type="pres">
      <dgm:prSet presAssocID="{AD595F3F-B711-4FC1-ADE9-08177558F9EC}" presName="level3hierChild" presStyleCnt="0"/>
      <dgm:spPr/>
    </dgm:pt>
    <dgm:pt modelId="{DA3A7E50-6D7F-49FE-AC92-C26B05041B81}" type="pres">
      <dgm:prSet presAssocID="{A15FCFDA-1722-4AF3-BFB0-BD4DAF918A00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2CBCE94F-9308-4DD2-B44E-1F1FEE6821F9}" type="pres">
      <dgm:prSet presAssocID="{A15FCFDA-1722-4AF3-BFB0-BD4DAF918A00}" presName="connTx" presStyleLbl="parChTrans1D3" presStyleIdx="0" presStyleCnt="3"/>
      <dgm:spPr/>
      <dgm:t>
        <a:bodyPr/>
        <a:lstStyle/>
        <a:p>
          <a:endParaRPr lang="en-US"/>
        </a:p>
      </dgm:t>
    </dgm:pt>
    <dgm:pt modelId="{521D867A-CBEE-4E75-903F-22A4133EAD05}" type="pres">
      <dgm:prSet presAssocID="{1622416F-3E38-4EB6-813C-BF560332CE7B}" presName="root2" presStyleCnt="0"/>
      <dgm:spPr/>
    </dgm:pt>
    <dgm:pt modelId="{6F11545B-8C02-462E-AF4A-628E48E35524}" type="pres">
      <dgm:prSet presAssocID="{1622416F-3E38-4EB6-813C-BF560332CE7B}" presName="LevelTwoTextNode" presStyleLbl="node3" presStyleIdx="0" presStyleCnt="3" custScaleX="119797" custScaleY="1153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C59E8B-0E7A-43BC-BC2F-45FE5DAEBD9E}" type="pres">
      <dgm:prSet presAssocID="{1622416F-3E38-4EB6-813C-BF560332CE7B}" presName="level3hierChild" presStyleCnt="0"/>
      <dgm:spPr/>
    </dgm:pt>
    <dgm:pt modelId="{EE7605C1-7F61-4A15-9D9B-4DDF6F5CCAF3}" type="pres">
      <dgm:prSet presAssocID="{53C16632-B7E8-4564-9073-7DFDD6BB8CE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690104FC-61DB-4E35-A6C3-586851E3519D}" type="pres">
      <dgm:prSet presAssocID="{53C16632-B7E8-4564-9073-7DFDD6BB8CE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93D48068-A196-4F4B-B4ED-5D42097741C3}" type="pres">
      <dgm:prSet presAssocID="{3E47010A-70DA-4254-BAB5-10DE316B647C}" presName="root2" presStyleCnt="0"/>
      <dgm:spPr/>
    </dgm:pt>
    <dgm:pt modelId="{8D4C3501-7F12-4B72-BA17-31F414DDC364}" type="pres">
      <dgm:prSet presAssocID="{3E47010A-70DA-4254-BAB5-10DE316B647C}" presName="LevelTwoTextNode" presStyleLbl="node2" presStyleIdx="1" presStyleCnt="3" custScaleX="85078" custScaleY="681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7045C0-52BE-4FED-9E89-F8041EA7C405}" type="pres">
      <dgm:prSet presAssocID="{3E47010A-70DA-4254-BAB5-10DE316B647C}" presName="level3hierChild" presStyleCnt="0"/>
      <dgm:spPr/>
    </dgm:pt>
    <dgm:pt modelId="{3FA70CD3-F7A8-4438-BFC8-ED082458478F}" type="pres">
      <dgm:prSet presAssocID="{E3E9EF42-78FE-4C3C-878C-0B97D495B214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55BB9373-F1CD-40CC-A45D-1395EED582C7}" type="pres">
      <dgm:prSet presAssocID="{E3E9EF42-78FE-4C3C-878C-0B97D495B214}" presName="connTx" presStyleLbl="parChTrans1D3" presStyleIdx="1" presStyleCnt="3"/>
      <dgm:spPr/>
      <dgm:t>
        <a:bodyPr/>
        <a:lstStyle/>
        <a:p>
          <a:endParaRPr lang="en-US"/>
        </a:p>
      </dgm:t>
    </dgm:pt>
    <dgm:pt modelId="{F2C13C69-CC3F-446F-9AA9-E833AEDDB8D0}" type="pres">
      <dgm:prSet presAssocID="{6C4959AB-9077-439C-907E-5333C0D54ABA}" presName="root2" presStyleCnt="0"/>
      <dgm:spPr/>
    </dgm:pt>
    <dgm:pt modelId="{DB9FCBEE-65A8-4B7E-A773-DC3BD4F5E5E0}" type="pres">
      <dgm:prSet presAssocID="{6C4959AB-9077-439C-907E-5333C0D54ABA}" presName="LevelTwoTextNode" presStyleLbl="node3" presStyleIdx="1" presStyleCnt="3" custScaleX="118851" custScaleY="964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58F574-DF0F-4245-9453-7A1B1E7AE38D}" type="pres">
      <dgm:prSet presAssocID="{6C4959AB-9077-439C-907E-5333C0D54ABA}" presName="level3hierChild" presStyleCnt="0"/>
      <dgm:spPr/>
    </dgm:pt>
    <dgm:pt modelId="{1EDA5867-08BB-4BE6-A696-5932D9B74887}" type="pres">
      <dgm:prSet presAssocID="{B08D6512-CE64-4329-94F9-161AB1407277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6A834A3B-6AF6-4E47-956C-3350D1FBD6B4}" type="pres">
      <dgm:prSet presAssocID="{B08D6512-CE64-4329-94F9-161AB1407277}" presName="connTx" presStyleLbl="parChTrans1D2" presStyleIdx="2" presStyleCnt="3"/>
      <dgm:spPr/>
      <dgm:t>
        <a:bodyPr/>
        <a:lstStyle/>
        <a:p>
          <a:endParaRPr lang="en-US"/>
        </a:p>
      </dgm:t>
    </dgm:pt>
    <dgm:pt modelId="{06BE10E0-4BB7-4543-88B7-3AD2E950B7EB}" type="pres">
      <dgm:prSet presAssocID="{30DC2BEB-B3C5-4E68-89A2-4DEA539700CA}" presName="root2" presStyleCnt="0"/>
      <dgm:spPr/>
    </dgm:pt>
    <dgm:pt modelId="{A1BC8D83-6E01-4AFB-A3B1-1C128F382FE5}" type="pres">
      <dgm:prSet presAssocID="{30DC2BEB-B3C5-4E68-89A2-4DEA539700CA}" presName="LevelTwoTextNode" presStyleLbl="node2" presStyleIdx="2" presStyleCnt="3" custScaleX="87657" custScaleY="64799" custLinFactNeighborX="-32" custLinFactNeighborY="-65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EE0ADF-0126-4A73-81DB-6DB53E8FD6B6}" type="pres">
      <dgm:prSet presAssocID="{30DC2BEB-B3C5-4E68-89A2-4DEA539700CA}" presName="level3hierChild" presStyleCnt="0"/>
      <dgm:spPr/>
    </dgm:pt>
    <dgm:pt modelId="{B5E8C3CB-20EC-4DC7-9B63-65EDE9E8E834}" type="pres">
      <dgm:prSet presAssocID="{19F95396-7936-4503-A096-84713C3D1D37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14993C8A-25E0-4A7F-BAAE-9B3660665BB0}" type="pres">
      <dgm:prSet presAssocID="{19F95396-7936-4503-A096-84713C3D1D37}" presName="connTx" presStyleLbl="parChTrans1D3" presStyleIdx="2" presStyleCnt="3"/>
      <dgm:spPr/>
      <dgm:t>
        <a:bodyPr/>
        <a:lstStyle/>
        <a:p>
          <a:endParaRPr lang="en-US"/>
        </a:p>
      </dgm:t>
    </dgm:pt>
    <dgm:pt modelId="{42222191-1DCA-42D3-9F3B-A5E6F94F3862}" type="pres">
      <dgm:prSet presAssocID="{96F8A092-C1DD-4626-9637-7AC2A3762E7E}" presName="root2" presStyleCnt="0"/>
      <dgm:spPr/>
    </dgm:pt>
    <dgm:pt modelId="{00C80037-D794-42E7-A5EF-9AD11310AB57}" type="pres">
      <dgm:prSet presAssocID="{96F8A092-C1DD-4626-9637-7AC2A3762E7E}" presName="LevelTwoTextNode" presStyleLbl="node3" presStyleIdx="2" presStyleCnt="3" custScaleX="119402" custScaleY="96222" custLinFactNeighborX="-3940" custLinFactNeighborY="-29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863879-D255-42F1-B05E-99EF8FF7A13E}" type="pres">
      <dgm:prSet presAssocID="{96F8A092-C1DD-4626-9637-7AC2A3762E7E}" presName="level3hierChild" presStyleCnt="0"/>
      <dgm:spPr/>
    </dgm:pt>
  </dgm:ptLst>
  <dgm:cxnLst>
    <dgm:cxn modelId="{F87F8994-42B4-44B1-9A5A-572645CFB4CB}" type="presOf" srcId="{AD595F3F-B711-4FC1-ADE9-08177558F9EC}" destId="{D5713D94-C987-490A-A244-38E8386523B5}" srcOrd="0" destOrd="0" presId="urn:microsoft.com/office/officeart/2005/8/layout/hierarchy2"/>
    <dgm:cxn modelId="{260AD5BC-338A-4BC8-93FC-1818AB9E149B}" type="presOf" srcId="{1622416F-3E38-4EB6-813C-BF560332CE7B}" destId="{6F11545B-8C02-462E-AF4A-628E48E35524}" srcOrd="0" destOrd="0" presId="urn:microsoft.com/office/officeart/2005/8/layout/hierarchy2"/>
    <dgm:cxn modelId="{E7CE937D-9C66-4885-88FC-4880EF72FACD}" type="presOf" srcId="{19F95396-7936-4503-A096-84713C3D1D37}" destId="{14993C8A-25E0-4A7F-BAAE-9B3660665BB0}" srcOrd="1" destOrd="0" presId="urn:microsoft.com/office/officeart/2005/8/layout/hierarchy2"/>
    <dgm:cxn modelId="{2EA8BB13-008A-449A-B451-EDDD73D621DA}" srcId="{8F51BE75-465A-4987-929C-6B1B0BE7B72A}" destId="{AD595F3F-B711-4FC1-ADE9-08177558F9EC}" srcOrd="0" destOrd="0" parTransId="{52900789-1AB0-4EE1-A412-BDA293A5A4C3}" sibTransId="{1C76B3E0-5D57-43A5-979C-844A83D790D7}"/>
    <dgm:cxn modelId="{6E004835-92D6-4ED8-9603-7D80E5ACAE6A}" srcId="{8F51BE75-465A-4987-929C-6B1B0BE7B72A}" destId="{3E47010A-70DA-4254-BAB5-10DE316B647C}" srcOrd="1" destOrd="0" parTransId="{53C16632-B7E8-4564-9073-7DFDD6BB8CE2}" sibTransId="{093AC140-5D7E-4D83-A08F-E993289195FA}"/>
    <dgm:cxn modelId="{368FB9D8-BAEC-4E3C-923B-8A2FBF85A717}" srcId="{30DC2BEB-B3C5-4E68-89A2-4DEA539700CA}" destId="{96F8A092-C1DD-4626-9637-7AC2A3762E7E}" srcOrd="0" destOrd="0" parTransId="{19F95396-7936-4503-A096-84713C3D1D37}" sibTransId="{A8A4B985-17C3-4ED3-936C-7F9672D37E1E}"/>
    <dgm:cxn modelId="{0A73E0FD-D794-4053-A170-390B37460DBF}" srcId="{8F51BE75-465A-4987-929C-6B1B0BE7B72A}" destId="{30DC2BEB-B3C5-4E68-89A2-4DEA539700CA}" srcOrd="2" destOrd="0" parTransId="{B08D6512-CE64-4329-94F9-161AB1407277}" sibTransId="{79A4BBE3-6946-44FF-B152-52C1B5AB6FFD}"/>
    <dgm:cxn modelId="{4F2DABEE-5062-4661-A225-12C2F07CC73E}" type="presOf" srcId="{19F95396-7936-4503-A096-84713C3D1D37}" destId="{B5E8C3CB-20EC-4DC7-9B63-65EDE9E8E834}" srcOrd="0" destOrd="0" presId="urn:microsoft.com/office/officeart/2005/8/layout/hierarchy2"/>
    <dgm:cxn modelId="{EC052121-4B8E-4721-AA7F-034192D86F49}" srcId="{3E47010A-70DA-4254-BAB5-10DE316B647C}" destId="{6C4959AB-9077-439C-907E-5333C0D54ABA}" srcOrd="0" destOrd="0" parTransId="{E3E9EF42-78FE-4C3C-878C-0B97D495B214}" sibTransId="{3D876F13-081C-43DB-806B-CB717EB32F4A}"/>
    <dgm:cxn modelId="{5DBA3D7A-883D-4A76-A962-A453E30D8FB0}" type="presOf" srcId="{96F8A092-C1DD-4626-9637-7AC2A3762E7E}" destId="{00C80037-D794-42E7-A5EF-9AD11310AB57}" srcOrd="0" destOrd="0" presId="urn:microsoft.com/office/officeart/2005/8/layout/hierarchy2"/>
    <dgm:cxn modelId="{03B3C50E-77A9-4B5A-AE6D-77E922A042DB}" type="presOf" srcId="{A15FCFDA-1722-4AF3-BFB0-BD4DAF918A00}" destId="{2CBCE94F-9308-4DD2-B44E-1F1FEE6821F9}" srcOrd="1" destOrd="0" presId="urn:microsoft.com/office/officeart/2005/8/layout/hierarchy2"/>
    <dgm:cxn modelId="{72937BC1-DACA-448F-ADEA-7C84851B2E88}" srcId="{205ACD23-2DAF-4FA7-86CC-6811645292BE}" destId="{8F51BE75-465A-4987-929C-6B1B0BE7B72A}" srcOrd="0" destOrd="0" parTransId="{7A341A76-573D-4799-B726-DB129CCF646E}" sibTransId="{C19D5CB4-DD7F-43D3-859C-84C55E4572D0}"/>
    <dgm:cxn modelId="{0FC93034-EDCF-4F96-BA4F-9365878AC937}" type="presOf" srcId="{30DC2BEB-B3C5-4E68-89A2-4DEA539700CA}" destId="{A1BC8D83-6E01-4AFB-A3B1-1C128F382FE5}" srcOrd="0" destOrd="0" presId="urn:microsoft.com/office/officeart/2005/8/layout/hierarchy2"/>
    <dgm:cxn modelId="{1900F844-120A-4FA2-9E6E-700AE5A41A0F}" type="presOf" srcId="{52900789-1AB0-4EE1-A412-BDA293A5A4C3}" destId="{34DAD5A9-0924-4D76-A3B2-E33404948C08}" srcOrd="0" destOrd="0" presId="urn:microsoft.com/office/officeart/2005/8/layout/hierarchy2"/>
    <dgm:cxn modelId="{E2583362-43F4-4307-B73A-58BC7811FF72}" type="presOf" srcId="{B08D6512-CE64-4329-94F9-161AB1407277}" destId="{6A834A3B-6AF6-4E47-956C-3350D1FBD6B4}" srcOrd="1" destOrd="0" presId="urn:microsoft.com/office/officeart/2005/8/layout/hierarchy2"/>
    <dgm:cxn modelId="{AE1F0B24-DA41-42A8-96F0-5720D452FAD3}" type="presOf" srcId="{52900789-1AB0-4EE1-A412-BDA293A5A4C3}" destId="{9A773BEA-18BE-4D41-959D-78839C1CB827}" srcOrd="1" destOrd="0" presId="urn:microsoft.com/office/officeart/2005/8/layout/hierarchy2"/>
    <dgm:cxn modelId="{BB8B40E6-5F6D-4AF9-839E-342C142DAED3}" srcId="{AD595F3F-B711-4FC1-ADE9-08177558F9EC}" destId="{1622416F-3E38-4EB6-813C-BF560332CE7B}" srcOrd="0" destOrd="0" parTransId="{A15FCFDA-1722-4AF3-BFB0-BD4DAF918A00}" sibTransId="{DB369279-24FD-48F5-ACA0-EF07DD77A79A}"/>
    <dgm:cxn modelId="{E7D6F834-E7C7-485B-BE5C-65AF3A707557}" type="presOf" srcId="{53C16632-B7E8-4564-9073-7DFDD6BB8CE2}" destId="{EE7605C1-7F61-4A15-9D9B-4DDF6F5CCAF3}" srcOrd="0" destOrd="0" presId="urn:microsoft.com/office/officeart/2005/8/layout/hierarchy2"/>
    <dgm:cxn modelId="{57D74AC2-299E-4416-9DB5-C932D1224307}" type="presOf" srcId="{53C16632-B7E8-4564-9073-7DFDD6BB8CE2}" destId="{690104FC-61DB-4E35-A6C3-586851E3519D}" srcOrd="1" destOrd="0" presId="urn:microsoft.com/office/officeart/2005/8/layout/hierarchy2"/>
    <dgm:cxn modelId="{26C0DBD1-F87C-43AE-AD1D-2EC0B3E330DE}" type="presOf" srcId="{8F51BE75-465A-4987-929C-6B1B0BE7B72A}" destId="{B5BD2E34-8176-44D2-A790-E1EBB5F71E11}" srcOrd="0" destOrd="0" presId="urn:microsoft.com/office/officeart/2005/8/layout/hierarchy2"/>
    <dgm:cxn modelId="{8D6C69AB-95CF-453C-A189-F08B5158024D}" type="presOf" srcId="{E3E9EF42-78FE-4C3C-878C-0B97D495B214}" destId="{3FA70CD3-F7A8-4438-BFC8-ED082458478F}" srcOrd="0" destOrd="0" presId="urn:microsoft.com/office/officeart/2005/8/layout/hierarchy2"/>
    <dgm:cxn modelId="{D506D3C1-CBC2-4E1B-AE05-51D7F27691DD}" type="presOf" srcId="{E3E9EF42-78FE-4C3C-878C-0B97D495B214}" destId="{55BB9373-F1CD-40CC-A45D-1395EED582C7}" srcOrd="1" destOrd="0" presId="urn:microsoft.com/office/officeart/2005/8/layout/hierarchy2"/>
    <dgm:cxn modelId="{7CC35BE0-C886-4EE0-BA33-90B68A424B96}" type="presOf" srcId="{205ACD23-2DAF-4FA7-86CC-6811645292BE}" destId="{6A59CC22-85C0-4FFC-A56B-A6CF8BAD96FC}" srcOrd="0" destOrd="0" presId="urn:microsoft.com/office/officeart/2005/8/layout/hierarchy2"/>
    <dgm:cxn modelId="{547D0588-10FE-4159-A374-A412680C3844}" type="presOf" srcId="{B08D6512-CE64-4329-94F9-161AB1407277}" destId="{1EDA5867-08BB-4BE6-A696-5932D9B74887}" srcOrd="0" destOrd="0" presId="urn:microsoft.com/office/officeart/2005/8/layout/hierarchy2"/>
    <dgm:cxn modelId="{CFC59D1C-CE5D-42D5-8251-B6C6CD72C634}" type="presOf" srcId="{6C4959AB-9077-439C-907E-5333C0D54ABA}" destId="{DB9FCBEE-65A8-4B7E-A773-DC3BD4F5E5E0}" srcOrd="0" destOrd="0" presId="urn:microsoft.com/office/officeart/2005/8/layout/hierarchy2"/>
    <dgm:cxn modelId="{EEBD679C-E46F-4B40-A3F4-43B5891F2264}" type="presOf" srcId="{3E47010A-70DA-4254-BAB5-10DE316B647C}" destId="{8D4C3501-7F12-4B72-BA17-31F414DDC364}" srcOrd="0" destOrd="0" presId="urn:microsoft.com/office/officeart/2005/8/layout/hierarchy2"/>
    <dgm:cxn modelId="{2BCE8E52-6E0F-4E4F-98A4-712F6A2E6D93}" type="presOf" srcId="{A15FCFDA-1722-4AF3-BFB0-BD4DAF918A00}" destId="{DA3A7E50-6D7F-49FE-AC92-C26B05041B81}" srcOrd="0" destOrd="0" presId="urn:microsoft.com/office/officeart/2005/8/layout/hierarchy2"/>
    <dgm:cxn modelId="{5B0F73F1-C058-4C18-9BFE-08734719787C}" type="presParOf" srcId="{6A59CC22-85C0-4FFC-A56B-A6CF8BAD96FC}" destId="{14F29D87-A549-4D9B-A681-0C147EE0DF42}" srcOrd="0" destOrd="0" presId="urn:microsoft.com/office/officeart/2005/8/layout/hierarchy2"/>
    <dgm:cxn modelId="{1ABE8A5C-49AD-402F-A2BD-ABA14501B1C7}" type="presParOf" srcId="{14F29D87-A549-4D9B-A681-0C147EE0DF42}" destId="{B5BD2E34-8176-44D2-A790-E1EBB5F71E11}" srcOrd="0" destOrd="0" presId="urn:microsoft.com/office/officeart/2005/8/layout/hierarchy2"/>
    <dgm:cxn modelId="{D9B6C211-2825-4BA8-9986-AC1F3B833B94}" type="presParOf" srcId="{14F29D87-A549-4D9B-A681-0C147EE0DF42}" destId="{C2AA91D9-7517-4751-B288-4E82553DDB93}" srcOrd="1" destOrd="0" presId="urn:microsoft.com/office/officeart/2005/8/layout/hierarchy2"/>
    <dgm:cxn modelId="{C80A5477-959B-4790-8031-A9C842EB9BCB}" type="presParOf" srcId="{C2AA91D9-7517-4751-B288-4E82553DDB93}" destId="{34DAD5A9-0924-4D76-A3B2-E33404948C08}" srcOrd="0" destOrd="0" presId="urn:microsoft.com/office/officeart/2005/8/layout/hierarchy2"/>
    <dgm:cxn modelId="{F55DD4B3-8D1B-4C56-AD42-CFDB94194730}" type="presParOf" srcId="{34DAD5A9-0924-4D76-A3B2-E33404948C08}" destId="{9A773BEA-18BE-4D41-959D-78839C1CB827}" srcOrd="0" destOrd="0" presId="urn:microsoft.com/office/officeart/2005/8/layout/hierarchy2"/>
    <dgm:cxn modelId="{243AA760-97E7-4168-94EA-722303E97B8E}" type="presParOf" srcId="{C2AA91D9-7517-4751-B288-4E82553DDB93}" destId="{BCD3986A-6CE5-4B8D-8011-427F09B8C795}" srcOrd="1" destOrd="0" presId="urn:microsoft.com/office/officeart/2005/8/layout/hierarchy2"/>
    <dgm:cxn modelId="{E79D0637-2E98-433B-B9E9-A9C7C99E8064}" type="presParOf" srcId="{BCD3986A-6CE5-4B8D-8011-427F09B8C795}" destId="{D5713D94-C987-490A-A244-38E8386523B5}" srcOrd="0" destOrd="0" presId="urn:microsoft.com/office/officeart/2005/8/layout/hierarchy2"/>
    <dgm:cxn modelId="{2903F1B4-BCD0-477D-92B7-197D9EE8FD93}" type="presParOf" srcId="{BCD3986A-6CE5-4B8D-8011-427F09B8C795}" destId="{D6762E50-E5BA-41B7-98AC-721844631047}" srcOrd="1" destOrd="0" presId="urn:microsoft.com/office/officeart/2005/8/layout/hierarchy2"/>
    <dgm:cxn modelId="{16D9F0F5-E4D1-4635-85C6-4AA5B279E674}" type="presParOf" srcId="{D6762E50-E5BA-41B7-98AC-721844631047}" destId="{DA3A7E50-6D7F-49FE-AC92-C26B05041B81}" srcOrd="0" destOrd="0" presId="urn:microsoft.com/office/officeart/2005/8/layout/hierarchy2"/>
    <dgm:cxn modelId="{AB4667D1-1092-46EE-BA88-D17A64C56B40}" type="presParOf" srcId="{DA3A7E50-6D7F-49FE-AC92-C26B05041B81}" destId="{2CBCE94F-9308-4DD2-B44E-1F1FEE6821F9}" srcOrd="0" destOrd="0" presId="urn:microsoft.com/office/officeart/2005/8/layout/hierarchy2"/>
    <dgm:cxn modelId="{E5DD4855-2A83-4EBB-BCED-B376D406AAF3}" type="presParOf" srcId="{D6762E50-E5BA-41B7-98AC-721844631047}" destId="{521D867A-CBEE-4E75-903F-22A4133EAD05}" srcOrd="1" destOrd="0" presId="urn:microsoft.com/office/officeart/2005/8/layout/hierarchy2"/>
    <dgm:cxn modelId="{7EA916FE-E0CB-4934-8A5F-881E214D1740}" type="presParOf" srcId="{521D867A-CBEE-4E75-903F-22A4133EAD05}" destId="{6F11545B-8C02-462E-AF4A-628E48E35524}" srcOrd="0" destOrd="0" presId="urn:microsoft.com/office/officeart/2005/8/layout/hierarchy2"/>
    <dgm:cxn modelId="{969F87E6-6C92-488C-8036-37F6B51471B7}" type="presParOf" srcId="{521D867A-CBEE-4E75-903F-22A4133EAD05}" destId="{B4C59E8B-0E7A-43BC-BC2F-45FE5DAEBD9E}" srcOrd="1" destOrd="0" presId="urn:microsoft.com/office/officeart/2005/8/layout/hierarchy2"/>
    <dgm:cxn modelId="{FCF1577F-D87F-44C2-9A26-9C7BAA4B2105}" type="presParOf" srcId="{C2AA91D9-7517-4751-B288-4E82553DDB93}" destId="{EE7605C1-7F61-4A15-9D9B-4DDF6F5CCAF3}" srcOrd="2" destOrd="0" presId="urn:microsoft.com/office/officeart/2005/8/layout/hierarchy2"/>
    <dgm:cxn modelId="{035307FD-13C1-4B54-AFFB-7C7FA476EAD6}" type="presParOf" srcId="{EE7605C1-7F61-4A15-9D9B-4DDF6F5CCAF3}" destId="{690104FC-61DB-4E35-A6C3-586851E3519D}" srcOrd="0" destOrd="0" presId="urn:microsoft.com/office/officeart/2005/8/layout/hierarchy2"/>
    <dgm:cxn modelId="{7CAB6665-A73B-498D-A70C-E82A7AEDBDFB}" type="presParOf" srcId="{C2AA91D9-7517-4751-B288-4E82553DDB93}" destId="{93D48068-A196-4F4B-B4ED-5D42097741C3}" srcOrd="3" destOrd="0" presId="urn:microsoft.com/office/officeart/2005/8/layout/hierarchy2"/>
    <dgm:cxn modelId="{839C2481-9E37-4BFF-9C5D-4402BE0FDE06}" type="presParOf" srcId="{93D48068-A196-4F4B-B4ED-5D42097741C3}" destId="{8D4C3501-7F12-4B72-BA17-31F414DDC364}" srcOrd="0" destOrd="0" presId="urn:microsoft.com/office/officeart/2005/8/layout/hierarchy2"/>
    <dgm:cxn modelId="{E89EBA55-F92C-41D4-BE1B-2E08EDCCFC3F}" type="presParOf" srcId="{93D48068-A196-4F4B-B4ED-5D42097741C3}" destId="{1D7045C0-52BE-4FED-9E89-F8041EA7C405}" srcOrd="1" destOrd="0" presId="urn:microsoft.com/office/officeart/2005/8/layout/hierarchy2"/>
    <dgm:cxn modelId="{C0E44C8A-B2A9-44A8-A5F5-AAB53A4DC528}" type="presParOf" srcId="{1D7045C0-52BE-4FED-9E89-F8041EA7C405}" destId="{3FA70CD3-F7A8-4438-BFC8-ED082458478F}" srcOrd="0" destOrd="0" presId="urn:microsoft.com/office/officeart/2005/8/layout/hierarchy2"/>
    <dgm:cxn modelId="{E5BE7FD7-93AD-4420-8547-88F714F379F3}" type="presParOf" srcId="{3FA70CD3-F7A8-4438-BFC8-ED082458478F}" destId="{55BB9373-F1CD-40CC-A45D-1395EED582C7}" srcOrd="0" destOrd="0" presId="urn:microsoft.com/office/officeart/2005/8/layout/hierarchy2"/>
    <dgm:cxn modelId="{3BAB2B1A-20E0-4D1B-B605-3C1972294263}" type="presParOf" srcId="{1D7045C0-52BE-4FED-9E89-F8041EA7C405}" destId="{F2C13C69-CC3F-446F-9AA9-E833AEDDB8D0}" srcOrd="1" destOrd="0" presId="urn:microsoft.com/office/officeart/2005/8/layout/hierarchy2"/>
    <dgm:cxn modelId="{A41EE370-B572-4000-9747-986FFCAD8018}" type="presParOf" srcId="{F2C13C69-CC3F-446F-9AA9-E833AEDDB8D0}" destId="{DB9FCBEE-65A8-4B7E-A773-DC3BD4F5E5E0}" srcOrd="0" destOrd="0" presId="urn:microsoft.com/office/officeart/2005/8/layout/hierarchy2"/>
    <dgm:cxn modelId="{DAADDCCC-DD1E-4B73-9EBD-5DC44C286BCB}" type="presParOf" srcId="{F2C13C69-CC3F-446F-9AA9-E833AEDDB8D0}" destId="{D958F574-DF0F-4245-9453-7A1B1E7AE38D}" srcOrd="1" destOrd="0" presId="urn:microsoft.com/office/officeart/2005/8/layout/hierarchy2"/>
    <dgm:cxn modelId="{7EBCD3BF-5CB3-480A-8984-4E01605B07AC}" type="presParOf" srcId="{C2AA91D9-7517-4751-B288-4E82553DDB93}" destId="{1EDA5867-08BB-4BE6-A696-5932D9B74887}" srcOrd="4" destOrd="0" presId="urn:microsoft.com/office/officeart/2005/8/layout/hierarchy2"/>
    <dgm:cxn modelId="{797DBE67-478E-4E2B-90A2-763242D547FE}" type="presParOf" srcId="{1EDA5867-08BB-4BE6-A696-5932D9B74887}" destId="{6A834A3B-6AF6-4E47-956C-3350D1FBD6B4}" srcOrd="0" destOrd="0" presId="urn:microsoft.com/office/officeart/2005/8/layout/hierarchy2"/>
    <dgm:cxn modelId="{5869F607-14DA-4735-8C38-78DEB0521B79}" type="presParOf" srcId="{C2AA91D9-7517-4751-B288-4E82553DDB93}" destId="{06BE10E0-4BB7-4543-88B7-3AD2E950B7EB}" srcOrd="5" destOrd="0" presId="urn:microsoft.com/office/officeart/2005/8/layout/hierarchy2"/>
    <dgm:cxn modelId="{CDA9C689-607A-4797-9B76-6E585FE58D3A}" type="presParOf" srcId="{06BE10E0-4BB7-4543-88B7-3AD2E950B7EB}" destId="{A1BC8D83-6E01-4AFB-A3B1-1C128F382FE5}" srcOrd="0" destOrd="0" presId="urn:microsoft.com/office/officeart/2005/8/layout/hierarchy2"/>
    <dgm:cxn modelId="{6A4F3AA7-61A1-43D3-B42A-F7C62F55FA0C}" type="presParOf" srcId="{06BE10E0-4BB7-4543-88B7-3AD2E950B7EB}" destId="{25EE0ADF-0126-4A73-81DB-6DB53E8FD6B6}" srcOrd="1" destOrd="0" presId="urn:microsoft.com/office/officeart/2005/8/layout/hierarchy2"/>
    <dgm:cxn modelId="{2DD69724-38FE-4995-BF0B-E9C18817B6C3}" type="presParOf" srcId="{25EE0ADF-0126-4A73-81DB-6DB53E8FD6B6}" destId="{B5E8C3CB-20EC-4DC7-9B63-65EDE9E8E834}" srcOrd="0" destOrd="0" presId="urn:microsoft.com/office/officeart/2005/8/layout/hierarchy2"/>
    <dgm:cxn modelId="{4D1534E1-351C-48FB-B30A-B5CC465FD12C}" type="presParOf" srcId="{B5E8C3CB-20EC-4DC7-9B63-65EDE9E8E834}" destId="{14993C8A-25E0-4A7F-BAAE-9B3660665BB0}" srcOrd="0" destOrd="0" presId="urn:microsoft.com/office/officeart/2005/8/layout/hierarchy2"/>
    <dgm:cxn modelId="{05F7F5FE-2FF2-4DB9-9C23-7FF47EEA61DF}" type="presParOf" srcId="{25EE0ADF-0126-4A73-81DB-6DB53E8FD6B6}" destId="{42222191-1DCA-42D3-9F3B-A5E6F94F3862}" srcOrd="1" destOrd="0" presId="urn:microsoft.com/office/officeart/2005/8/layout/hierarchy2"/>
    <dgm:cxn modelId="{778DC9E2-BAFC-4CC9-9F8C-209302BF5DC3}" type="presParOf" srcId="{42222191-1DCA-42D3-9F3B-A5E6F94F3862}" destId="{00C80037-D794-42E7-A5EF-9AD11310AB57}" srcOrd="0" destOrd="0" presId="urn:microsoft.com/office/officeart/2005/8/layout/hierarchy2"/>
    <dgm:cxn modelId="{58EE3884-1A66-45C1-B98D-C521526EC579}" type="presParOf" srcId="{42222191-1DCA-42D3-9F3B-A5E6F94F3862}" destId="{ED863879-D255-42F1-B05E-99EF8FF7A13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6B8B7C-C99C-406F-A869-3B65A828554E}" type="doc">
      <dgm:prSet loTypeId="urn:microsoft.com/office/officeart/2005/8/layout/radial4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86FE5E-61CE-49D9-90CA-A9A3E8617DB2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Third Year Enrollment</a:t>
          </a:r>
          <a:endParaRPr lang="en-US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416853-5E9C-4CDB-A5DB-26B3D8A0B066}" type="parTrans" cxnId="{2FF20BED-DB63-468B-A85B-5C5EF199D062}">
      <dgm:prSet/>
      <dgm:spPr/>
      <dgm:t>
        <a:bodyPr/>
        <a:lstStyle/>
        <a:p>
          <a:endParaRPr lang="en-US"/>
        </a:p>
      </dgm:t>
    </dgm:pt>
    <dgm:pt modelId="{B47DC1C0-90FD-4721-A72C-B2693E3F9E1D}" type="sibTrans" cxnId="{2FF20BED-DB63-468B-A85B-5C5EF199D062}">
      <dgm:prSet/>
      <dgm:spPr/>
      <dgm:t>
        <a:bodyPr/>
        <a:lstStyle/>
        <a:p>
          <a:endParaRPr lang="en-US"/>
        </a:p>
      </dgm:t>
    </dgm:pt>
    <dgm:pt modelId="{DA31C704-ABD5-4359-B015-1C1C0DE6D4DB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lnSpc>
              <a:spcPct val="90000"/>
            </a:lnSpc>
            <a:spcAft>
              <a:spcPct val="35000"/>
            </a:spcAft>
          </a:pPr>
          <a:r>
            <a: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Academic Performance</a:t>
          </a:r>
          <a:endParaRPr lang="en-US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6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First year GPA</a:t>
          </a:r>
          <a:endParaRPr lang="en-US" sz="16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Degree Sought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Changed Major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Hours Earned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Hours Enrolled</a:t>
          </a:r>
        </a:p>
      </dgm:t>
    </dgm:pt>
    <dgm:pt modelId="{5886A1E3-3F6F-4BBF-A351-314BB1AB169E}" type="parTrans" cxnId="{FB392646-CE85-4683-AF26-3B721CB8D591}">
      <dgm:prSet/>
      <dgm:spPr/>
      <dgm:t>
        <a:bodyPr/>
        <a:lstStyle/>
        <a:p>
          <a:endParaRPr lang="en-US"/>
        </a:p>
      </dgm:t>
    </dgm:pt>
    <dgm:pt modelId="{24BF18CB-CBA8-490A-9C32-0DEB38E693F2}" type="sibTrans" cxnId="{FB392646-CE85-4683-AF26-3B721CB8D591}">
      <dgm:prSet/>
      <dgm:spPr/>
      <dgm:t>
        <a:bodyPr/>
        <a:lstStyle/>
        <a:p>
          <a:endParaRPr lang="en-US"/>
        </a:p>
      </dgm:t>
    </dgm:pt>
    <dgm:pt modelId="{3F8EEF25-70D1-4545-8CA8-F2CBA9D8E91F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lnSpc>
              <a:spcPct val="90000"/>
            </a:lnSpc>
            <a:spcAft>
              <a:spcPct val="35000"/>
            </a:spcAft>
          </a:pPr>
          <a:r>
            <a: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Academic Preparation</a:t>
          </a:r>
          <a:endParaRPr lang="en-US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- High School Rank.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- Test  Scores (SAT/ACT).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AP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Developmental Courses</a:t>
          </a:r>
        </a:p>
      </dgm:t>
    </dgm:pt>
    <dgm:pt modelId="{17F8A28A-1CD1-44B2-838F-116D58CFC72D}" type="parTrans" cxnId="{055CE24B-C692-401F-9F92-61E2AB2FD224}">
      <dgm:prSet/>
      <dgm:spPr/>
      <dgm:t>
        <a:bodyPr/>
        <a:lstStyle/>
        <a:p>
          <a:endParaRPr lang="en-US"/>
        </a:p>
      </dgm:t>
    </dgm:pt>
    <dgm:pt modelId="{EC2290DF-9FA2-4439-A46B-9C07ABEBFCFC}" type="sibTrans" cxnId="{055CE24B-C692-401F-9F92-61E2AB2FD224}">
      <dgm:prSet/>
      <dgm:spPr/>
      <dgm:t>
        <a:bodyPr/>
        <a:lstStyle/>
        <a:p>
          <a:endParaRPr lang="en-US"/>
        </a:p>
      </dgm:t>
    </dgm:pt>
    <dgm:pt modelId="{A3F23E64-50CD-44EA-B07A-D871B91DADB4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lnSpc>
              <a:spcPct val="90000"/>
            </a:lnSpc>
            <a:spcAft>
              <a:spcPct val="35000"/>
            </a:spcAft>
          </a:pPr>
          <a:r>
            <a:rPr lang="en-US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Financial </a:t>
          </a:r>
          <a:r>
            <a: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Variables  </a:t>
          </a:r>
          <a:endParaRPr lang="en-US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Scholarship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600" dirty="0" smtClean="0">
              <a:solidFill>
                <a:schemeClr val="tx1"/>
              </a:solidFill>
              <a:effectLst/>
            </a:rPr>
            <a:t>Pell Status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b="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- Lived on Campus</a:t>
          </a:r>
          <a:endParaRPr lang="en-US" sz="10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42FCB9-8D41-4C75-8D06-BD6E95A98D8A}" type="parTrans" cxnId="{E6E834B7-EF3E-437C-BB74-C7CA086C488D}">
      <dgm:prSet/>
      <dgm:spPr/>
      <dgm:t>
        <a:bodyPr/>
        <a:lstStyle/>
        <a:p>
          <a:endParaRPr lang="en-US"/>
        </a:p>
      </dgm:t>
    </dgm:pt>
    <dgm:pt modelId="{F7E91ABB-C204-4A45-A402-3B15B62019A2}" type="sibTrans" cxnId="{E6E834B7-EF3E-437C-BB74-C7CA086C488D}">
      <dgm:prSet/>
      <dgm:spPr/>
      <dgm:t>
        <a:bodyPr/>
        <a:lstStyle/>
        <a:p>
          <a:endParaRPr lang="en-US"/>
        </a:p>
      </dgm:t>
    </dgm:pt>
    <dgm:pt modelId="{B3350A4C-0538-44C8-906F-D95C1FF1B8CB}">
      <dgm:prSet phldrT="[Text]" custScaleX="93191" custScaleY="50074" custRadScaleRad="76604" custRadScaleInc="195227"/>
      <dgm:spPr/>
      <dgm:t>
        <a:bodyPr/>
        <a:lstStyle/>
        <a:p>
          <a:endParaRPr lang="en-US"/>
        </a:p>
      </dgm:t>
    </dgm:pt>
    <dgm:pt modelId="{D2C25653-F79C-479B-BB4A-AF4839D2C106}" type="parTrans" cxnId="{59499C6A-8C34-4E89-9C7F-00F03D421AE9}">
      <dgm:prSet custScaleX="96867" custScaleY="54411" custLinFactNeighborX="-524" custLinFactNeighborY="11922"/>
      <dgm:spPr/>
      <dgm:t>
        <a:bodyPr/>
        <a:lstStyle/>
        <a:p>
          <a:endParaRPr lang="en-US"/>
        </a:p>
      </dgm:t>
    </dgm:pt>
    <dgm:pt modelId="{98DD9F78-54EB-4BCF-88B9-192868E86954}" type="sibTrans" cxnId="{59499C6A-8C34-4E89-9C7F-00F03D421AE9}">
      <dgm:prSet/>
      <dgm:spPr/>
      <dgm:t>
        <a:bodyPr/>
        <a:lstStyle/>
        <a:p>
          <a:endParaRPr lang="en-US"/>
        </a:p>
      </dgm:t>
    </dgm:pt>
    <dgm:pt modelId="{5C716984-D463-4A5A-BBCE-091FB36DE8E5}">
      <dgm:prSet phldrT="[Text]" custScaleX="80408" custScaleY="50074" custRadScaleRad="71705" custRadScaleInc="31178"/>
      <dgm:spPr/>
      <dgm:t>
        <a:bodyPr/>
        <a:lstStyle/>
        <a:p>
          <a:endParaRPr lang="en-US"/>
        </a:p>
      </dgm:t>
    </dgm:pt>
    <dgm:pt modelId="{E823C1C2-B6D2-44C0-92EC-855F7BDEF882}" type="parTrans" cxnId="{F7D6806A-DCAF-44C4-AD71-65F63ECAE9CB}">
      <dgm:prSet custScaleX="102509" custScaleY="54411"/>
      <dgm:spPr/>
      <dgm:t>
        <a:bodyPr/>
        <a:lstStyle/>
        <a:p>
          <a:endParaRPr lang="en-US"/>
        </a:p>
      </dgm:t>
    </dgm:pt>
    <dgm:pt modelId="{FB203999-D898-4402-B7F6-69250277B004}" type="sibTrans" cxnId="{F7D6806A-DCAF-44C4-AD71-65F63ECAE9CB}">
      <dgm:prSet/>
      <dgm:spPr/>
      <dgm:t>
        <a:bodyPr/>
        <a:lstStyle/>
        <a:p>
          <a:endParaRPr lang="en-US"/>
        </a:p>
      </dgm:t>
    </dgm:pt>
    <dgm:pt modelId="{EF60AABD-7397-468B-B9C6-0D713E873F5A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lnSpc>
              <a:spcPct val="90000"/>
            </a:lnSpc>
            <a:spcAft>
              <a:spcPct val="35000"/>
            </a:spcAft>
          </a:pPr>
          <a:r>
            <a: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Demographics</a:t>
          </a:r>
          <a:endParaRPr lang="en-US" sz="1800" dirty="0"/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Gender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Ethnicity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First Generation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Residency</a:t>
          </a:r>
        </a:p>
      </dgm:t>
    </dgm:pt>
    <dgm:pt modelId="{E2759AD9-11C5-4194-85E3-5B126F2E5EC4}" type="sibTrans" cxnId="{068F2399-388B-4117-BBDF-6903A860E082}">
      <dgm:prSet/>
      <dgm:spPr/>
      <dgm:t>
        <a:bodyPr/>
        <a:lstStyle/>
        <a:p>
          <a:endParaRPr lang="en-US"/>
        </a:p>
      </dgm:t>
    </dgm:pt>
    <dgm:pt modelId="{5D8452FB-91D9-4524-BD85-08A0AC040D37}" type="parTrans" cxnId="{068F2399-388B-4117-BBDF-6903A860E082}">
      <dgm:prSet/>
      <dgm:spPr/>
      <dgm:t>
        <a:bodyPr/>
        <a:lstStyle/>
        <a:p>
          <a:endParaRPr lang="en-US"/>
        </a:p>
      </dgm:t>
    </dgm:pt>
    <dgm:pt modelId="{52D63FBD-D540-4637-A020-30605F506467}" type="pres">
      <dgm:prSet presAssocID="{C96B8B7C-C99C-406F-A869-3B65A828554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4DFE90-1912-4B6F-8E82-FEFAEFCD76C9}" type="pres">
      <dgm:prSet presAssocID="{3D86FE5E-61CE-49D9-90CA-A9A3E8617DB2}" presName="centerShape" presStyleLbl="node0" presStyleIdx="0" presStyleCnt="1" custScaleX="74107" custScaleY="59935" custLinFactNeighborX="509" custLinFactNeighborY="-20609"/>
      <dgm:spPr/>
      <dgm:t>
        <a:bodyPr/>
        <a:lstStyle/>
        <a:p>
          <a:endParaRPr lang="en-US"/>
        </a:p>
      </dgm:t>
    </dgm:pt>
    <dgm:pt modelId="{A9F52E0A-24C4-4A44-A514-146CA4D6094B}" type="pres">
      <dgm:prSet presAssocID="{5D8452FB-91D9-4524-BD85-08A0AC040D37}" presName="parTrans" presStyleLbl="bgSibTrans2D1" presStyleIdx="0" presStyleCnt="4" custScaleX="102509" custScaleY="54411"/>
      <dgm:spPr/>
      <dgm:t>
        <a:bodyPr/>
        <a:lstStyle/>
        <a:p>
          <a:endParaRPr lang="en-US"/>
        </a:p>
      </dgm:t>
    </dgm:pt>
    <dgm:pt modelId="{C6E686DE-ED05-4CDB-B9A8-5D763BE52070}" type="pres">
      <dgm:prSet presAssocID="{EF60AABD-7397-468B-B9C6-0D713E873F5A}" presName="node" presStyleLbl="node1" presStyleIdx="0" presStyleCnt="4" custScaleX="97688" custScaleY="80552" custRadScaleRad="139693" custRadScaleInc="558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3FBA71-C8BF-4343-AC6B-CF484BADBD21}" type="pres">
      <dgm:prSet presAssocID="{17F8A28A-1CD1-44B2-838F-116D58CFC72D}" presName="parTrans" presStyleLbl="bgSibTrans2D1" presStyleIdx="1" presStyleCnt="4" custScaleX="99016" custScaleY="54411" custLinFactNeighborX="-524" custLinFactNeighborY="11922"/>
      <dgm:spPr/>
      <dgm:t>
        <a:bodyPr/>
        <a:lstStyle/>
        <a:p>
          <a:endParaRPr lang="en-US"/>
        </a:p>
      </dgm:t>
    </dgm:pt>
    <dgm:pt modelId="{69898A1C-6B82-4C38-850A-FE6A801868DD}" type="pres">
      <dgm:prSet presAssocID="{3F8EEF25-70D1-4545-8CA8-F2CBA9D8E91F}" presName="node" presStyleLbl="node1" presStyleIdx="1" presStyleCnt="4" custScaleX="115875" custScaleY="89007" custRadScaleRad="138735" custRadScaleInc="1664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BC154-1C20-40F1-903C-26E7BA7213CD}" type="pres">
      <dgm:prSet presAssocID="{AE42FCB9-8D41-4C75-8D06-BD6E95A98D8A}" presName="parTrans" presStyleLbl="bgSibTrans2D1" presStyleIdx="2" presStyleCnt="4" custScaleX="97113" custScaleY="54411" custLinFactNeighborX="4141" custLinFactNeighborY="7948"/>
      <dgm:spPr/>
      <dgm:t>
        <a:bodyPr/>
        <a:lstStyle/>
        <a:p>
          <a:endParaRPr lang="en-US"/>
        </a:p>
      </dgm:t>
    </dgm:pt>
    <dgm:pt modelId="{E7E05522-6D41-4AB3-A27E-894FCB03F56F}" type="pres">
      <dgm:prSet presAssocID="{A3F23E64-50CD-44EA-B07A-D871B91DADB4}" presName="node" presStyleLbl="node1" presStyleIdx="2" presStyleCnt="4" custScaleX="97688" custScaleY="80552" custRadScaleRad="107182" custRadScaleInc="-2599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789E06-6109-4363-9377-9F5E33B08317}" type="pres">
      <dgm:prSet presAssocID="{5886A1E3-3F6F-4BBF-A351-314BB1AB169E}" presName="parTrans" presStyleLbl="bgSibTrans2D1" presStyleIdx="3" presStyleCnt="4" custScaleX="110096" custScaleY="54411" custLinFactNeighborX="-665" custLinFactNeighborY="11922"/>
      <dgm:spPr/>
      <dgm:t>
        <a:bodyPr/>
        <a:lstStyle/>
        <a:p>
          <a:endParaRPr lang="en-US"/>
        </a:p>
      </dgm:t>
    </dgm:pt>
    <dgm:pt modelId="{3F5CC56C-73E8-4F51-807B-82308649B8F2}" type="pres">
      <dgm:prSet presAssocID="{DA31C704-ABD5-4359-B015-1C1C0DE6D4DB}" presName="node" presStyleLbl="node1" presStyleIdx="3" presStyleCnt="4" custScaleX="135658" custScaleY="99750" custRadScaleRad="109679" custRadScaleInc="358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619B4F-EF4D-4541-89F2-071FE6A49761}" type="presOf" srcId="{5D8452FB-91D9-4524-BD85-08A0AC040D37}" destId="{A9F52E0A-24C4-4A44-A514-146CA4D6094B}" srcOrd="0" destOrd="0" presId="urn:microsoft.com/office/officeart/2005/8/layout/radial4"/>
    <dgm:cxn modelId="{551B9F33-73FD-41EF-9E17-B487C35C40D0}" type="presOf" srcId="{3F8EEF25-70D1-4545-8CA8-F2CBA9D8E91F}" destId="{69898A1C-6B82-4C38-850A-FE6A801868DD}" srcOrd="0" destOrd="0" presId="urn:microsoft.com/office/officeart/2005/8/layout/radial4"/>
    <dgm:cxn modelId="{F0DE4207-F49F-4C7A-B0AD-98FCE413FAE5}" type="presOf" srcId="{17F8A28A-1CD1-44B2-838F-116D58CFC72D}" destId="{C23FBA71-C8BF-4343-AC6B-CF484BADBD21}" srcOrd="0" destOrd="0" presId="urn:microsoft.com/office/officeart/2005/8/layout/radial4"/>
    <dgm:cxn modelId="{40E96F3D-1E3B-4EE9-B0CB-FC63493EACD0}" type="presOf" srcId="{AE42FCB9-8D41-4C75-8D06-BD6E95A98D8A}" destId="{98EBC154-1C20-40F1-903C-26E7BA7213CD}" srcOrd="0" destOrd="0" presId="urn:microsoft.com/office/officeart/2005/8/layout/radial4"/>
    <dgm:cxn modelId="{2DCB9962-6C69-47E8-A9B4-FA57F3B87D1A}" type="presOf" srcId="{A3F23E64-50CD-44EA-B07A-D871B91DADB4}" destId="{E7E05522-6D41-4AB3-A27E-894FCB03F56F}" srcOrd="0" destOrd="0" presId="urn:microsoft.com/office/officeart/2005/8/layout/radial4"/>
    <dgm:cxn modelId="{C0337B3E-95E2-440B-8573-CF29B9BB1FE6}" type="presOf" srcId="{5886A1E3-3F6F-4BBF-A351-314BB1AB169E}" destId="{53789E06-6109-4363-9377-9F5E33B08317}" srcOrd="0" destOrd="0" presId="urn:microsoft.com/office/officeart/2005/8/layout/radial4"/>
    <dgm:cxn modelId="{FB392646-CE85-4683-AF26-3B721CB8D591}" srcId="{3D86FE5E-61CE-49D9-90CA-A9A3E8617DB2}" destId="{DA31C704-ABD5-4359-B015-1C1C0DE6D4DB}" srcOrd="3" destOrd="0" parTransId="{5886A1E3-3F6F-4BBF-A351-314BB1AB169E}" sibTransId="{24BF18CB-CBA8-490A-9C32-0DEB38E693F2}"/>
    <dgm:cxn modelId="{E6E834B7-EF3E-437C-BB74-C7CA086C488D}" srcId="{3D86FE5E-61CE-49D9-90CA-A9A3E8617DB2}" destId="{A3F23E64-50CD-44EA-B07A-D871B91DADB4}" srcOrd="2" destOrd="0" parTransId="{AE42FCB9-8D41-4C75-8D06-BD6E95A98D8A}" sibTransId="{F7E91ABB-C204-4A45-A402-3B15B62019A2}"/>
    <dgm:cxn modelId="{56B09F8B-D6B0-46C1-9369-CE4C06E3B6AD}" type="presOf" srcId="{DA31C704-ABD5-4359-B015-1C1C0DE6D4DB}" destId="{3F5CC56C-73E8-4F51-807B-82308649B8F2}" srcOrd="0" destOrd="0" presId="urn:microsoft.com/office/officeart/2005/8/layout/radial4"/>
    <dgm:cxn modelId="{C71BE6FD-92E6-4356-8E69-B8AFF7B1B6D7}" type="presOf" srcId="{EF60AABD-7397-468B-B9C6-0D713E873F5A}" destId="{C6E686DE-ED05-4CDB-B9A8-5D763BE52070}" srcOrd="0" destOrd="0" presId="urn:microsoft.com/office/officeart/2005/8/layout/radial4"/>
    <dgm:cxn modelId="{F10D0100-2135-4475-8E89-887630C1127B}" type="presOf" srcId="{3D86FE5E-61CE-49D9-90CA-A9A3E8617DB2}" destId="{984DFE90-1912-4B6F-8E82-FEFAEFCD76C9}" srcOrd="0" destOrd="0" presId="urn:microsoft.com/office/officeart/2005/8/layout/radial4"/>
    <dgm:cxn modelId="{055CE24B-C692-401F-9F92-61E2AB2FD224}" srcId="{3D86FE5E-61CE-49D9-90CA-A9A3E8617DB2}" destId="{3F8EEF25-70D1-4545-8CA8-F2CBA9D8E91F}" srcOrd="1" destOrd="0" parTransId="{17F8A28A-1CD1-44B2-838F-116D58CFC72D}" sibTransId="{EC2290DF-9FA2-4439-A46B-9C07ABEBFCFC}"/>
    <dgm:cxn modelId="{EF6DACCE-6E3E-404D-ABDD-D376F609C720}" type="presOf" srcId="{C96B8B7C-C99C-406F-A869-3B65A828554E}" destId="{52D63FBD-D540-4637-A020-30605F506467}" srcOrd="0" destOrd="0" presId="urn:microsoft.com/office/officeart/2005/8/layout/radial4"/>
    <dgm:cxn modelId="{59499C6A-8C34-4E89-9C7F-00F03D421AE9}" srcId="{C96B8B7C-C99C-406F-A869-3B65A828554E}" destId="{B3350A4C-0538-44C8-906F-D95C1FF1B8CB}" srcOrd="1" destOrd="0" parTransId="{D2C25653-F79C-479B-BB4A-AF4839D2C106}" sibTransId="{98DD9F78-54EB-4BCF-88B9-192868E86954}"/>
    <dgm:cxn modelId="{F7D6806A-DCAF-44C4-AD71-65F63ECAE9CB}" srcId="{C96B8B7C-C99C-406F-A869-3B65A828554E}" destId="{5C716984-D463-4A5A-BBCE-091FB36DE8E5}" srcOrd="2" destOrd="0" parTransId="{E823C1C2-B6D2-44C0-92EC-855F7BDEF882}" sibTransId="{FB203999-D898-4402-B7F6-69250277B004}"/>
    <dgm:cxn modelId="{068F2399-388B-4117-BBDF-6903A860E082}" srcId="{3D86FE5E-61CE-49D9-90CA-A9A3E8617DB2}" destId="{EF60AABD-7397-468B-B9C6-0D713E873F5A}" srcOrd="0" destOrd="0" parTransId="{5D8452FB-91D9-4524-BD85-08A0AC040D37}" sibTransId="{E2759AD9-11C5-4194-85E3-5B126F2E5EC4}"/>
    <dgm:cxn modelId="{2FF20BED-DB63-468B-A85B-5C5EF199D062}" srcId="{C96B8B7C-C99C-406F-A869-3B65A828554E}" destId="{3D86FE5E-61CE-49D9-90CA-A9A3E8617DB2}" srcOrd="0" destOrd="0" parTransId="{80416853-5E9C-4CDB-A5DB-26B3D8A0B066}" sibTransId="{B47DC1C0-90FD-4721-A72C-B2693E3F9E1D}"/>
    <dgm:cxn modelId="{0AB2DB98-5168-401B-96DC-7A9E7EC10972}" type="presParOf" srcId="{52D63FBD-D540-4637-A020-30605F506467}" destId="{984DFE90-1912-4B6F-8E82-FEFAEFCD76C9}" srcOrd="0" destOrd="0" presId="urn:microsoft.com/office/officeart/2005/8/layout/radial4"/>
    <dgm:cxn modelId="{98B603E6-5808-4592-93DB-4B0B18168FB5}" type="presParOf" srcId="{52D63FBD-D540-4637-A020-30605F506467}" destId="{A9F52E0A-24C4-4A44-A514-146CA4D6094B}" srcOrd="1" destOrd="0" presId="urn:microsoft.com/office/officeart/2005/8/layout/radial4"/>
    <dgm:cxn modelId="{7BDE4BBC-D167-4213-91F0-492B52B32F67}" type="presParOf" srcId="{52D63FBD-D540-4637-A020-30605F506467}" destId="{C6E686DE-ED05-4CDB-B9A8-5D763BE52070}" srcOrd="2" destOrd="0" presId="urn:microsoft.com/office/officeart/2005/8/layout/radial4"/>
    <dgm:cxn modelId="{9CD9BABA-0397-4C75-9C75-2680E4AD3F46}" type="presParOf" srcId="{52D63FBD-D540-4637-A020-30605F506467}" destId="{C23FBA71-C8BF-4343-AC6B-CF484BADBD21}" srcOrd="3" destOrd="0" presId="urn:microsoft.com/office/officeart/2005/8/layout/radial4"/>
    <dgm:cxn modelId="{679592E8-FB17-439B-85E7-F89148BC13FC}" type="presParOf" srcId="{52D63FBD-D540-4637-A020-30605F506467}" destId="{69898A1C-6B82-4C38-850A-FE6A801868DD}" srcOrd="4" destOrd="0" presId="urn:microsoft.com/office/officeart/2005/8/layout/radial4"/>
    <dgm:cxn modelId="{C813EF44-22C8-4A9C-A7DB-4FEE308EB182}" type="presParOf" srcId="{52D63FBD-D540-4637-A020-30605F506467}" destId="{98EBC154-1C20-40F1-903C-26E7BA7213CD}" srcOrd="5" destOrd="0" presId="urn:microsoft.com/office/officeart/2005/8/layout/radial4"/>
    <dgm:cxn modelId="{DCC06F84-D6D6-48E1-9D93-06BED6A726C7}" type="presParOf" srcId="{52D63FBD-D540-4637-A020-30605F506467}" destId="{E7E05522-6D41-4AB3-A27E-894FCB03F56F}" srcOrd="6" destOrd="0" presId="urn:microsoft.com/office/officeart/2005/8/layout/radial4"/>
    <dgm:cxn modelId="{02F2F81B-8117-48D2-A3B9-48B17D18C9DC}" type="presParOf" srcId="{52D63FBD-D540-4637-A020-30605F506467}" destId="{53789E06-6109-4363-9377-9F5E33B08317}" srcOrd="7" destOrd="0" presId="urn:microsoft.com/office/officeart/2005/8/layout/radial4"/>
    <dgm:cxn modelId="{D25E0128-E54F-4179-870A-E40C1291E563}" type="presParOf" srcId="{52D63FBD-D540-4637-A020-30605F506467}" destId="{3F5CC56C-73E8-4F51-807B-82308649B8F2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5ACD23-2DAF-4FA7-86CC-6811645292BE}" type="doc">
      <dgm:prSet loTypeId="urn:microsoft.com/office/officeart/2005/8/layout/hierarchy2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51BE75-465A-4987-929C-6B1B0BE7B72A}">
      <dgm:prSet phldrT="[Text]" custT="1"/>
      <dgm:spPr/>
      <dgm:t>
        <a:bodyPr/>
        <a:lstStyle/>
        <a:p>
          <a:r>
            <a:rPr lang="en-US" sz="2200" b="1" dirty="0" smtClean="0"/>
            <a:t>Training</a:t>
          </a:r>
          <a:endParaRPr lang="en-US" sz="2200" b="1" dirty="0"/>
        </a:p>
      </dgm:t>
    </dgm:pt>
    <dgm:pt modelId="{7A341A76-573D-4799-B726-DB129CCF646E}" type="parTrans" cxnId="{72937BC1-DACA-448F-ADEA-7C84851B2E88}">
      <dgm:prSet/>
      <dgm:spPr/>
      <dgm:t>
        <a:bodyPr/>
        <a:lstStyle/>
        <a:p>
          <a:endParaRPr lang="en-US"/>
        </a:p>
      </dgm:t>
    </dgm:pt>
    <dgm:pt modelId="{C19D5CB4-DD7F-43D3-859C-84C55E4572D0}" type="sibTrans" cxnId="{72937BC1-DACA-448F-ADEA-7C84851B2E88}">
      <dgm:prSet/>
      <dgm:spPr/>
      <dgm:t>
        <a:bodyPr/>
        <a:lstStyle/>
        <a:p>
          <a:endParaRPr lang="en-US"/>
        </a:p>
      </dgm:t>
    </dgm:pt>
    <dgm:pt modelId="{AD595F3F-B711-4FC1-ADE9-08177558F9EC}">
      <dgm:prSet phldrT="[Text]" custT="1"/>
      <dgm:spPr/>
      <dgm:t>
        <a:bodyPr/>
        <a:lstStyle/>
        <a:p>
          <a:r>
            <a:rPr lang="en-US" sz="2200" b="1" dirty="0" smtClean="0"/>
            <a:t>Training Data Set</a:t>
          </a:r>
          <a:endParaRPr lang="en-US" sz="2000" b="1" dirty="0"/>
        </a:p>
      </dgm:t>
    </dgm:pt>
    <dgm:pt modelId="{52900789-1AB0-4EE1-A412-BDA293A5A4C3}" type="parTrans" cxnId="{2EA8BB13-008A-449A-B451-EDDD73D621DA}">
      <dgm:prSet/>
      <dgm:spPr/>
      <dgm:t>
        <a:bodyPr/>
        <a:lstStyle/>
        <a:p>
          <a:endParaRPr lang="en-US"/>
        </a:p>
      </dgm:t>
    </dgm:pt>
    <dgm:pt modelId="{1C76B3E0-5D57-43A5-979C-844A83D790D7}" type="sibTrans" cxnId="{2EA8BB13-008A-449A-B451-EDDD73D621DA}">
      <dgm:prSet/>
      <dgm:spPr/>
      <dgm:t>
        <a:bodyPr/>
        <a:lstStyle/>
        <a:p>
          <a:endParaRPr lang="en-US"/>
        </a:p>
      </dgm:t>
    </dgm:pt>
    <dgm:pt modelId="{1622416F-3E38-4EB6-813C-BF560332CE7B}">
      <dgm:prSet phldrT="[Text]" custT="1"/>
      <dgm:spPr/>
      <dgm:t>
        <a:bodyPr/>
        <a:lstStyle/>
        <a:p>
          <a:pPr algn="l"/>
          <a:r>
            <a:rPr lang="en-US" sz="2200" b="1" dirty="0" smtClean="0"/>
            <a:t>-Subset of full dataset (fall 2012-fall 2013)</a:t>
          </a:r>
        </a:p>
        <a:p>
          <a:pPr algn="l"/>
          <a:r>
            <a:rPr lang="en-US" sz="2200" b="1" dirty="0" smtClean="0"/>
            <a:t>N=6,221</a:t>
          </a:r>
          <a:endParaRPr lang="en-US" sz="2200" b="1" dirty="0"/>
        </a:p>
      </dgm:t>
    </dgm:pt>
    <dgm:pt modelId="{A15FCFDA-1722-4AF3-BFB0-BD4DAF918A00}" type="parTrans" cxnId="{BB8B40E6-5F6D-4AF9-839E-342C142DAED3}">
      <dgm:prSet/>
      <dgm:spPr/>
      <dgm:t>
        <a:bodyPr/>
        <a:lstStyle/>
        <a:p>
          <a:endParaRPr lang="en-US"/>
        </a:p>
      </dgm:t>
    </dgm:pt>
    <dgm:pt modelId="{DB369279-24FD-48F5-ACA0-EF07DD77A79A}" type="sibTrans" cxnId="{BB8B40E6-5F6D-4AF9-839E-342C142DAED3}">
      <dgm:prSet/>
      <dgm:spPr/>
      <dgm:t>
        <a:bodyPr/>
        <a:lstStyle/>
        <a:p>
          <a:endParaRPr lang="en-US"/>
        </a:p>
      </dgm:t>
    </dgm:pt>
    <dgm:pt modelId="{3E47010A-70DA-4254-BAB5-10DE316B647C}">
      <dgm:prSet phldrT="[Text]" custT="1"/>
      <dgm:spPr/>
      <dgm:t>
        <a:bodyPr/>
        <a:lstStyle/>
        <a:p>
          <a:r>
            <a:rPr lang="en-US" sz="2000" b="1" dirty="0" smtClean="0"/>
            <a:t>Model Fitting</a:t>
          </a:r>
          <a:endParaRPr lang="en-US" sz="2000" b="1" dirty="0"/>
        </a:p>
      </dgm:t>
    </dgm:pt>
    <dgm:pt modelId="{53C16632-B7E8-4564-9073-7DFDD6BB8CE2}" type="parTrans" cxnId="{6E004835-92D6-4ED8-9603-7D80E5ACAE6A}">
      <dgm:prSet/>
      <dgm:spPr/>
      <dgm:t>
        <a:bodyPr/>
        <a:lstStyle/>
        <a:p>
          <a:endParaRPr lang="en-US"/>
        </a:p>
      </dgm:t>
    </dgm:pt>
    <dgm:pt modelId="{093AC140-5D7E-4D83-A08F-E993289195FA}" type="sibTrans" cxnId="{6E004835-92D6-4ED8-9603-7D80E5ACAE6A}">
      <dgm:prSet/>
      <dgm:spPr/>
      <dgm:t>
        <a:bodyPr/>
        <a:lstStyle/>
        <a:p>
          <a:endParaRPr lang="en-US"/>
        </a:p>
      </dgm:t>
    </dgm:pt>
    <dgm:pt modelId="{6C4959AB-9077-439C-907E-5333C0D54ABA}">
      <dgm:prSet phldrT="[Text]" custT="1"/>
      <dgm:spPr/>
      <dgm:t>
        <a:bodyPr/>
        <a:lstStyle/>
        <a:p>
          <a:pPr algn="l"/>
          <a:r>
            <a:rPr lang="en-US" sz="2200" b="1" dirty="0" smtClean="0"/>
            <a:t>-Used logistic regression</a:t>
          </a:r>
        </a:p>
        <a:p>
          <a:pPr algn="l"/>
          <a:r>
            <a:rPr lang="en-US" sz="2200" b="1" dirty="0" smtClean="0"/>
            <a:t>-Estimated coefficients with training data</a:t>
          </a:r>
        </a:p>
      </dgm:t>
    </dgm:pt>
    <dgm:pt modelId="{E3E9EF42-78FE-4C3C-878C-0B97D495B214}" type="parTrans" cxnId="{EC052121-4B8E-4721-AA7F-034192D86F49}">
      <dgm:prSet/>
      <dgm:spPr/>
      <dgm:t>
        <a:bodyPr/>
        <a:lstStyle/>
        <a:p>
          <a:endParaRPr lang="en-US"/>
        </a:p>
      </dgm:t>
    </dgm:pt>
    <dgm:pt modelId="{3D876F13-081C-43DB-806B-CB717EB32F4A}" type="sibTrans" cxnId="{EC052121-4B8E-4721-AA7F-034192D86F49}">
      <dgm:prSet/>
      <dgm:spPr/>
      <dgm:t>
        <a:bodyPr/>
        <a:lstStyle/>
        <a:p>
          <a:endParaRPr lang="en-US"/>
        </a:p>
      </dgm:t>
    </dgm:pt>
    <dgm:pt modelId="{30DC2BEB-B3C5-4E68-89A2-4DEA539700CA}">
      <dgm:prSet custT="1"/>
      <dgm:spPr/>
      <dgm:t>
        <a:bodyPr/>
        <a:lstStyle/>
        <a:p>
          <a:r>
            <a:rPr lang="en-US" sz="2200" b="1" dirty="0" smtClean="0"/>
            <a:t>Test Data</a:t>
          </a:r>
          <a:endParaRPr lang="en-US" sz="2200" b="1" dirty="0"/>
        </a:p>
      </dgm:t>
    </dgm:pt>
    <dgm:pt modelId="{B08D6512-CE64-4329-94F9-161AB1407277}" type="parTrans" cxnId="{0A73E0FD-D794-4053-A170-390B37460DBF}">
      <dgm:prSet/>
      <dgm:spPr/>
      <dgm:t>
        <a:bodyPr/>
        <a:lstStyle/>
        <a:p>
          <a:endParaRPr lang="en-US"/>
        </a:p>
      </dgm:t>
    </dgm:pt>
    <dgm:pt modelId="{79A4BBE3-6946-44FF-B152-52C1B5AB6FFD}" type="sibTrans" cxnId="{0A73E0FD-D794-4053-A170-390B37460DBF}">
      <dgm:prSet/>
      <dgm:spPr/>
      <dgm:t>
        <a:bodyPr/>
        <a:lstStyle/>
        <a:p>
          <a:endParaRPr lang="en-US"/>
        </a:p>
      </dgm:t>
    </dgm:pt>
    <dgm:pt modelId="{96F8A092-C1DD-4626-9637-7AC2A3762E7E}">
      <dgm:prSet custT="1"/>
      <dgm:spPr/>
      <dgm:t>
        <a:bodyPr/>
        <a:lstStyle/>
        <a:p>
          <a:pPr algn="l"/>
          <a:r>
            <a:rPr lang="en-US" sz="2200" b="1" dirty="0" smtClean="0"/>
            <a:t>-Hold-out dataset of 2014 cohort</a:t>
          </a:r>
        </a:p>
        <a:p>
          <a:pPr algn="l"/>
          <a:r>
            <a:rPr lang="en-US" sz="2200" b="1" dirty="0" smtClean="0"/>
            <a:t>-Used to validate predictive accuracy of training model</a:t>
          </a:r>
        </a:p>
        <a:p>
          <a:pPr algn="l"/>
          <a:r>
            <a:rPr lang="en-US" sz="2200" b="1" dirty="0" smtClean="0"/>
            <a:t>-Dummy Coding</a:t>
          </a:r>
        </a:p>
      </dgm:t>
    </dgm:pt>
    <dgm:pt modelId="{19F95396-7936-4503-A096-84713C3D1D37}" type="parTrans" cxnId="{368FB9D8-BAEC-4E3C-923B-8A2FBF85A717}">
      <dgm:prSet/>
      <dgm:spPr/>
      <dgm:t>
        <a:bodyPr/>
        <a:lstStyle/>
        <a:p>
          <a:endParaRPr lang="en-US"/>
        </a:p>
      </dgm:t>
    </dgm:pt>
    <dgm:pt modelId="{A8A4B985-17C3-4ED3-936C-7F9672D37E1E}" type="sibTrans" cxnId="{368FB9D8-BAEC-4E3C-923B-8A2FBF85A717}">
      <dgm:prSet/>
      <dgm:spPr/>
      <dgm:t>
        <a:bodyPr/>
        <a:lstStyle/>
        <a:p>
          <a:endParaRPr lang="en-US"/>
        </a:p>
      </dgm:t>
    </dgm:pt>
    <dgm:pt modelId="{6A59CC22-85C0-4FFC-A56B-A6CF8BAD96FC}" type="pres">
      <dgm:prSet presAssocID="{205ACD23-2DAF-4FA7-86CC-6811645292B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F29D87-A549-4D9B-A681-0C147EE0DF42}" type="pres">
      <dgm:prSet presAssocID="{8F51BE75-465A-4987-929C-6B1B0BE7B72A}" presName="root1" presStyleCnt="0"/>
      <dgm:spPr/>
    </dgm:pt>
    <dgm:pt modelId="{B5BD2E34-8176-44D2-A790-E1EBB5F71E11}" type="pres">
      <dgm:prSet presAssocID="{8F51BE75-465A-4987-929C-6B1B0BE7B72A}" presName="LevelOneTextNode" presStyleLbl="node0" presStyleIdx="0" presStyleCnt="1" custScaleX="67311" custScaleY="434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AA91D9-7517-4751-B288-4E82553DDB93}" type="pres">
      <dgm:prSet presAssocID="{8F51BE75-465A-4987-929C-6B1B0BE7B72A}" presName="level2hierChild" presStyleCnt="0"/>
      <dgm:spPr/>
    </dgm:pt>
    <dgm:pt modelId="{34DAD5A9-0924-4D76-A3B2-E33404948C08}" type="pres">
      <dgm:prSet presAssocID="{52900789-1AB0-4EE1-A412-BDA293A5A4C3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9A773BEA-18BE-4D41-959D-78839C1CB827}" type="pres">
      <dgm:prSet presAssocID="{52900789-1AB0-4EE1-A412-BDA293A5A4C3}" presName="connTx" presStyleLbl="parChTrans1D2" presStyleIdx="0" presStyleCnt="3"/>
      <dgm:spPr/>
      <dgm:t>
        <a:bodyPr/>
        <a:lstStyle/>
        <a:p>
          <a:endParaRPr lang="en-US"/>
        </a:p>
      </dgm:t>
    </dgm:pt>
    <dgm:pt modelId="{BCD3986A-6CE5-4B8D-8011-427F09B8C795}" type="pres">
      <dgm:prSet presAssocID="{AD595F3F-B711-4FC1-ADE9-08177558F9EC}" presName="root2" presStyleCnt="0"/>
      <dgm:spPr/>
    </dgm:pt>
    <dgm:pt modelId="{D5713D94-C987-490A-A244-38E8386523B5}" type="pres">
      <dgm:prSet presAssocID="{AD595F3F-B711-4FC1-ADE9-08177558F9EC}" presName="LevelTwoTextNode" presStyleLbl="node2" presStyleIdx="0" presStyleCnt="3" custScaleX="85593" custScaleY="626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762E50-E5BA-41B7-98AC-721844631047}" type="pres">
      <dgm:prSet presAssocID="{AD595F3F-B711-4FC1-ADE9-08177558F9EC}" presName="level3hierChild" presStyleCnt="0"/>
      <dgm:spPr/>
    </dgm:pt>
    <dgm:pt modelId="{DA3A7E50-6D7F-49FE-AC92-C26B05041B81}" type="pres">
      <dgm:prSet presAssocID="{A15FCFDA-1722-4AF3-BFB0-BD4DAF918A00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2CBCE94F-9308-4DD2-B44E-1F1FEE6821F9}" type="pres">
      <dgm:prSet presAssocID="{A15FCFDA-1722-4AF3-BFB0-BD4DAF918A00}" presName="connTx" presStyleLbl="parChTrans1D3" presStyleIdx="0" presStyleCnt="3"/>
      <dgm:spPr/>
      <dgm:t>
        <a:bodyPr/>
        <a:lstStyle/>
        <a:p>
          <a:endParaRPr lang="en-US"/>
        </a:p>
      </dgm:t>
    </dgm:pt>
    <dgm:pt modelId="{521D867A-CBEE-4E75-903F-22A4133EAD05}" type="pres">
      <dgm:prSet presAssocID="{1622416F-3E38-4EB6-813C-BF560332CE7B}" presName="root2" presStyleCnt="0"/>
      <dgm:spPr/>
    </dgm:pt>
    <dgm:pt modelId="{6F11545B-8C02-462E-AF4A-628E48E35524}" type="pres">
      <dgm:prSet presAssocID="{1622416F-3E38-4EB6-813C-BF560332CE7B}" presName="LevelTwoTextNode" presStyleLbl="node3" presStyleIdx="0" presStyleCnt="3" custScaleX="241520" custScaleY="1153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C59E8B-0E7A-43BC-BC2F-45FE5DAEBD9E}" type="pres">
      <dgm:prSet presAssocID="{1622416F-3E38-4EB6-813C-BF560332CE7B}" presName="level3hierChild" presStyleCnt="0"/>
      <dgm:spPr/>
    </dgm:pt>
    <dgm:pt modelId="{EE7605C1-7F61-4A15-9D9B-4DDF6F5CCAF3}" type="pres">
      <dgm:prSet presAssocID="{53C16632-B7E8-4564-9073-7DFDD6BB8CE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690104FC-61DB-4E35-A6C3-586851E3519D}" type="pres">
      <dgm:prSet presAssocID="{53C16632-B7E8-4564-9073-7DFDD6BB8CE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93D48068-A196-4F4B-B4ED-5D42097741C3}" type="pres">
      <dgm:prSet presAssocID="{3E47010A-70DA-4254-BAB5-10DE316B647C}" presName="root2" presStyleCnt="0"/>
      <dgm:spPr/>
    </dgm:pt>
    <dgm:pt modelId="{8D4C3501-7F12-4B72-BA17-31F414DDC364}" type="pres">
      <dgm:prSet presAssocID="{3E47010A-70DA-4254-BAB5-10DE316B647C}" presName="LevelTwoTextNode" presStyleLbl="node2" presStyleIdx="1" presStyleCnt="3" custScaleX="85078" custScaleY="681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7045C0-52BE-4FED-9E89-F8041EA7C405}" type="pres">
      <dgm:prSet presAssocID="{3E47010A-70DA-4254-BAB5-10DE316B647C}" presName="level3hierChild" presStyleCnt="0"/>
      <dgm:spPr/>
    </dgm:pt>
    <dgm:pt modelId="{3FA70CD3-F7A8-4438-BFC8-ED082458478F}" type="pres">
      <dgm:prSet presAssocID="{E3E9EF42-78FE-4C3C-878C-0B97D495B214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55BB9373-F1CD-40CC-A45D-1395EED582C7}" type="pres">
      <dgm:prSet presAssocID="{E3E9EF42-78FE-4C3C-878C-0B97D495B214}" presName="connTx" presStyleLbl="parChTrans1D3" presStyleIdx="1" presStyleCnt="3"/>
      <dgm:spPr/>
      <dgm:t>
        <a:bodyPr/>
        <a:lstStyle/>
        <a:p>
          <a:endParaRPr lang="en-US"/>
        </a:p>
      </dgm:t>
    </dgm:pt>
    <dgm:pt modelId="{F2C13C69-CC3F-446F-9AA9-E833AEDDB8D0}" type="pres">
      <dgm:prSet presAssocID="{6C4959AB-9077-439C-907E-5333C0D54ABA}" presName="root2" presStyleCnt="0"/>
      <dgm:spPr/>
    </dgm:pt>
    <dgm:pt modelId="{DB9FCBEE-65A8-4B7E-A773-DC3BD4F5E5E0}" type="pres">
      <dgm:prSet presAssocID="{6C4959AB-9077-439C-907E-5333C0D54ABA}" presName="LevelTwoTextNode" presStyleLbl="node3" presStyleIdx="1" presStyleCnt="3" custScaleX="241520" custScaleY="1158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58F574-DF0F-4245-9453-7A1B1E7AE38D}" type="pres">
      <dgm:prSet presAssocID="{6C4959AB-9077-439C-907E-5333C0D54ABA}" presName="level3hierChild" presStyleCnt="0"/>
      <dgm:spPr/>
    </dgm:pt>
    <dgm:pt modelId="{1EDA5867-08BB-4BE6-A696-5932D9B74887}" type="pres">
      <dgm:prSet presAssocID="{B08D6512-CE64-4329-94F9-161AB1407277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6A834A3B-6AF6-4E47-956C-3350D1FBD6B4}" type="pres">
      <dgm:prSet presAssocID="{B08D6512-CE64-4329-94F9-161AB1407277}" presName="connTx" presStyleLbl="parChTrans1D2" presStyleIdx="2" presStyleCnt="3"/>
      <dgm:spPr/>
      <dgm:t>
        <a:bodyPr/>
        <a:lstStyle/>
        <a:p>
          <a:endParaRPr lang="en-US"/>
        </a:p>
      </dgm:t>
    </dgm:pt>
    <dgm:pt modelId="{06BE10E0-4BB7-4543-88B7-3AD2E950B7EB}" type="pres">
      <dgm:prSet presAssocID="{30DC2BEB-B3C5-4E68-89A2-4DEA539700CA}" presName="root2" presStyleCnt="0"/>
      <dgm:spPr/>
    </dgm:pt>
    <dgm:pt modelId="{A1BC8D83-6E01-4AFB-A3B1-1C128F382FE5}" type="pres">
      <dgm:prSet presAssocID="{30DC2BEB-B3C5-4E68-89A2-4DEA539700CA}" presName="LevelTwoTextNode" presStyleLbl="node2" presStyleIdx="2" presStyleCnt="3" custScaleX="87657" custScaleY="64799" custLinFactNeighborX="-32" custLinFactNeighborY="-65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EE0ADF-0126-4A73-81DB-6DB53E8FD6B6}" type="pres">
      <dgm:prSet presAssocID="{30DC2BEB-B3C5-4E68-89A2-4DEA539700CA}" presName="level3hierChild" presStyleCnt="0"/>
      <dgm:spPr/>
    </dgm:pt>
    <dgm:pt modelId="{B5E8C3CB-20EC-4DC7-9B63-65EDE9E8E834}" type="pres">
      <dgm:prSet presAssocID="{19F95396-7936-4503-A096-84713C3D1D37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14993C8A-25E0-4A7F-BAAE-9B3660665BB0}" type="pres">
      <dgm:prSet presAssocID="{19F95396-7936-4503-A096-84713C3D1D37}" presName="connTx" presStyleLbl="parChTrans1D3" presStyleIdx="2" presStyleCnt="3"/>
      <dgm:spPr/>
      <dgm:t>
        <a:bodyPr/>
        <a:lstStyle/>
        <a:p>
          <a:endParaRPr lang="en-US"/>
        </a:p>
      </dgm:t>
    </dgm:pt>
    <dgm:pt modelId="{42222191-1DCA-42D3-9F3B-A5E6F94F3862}" type="pres">
      <dgm:prSet presAssocID="{96F8A092-C1DD-4626-9637-7AC2A3762E7E}" presName="root2" presStyleCnt="0"/>
      <dgm:spPr/>
    </dgm:pt>
    <dgm:pt modelId="{00C80037-D794-42E7-A5EF-9AD11310AB57}" type="pres">
      <dgm:prSet presAssocID="{96F8A092-C1DD-4626-9637-7AC2A3762E7E}" presName="LevelTwoTextNode" presStyleLbl="node3" presStyleIdx="2" presStyleCnt="3" custScaleX="241683" custScaleY="210304" custLinFactNeighborX="-3940" custLinFactNeighborY="-29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863879-D255-42F1-B05E-99EF8FF7A13E}" type="pres">
      <dgm:prSet presAssocID="{96F8A092-C1DD-4626-9637-7AC2A3762E7E}" presName="level3hierChild" presStyleCnt="0"/>
      <dgm:spPr/>
    </dgm:pt>
  </dgm:ptLst>
  <dgm:cxnLst>
    <dgm:cxn modelId="{F87F8994-42B4-44B1-9A5A-572645CFB4CB}" type="presOf" srcId="{AD595F3F-B711-4FC1-ADE9-08177558F9EC}" destId="{D5713D94-C987-490A-A244-38E8386523B5}" srcOrd="0" destOrd="0" presId="urn:microsoft.com/office/officeart/2005/8/layout/hierarchy2"/>
    <dgm:cxn modelId="{260AD5BC-338A-4BC8-93FC-1818AB9E149B}" type="presOf" srcId="{1622416F-3E38-4EB6-813C-BF560332CE7B}" destId="{6F11545B-8C02-462E-AF4A-628E48E35524}" srcOrd="0" destOrd="0" presId="urn:microsoft.com/office/officeart/2005/8/layout/hierarchy2"/>
    <dgm:cxn modelId="{E7CE937D-9C66-4885-88FC-4880EF72FACD}" type="presOf" srcId="{19F95396-7936-4503-A096-84713C3D1D37}" destId="{14993C8A-25E0-4A7F-BAAE-9B3660665BB0}" srcOrd="1" destOrd="0" presId="urn:microsoft.com/office/officeart/2005/8/layout/hierarchy2"/>
    <dgm:cxn modelId="{2EA8BB13-008A-449A-B451-EDDD73D621DA}" srcId="{8F51BE75-465A-4987-929C-6B1B0BE7B72A}" destId="{AD595F3F-B711-4FC1-ADE9-08177558F9EC}" srcOrd="0" destOrd="0" parTransId="{52900789-1AB0-4EE1-A412-BDA293A5A4C3}" sibTransId="{1C76B3E0-5D57-43A5-979C-844A83D790D7}"/>
    <dgm:cxn modelId="{6E004835-92D6-4ED8-9603-7D80E5ACAE6A}" srcId="{8F51BE75-465A-4987-929C-6B1B0BE7B72A}" destId="{3E47010A-70DA-4254-BAB5-10DE316B647C}" srcOrd="1" destOrd="0" parTransId="{53C16632-B7E8-4564-9073-7DFDD6BB8CE2}" sibTransId="{093AC140-5D7E-4D83-A08F-E993289195FA}"/>
    <dgm:cxn modelId="{368FB9D8-BAEC-4E3C-923B-8A2FBF85A717}" srcId="{30DC2BEB-B3C5-4E68-89A2-4DEA539700CA}" destId="{96F8A092-C1DD-4626-9637-7AC2A3762E7E}" srcOrd="0" destOrd="0" parTransId="{19F95396-7936-4503-A096-84713C3D1D37}" sibTransId="{A8A4B985-17C3-4ED3-936C-7F9672D37E1E}"/>
    <dgm:cxn modelId="{0A73E0FD-D794-4053-A170-390B37460DBF}" srcId="{8F51BE75-465A-4987-929C-6B1B0BE7B72A}" destId="{30DC2BEB-B3C5-4E68-89A2-4DEA539700CA}" srcOrd="2" destOrd="0" parTransId="{B08D6512-CE64-4329-94F9-161AB1407277}" sibTransId="{79A4BBE3-6946-44FF-B152-52C1B5AB6FFD}"/>
    <dgm:cxn modelId="{4F2DABEE-5062-4661-A225-12C2F07CC73E}" type="presOf" srcId="{19F95396-7936-4503-A096-84713C3D1D37}" destId="{B5E8C3CB-20EC-4DC7-9B63-65EDE9E8E834}" srcOrd="0" destOrd="0" presId="urn:microsoft.com/office/officeart/2005/8/layout/hierarchy2"/>
    <dgm:cxn modelId="{EC052121-4B8E-4721-AA7F-034192D86F49}" srcId="{3E47010A-70DA-4254-BAB5-10DE316B647C}" destId="{6C4959AB-9077-439C-907E-5333C0D54ABA}" srcOrd="0" destOrd="0" parTransId="{E3E9EF42-78FE-4C3C-878C-0B97D495B214}" sibTransId="{3D876F13-081C-43DB-806B-CB717EB32F4A}"/>
    <dgm:cxn modelId="{5DBA3D7A-883D-4A76-A962-A453E30D8FB0}" type="presOf" srcId="{96F8A092-C1DD-4626-9637-7AC2A3762E7E}" destId="{00C80037-D794-42E7-A5EF-9AD11310AB57}" srcOrd="0" destOrd="0" presId="urn:microsoft.com/office/officeart/2005/8/layout/hierarchy2"/>
    <dgm:cxn modelId="{03B3C50E-77A9-4B5A-AE6D-77E922A042DB}" type="presOf" srcId="{A15FCFDA-1722-4AF3-BFB0-BD4DAF918A00}" destId="{2CBCE94F-9308-4DD2-B44E-1F1FEE6821F9}" srcOrd="1" destOrd="0" presId="urn:microsoft.com/office/officeart/2005/8/layout/hierarchy2"/>
    <dgm:cxn modelId="{72937BC1-DACA-448F-ADEA-7C84851B2E88}" srcId="{205ACD23-2DAF-4FA7-86CC-6811645292BE}" destId="{8F51BE75-465A-4987-929C-6B1B0BE7B72A}" srcOrd="0" destOrd="0" parTransId="{7A341A76-573D-4799-B726-DB129CCF646E}" sibTransId="{C19D5CB4-DD7F-43D3-859C-84C55E4572D0}"/>
    <dgm:cxn modelId="{0FC93034-EDCF-4F96-BA4F-9365878AC937}" type="presOf" srcId="{30DC2BEB-B3C5-4E68-89A2-4DEA539700CA}" destId="{A1BC8D83-6E01-4AFB-A3B1-1C128F382FE5}" srcOrd="0" destOrd="0" presId="urn:microsoft.com/office/officeart/2005/8/layout/hierarchy2"/>
    <dgm:cxn modelId="{1900F844-120A-4FA2-9E6E-700AE5A41A0F}" type="presOf" srcId="{52900789-1AB0-4EE1-A412-BDA293A5A4C3}" destId="{34DAD5A9-0924-4D76-A3B2-E33404948C08}" srcOrd="0" destOrd="0" presId="urn:microsoft.com/office/officeart/2005/8/layout/hierarchy2"/>
    <dgm:cxn modelId="{E2583362-43F4-4307-B73A-58BC7811FF72}" type="presOf" srcId="{B08D6512-CE64-4329-94F9-161AB1407277}" destId="{6A834A3B-6AF6-4E47-956C-3350D1FBD6B4}" srcOrd="1" destOrd="0" presId="urn:microsoft.com/office/officeart/2005/8/layout/hierarchy2"/>
    <dgm:cxn modelId="{AE1F0B24-DA41-42A8-96F0-5720D452FAD3}" type="presOf" srcId="{52900789-1AB0-4EE1-A412-BDA293A5A4C3}" destId="{9A773BEA-18BE-4D41-959D-78839C1CB827}" srcOrd="1" destOrd="0" presId="urn:microsoft.com/office/officeart/2005/8/layout/hierarchy2"/>
    <dgm:cxn modelId="{BB8B40E6-5F6D-4AF9-839E-342C142DAED3}" srcId="{AD595F3F-B711-4FC1-ADE9-08177558F9EC}" destId="{1622416F-3E38-4EB6-813C-BF560332CE7B}" srcOrd="0" destOrd="0" parTransId="{A15FCFDA-1722-4AF3-BFB0-BD4DAF918A00}" sibTransId="{DB369279-24FD-48F5-ACA0-EF07DD77A79A}"/>
    <dgm:cxn modelId="{E7D6F834-E7C7-485B-BE5C-65AF3A707557}" type="presOf" srcId="{53C16632-B7E8-4564-9073-7DFDD6BB8CE2}" destId="{EE7605C1-7F61-4A15-9D9B-4DDF6F5CCAF3}" srcOrd="0" destOrd="0" presId="urn:microsoft.com/office/officeart/2005/8/layout/hierarchy2"/>
    <dgm:cxn modelId="{57D74AC2-299E-4416-9DB5-C932D1224307}" type="presOf" srcId="{53C16632-B7E8-4564-9073-7DFDD6BB8CE2}" destId="{690104FC-61DB-4E35-A6C3-586851E3519D}" srcOrd="1" destOrd="0" presId="urn:microsoft.com/office/officeart/2005/8/layout/hierarchy2"/>
    <dgm:cxn modelId="{26C0DBD1-F87C-43AE-AD1D-2EC0B3E330DE}" type="presOf" srcId="{8F51BE75-465A-4987-929C-6B1B0BE7B72A}" destId="{B5BD2E34-8176-44D2-A790-E1EBB5F71E11}" srcOrd="0" destOrd="0" presId="urn:microsoft.com/office/officeart/2005/8/layout/hierarchy2"/>
    <dgm:cxn modelId="{8D6C69AB-95CF-453C-A189-F08B5158024D}" type="presOf" srcId="{E3E9EF42-78FE-4C3C-878C-0B97D495B214}" destId="{3FA70CD3-F7A8-4438-BFC8-ED082458478F}" srcOrd="0" destOrd="0" presId="urn:microsoft.com/office/officeart/2005/8/layout/hierarchy2"/>
    <dgm:cxn modelId="{D506D3C1-CBC2-4E1B-AE05-51D7F27691DD}" type="presOf" srcId="{E3E9EF42-78FE-4C3C-878C-0B97D495B214}" destId="{55BB9373-F1CD-40CC-A45D-1395EED582C7}" srcOrd="1" destOrd="0" presId="urn:microsoft.com/office/officeart/2005/8/layout/hierarchy2"/>
    <dgm:cxn modelId="{7CC35BE0-C886-4EE0-BA33-90B68A424B96}" type="presOf" srcId="{205ACD23-2DAF-4FA7-86CC-6811645292BE}" destId="{6A59CC22-85C0-4FFC-A56B-A6CF8BAD96FC}" srcOrd="0" destOrd="0" presId="urn:microsoft.com/office/officeart/2005/8/layout/hierarchy2"/>
    <dgm:cxn modelId="{547D0588-10FE-4159-A374-A412680C3844}" type="presOf" srcId="{B08D6512-CE64-4329-94F9-161AB1407277}" destId="{1EDA5867-08BB-4BE6-A696-5932D9B74887}" srcOrd="0" destOrd="0" presId="urn:microsoft.com/office/officeart/2005/8/layout/hierarchy2"/>
    <dgm:cxn modelId="{CFC59D1C-CE5D-42D5-8251-B6C6CD72C634}" type="presOf" srcId="{6C4959AB-9077-439C-907E-5333C0D54ABA}" destId="{DB9FCBEE-65A8-4B7E-A773-DC3BD4F5E5E0}" srcOrd="0" destOrd="0" presId="urn:microsoft.com/office/officeart/2005/8/layout/hierarchy2"/>
    <dgm:cxn modelId="{EEBD679C-E46F-4B40-A3F4-43B5891F2264}" type="presOf" srcId="{3E47010A-70DA-4254-BAB5-10DE316B647C}" destId="{8D4C3501-7F12-4B72-BA17-31F414DDC364}" srcOrd="0" destOrd="0" presId="urn:microsoft.com/office/officeart/2005/8/layout/hierarchy2"/>
    <dgm:cxn modelId="{2BCE8E52-6E0F-4E4F-98A4-712F6A2E6D93}" type="presOf" srcId="{A15FCFDA-1722-4AF3-BFB0-BD4DAF918A00}" destId="{DA3A7E50-6D7F-49FE-AC92-C26B05041B81}" srcOrd="0" destOrd="0" presId="urn:microsoft.com/office/officeart/2005/8/layout/hierarchy2"/>
    <dgm:cxn modelId="{5B0F73F1-C058-4C18-9BFE-08734719787C}" type="presParOf" srcId="{6A59CC22-85C0-4FFC-A56B-A6CF8BAD96FC}" destId="{14F29D87-A549-4D9B-A681-0C147EE0DF42}" srcOrd="0" destOrd="0" presId="urn:microsoft.com/office/officeart/2005/8/layout/hierarchy2"/>
    <dgm:cxn modelId="{1ABE8A5C-49AD-402F-A2BD-ABA14501B1C7}" type="presParOf" srcId="{14F29D87-A549-4D9B-A681-0C147EE0DF42}" destId="{B5BD2E34-8176-44D2-A790-E1EBB5F71E11}" srcOrd="0" destOrd="0" presId="urn:microsoft.com/office/officeart/2005/8/layout/hierarchy2"/>
    <dgm:cxn modelId="{D9B6C211-2825-4BA8-9986-AC1F3B833B94}" type="presParOf" srcId="{14F29D87-A549-4D9B-A681-0C147EE0DF42}" destId="{C2AA91D9-7517-4751-B288-4E82553DDB93}" srcOrd="1" destOrd="0" presId="urn:microsoft.com/office/officeart/2005/8/layout/hierarchy2"/>
    <dgm:cxn modelId="{C80A5477-959B-4790-8031-A9C842EB9BCB}" type="presParOf" srcId="{C2AA91D9-7517-4751-B288-4E82553DDB93}" destId="{34DAD5A9-0924-4D76-A3B2-E33404948C08}" srcOrd="0" destOrd="0" presId="urn:microsoft.com/office/officeart/2005/8/layout/hierarchy2"/>
    <dgm:cxn modelId="{F55DD4B3-8D1B-4C56-AD42-CFDB94194730}" type="presParOf" srcId="{34DAD5A9-0924-4D76-A3B2-E33404948C08}" destId="{9A773BEA-18BE-4D41-959D-78839C1CB827}" srcOrd="0" destOrd="0" presId="urn:microsoft.com/office/officeart/2005/8/layout/hierarchy2"/>
    <dgm:cxn modelId="{243AA760-97E7-4168-94EA-722303E97B8E}" type="presParOf" srcId="{C2AA91D9-7517-4751-B288-4E82553DDB93}" destId="{BCD3986A-6CE5-4B8D-8011-427F09B8C795}" srcOrd="1" destOrd="0" presId="urn:microsoft.com/office/officeart/2005/8/layout/hierarchy2"/>
    <dgm:cxn modelId="{E79D0637-2E98-433B-B9E9-A9C7C99E8064}" type="presParOf" srcId="{BCD3986A-6CE5-4B8D-8011-427F09B8C795}" destId="{D5713D94-C987-490A-A244-38E8386523B5}" srcOrd="0" destOrd="0" presId="urn:microsoft.com/office/officeart/2005/8/layout/hierarchy2"/>
    <dgm:cxn modelId="{2903F1B4-BCD0-477D-92B7-197D9EE8FD93}" type="presParOf" srcId="{BCD3986A-6CE5-4B8D-8011-427F09B8C795}" destId="{D6762E50-E5BA-41B7-98AC-721844631047}" srcOrd="1" destOrd="0" presId="urn:microsoft.com/office/officeart/2005/8/layout/hierarchy2"/>
    <dgm:cxn modelId="{16D9F0F5-E4D1-4635-85C6-4AA5B279E674}" type="presParOf" srcId="{D6762E50-E5BA-41B7-98AC-721844631047}" destId="{DA3A7E50-6D7F-49FE-AC92-C26B05041B81}" srcOrd="0" destOrd="0" presId="urn:microsoft.com/office/officeart/2005/8/layout/hierarchy2"/>
    <dgm:cxn modelId="{AB4667D1-1092-46EE-BA88-D17A64C56B40}" type="presParOf" srcId="{DA3A7E50-6D7F-49FE-AC92-C26B05041B81}" destId="{2CBCE94F-9308-4DD2-B44E-1F1FEE6821F9}" srcOrd="0" destOrd="0" presId="urn:microsoft.com/office/officeart/2005/8/layout/hierarchy2"/>
    <dgm:cxn modelId="{E5DD4855-2A83-4EBB-BCED-B376D406AAF3}" type="presParOf" srcId="{D6762E50-E5BA-41B7-98AC-721844631047}" destId="{521D867A-CBEE-4E75-903F-22A4133EAD05}" srcOrd="1" destOrd="0" presId="urn:microsoft.com/office/officeart/2005/8/layout/hierarchy2"/>
    <dgm:cxn modelId="{7EA916FE-E0CB-4934-8A5F-881E214D1740}" type="presParOf" srcId="{521D867A-CBEE-4E75-903F-22A4133EAD05}" destId="{6F11545B-8C02-462E-AF4A-628E48E35524}" srcOrd="0" destOrd="0" presId="urn:microsoft.com/office/officeart/2005/8/layout/hierarchy2"/>
    <dgm:cxn modelId="{969F87E6-6C92-488C-8036-37F6B51471B7}" type="presParOf" srcId="{521D867A-CBEE-4E75-903F-22A4133EAD05}" destId="{B4C59E8B-0E7A-43BC-BC2F-45FE5DAEBD9E}" srcOrd="1" destOrd="0" presId="urn:microsoft.com/office/officeart/2005/8/layout/hierarchy2"/>
    <dgm:cxn modelId="{FCF1577F-D87F-44C2-9A26-9C7BAA4B2105}" type="presParOf" srcId="{C2AA91D9-7517-4751-B288-4E82553DDB93}" destId="{EE7605C1-7F61-4A15-9D9B-4DDF6F5CCAF3}" srcOrd="2" destOrd="0" presId="urn:microsoft.com/office/officeart/2005/8/layout/hierarchy2"/>
    <dgm:cxn modelId="{035307FD-13C1-4B54-AFFB-7C7FA476EAD6}" type="presParOf" srcId="{EE7605C1-7F61-4A15-9D9B-4DDF6F5CCAF3}" destId="{690104FC-61DB-4E35-A6C3-586851E3519D}" srcOrd="0" destOrd="0" presId="urn:microsoft.com/office/officeart/2005/8/layout/hierarchy2"/>
    <dgm:cxn modelId="{7CAB6665-A73B-498D-A70C-E82A7AEDBDFB}" type="presParOf" srcId="{C2AA91D9-7517-4751-B288-4E82553DDB93}" destId="{93D48068-A196-4F4B-B4ED-5D42097741C3}" srcOrd="3" destOrd="0" presId="urn:microsoft.com/office/officeart/2005/8/layout/hierarchy2"/>
    <dgm:cxn modelId="{839C2481-9E37-4BFF-9C5D-4402BE0FDE06}" type="presParOf" srcId="{93D48068-A196-4F4B-B4ED-5D42097741C3}" destId="{8D4C3501-7F12-4B72-BA17-31F414DDC364}" srcOrd="0" destOrd="0" presId="urn:microsoft.com/office/officeart/2005/8/layout/hierarchy2"/>
    <dgm:cxn modelId="{E89EBA55-F92C-41D4-BE1B-2E08EDCCFC3F}" type="presParOf" srcId="{93D48068-A196-4F4B-B4ED-5D42097741C3}" destId="{1D7045C0-52BE-4FED-9E89-F8041EA7C405}" srcOrd="1" destOrd="0" presId="urn:microsoft.com/office/officeart/2005/8/layout/hierarchy2"/>
    <dgm:cxn modelId="{C0E44C8A-B2A9-44A8-A5F5-AAB53A4DC528}" type="presParOf" srcId="{1D7045C0-52BE-4FED-9E89-F8041EA7C405}" destId="{3FA70CD3-F7A8-4438-BFC8-ED082458478F}" srcOrd="0" destOrd="0" presId="urn:microsoft.com/office/officeart/2005/8/layout/hierarchy2"/>
    <dgm:cxn modelId="{E5BE7FD7-93AD-4420-8547-88F714F379F3}" type="presParOf" srcId="{3FA70CD3-F7A8-4438-BFC8-ED082458478F}" destId="{55BB9373-F1CD-40CC-A45D-1395EED582C7}" srcOrd="0" destOrd="0" presId="urn:microsoft.com/office/officeart/2005/8/layout/hierarchy2"/>
    <dgm:cxn modelId="{3BAB2B1A-20E0-4D1B-B605-3C1972294263}" type="presParOf" srcId="{1D7045C0-52BE-4FED-9E89-F8041EA7C405}" destId="{F2C13C69-CC3F-446F-9AA9-E833AEDDB8D0}" srcOrd="1" destOrd="0" presId="urn:microsoft.com/office/officeart/2005/8/layout/hierarchy2"/>
    <dgm:cxn modelId="{A41EE370-B572-4000-9747-986FFCAD8018}" type="presParOf" srcId="{F2C13C69-CC3F-446F-9AA9-E833AEDDB8D0}" destId="{DB9FCBEE-65A8-4B7E-A773-DC3BD4F5E5E0}" srcOrd="0" destOrd="0" presId="urn:microsoft.com/office/officeart/2005/8/layout/hierarchy2"/>
    <dgm:cxn modelId="{DAADDCCC-DD1E-4B73-9EBD-5DC44C286BCB}" type="presParOf" srcId="{F2C13C69-CC3F-446F-9AA9-E833AEDDB8D0}" destId="{D958F574-DF0F-4245-9453-7A1B1E7AE38D}" srcOrd="1" destOrd="0" presId="urn:microsoft.com/office/officeart/2005/8/layout/hierarchy2"/>
    <dgm:cxn modelId="{7EBCD3BF-5CB3-480A-8984-4E01605B07AC}" type="presParOf" srcId="{C2AA91D9-7517-4751-B288-4E82553DDB93}" destId="{1EDA5867-08BB-4BE6-A696-5932D9B74887}" srcOrd="4" destOrd="0" presId="urn:microsoft.com/office/officeart/2005/8/layout/hierarchy2"/>
    <dgm:cxn modelId="{797DBE67-478E-4E2B-90A2-763242D547FE}" type="presParOf" srcId="{1EDA5867-08BB-4BE6-A696-5932D9B74887}" destId="{6A834A3B-6AF6-4E47-956C-3350D1FBD6B4}" srcOrd="0" destOrd="0" presId="urn:microsoft.com/office/officeart/2005/8/layout/hierarchy2"/>
    <dgm:cxn modelId="{5869F607-14DA-4735-8C38-78DEB0521B79}" type="presParOf" srcId="{C2AA91D9-7517-4751-B288-4E82553DDB93}" destId="{06BE10E0-4BB7-4543-88B7-3AD2E950B7EB}" srcOrd="5" destOrd="0" presId="urn:microsoft.com/office/officeart/2005/8/layout/hierarchy2"/>
    <dgm:cxn modelId="{CDA9C689-607A-4797-9B76-6E585FE58D3A}" type="presParOf" srcId="{06BE10E0-4BB7-4543-88B7-3AD2E950B7EB}" destId="{A1BC8D83-6E01-4AFB-A3B1-1C128F382FE5}" srcOrd="0" destOrd="0" presId="urn:microsoft.com/office/officeart/2005/8/layout/hierarchy2"/>
    <dgm:cxn modelId="{6A4F3AA7-61A1-43D3-B42A-F7C62F55FA0C}" type="presParOf" srcId="{06BE10E0-4BB7-4543-88B7-3AD2E950B7EB}" destId="{25EE0ADF-0126-4A73-81DB-6DB53E8FD6B6}" srcOrd="1" destOrd="0" presId="urn:microsoft.com/office/officeart/2005/8/layout/hierarchy2"/>
    <dgm:cxn modelId="{2DD69724-38FE-4995-BF0B-E9C18817B6C3}" type="presParOf" srcId="{25EE0ADF-0126-4A73-81DB-6DB53E8FD6B6}" destId="{B5E8C3CB-20EC-4DC7-9B63-65EDE9E8E834}" srcOrd="0" destOrd="0" presId="urn:microsoft.com/office/officeart/2005/8/layout/hierarchy2"/>
    <dgm:cxn modelId="{4D1534E1-351C-48FB-B30A-B5CC465FD12C}" type="presParOf" srcId="{B5E8C3CB-20EC-4DC7-9B63-65EDE9E8E834}" destId="{14993C8A-25E0-4A7F-BAAE-9B3660665BB0}" srcOrd="0" destOrd="0" presId="urn:microsoft.com/office/officeart/2005/8/layout/hierarchy2"/>
    <dgm:cxn modelId="{05F7F5FE-2FF2-4DB9-9C23-7FF47EEA61DF}" type="presParOf" srcId="{25EE0ADF-0126-4A73-81DB-6DB53E8FD6B6}" destId="{42222191-1DCA-42D3-9F3B-A5E6F94F3862}" srcOrd="1" destOrd="0" presId="urn:microsoft.com/office/officeart/2005/8/layout/hierarchy2"/>
    <dgm:cxn modelId="{778DC9E2-BAFC-4CC9-9F8C-209302BF5DC3}" type="presParOf" srcId="{42222191-1DCA-42D3-9F3B-A5E6F94F3862}" destId="{00C80037-D794-42E7-A5EF-9AD11310AB57}" srcOrd="0" destOrd="0" presId="urn:microsoft.com/office/officeart/2005/8/layout/hierarchy2"/>
    <dgm:cxn modelId="{58EE3884-1A66-45C1-B98D-C521526EC579}" type="presParOf" srcId="{42222191-1DCA-42D3-9F3B-A5E6F94F3862}" destId="{ED863879-D255-42F1-B05E-99EF8FF7A13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20F747-F888-41DF-8C35-338301A5C6E8}">
      <dsp:nvSpPr>
        <dsp:cNvPr id="0" name=""/>
        <dsp:cNvSpPr/>
      </dsp:nvSpPr>
      <dsp:spPr>
        <a:xfrm>
          <a:off x="2235366" y="-51298"/>
          <a:ext cx="4262104" cy="4262104"/>
        </a:xfrm>
        <a:prstGeom prst="circularArrow">
          <a:avLst>
            <a:gd name="adj1" fmla="val 5544"/>
            <a:gd name="adj2" fmla="val 330680"/>
            <a:gd name="adj3" fmla="val 13605177"/>
            <a:gd name="adj4" fmla="val 17490780"/>
            <a:gd name="adj5" fmla="val 5757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F988BB-1B3F-4075-8832-FDC23E8E9621}">
      <dsp:nvSpPr>
        <dsp:cNvPr id="0" name=""/>
        <dsp:cNvSpPr/>
      </dsp:nvSpPr>
      <dsp:spPr>
        <a:xfrm>
          <a:off x="3296021" y="-15006"/>
          <a:ext cx="2140795" cy="107361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Model Development</a:t>
          </a:r>
          <a:endParaRPr lang="en-US" sz="24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348431" y="37404"/>
        <a:ext cx="2035975" cy="968794"/>
      </dsp:txXfrm>
    </dsp:sp>
    <dsp:sp modelId="{2D1D657E-ABD6-432E-8EA9-DD5EB99EFECF}">
      <dsp:nvSpPr>
        <dsp:cNvPr id="0" name=""/>
        <dsp:cNvSpPr/>
      </dsp:nvSpPr>
      <dsp:spPr>
        <a:xfrm>
          <a:off x="5347245" y="1630541"/>
          <a:ext cx="2010514" cy="10052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Model Training</a:t>
          </a:r>
          <a:endParaRPr lang="en-US" sz="24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396318" y="1679614"/>
        <a:ext cx="1912368" cy="907111"/>
      </dsp:txXfrm>
    </dsp:sp>
    <dsp:sp modelId="{F8B72368-8CED-431D-AA18-39C77C5ADC2B}">
      <dsp:nvSpPr>
        <dsp:cNvPr id="0" name=""/>
        <dsp:cNvSpPr/>
      </dsp:nvSpPr>
      <dsp:spPr>
        <a:xfrm>
          <a:off x="5129425" y="3307112"/>
          <a:ext cx="2010514" cy="10052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Model Evaluation</a:t>
          </a:r>
          <a:endParaRPr lang="en-US" sz="24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178498" y="3356185"/>
        <a:ext cx="1912368" cy="907111"/>
      </dsp:txXfrm>
    </dsp:sp>
    <dsp:sp modelId="{3A14225F-D748-4649-934C-3DF4342CB62A}">
      <dsp:nvSpPr>
        <dsp:cNvPr id="0" name=""/>
        <dsp:cNvSpPr/>
      </dsp:nvSpPr>
      <dsp:spPr>
        <a:xfrm>
          <a:off x="1807637" y="3307112"/>
          <a:ext cx="2010514" cy="10052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Model Application</a:t>
          </a:r>
          <a:endParaRPr lang="en-US" sz="24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856710" y="3356185"/>
        <a:ext cx="1912368" cy="907111"/>
      </dsp:txXfrm>
    </dsp:sp>
    <dsp:sp modelId="{E8E9F7C9-D24D-4458-B7EC-7503E94C3D17}">
      <dsp:nvSpPr>
        <dsp:cNvPr id="0" name=""/>
        <dsp:cNvSpPr/>
      </dsp:nvSpPr>
      <dsp:spPr>
        <a:xfrm>
          <a:off x="1425370" y="1684615"/>
          <a:ext cx="2010514" cy="10052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Model Improvement </a:t>
          </a:r>
          <a:endParaRPr lang="en-US" sz="2400" kern="1200" dirty="0"/>
        </a:p>
      </dsp:txBody>
      <dsp:txXfrm>
        <a:off x="1474443" y="1733688"/>
        <a:ext cx="1912368" cy="9071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BD2E34-8176-44D2-A790-E1EBB5F71E11}">
      <dsp:nvSpPr>
        <dsp:cNvPr id="0" name=""/>
        <dsp:cNvSpPr/>
      </dsp:nvSpPr>
      <dsp:spPr>
        <a:xfrm>
          <a:off x="10258" y="2079248"/>
          <a:ext cx="1699356" cy="5483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Development</a:t>
          </a:r>
          <a:endParaRPr lang="en-US" sz="2200" b="1" kern="1200" dirty="0"/>
        </a:p>
      </dsp:txBody>
      <dsp:txXfrm>
        <a:off x="26318" y="2095308"/>
        <a:ext cx="1667236" cy="516192"/>
      </dsp:txXfrm>
    </dsp:sp>
    <dsp:sp modelId="{34DAD5A9-0924-4D76-A3B2-E33404948C08}">
      <dsp:nvSpPr>
        <dsp:cNvPr id="0" name=""/>
        <dsp:cNvSpPr/>
      </dsp:nvSpPr>
      <dsp:spPr>
        <a:xfrm rot="18266304">
          <a:off x="1321687" y="1592188"/>
          <a:ext cx="1785708" cy="49697"/>
        </a:xfrm>
        <a:custGeom>
          <a:avLst/>
          <a:gdLst/>
          <a:ahLst/>
          <a:cxnLst/>
          <a:rect l="0" t="0" r="0" b="0"/>
          <a:pathLst>
            <a:path>
              <a:moveTo>
                <a:pt x="0" y="24848"/>
              </a:moveTo>
              <a:lnTo>
                <a:pt x="1785708" y="248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169899" y="1572394"/>
        <a:ext cx="89285" cy="89285"/>
      </dsp:txXfrm>
    </dsp:sp>
    <dsp:sp modelId="{D5713D94-C987-490A-A244-38E8386523B5}">
      <dsp:nvSpPr>
        <dsp:cNvPr id="0" name=""/>
        <dsp:cNvSpPr/>
      </dsp:nvSpPr>
      <dsp:spPr>
        <a:xfrm>
          <a:off x="2719468" y="485538"/>
          <a:ext cx="2160909" cy="790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Sample</a:t>
          </a:r>
          <a:r>
            <a:rPr lang="en-US" sz="2000" b="1" kern="1200" dirty="0" smtClean="0"/>
            <a:t> Selection</a:t>
          </a:r>
          <a:endParaRPr lang="en-US" sz="2000" b="1" kern="1200" dirty="0"/>
        </a:p>
      </dsp:txBody>
      <dsp:txXfrm>
        <a:off x="2742614" y="508684"/>
        <a:ext cx="2114617" cy="743968"/>
      </dsp:txXfrm>
    </dsp:sp>
    <dsp:sp modelId="{DA3A7E50-6D7F-49FE-AC92-C26B05041B81}">
      <dsp:nvSpPr>
        <dsp:cNvPr id="0" name=""/>
        <dsp:cNvSpPr/>
      </dsp:nvSpPr>
      <dsp:spPr>
        <a:xfrm>
          <a:off x="4880378" y="855820"/>
          <a:ext cx="1009853" cy="49697"/>
        </a:xfrm>
        <a:custGeom>
          <a:avLst/>
          <a:gdLst/>
          <a:ahLst/>
          <a:cxnLst/>
          <a:rect l="0" t="0" r="0" b="0"/>
          <a:pathLst>
            <a:path>
              <a:moveTo>
                <a:pt x="0" y="24848"/>
              </a:moveTo>
              <a:lnTo>
                <a:pt x="1009853" y="248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60058" y="855422"/>
        <a:ext cx="50492" cy="50492"/>
      </dsp:txXfrm>
    </dsp:sp>
    <dsp:sp modelId="{6F11545B-8C02-462E-AF4A-628E48E35524}">
      <dsp:nvSpPr>
        <dsp:cNvPr id="0" name=""/>
        <dsp:cNvSpPr/>
      </dsp:nvSpPr>
      <dsp:spPr>
        <a:xfrm>
          <a:off x="5890231" y="152400"/>
          <a:ext cx="3024435" cy="1456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-Historical second-year enrollment (fall 2012-fall 2014)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-First time, Full time only</a:t>
          </a:r>
          <a:endParaRPr lang="en-US" sz="2200" b="1" kern="1200" dirty="0"/>
        </a:p>
      </dsp:txBody>
      <dsp:txXfrm>
        <a:off x="5932891" y="195060"/>
        <a:ext cx="2939115" cy="1371216"/>
      </dsp:txXfrm>
    </dsp:sp>
    <dsp:sp modelId="{EE7605C1-7F61-4A15-9D9B-4DDF6F5CCAF3}">
      <dsp:nvSpPr>
        <dsp:cNvPr id="0" name=""/>
        <dsp:cNvSpPr/>
      </dsp:nvSpPr>
      <dsp:spPr>
        <a:xfrm rot="182127">
          <a:off x="1708905" y="2355331"/>
          <a:ext cx="1011272" cy="49697"/>
        </a:xfrm>
        <a:custGeom>
          <a:avLst/>
          <a:gdLst/>
          <a:ahLst/>
          <a:cxnLst/>
          <a:rect l="0" t="0" r="0" b="0"/>
          <a:pathLst>
            <a:path>
              <a:moveTo>
                <a:pt x="0" y="24848"/>
              </a:moveTo>
              <a:lnTo>
                <a:pt x="1011272" y="248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89259" y="2354898"/>
        <a:ext cx="50563" cy="50563"/>
      </dsp:txXfrm>
    </dsp:sp>
    <dsp:sp modelId="{8D4C3501-7F12-4B72-BA17-31F414DDC364}">
      <dsp:nvSpPr>
        <dsp:cNvPr id="0" name=""/>
        <dsp:cNvSpPr/>
      </dsp:nvSpPr>
      <dsp:spPr>
        <a:xfrm>
          <a:off x="2719468" y="1977054"/>
          <a:ext cx="2147907" cy="8598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Variable</a:t>
          </a:r>
          <a:r>
            <a:rPr lang="en-US" sz="2000" b="1" kern="1200" dirty="0" smtClean="0"/>
            <a:t> Selection</a:t>
          </a:r>
          <a:endParaRPr lang="en-US" sz="2000" b="1" kern="1200" dirty="0"/>
        </a:p>
      </dsp:txBody>
      <dsp:txXfrm>
        <a:off x="2744651" y="2002237"/>
        <a:ext cx="2097541" cy="809435"/>
      </dsp:txXfrm>
    </dsp:sp>
    <dsp:sp modelId="{3FA70CD3-F7A8-4438-BFC8-ED082458478F}">
      <dsp:nvSpPr>
        <dsp:cNvPr id="0" name=""/>
        <dsp:cNvSpPr/>
      </dsp:nvSpPr>
      <dsp:spPr>
        <a:xfrm>
          <a:off x="4867376" y="2382106"/>
          <a:ext cx="1009853" cy="49697"/>
        </a:xfrm>
        <a:custGeom>
          <a:avLst/>
          <a:gdLst/>
          <a:ahLst/>
          <a:cxnLst/>
          <a:rect l="0" t="0" r="0" b="0"/>
          <a:pathLst>
            <a:path>
              <a:moveTo>
                <a:pt x="0" y="24848"/>
              </a:moveTo>
              <a:lnTo>
                <a:pt x="1009853" y="248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47056" y="2381708"/>
        <a:ext cx="50492" cy="50492"/>
      </dsp:txXfrm>
    </dsp:sp>
    <dsp:sp modelId="{DB9FCBEE-65A8-4B7E-A773-DC3BD4F5E5E0}">
      <dsp:nvSpPr>
        <dsp:cNvPr id="0" name=""/>
        <dsp:cNvSpPr/>
      </dsp:nvSpPr>
      <dsp:spPr>
        <a:xfrm>
          <a:off x="5877229" y="1798284"/>
          <a:ext cx="3000552" cy="12173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-Demographic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- Academic 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- Financial</a:t>
          </a:r>
          <a:endParaRPr lang="en-US" sz="2200" b="1" kern="1200" dirty="0"/>
        </a:p>
      </dsp:txBody>
      <dsp:txXfrm>
        <a:off x="5912884" y="1833939"/>
        <a:ext cx="2929242" cy="1146030"/>
      </dsp:txXfrm>
    </dsp:sp>
    <dsp:sp modelId="{1EDA5867-08BB-4BE6-A696-5932D9B74887}">
      <dsp:nvSpPr>
        <dsp:cNvPr id="0" name=""/>
        <dsp:cNvSpPr/>
      </dsp:nvSpPr>
      <dsp:spPr>
        <a:xfrm rot="3224621">
          <a:off x="1361036" y="3016479"/>
          <a:ext cx="1706202" cy="49697"/>
        </a:xfrm>
        <a:custGeom>
          <a:avLst/>
          <a:gdLst/>
          <a:ahLst/>
          <a:cxnLst/>
          <a:rect l="0" t="0" r="0" b="0"/>
          <a:pathLst>
            <a:path>
              <a:moveTo>
                <a:pt x="0" y="24848"/>
              </a:moveTo>
              <a:lnTo>
                <a:pt x="1706202" y="248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171482" y="2998672"/>
        <a:ext cx="85310" cy="85310"/>
      </dsp:txXfrm>
    </dsp:sp>
    <dsp:sp modelId="{A1BC8D83-6E01-4AFB-A3B1-1C128F382FE5}">
      <dsp:nvSpPr>
        <dsp:cNvPr id="0" name=""/>
        <dsp:cNvSpPr/>
      </dsp:nvSpPr>
      <dsp:spPr>
        <a:xfrm>
          <a:off x="2718660" y="3320266"/>
          <a:ext cx="2213018" cy="817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Data Preparation</a:t>
          </a:r>
          <a:endParaRPr lang="en-US" sz="2200" b="1" kern="1200" dirty="0"/>
        </a:p>
      </dsp:txBody>
      <dsp:txXfrm>
        <a:off x="2742617" y="3344223"/>
        <a:ext cx="2165104" cy="770054"/>
      </dsp:txXfrm>
    </dsp:sp>
    <dsp:sp modelId="{B5E8C3CB-20EC-4DC7-9B63-65EDE9E8E834}">
      <dsp:nvSpPr>
        <dsp:cNvPr id="0" name=""/>
        <dsp:cNvSpPr/>
      </dsp:nvSpPr>
      <dsp:spPr>
        <a:xfrm rot="173160">
          <a:off x="4931100" y="3727370"/>
          <a:ext cx="912347" cy="49697"/>
        </a:xfrm>
        <a:custGeom>
          <a:avLst/>
          <a:gdLst/>
          <a:ahLst/>
          <a:cxnLst/>
          <a:rect l="0" t="0" r="0" b="0"/>
          <a:pathLst>
            <a:path>
              <a:moveTo>
                <a:pt x="0" y="24848"/>
              </a:moveTo>
              <a:lnTo>
                <a:pt x="912347" y="248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64465" y="3729410"/>
        <a:ext cx="45617" cy="45617"/>
      </dsp:txXfrm>
    </dsp:sp>
    <dsp:sp modelId="{00C80037-D794-42E7-A5EF-9AD11310AB57}">
      <dsp:nvSpPr>
        <dsp:cNvPr id="0" name=""/>
        <dsp:cNvSpPr/>
      </dsp:nvSpPr>
      <dsp:spPr>
        <a:xfrm>
          <a:off x="5842869" y="3167873"/>
          <a:ext cx="3014463" cy="12146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-</a:t>
          </a:r>
          <a:r>
            <a:rPr lang="en-US" sz="2200" b="1" kern="1200" dirty="0" smtClean="0"/>
            <a:t>Data</a:t>
          </a:r>
          <a:r>
            <a:rPr lang="en-US" sz="2200" kern="1200" dirty="0" smtClean="0"/>
            <a:t> </a:t>
          </a:r>
          <a:r>
            <a:rPr lang="en-US" sz="2200" b="1" kern="1200" dirty="0" smtClean="0"/>
            <a:t>cleaning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-Missing Data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-Dummy Coding</a:t>
          </a:r>
        </a:p>
      </dsp:txBody>
      <dsp:txXfrm>
        <a:off x="5878444" y="3203448"/>
        <a:ext cx="2943313" cy="11434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DFE90-1912-4B6F-8E82-FEFAEFCD76C9}">
      <dsp:nvSpPr>
        <dsp:cNvPr id="0" name=""/>
        <dsp:cNvSpPr/>
      </dsp:nvSpPr>
      <dsp:spPr>
        <a:xfrm>
          <a:off x="3364519" y="1759568"/>
          <a:ext cx="1638693" cy="1325314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Third Year Enrollment</a:t>
          </a:r>
          <a:endParaRPr lang="en-US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04500" y="1953656"/>
        <a:ext cx="1158731" cy="937138"/>
      </dsp:txXfrm>
    </dsp:sp>
    <dsp:sp modelId="{A9F52E0A-24C4-4A44-A514-146CA4D6094B}">
      <dsp:nvSpPr>
        <dsp:cNvPr id="0" name=""/>
        <dsp:cNvSpPr/>
      </dsp:nvSpPr>
      <dsp:spPr>
        <a:xfrm rot="12260639">
          <a:off x="975165" y="1365334"/>
          <a:ext cx="2503348" cy="34290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6E686DE-ED05-4CDB-B9A8-5D763BE52070}">
      <dsp:nvSpPr>
        <dsp:cNvPr id="0" name=""/>
        <dsp:cNvSpPr/>
      </dsp:nvSpPr>
      <dsp:spPr>
        <a:xfrm>
          <a:off x="88306" y="356597"/>
          <a:ext cx="2052122" cy="135371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Demographics</a:t>
          </a:r>
          <a:endParaRPr lang="en-US" sz="1800" kern="1200" dirty="0"/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Gender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Ethnicity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First Generation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Residency</a:t>
          </a:r>
        </a:p>
      </dsp:txBody>
      <dsp:txXfrm>
        <a:off x="127955" y="396246"/>
        <a:ext cx="1972824" cy="1274420"/>
      </dsp:txXfrm>
    </dsp:sp>
    <dsp:sp modelId="{C23FBA71-C8BF-4343-AC6B-CF484BADBD21}">
      <dsp:nvSpPr>
        <dsp:cNvPr id="0" name=""/>
        <dsp:cNvSpPr/>
      </dsp:nvSpPr>
      <dsp:spPr>
        <a:xfrm rot="20124356">
          <a:off x="4914088" y="1449270"/>
          <a:ext cx="2345264" cy="34290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9898A1C-6B82-4C38-850A-FE6A801868DD}">
      <dsp:nvSpPr>
        <dsp:cNvPr id="0" name=""/>
        <dsp:cNvSpPr/>
      </dsp:nvSpPr>
      <dsp:spPr>
        <a:xfrm>
          <a:off x="5958891" y="304800"/>
          <a:ext cx="2434174" cy="149580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Academic Preparation</a:t>
          </a:r>
          <a:endParaRPr lang="en-US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High School Rank.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Test  Scores (SAT/ACT).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AP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Developmental Courses</a:t>
          </a:r>
        </a:p>
      </dsp:txBody>
      <dsp:txXfrm>
        <a:off x="6002702" y="348611"/>
        <a:ext cx="2346552" cy="1408187"/>
      </dsp:txXfrm>
    </dsp:sp>
    <dsp:sp modelId="{98EBC154-1C20-40F1-903C-26E7BA7213CD}">
      <dsp:nvSpPr>
        <dsp:cNvPr id="0" name=""/>
        <dsp:cNvSpPr/>
      </dsp:nvSpPr>
      <dsp:spPr>
        <a:xfrm rot="9446538">
          <a:off x="1148371" y="3118317"/>
          <a:ext cx="2334254" cy="34290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7E05522-6D41-4AB3-A27E-894FCB03F56F}">
      <dsp:nvSpPr>
        <dsp:cNvPr id="0" name=""/>
        <dsp:cNvSpPr/>
      </dsp:nvSpPr>
      <dsp:spPr>
        <a:xfrm>
          <a:off x="80025" y="3023856"/>
          <a:ext cx="2052122" cy="135371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Financial </a:t>
          </a:r>
          <a:r>
            <a:rPr lang="en-US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Variables  </a:t>
          </a:r>
          <a:endParaRPr lang="en-US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Scholarship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600" kern="1200" dirty="0" smtClean="0">
              <a:solidFill>
                <a:schemeClr val="tx1"/>
              </a:solidFill>
              <a:effectLst/>
            </a:rPr>
            <a:t>Pell Status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b="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- Lived on Campus</a:t>
          </a:r>
          <a:endParaRPr lang="en-US" sz="10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9674" y="3063505"/>
        <a:ext cx="1972824" cy="1274420"/>
      </dsp:txXfrm>
    </dsp:sp>
    <dsp:sp modelId="{53789E06-6109-4363-9377-9F5E33B08317}">
      <dsp:nvSpPr>
        <dsp:cNvPr id="0" name=""/>
        <dsp:cNvSpPr/>
      </dsp:nvSpPr>
      <dsp:spPr>
        <a:xfrm rot="1306646">
          <a:off x="4825468" y="3116221"/>
          <a:ext cx="2641255" cy="34290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F5CC56C-73E8-4F51-807B-82308649B8F2}">
      <dsp:nvSpPr>
        <dsp:cNvPr id="0" name=""/>
        <dsp:cNvSpPr/>
      </dsp:nvSpPr>
      <dsp:spPr>
        <a:xfrm>
          <a:off x="5851089" y="2819389"/>
          <a:ext cx="2849754" cy="167635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Academic Performance</a:t>
          </a:r>
          <a:endParaRPr lang="en-US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6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First year GPA</a:t>
          </a:r>
          <a:endParaRPr lang="en-US" sz="16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Degree Sought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Changed Major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Hours Earned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Hours Enrolled</a:t>
          </a:r>
        </a:p>
      </dsp:txBody>
      <dsp:txXfrm>
        <a:off x="5900188" y="2868488"/>
        <a:ext cx="2751556" cy="15781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BD2E34-8176-44D2-A790-E1EBB5F71E11}">
      <dsp:nvSpPr>
        <dsp:cNvPr id="0" name=""/>
        <dsp:cNvSpPr/>
      </dsp:nvSpPr>
      <dsp:spPr>
        <a:xfrm>
          <a:off x="8103" y="1864426"/>
          <a:ext cx="1264008" cy="4078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Training</a:t>
          </a:r>
          <a:endParaRPr lang="en-US" sz="2200" b="1" kern="1200" dirty="0"/>
        </a:p>
      </dsp:txBody>
      <dsp:txXfrm>
        <a:off x="20048" y="1876371"/>
        <a:ext cx="1240118" cy="383953"/>
      </dsp:txXfrm>
    </dsp:sp>
    <dsp:sp modelId="{34DAD5A9-0924-4D76-A3B2-E33404948C08}">
      <dsp:nvSpPr>
        <dsp:cNvPr id="0" name=""/>
        <dsp:cNvSpPr/>
      </dsp:nvSpPr>
      <dsp:spPr>
        <a:xfrm rot="17838727">
          <a:off x="829153" y="1322584"/>
          <a:ext cx="1637061" cy="36965"/>
        </a:xfrm>
        <a:custGeom>
          <a:avLst/>
          <a:gdLst/>
          <a:ahLst/>
          <a:cxnLst/>
          <a:rect l="0" t="0" r="0" b="0"/>
          <a:pathLst>
            <a:path>
              <a:moveTo>
                <a:pt x="0" y="18482"/>
              </a:moveTo>
              <a:lnTo>
                <a:pt x="1637061" y="184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06758" y="1300140"/>
        <a:ext cx="81853" cy="81853"/>
      </dsp:txXfrm>
    </dsp:sp>
    <dsp:sp modelId="{D5713D94-C987-490A-A244-38E8386523B5}">
      <dsp:nvSpPr>
        <dsp:cNvPr id="0" name=""/>
        <dsp:cNvSpPr/>
      </dsp:nvSpPr>
      <dsp:spPr>
        <a:xfrm>
          <a:off x="2023257" y="319881"/>
          <a:ext cx="1607319" cy="5878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Training Data Set</a:t>
          </a:r>
          <a:endParaRPr lang="en-US" sz="2000" b="1" kern="1200" dirty="0"/>
        </a:p>
      </dsp:txBody>
      <dsp:txXfrm>
        <a:off x="2040473" y="337097"/>
        <a:ext cx="1572887" cy="553376"/>
      </dsp:txXfrm>
    </dsp:sp>
    <dsp:sp modelId="{DA3A7E50-6D7F-49FE-AC92-C26B05041B81}">
      <dsp:nvSpPr>
        <dsp:cNvPr id="0" name=""/>
        <dsp:cNvSpPr/>
      </dsp:nvSpPr>
      <dsp:spPr>
        <a:xfrm>
          <a:off x="3630577" y="595303"/>
          <a:ext cx="751145" cy="36965"/>
        </a:xfrm>
        <a:custGeom>
          <a:avLst/>
          <a:gdLst/>
          <a:ahLst/>
          <a:cxnLst/>
          <a:rect l="0" t="0" r="0" b="0"/>
          <a:pathLst>
            <a:path>
              <a:moveTo>
                <a:pt x="0" y="18482"/>
              </a:moveTo>
              <a:lnTo>
                <a:pt x="751145" y="184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7371" y="595007"/>
        <a:ext cx="37557" cy="37557"/>
      </dsp:txXfrm>
    </dsp:sp>
    <dsp:sp modelId="{6F11545B-8C02-462E-AF4A-628E48E35524}">
      <dsp:nvSpPr>
        <dsp:cNvPr id="0" name=""/>
        <dsp:cNvSpPr/>
      </dsp:nvSpPr>
      <dsp:spPr>
        <a:xfrm>
          <a:off x="4381722" y="72088"/>
          <a:ext cx="4535416" cy="108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-Subset of full dataset (fall 2012-fall 2013)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N=6,221</a:t>
          </a:r>
          <a:endParaRPr lang="en-US" sz="2200" b="1" kern="1200" dirty="0"/>
        </a:p>
      </dsp:txBody>
      <dsp:txXfrm>
        <a:off x="4413454" y="103820"/>
        <a:ext cx="4471952" cy="1019931"/>
      </dsp:txXfrm>
    </dsp:sp>
    <dsp:sp modelId="{EE7605C1-7F61-4A15-9D9B-4DDF6F5CCAF3}">
      <dsp:nvSpPr>
        <dsp:cNvPr id="0" name=""/>
        <dsp:cNvSpPr/>
      </dsp:nvSpPr>
      <dsp:spPr>
        <a:xfrm rot="20587086">
          <a:off x="1255197" y="1935887"/>
          <a:ext cx="784973" cy="36965"/>
        </a:xfrm>
        <a:custGeom>
          <a:avLst/>
          <a:gdLst/>
          <a:ahLst/>
          <a:cxnLst/>
          <a:rect l="0" t="0" r="0" b="0"/>
          <a:pathLst>
            <a:path>
              <a:moveTo>
                <a:pt x="0" y="18482"/>
              </a:moveTo>
              <a:lnTo>
                <a:pt x="784973" y="184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28060" y="1934746"/>
        <a:ext cx="39248" cy="39248"/>
      </dsp:txXfrm>
    </dsp:sp>
    <dsp:sp modelId="{8D4C3501-7F12-4B72-BA17-31F414DDC364}">
      <dsp:nvSpPr>
        <dsp:cNvPr id="0" name=""/>
        <dsp:cNvSpPr/>
      </dsp:nvSpPr>
      <dsp:spPr>
        <a:xfrm>
          <a:off x="2023257" y="1520625"/>
          <a:ext cx="1597648" cy="6395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Model Fitting</a:t>
          </a:r>
          <a:endParaRPr lang="en-US" sz="2000" b="1" kern="1200" dirty="0"/>
        </a:p>
      </dsp:txBody>
      <dsp:txXfrm>
        <a:off x="2041988" y="1539356"/>
        <a:ext cx="1560186" cy="602072"/>
      </dsp:txXfrm>
    </dsp:sp>
    <dsp:sp modelId="{3FA70CD3-F7A8-4438-BFC8-ED082458478F}">
      <dsp:nvSpPr>
        <dsp:cNvPr id="0" name=""/>
        <dsp:cNvSpPr/>
      </dsp:nvSpPr>
      <dsp:spPr>
        <a:xfrm>
          <a:off x="3620906" y="1821909"/>
          <a:ext cx="751145" cy="36965"/>
        </a:xfrm>
        <a:custGeom>
          <a:avLst/>
          <a:gdLst/>
          <a:ahLst/>
          <a:cxnLst/>
          <a:rect l="0" t="0" r="0" b="0"/>
          <a:pathLst>
            <a:path>
              <a:moveTo>
                <a:pt x="0" y="18482"/>
              </a:moveTo>
              <a:lnTo>
                <a:pt x="751145" y="184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77700" y="1821613"/>
        <a:ext cx="37557" cy="37557"/>
      </dsp:txXfrm>
    </dsp:sp>
    <dsp:sp modelId="{DB9FCBEE-65A8-4B7E-A773-DC3BD4F5E5E0}">
      <dsp:nvSpPr>
        <dsp:cNvPr id="0" name=""/>
        <dsp:cNvSpPr/>
      </dsp:nvSpPr>
      <dsp:spPr>
        <a:xfrm>
          <a:off x="4372051" y="1296323"/>
          <a:ext cx="4535416" cy="10881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-Used logistic regression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-Estimated coefficients with training data</a:t>
          </a:r>
        </a:p>
      </dsp:txBody>
      <dsp:txXfrm>
        <a:off x="4403921" y="1328193"/>
        <a:ext cx="4471676" cy="1024397"/>
      </dsp:txXfrm>
    </dsp:sp>
    <dsp:sp modelId="{1EDA5867-08BB-4BE6-A696-5932D9B74887}">
      <dsp:nvSpPr>
        <dsp:cNvPr id="0" name=""/>
        <dsp:cNvSpPr/>
      </dsp:nvSpPr>
      <dsp:spPr>
        <a:xfrm rot="3690171">
          <a:off x="860839" y="2741113"/>
          <a:ext cx="1573089" cy="36965"/>
        </a:xfrm>
        <a:custGeom>
          <a:avLst/>
          <a:gdLst/>
          <a:ahLst/>
          <a:cxnLst/>
          <a:rect l="0" t="0" r="0" b="0"/>
          <a:pathLst>
            <a:path>
              <a:moveTo>
                <a:pt x="0" y="18482"/>
              </a:moveTo>
              <a:lnTo>
                <a:pt x="1573089" y="184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08057" y="2720268"/>
        <a:ext cx="78654" cy="78654"/>
      </dsp:txXfrm>
    </dsp:sp>
    <dsp:sp modelId="{A1BC8D83-6E01-4AFB-A3B1-1C128F382FE5}">
      <dsp:nvSpPr>
        <dsp:cNvPr id="0" name=""/>
        <dsp:cNvSpPr/>
      </dsp:nvSpPr>
      <dsp:spPr>
        <a:xfrm>
          <a:off x="2022656" y="3146634"/>
          <a:ext cx="1646078" cy="6084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Test Data</a:t>
          </a:r>
          <a:endParaRPr lang="en-US" sz="2200" b="1" kern="1200" dirty="0"/>
        </a:p>
      </dsp:txBody>
      <dsp:txXfrm>
        <a:off x="2040476" y="3164454"/>
        <a:ext cx="1610438" cy="572778"/>
      </dsp:txXfrm>
    </dsp:sp>
    <dsp:sp modelId="{B5E8C3CB-20EC-4DC7-9B63-65EDE9E8E834}">
      <dsp:nvSpPr>
        <dsp:cNvPr id="0" name=""/>
        <dsp:cNvSpPr/>
      </dsp:nvSpPr>
      <dsp:spPr>
        <a:xfrm rot="173160">
          <a:off x="3668305" y="3449444"/>
          <a:ext cx="678619" cy="36965"/>
        </a:xfrm>
        <a:custGeom>
          <a:avLst/>
          <a:gdLst/>
          <a:ahLst/>
          <a:cxnLst/>
          <a:rect l="0" t="0" r="0" b="0"/>
          <a:pathLst>
            <a:path>
              <a:moveTo>
                <a:pt x="0" y="18482"/>
              </a:moveTo>
              <a:lnTo>
                <a:pt x="678619" y="184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90649" y="3450961"/>
        <a:ext cx="33930" cy="33930"/>
      </dsp:txXfrm>
    </dsp:sp>
    <dsp:sp modelId="{00C80037-D794-42E7-A5EF-9AD11310AB57}">
      <dsp:nvSpPr>
        <dsp:cNvPr id="0" name=""/>
        <dsp:cNvSpPr/>
      </dsp:nvSpPr>
      <dsp:spPr>
        <a:xfrm>
          <a:off x="4346493" y="2497705"/>
          <a:ext cx="4538477" cy="19746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-Hold-out dataset of 2014 cohort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-Used to validate predictive accuracy of training model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-Dummy Coding</a:t>
          </a:r>
        </a:p>
      </dsp:txBody>
      <dsp:txXfrm>
        <a:off x="4404327" y="2555539"/>
        <a:ext cx="4422809" cy="1858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67358-D252-4837-8DFC-EEBC4A199EA0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1B37D-FE3E-44A6-BF7D-4191B391CC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33086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E7A58-864C-40FA-9257-66CA0DA2AF4A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9EF50-4E9B-4A51-96BB-6974266703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6066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9EF50-4E9B-4A51-96BB-6974266703F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919AE63-CAB7-48A3-B93D-C0675A932A2C}" type="datetime1">
              <a:rPr lang="en-US" smtClean="0"/>
              <a:t>2/6/2018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9764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the overall model predictive accuracy decreased a bit when we manually adjusted the cut point but now the model is correctly classifying 45% of the not retained students and 87% of the retained students.  We are erring in favor of accurately predicting students who may drop out because the cost of contacting students who will be retained anyway is negligible.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F1E7A58-864C-40FA-9257-66CA0DA2AF4A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B9EF50-4E9B-4A51-96BB-6974266703FF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443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9EF50-4E9B-4A51-96BB-6974266703F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7A51897-08A0-4D99-9FA5-162A3D71A5CD}" type="datetime1">
              <a:rPr lang="en-US" smtClean="0"/>
              <a:t>2/6/2018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08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F1E7A58-864C-40FA-9257-66CA0DA2AF4A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B9EF50-4E9B-4A51-96BB-6974266703F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449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F1E7A58-864C-40FA-9257-66CA0DA2AF4A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B9EF50-4E9B-4A51-96BB-6974266703F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649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F1E7A58-864C-40FA-9257-66CA0DA2AF4A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B9EF50-4E9B-4A51-96BB-6974266703F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064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had VIFs of over 5 on SAT/ACT groups and Class</a:t>
            </a:r>
            <a:r>
              <a:rPr lang="en-US" baseline="0" dirty="0" smtClean="0"/>
              <a:t> rank so I combined lowest 25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 on SAT/ACT with Missing SAT/ACT and used that as a reference group.  I also combined the 11-25 percent in class rank and missing class rank.  This I used as a reference group.  This resolved </a:t>
            </a:r>
            <a:r>
              <a:rPr lang="en-US" baseline="0" dirty="0" err="1" smtClean="0"/>
              <a:t>multicollinearity</a:t>
            </a:r>
            <a:r>
              <a:rPr lang="en-US" baseline="0" dirty="0" smtClean="0"/>
              <a:t> problems.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F1E7A58-864C-40FA-9257-66CA0DA2AF4A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B9EF50-4E9B-4A51-96BB-6974266703F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5468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F1E7A58-864C-40FA-9257-66CA0DA2AF4A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B9EF50-4E9B-4A51-96BB-6974266703FF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390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procedure determined that the cutoff</a:t>
            </a:r>
            <a:r>
              <a:rPr lang="en-US" baseline="0" dirty="0" smtClean="0"/>
              <a:t> point to maximize correct classification is .74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F1E7A58-864C-40FA-9257-66CA0DA2AF4A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B9EF50-4E9B-4A51-96BB-6974266703FF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768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manually</a:t>
            </a:r>
            <a:r>
              <a:rPr lang="en-US" baseline="0" dirty="0" smtClean="0"/>
              <a:t> adjust the cut point in your code here at the bottom and also save predicted values to a file that can be used on a new validation dataset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F1E7A58-864C-40FA-9257-66CA0DA2AF4A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B9EF50-4E9B-4A51-96BB-6974266703FF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317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4480" y="1795805"/>
            <a:ext cx="8642384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480" y="3265830"/>
            <a:ext cx="8642384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991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4108" y="859389"/>
            <a:ext cx="1382755" cy="5266774"/>
          </a:xfrm>
        </p:spPr>
        <p:txBody>
          <a:bodyPr vert="eaVert"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" y="859389"/>
            <a:ext cx="6978125" cy="526677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206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3DE61-0706-4E6C-8EDA-8B2C35BAD52A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069-4B48-4EA3-8E21-20E3A47005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831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553F-820E-4011-88D1-EBB20224079B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069-4B48-4EA3-8E21-20E3A47005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815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905BC-9807-46B1-892C-DA466DCE03FE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069-4B48-4EA3-8E21-20E3A47005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59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842C-A227-4DE5-837B-6BE3AB35911C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069-4B48-4EA3-8E21-20E3A47005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015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A63A9-87EA-4B7B-B089-C20F2B14B78F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069-4B48-4EA3-8E21-20E3A47005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106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2B7E4-CA5B-4D47-A086-9B6C5F7233B5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069-4B48-4EA3-8E21-20E3A47005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709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38A9F-108A-4E01-A63C-5D6DBD99A8A1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069-4B48-4EA3-8E21-20E3A47005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3927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39F4-6D4C-49E0-83DB-EA02F2E3910F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069-4B48-4EA3-8E21-20E3A47005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446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A91-BDEA-472E-908F-2BC19B7C13A5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069-4B48-4EA3-8E21-20E3A47005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68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baseline="0">
                <a:solidFill>
                  <a:srgbClr val="F4732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5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69D5-343B-4BC1-997F-5A8181A65C65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069-4B48-4EA3-8E21-20E3A47005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4053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D197-A7B7-4DCA-B2CD-35421C331E32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069-4B48-4EA3-8E21-20E3A47005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2136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513F-3F0B-43AB-8623-55EB7068FFE6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069-4B48-4EA3-8E21-20E3A47005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5727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F5BF7-DDFD-4D07-AD59-38DCA68B50FE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D38-A711-4CF8-BEE3-A48E95747F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2503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2C496-F454-4612-9C84-23CED76A5E53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D38-A711-4CF8-BEE3-A48E95747F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9445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B6235-DFC4-40E0-8D08-A2125B4B1DAA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D38-A711-4CF8-BEE3-A48E95747F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0791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D078-4D6C-43DB-82BB-A918AABD1727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D38-A711-4CF8-BEE3-A48E95747F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900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C3AC9-4658-4580-A2CF-997CAC41766A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D38-A711-4CF8-BEE3-A48E95747F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529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2BFA-673A-440A-93B6-E370D1B2BD7A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D38-A711-4CF8-BEE3-A48E95747F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1867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470A-BF0C-4402-B1C5-65590F8FB381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D38-A711-4CF8-BEE3-A48E95747F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21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481" y="3082591"/>
            <a:ext cx="846881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481" y="1582404"/>
            <a:ext cx="846881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9438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FE66-6574-45E4-9209-DFCEABA49478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D38-A711-4CF8-BEE3-A48E95747F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7561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224B-3E41-47E0-A884-B6DEA85DF284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D38-A711-4CF8-BEE3-A48E95747F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6296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408A7-1C12-4118-95D7-FCA1A24E412E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D38-A711-4CF8-BEE3-A48E95747F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7750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71069-8FB8-4A59-BEDD-473C9B6B14BE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D38-A711-4CF8-BEE3-A48E95747F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2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046" y="2091433"/>
            <a:ext cx="4116114" cy="403473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2960" y="2091433"/>
            <a:ext cx="4293904" cy="403473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091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366" y="2047295"/>
            <a:ext cx="405515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5201" y="2047295"/>
            <a:ext cx="413134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5201" y="2687057"/>
            <a:ext cx="4131344" cy="3439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232366" y="2687057"/>
            <a:ext cx="4055154" cy="34391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973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02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160" y="920232"/>
            <a:ext cx="8662704" cy="803867"/>
          </a:xfrm>
        </p:spPr>
        <p:txBody>
          <a:bodyPr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160" y="2464090"/>
            <a:ext cx="8662704" cy="366207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160" y="1724101"/>
            <a:ext cx="8662704" cy="56507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7956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480" y="5077678"/>
            <a:ext cx="8642384" cy="566738"/>
          </a:xfrm>
        </p:spPr>
        <p:txBody>
          <a:bodyPr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480" y="805343"/>
            <a:ext cx="8642384" cy="406543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4480" y="5644416"/>
            <a:ext cx="8642384" cy="403401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1919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3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Picture 66.pn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98" t="75352" r="-452"/>
          <a:stretch>
            <a:fillRect/>
          </a:stretch>
        </p:blipFill>
        <p:spPr bwMode="auto">
          <a:xfrm>
            <a:off x="-4763" y="6535738"/>
            <a:ext cx="928528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250825"/>
            <a:ext cx="9144000" cy="327025"/>
          </a:xfrm>
          <a:prstGeom prst="rect">
            <a:avLst/>
          </a:prstGeom>
          <a:solidFill>
            <a:srgbClr val="F4732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noFill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193675" y="777875"/>
            <a:ext cx="8732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3675" y="2122488"/>
            <a:ext cx="8732838" cy="400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030" name="Picture 6" descr="Picture 66.pn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/>
        </p:nvSpPr>
        <p:spPr bwMode="auto">
          <a:xfrm>
            <a:off x="1262063" y="6586538"/>
            <a:ext cx="6561137" cy="231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900" dirty="0" smtClean="0">
                <a:solidFill>
                  <a:srgbClr val="F47321"/>
                </a:solidFill>
              </a:rPr>
              <a:t>The University of Texas at San Antonio, One UTSA Circle, San Antonio, TX 78249</a:t>
            </a:r>
          </a:p>
        </p:txBody>
      </p:sp>
      <p:sp>
        <p:nvSpPr>
          <p:cNvPr id="1033" name="TextBox 12"/>
          <p:cNvSpPr txBox="1">
            <a:spLocks noChangeArrowheads="1"/>
          </p:cNvSpPr>
          <p:nvPr/>
        </p:nvSpPr>
        <p:spPr bwMode="auto">
          <a:xfrm>
            <a:off x="7858125" y="6578600"/>
            <a:ext cx="1068388" cy="2301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EAD36280-751C-4757-B458-210481929262}" type="slidenum">
              <a:rPr lang="en-US" sz="900" smtClean="0">
                <a:solidFill>
                  <a:srgbClr val="FFFFFF"/>
                </a:solidFill>
              </a:rPr>
              <a:pPr algn="r" eaLnBrk="1" hangingPunct="1">
                <a:defRPr/>
              </a:pPr>
              <a:t>‹#›</a:t>
            </a:fld>
            <a:endParaRPr lang="en-US" sz="900" dirty="0" smtClean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80" r:id="rId7"/>
    <p:sldLayoutId id="2147483681" r:id="rId8"/>
    <p:sldLayoutId id="2147483682" r:id="rId9"/>
    <p:sldLayoutId id="2147483683" r:id="rId10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000" kern="1200">
          <a:solidFill>
            <a:srgbClr val="F4732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900">
          <a:solidFill>
            <a:srgbClr val="F47321"/>
          </a:solidFill>
          <a:latin typeface="Calibri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900">
          <a:solidFill>
            <a:srgbClr val="F47321"/>
          </a:solidFill>
          <a:latin typeface="Calibri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900">
          <a:solidFill>
            <a:srgbClr val="F47321"/>
          </a:solidFill>
          <a:latin typeface="Calibri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900">
          <a:solidFill>
            <a:srgbClr val="F47321"/>
          </a:solidFill>
          <a:latin typeface="Calibri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900">
          <a:solidFill>
            <a:srgbClr val="F47321"/>
          </a:solidFill>
          <a:latin typeface="Calibri" pitchFamily="34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900">
          <a:solidFill>
            <a:srgbClr val="F47321"/>
          </a:solidFill>
          <a:latin typeface="Calibri" pitchFamily="34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900">
          <a:solidFill>
            <a:srgbClr val="F47321"/>
          </a:solidFill>
          <a:latin typeface="Calibri" pitchFamily="34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900">
          <a:solidFill>
            <a:srgbClr val="F4732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D0D0D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D0D0D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D0D0D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D0D0D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D0D0D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E9D34-DF27-44FC-B2D3-C82FAE11D83C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1A069-4B48-4EA3-8E21-20E3A47005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220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63875-09B6-4857-8A56-B7607DAAD645}" type="datetime1">
              <a:rPr lang="en-US" smtClean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B6D38-A711-4CF8-BEE3-A48E95747F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61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utsa.edu/ir/content/student-retention-rates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900" dirty="0" smtClean="0"/>
              <a:t>Predicting Second to Third Year Retention</a:t>
            </a:r>
            <a:endParaRPr lang="en-US" sz="3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204" y="3810000"/>
            <a:ext cx="8642384" cy="1752600"/>
          </a:xfrm>
        </p:spPr>
        <p:txBody>
          <a:bodyPr/>
          <a:lstStyle/>
          <a:p>
            <a:r>
              <a:rPr lang="en-US" sz="2800" dirty="0" smtClean="0"/>
              <a:t>Jinny Case, </a:t>
            </a:r>
            <a:r>
              <a:rPr lang="en-US" sz="2800" dirty="0" err="1" smtClean="0"/>
              <a:t>Ph.D</a:t>
            </a:r>
            <a:endParaRPr lang="en-US" sz="2800" dirty="0" smtClean="0"/>
          </a:p>
          <a:p>
            <a:r>
              <a:rPr lang="en-US" sz="2800" dirty="0" smtClean="0"/>
              <a:t>Office of Institutional Research</a:t>
            </a:r>
          </a:p>
          <a:p>
            <a:r>
              <a:rPr lang="en-US" sz="2800" dirty="0" smtClean="0"/>
              <a:t>The University of Texas at San Antonio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7751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675" y="777875"/>
            <a:ext cx="8732838" cy="822325"/>
          </a:xfrm>
        </p:spPr>
        <p:txBody>
          <a:bodyPr/>
          <a:lstStyle/>
          <a:p>
            <a:r>
              <a:rPr lang="en-US" dirty="0" smtClean="0"/>
              <a:t>Variable selection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292570"/>
              </p:ext>
            </p:extLst>
          </p:nvPr>
        </p:nvGraphicFramePr>
        <p:xfrm>
          <a:off x="217913" y="1600200"/>
          <a:ext cx="870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17157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1186"/>
            <a:ext cx="8732838" cy="866612"/>
          </a:xfrm>
        </p:spPr>
        <p:txBody>
          <a:bodyPr/>
          <a:lstStyle/>
          <a:p>
            <a:r>
              <a:rPr lang="en-US" dirty="0" smtClean="0"/>
              <a:t>Variable Coding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491115"/>
              </p:ext>
            </p:extLst>
          </p:nvPr>
        </p:nvGraphicFramePr>
        <p:xfrm>
          <a:off x="228600" y="1371600"/>
          <a:ext cx="873284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3210">
                  <a:extLst>
                    <a:ext uri="{9D8B030D-6E8A-4147-A177-3AD203B41FA5}">
                      <a16:colId xmlns:a16="http://schemas.microsoft.com/office/drawing/2014/main" val="1304528401"/>
                    </a:ext>
                  </a:extLst>
                </a:gridCol>
                <a:gridCol w="2183210">
                  <a:extLst>
                    <a:ext uri="{9D8B030D-6E8A-4147-A177-3AD203B41FA5}">
                      <a16:colId xmlns:a16="http://schemas.microsoft.com/office/drawing/2014/main" val="2093805503"/>
                    </a:ext>
                  </a:extLst>
                </a:gridCol>
                <a:gridCol w="2183210">
                  <a:extLst>
                    <a:ext uri="{9D8B030D-6E8A-4147-A177-3AD203B41FA5}">
                      <a16:colId xmlns:a16="http://schemas.microsoft.com/office/drawing/2014/main" val="41915553"/>
                    </a:ext>
                  </a:extLst>
                </a:gridCol>
                <a:gridCol w="2183210">
                  <a:extLst>
                    <a:ext uri="{9D8B030D-6E8A-4147-A177-3AD203B41FA5}">
                      <a16:colId xmlns:a16="http://schemas.microsoft.com/office/drawing/2014/main" val="3294188794"/>
                    </a:ext>
                  </a:extLst>
                </a:gridCol>
              </a:tblGrid>
              <a:tr h="348343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 Range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</a:t>
                      </a:r>
                      <a:r>
                        <a:rPr lang="en-US" baseline="0" dirty="0" smtClean="0"/>
                        <a:t> group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541286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r>
                        <a:rPr lang="en-US" dirty="0" smtClean="0"/>
                        <a:t>First</a:t>
                      </a:r>
                      <a:r>
                        <a:rPr lang="en-US" baseline="0" dirty="0" smtClean="0"/>
                        <a:t> Generation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0=No,</a:t>
                      </a:r>
                      <a:r>
                        <a:rPr lang="en-US" baseline="0" dirty="0" smtClean="0"/>
                        <a:t> 1 = 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Dichotomous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first generation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944162"/>
                  </a:ext>
                </a:extLst>
              </a:tr>
              <a:tr h="870858">
                <a:tc>
                  <a:txBody>
                    <a:bodyPr/>
                    <a:lstStyle/>
                    <a:p>
                      <a:r>
                        <a:rPr lang="en-US" dirty="0" smtClean="0"/>
                        <a:t>Race/Ethnicity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Black, Hispanic, Asian, White, Other 0=No, 1=Yes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Dichotomous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990400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r>
                        <a:rPr lang="en-US" dirty="0" smtClean="0"/>
                        <a:t>Sex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0=Male,</a:t>
                      </a:r>
                      <a:r>
                        <a:rPr lang="en-US" baseline="0" dirty="0" smtClean="0"/>
                        <a:t> 1=Female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Dichotomous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603596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r>
                        <a:rPr lang="en-US" dirty="0" smtClean="0"/>
                        <a:t>Alamo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0=No, 1=Yes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Dichotomous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in Alamo Area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229168"/>
                  </a:ext>
                </a:extLst>
              </a:tr>
              <a:tr h="870858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BBA,BS, BA,UND, Other</a:t>
                      </a:r>
                    </a:p>
                    <a:p>
                      <a:r>
                        <a:rPr lang="en-US" dirty="0" smtClean="0"/>
                        <a:t>0=No, 1=Yes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Dichotomous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243666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r>
                        <a:rPr lang="en-US" dirty="0" smtClean="0"/>
                        <a:t>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0=No,1=Yes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Dichotomous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AP credit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38040"/>
                  </a:ext>
                </a:extLst>
              </a:tr>
              <a:tr h="1393372">
                <a:tc>
                  <a:txBody>
                    <a:bodyPr/>
                    <a:lstStyle/>
                    <a:p>
                      <a:r>
                        <a:rPr lang="en-US" dirty="0" smtClean="0"/>
                        <a:t>Class 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 ten, next</a:t>
                      </a:r>
                      <a:r>
                        <a:rPr lang="en-US" baseline="0" dirty="0" smtClean="0"/>
                        <a:t> fifteen, second quarter, third quarter, fourth quarter, missing</a:t>
                      </a:r>
                    </a:p>
                    <a:p>
                      <a:r>
                        <a:rPr lang="en-US" baseline="0" dirty="0" smtClean="0"/>
                        <a:t>0=No, 1=Yes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Dichotomous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Missing Rank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834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372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1186"/>
            <a:ext cx="8732838" cy="866612"/>
          </a:xfrm>
        </p:spPr>
        <p:txBody>
          <a:bodyPr/>
          <a:lstStyle/>
          <a:p>
            <a:r>
              <a:rPr lang="en-US" dirty="0" smtClean="0"/>
              <a:t>Variable Coding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47654"/>
              </p:ext>
            </p:extLst>
          </p:nvPr>
        </p:nvGraphicFramePr>
        <p:xfrm>
          <a:off x="228600" y="1371601"/>
          <a:ext cx="8732840" cy="4892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3210">
                  <a:extLst>
                    <a:ext uri="{9D8B030D-6E8A-4147-A177-3AD203B41FA5}">
                      <a16:colId xmlns:a16="http://schemas.microsoft.com/office/drawing/2014/main" val="1304528401"/>
                    </a:ext>
                  </a:extLst>
                </a:gridCol>
                <a:gridCol w="2183210">
                  <a:extLst>
                    <a:ext uri="{9D8B030D-6E8A-4147-A177-3AD203B41FA5}">
                      <a16:colId xmlns:a16="http://schemas.microsoft.com/office/drawing/2014/main" val="2093805503"/>
                    </a:ext>
                  </a:extLst>
                </a:gridCol>
                <a:gridCol w="2183210">
                  <a:extLst>
                    <a:ext uri="{9D8B030D-6E8A-4147-A177-3AD203B41FA5}">
                      <a16:colId xmlns:a16="http://schemas.microsoft.com/office/drawing/2014/main" val="41915553"/>
                    </a:ext>
                  </a:extLst>
                </a:gridCol>
                <a:gridCol w="2183210">
                  <a:extLst>
                    <a:ext uri="{9D8B030D-6E8A-4147-A177-3AD203B41FA5}">
                      <a16:colId xmlns:a16="http://schemas.microsoft.com/office/drawing/2014/main" val="3294188794"/>
                    </a:ext>
                  </a:extLst>
                </a:gridCol>
              </a:tblGrid>
              <a:tr h="33993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 Range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</a:t>
                      </a:r>
                      <a:r>
                        <a:rPr lang="en-US" baseline="0" dirty="0" smtClean="0"/>
                        <a:t> group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541286"/>
                  </a:ext>
                </a:extLst>
              </a:tr>
              <a:tr h="849824">
                <a:tc>
                  <a:txBody>
                    <a:bodyPr/>
                    <a:lstStyle/>
                    <a:p>
                      <a:r>
                        <a:rPr lang="en-US" dirty="0" smtClean="0"/>
                        <a:t>SAT/ACT</a:t>
                      </a:r>
                      <a:r>
                        <a:rPr lang="en-US" baseline="0" dirty="0" smtClean="0"/>
                        <a:t> quartile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</a:t>
                      </a:r>
                      <a:r>
                        <a:rPr lang="en-US" baseline="0" dirty="0" smtClean="0"/>
                        <a:t> 25, middle fifty, bottom 25, missing</a:t>
                      </a:r>
                    </a:p>
                    <a:p>
                      <a:r>
                        <a:rPr lang="en-US" baseline="0" dirty="0" smtClean="0"/>
                        <a:t>0=No, 1=Yes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Dichotomous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SAT/ACT</a:t>
                      </a:r>
                      <a:r>
                        <a:rPr lang="en-US" baseline="0" dirty="0" smtClean="0"/>
                        <a:t> Missing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944162"/>
                  </a:ext>
                </a:extLst>
              </a:tr>
              <a:tr h="387257">
                <a:tc>
                  <a:txBody>
                    <a:bodyPr/>
                    <a:lstStyle/>
                    <a:p>
                      <a:r>
                        <a:rPr lang="en-US" dirty="0" smtClean="0"/>
                        <a:t>Pell</a:t>
                      </a:r>
                      <a:r>
                        <a:rPr lang="en-US" baseline="0" dirty="0" smtClean="0"/>
                        <a:t> paid first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0=No, 1=Yes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Dichotomous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990400"/>
                  </a:ext>
                </a:extLst>
              </a:tr>
              <a:tr h="339930">
                <a:tc>
                  <a:txBody>
                    <a:bodyPr/>
                    <a:lstStyle/>
                    <a:p>
                      <a:r>
                        <a:rPr lang="en-US" dirty="0" smtClean="0"/>
                        <a:t>Pell</a:t>
                      </a:r>
                      <a:r>
                        <a:rPr lang="en-US" baseline="0" dirty="0" smtClean="0"/>
                        <a:t> paid second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0=No, 1=Yes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Dichotomous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603596"/>
                  </a:ext>
                </a:extLst>
              </a:tr>
              <a:tr h="339930">
                <a:tc>
                  <a:txBody>
                    <a:bodyPr/>
                    <a:lstStyle/>
                    <a:p>
                      <a:r>
                        <a:rPr lang="en-US" dirty="0" smtClean="0"/>
                        <a:t>Scholarship first</a:t>
                      </a:r>
                      <a:r>
                        <a:rPr lang="en-US" baseline="0" dirty="0" smtClean="0"/>
                        <a:t>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Continuous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229168"/>
                  </a:ext>
                </a:extLst>
              </a:tr>
              <a:tr h="700300">
                <a:tc>
                  <a:txBody>
                    <a:bodyPr/>
                    <a:lstStyle/>
                    <a:p>
                      <a:r>
                        <a:rPr lang="en-US" dirty="0" smtClean="0"/>
                        <a:t>On campus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0=No, 1=Yes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Dichotomous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living on campus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243666"/>
                  </a:ext>
                </a:extLst>
              </a:tr>
              <a:tr h="339930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Developmental</a:t>
                      </a:r>
                      <a:r>
                        <a:rPr lang="en-US" baseline="0" dirty="0" smtClean="0"/>
                        <a:t> Math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0=No,1=Yes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Dichotomous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in Dev. Math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38040"/>
                  </a:ext>
                </a:extLst>
              </a:tr>
              <a:tr h="713650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Developmental English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0=No,1=Yes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Dichotomous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in Dev. English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834752"/>
                  </a:ext>
                </a:extLst>
              </a:tr>
              <a:tr h="713650">
                <a:tc>
                  <a:txBody>
                    <a:bodyPr/>
                    <a:lstStyle/>
                    <a:p>
                      <a:r>
                        <a:rPr lang="en-US" dirty="0" smtClean="0"/>
                        <a:t>Changed Major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0=No,1=Yes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Dichotomous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Did not change major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580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521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8732838" cy="866612"/>
          </a:xfrm>
        </p:spPr>
        <p:txBody>
          <a:bodyPr/>
          <a:lstStyle/>
          <a:p>
            <a:r>
              <a:rPr lang="en-US" dirty="0" smtClean="0"/>
              <a:t>Variable Coding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089777"/>
              </p:ext>
            </p:extLst>
          </p:nvPr>
        </p:nvGraphicFramePr>
        <p:xfrm>
          <a:off x="152400" y="1628612"/>
          <a:ext cx="873284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3210">
                  <a:extLst>
                    <a:ext uri="{9D8B030D-6E8A-4147-A177-3AD203B41FA5}">
                      <a16:colId xmlns:a16="http://schemas.microsoft.com/office/drawing/2014/main" val="1304528401"/>
                    </a:ext>
                  </a:extLst>
                </a:gridCol>
                <a:gridCol w="2183210">
                  <a:extLst>
                    <a:ext uri="{9D8B030D-6E8A-4147-A177-3AD203B41FA5}">
                      <a16:colId xmlns:a16="http://schemas.microsoft.com/office/drawing/2014/main" val="2093805503"/>
                    </a:ext>
                  </a:extLst>
                </a:gridCol>
                <a:gridCol w="2183210">
                  <a:extLst>
                    <a:ext uri="{9D8B030D-6E8A-4147-A177-3AD203B41FA5}">
                      <a16:colId xmlns:a16="http://schemas.microsoft.com/office/drawing/2014/main" val="41915553"/>
                    </a:ext>
                  </a:extLst>
                </a:gridCol>
                <a:gridCol w="2183210">
                  <a:extLst>
                    <a:ext uri="{9D8B030D-6E8A-4147-A177-3AD203B41FA5}">
                      <a16:colId xmlns:a16="http://schemas.microsoft.com/office/drawing/2014/main" val="3294188794"/>
                    </a:ext>
                  </a:extLst>
                </a:gridCol>
              </a:tblGrid>
              <a:tr h="33993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r>
                        <a:rPr lang="en-US" baseline="0" dirty="0" smtClean="0"/>
                        <a:t> 0=0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 Range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</a:t>
                      </a:r>
                      <a:r>
                        <a:rPr lang="en-US" baseline="0" dirty="0" smtClean="0"/>
                        <a:t> group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541286"/>
                  </a:ext>
                </a:extLst>
              </a:tr>
              <a:tr h="849824">
                <a:tc>
                  <a:txBody>
                    <a:bodyPr/>
                    <a:lstStyle/>
                    <a:p>
                      <a:r>
                        <a:rPr lang="en-US" dirty="0" smtClean="0"/>
                        <a:t>First</a:t>
                      </a:r>
                      <a:r>
                        <a:rPr lang="en-US" baseline="0" dirty="0" smtClean="0"/>
                        <a:t> Year GPA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&lt; 1.0, 1.0-1.99,2.0-2.49,2.5-2.99,3.0-3.49,3.5-4.0, Missing</a:t>
                      </a:r>
                    </a:p>
                    <a:p>
                      <a:r>
                        <a:rPr lang="en-US" baseline="0" dirty="0" smtClean="0"/>
                        <a:t>0=No, 1=Yes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Dichotomous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Missing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944162"/>
                  </a:ext>
                </a:extLst>
              </a:tr>
              <a:tr h="387257">
                <a:tc>
                  <a:txBody>
                    <a:bodyPr/>
                    <a:lstStyle/>
                    <a:p>
                      <a:r>
                        <a:rPr lang="en-US" dirty="0" smtClean="0"/>
                        <a:t>Hours</a:t>
                      </a:r>
                      <a:r>
                        <a:rPr lang="en-US" baseline="0" dirty="0" smtClean="0"/>
                        <a:t> earned first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</a:t>
                      </a:r>
                      <a:r>
                        <a:rPr lang="en-US" baseline="0" dirty="0" smtClean="0"/>
                        <a:t> 24, 24-29, 30</a:t>
                      </a:r>
                    </a:p>
                    <a:p>
                      <a:r>
                        <a:rPr lang="en-US" baseline="0" dirty="0" smtClean="0"/>
                        <a:t>0=No, 1=Yes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Dichotomous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</a:t>
                      </a:r>
                      <a:r>
                        <a:rPr lang="en-US" baseline="0" dirty="0" smtClean="0"/>
                        <a:t> than 24 hours earned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990400"/>
                  </a:ext>
                </a:extLst>
              </a:tr>
              <a:tr h="339930">
                <a:tc>
                  <a:txBody>
                    <a:bodyPr/>
                    <a:lstStyle/>
                    <a:p>
                      <a:r>
                        <a:rPr lang="en-US" dirty="0" smtClean="0"/>
                        <a:t>Hours</a:t>
                      </a:r>
                      <a:r>
                        <a:rPr lang="en-US" baseline="0" dirty="0" smtClean="0"/>
                        <a:t> Earned to Hours Attempted Ratio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Continuous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603596"/>
                  </a:ext>
                </a:extLst>
              </a:tr>
              <a:tr h="339930">
                <a:tc>
                  <a:txBody>
                    <a:bodyPr/>
                    <a:lstStyle/>
                    <a:p>
                      <a:r>
                        <a:rPr lang="en-US" dirty="0" smtClean="0"/>
                        <a:t>Hours</a:t>
                      </a:r>
                      <a:r>
                        <a:rPr lang="en-US" baseline="0" dirty="0" smtClean="0"/>
                        <a:t> Enrolled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Continuous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229168"/>
                  </a:ext>
                </a:extLst>
              </a:tr>
              <a:tr h="339930">
                <a:tc>
                  <a:txBody>
                    <a:bodyPr/>
                    <a:lstStyle/>
                    <a:p>
                      <a:r>
                        <a:rPr lang="en-US" dirty="0" smtClean="0"/>
                        <a:t>Started as Freshman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0=No, 1=Yes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Dichotomous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97669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2400" y="5410200"/>
            <a:ext cx="8732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/>
              <a:t>Dependent Variable = Retained to Third Year (0=No,1=Yes)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543785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675" y="777875"/>
            <a:ext cx="8732838" cy="441325"/>
          </a:xfrm>
        </p:spPr>
        <p:txBody>
          <a:bodyPr/>
          <a:lstStyle/>
          <a:p>
            <a:r>
              <a:rPr lang="en-US" dirty="0" smtClean="0"/>
              <a:t>Descriptive Statistics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34035311"/>
              </p:ext>
            </p:extLst>
          </p:nvPr>
        </p:nvGraphicFramePr>
        <p:xfrm>
          <a:off x="304800" y="1350143"/>
          <a:ext cx="4114800" cy="476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90255164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63154174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85177483"/>
                    </a:ext>
                  </a:extLst>
                </a:gridCol>
              </a:tblGrid>
              <a:tr h="207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Mean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SD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 anchor="b"/>
                </a:tc>
                <a:extLst>
                  <a:ext uri="{0D108BD9-81ED-4DB2-BD59-A6C34878D82A}">
                    <a16:rowId xmlns:a16="http://schemas.microsoft.com/office/drawing/2014/main" val="2459934686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RETAINED2YR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0.83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0.380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extLst>
                  <a:ext uri="{0D108BD9-81ED-4DB2-BD59-A6C34878D82A}">
                    <a16:rowId xmlns:a16="http://schemas.microsoft.com/office/drawing/2014/main" val="3773616038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FIRSTGEN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0.52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0.500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extLst>
                  <a:ext uri="{0D108BD9-81ED-4DB2-BD59-A6C34878D82A}">
                    <a16:rowId xmlns:a16="http://schemas.microsoft.com/office/drawing/2014/main" val="2030799627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BLACK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0.314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extLst>
                  <a:ext uri="{0D108BD9-81ED-4DB2-BD59-A6C34878D82A}">
                    <a16:rowId xmlns:a16="http://schemas.microsoft.com/office/drawing/2014/main" val="2575418907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HISPANIC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0.56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0.496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extLst>
                  <a:ext uri="{0D108BD9-81ED-4DB2-BD59-A6C34878D82A}">
                    <a16:rowId xmlns:a16="http://schemas.microsoft.com/office/drawing/2014/main" val="907704829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ASIAN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0.233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extLst>
                  <a:ext uri="{0D108BD9-81ED-4DB2-BD59-A6C34878D82A}">
                    <a16:rowId xmlns:a16="http://schemas.microsoft.com/office/drawing/2014/main" val="1413805739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OTHER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0.261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extLst>
                  <a:ext uri="{0D108BD9-81ED-4DB2-BD59-A6C34878D82A}">
                    <a16:rowId xmlns:a16="http://schemas.microsoft.com/office/drawing/2014/main" val="857173220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MALE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0.498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extLst>
                  <a:ext uri="{0D108BD9-81ED-4DB2-BD59-A6C34878D82A}">
                    <a16:rowId xmlns:a16="http://schemas.microsoft.com/office/drawing/2014/main" val="3799153285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BBA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0.306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extLst>
                  <a:ext uri="{0D108BD9-81ED-4DB2-BD59-A6C34878D82A}">
                    <a16:rowId xmlns:a16="http://schemas.microsoft.com/office/drawing/2014/main" val="4039545778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BS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0.499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extLst>
                  <a:ext uri="{0D108BD9-81ED-4DB2-BD59-A6C34878D82A}">
                    <a16:rowId xmlns:a16="http://schemas.microsoft.com/office/drawing/2014/main" val="4256393271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UND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0.24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0.427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extLst>
                  <a:ext uri="{0D108BD9-81ED-4DB2-BD59-A6C34878D82A}">
                    <a16:rowId xmlns:a16="http://schemas.microsoft.com/office/drawing/2014/main" val="3650850032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ALAMO_AREA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0.499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extLst>
                  <a:ext uri="{0D108BD9-81ED-4DB2-BD59-A6C34878D82A}">
                    <a16:rowId xmlns:a16="http://schemas.microsoft.com/office/drawing/2014/main" val="1508877642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TOP_TEN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0.25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0.434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extLst>
                  <a:ext uri="{0D108BD9-81ED-4DB2-BD59-A6C34878D82A}">
                    <a16:rowId xmlns:a16="http://schemas.microsoft.com/office/drawing/2014/main" val="653987421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NEXT_FIFTEEN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0.490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extLst>
                  <a:ext uri="{0D108BD9-81ED-4DB2-BD59-A6C34878D82A}">
                    <a16:rowId xmlns:a16="http://schemas.microsoft.com/office/drawing/2014/main" val="4119618644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SECOND_QUARTER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0.21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0.410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extLst>
                  <a:ext uri="{0D108BD9-81ED-4DB2-BD59-A6C34878D82A}">
                    <a16:rowId xmlns:a16="http://schemas.microsoft.com/office/drawing/2014/main" val="2231741407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THIRD_QUARTER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0.238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extLst>
                  <a:ext uri="{0D108BD9-81ED-4DB2-BD59-A6C34878D82A}">
                    <a16:rowId xmlns:a16="http://schemas.microsoft.com/office/drawing/2014/main" val="608918579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FOURTH_QUARTER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0.082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extLst>
                  <a:ext uri="{0D108BD9-81ED-4DB2-BD59-A6C34878D82A}">
                    <a16:rowId xmlns:a16="http://schemas.microsoft.com/office/drawing/2014/main" val="3791261383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TOP25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0.2490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0.43247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extLst>
                  <a:ext uri="{0D108BD9-81ED-4DB2-BD59-A6C34878D82A}">
                    <a16:rowId xmlns:a16="http://schemas.microsoft.com/office/drawing/2014/main" val="381337886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MIDDLEFIFTY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0.4895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0.49993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extLst>
                  <a:ext uri="{0D108BD9-81ED-4DB2-BD59-A6C34878D82A}">
                    <a16:rowId xmlns:a16="http://schemas.microsoft.com/office/drawing/2014/main" val="4023456115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BOTTOM25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67" marR="11367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0.2379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0.42583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1367" marR="11367" marT="9525" marB="0" anchor="ctr"/>
                </a:tc>
                <a:extLst>
                  <a:ext uri="{0D108BD9-81ED-4DB2-BD59-A6C34878D82A}">
                    <a16:rowId xmlns:a16="http://schemas.microsoft.com/office/drawing/2014/main" val="336590661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16574302"/>
              </p:ext>
            </p:extLst>
          </p:nvPr>
        </p:nvGraphicFramePr>
        <p:xfrm>
          <a:off x="4876800" y="1307024"/>
          <a:ext cx="3886200" cy="48754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81599382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410355257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556555621"/>
                    </a:ext>
                  </a:extLst>
                </a:gridCol>
              </a:tblGrid>
              <a:tr h="22924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Mean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 anchor="b"/>
                </a:tc>
                <a:extLst>
                  <a:ext uri="{0D108BD9-81ED-4DB2-BD59-A6C34878D82A}">
                    <a16:rowId xmlns:a16="http://schemas.microsoft.com/office/drawing/2014/main" val="2248374059"/>
                  </a:ext>
                </a:extLst>
              </a:tr>
              <a:tr h="229244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PELL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0.60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0.489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extLst>
                  <a:ext uri="{0D108BD9-81ED-4DB2-BD59-A6C34878D82A}">
                    <a16:rowId xmlns:a16="http://schemas.microsoft.com/office/drawing/2014/main" val="1420308531"/>
                  </a:ext>
                </a:extLst>
              </a:tr>
              <a:tr h="229244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PELL2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0.56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0.497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extLst>
                  <a:ext uri="{0D108BD9-81ED-4DB2-BD59-A6C34878D82A}">
                    <a16:rowId xmlns:a16="http://schemas.microsoft.com/office/drawing/2014/main" val="1312155849"/>
                  </a:ext>
                </a:extLst>
              </a:tr>
              <a:tr h="229244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ON_CAMPUS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0.36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0.479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extLst>
                  <a:ext uri="{0D108BD9-81ED-4DB2-BD59-A6C34878D82A}">
                    <a16:rowId xmlns:a16="http://schemas.microsoft.com/office/drawing/2014/main" val="3654903411"/>
                  </a:ext>
                </a:extLst>
              </a:tr>
              <a:tr h="24167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</a:rPr>
                        <a:t>THIRTY_HOURS_EARNED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0.22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0.411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extLst>
                  <a:ext uri="{0D108BD9-81ED-4DB2-BD59-A6C34878D82A}">
                    <a16:rowId xmlns:a16="http://schemas.microsoft.com/office/drawing/2014/main" val="185616255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HOURS_EARNED24_29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0.50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0.500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extLst>
                  <a:ext uri="{0D108BD9-81ED-4DB2-BD59-A6C34878D82A}">
                    <a16:rowId xmlns:a16="http://schemas.microsoft.com/office/drawing/2014/main" val="23148841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EARNED_ATT_RATIO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 smtClean="0">
                          <a:effectLst/>
                        </a:rPr>
                        <a:t>0.883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0.15408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extLst>
                  <a:ext uri="{0D108BD9-81ED-4DB2-BD59-A6C34878D82A}">
                    <a16:rowId xmlns:a16="http://schemas.microsoft.com/office/drawing/2014/main" val="2024470945"/>
                  </a:ext>
                </a:extLst>
              </a:tr>
              <a:tr h="229244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DEV_MATH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0.26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0.437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extLst>
                  <a:ext uri="{0D108BD9-81ED-4DB2-BD59-A6C34878D82A}">
                    <a16:rowId xmlns:a16="http://schemas.microsoft.com/office/drawing/2014/main" val="1416828049"/>
                  </a:ext>
                </a:extLst>
              </a:tr>
              <a:tr h="229244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DEV_ENG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0.222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extLst>
                  <a:ext uri="{0D108BD9-81ED-4DB2-BD59-A6C34878D82A}">
                    <a16:rowId xmlns:a16="http://schemas.microsoft.com/office/drawing/2014/main" val="2924220280"/>
                  </a:ext>
                </a:extLst>
              </a:tr>
              <a:tr h="229244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ltONE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 smtClean="0">
                          <a:effectLst/>
                        </a:rPr>
                        <a:t>0.011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0.10399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extLst>
                  <a:ext uri="{0D108BD9-81ED-4DB2-BD59-A6C34878D82A}">
                    <a16:rowId xmlns:a16="http://schemas.microsoft.com/office/drawing/2014/main" val="4137509251"/>
                  </a:ext>
                </a:extLst>
              </a:tr>
              <a:tr h="229244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ONETOTWO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 smtClean="0">
                          <a:effectLst/>
                        </a:rPr>
                        <a:t>0.105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0.30716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extLst>
                  <a:ext uri="{0D108BD9-81ED-4DB2-BD59-A6C34878D82A}">
                    <a16:rowId xmlns:a16="http://schemas.microsoft.com/office/drawing/2014/main" val="1667225133"/>
                  </a:ext>
                </a:extLst>
              </a:tr>
              <a:tr h="266996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TWOTOTWOFOURNINE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 smtClean="0">
                          <a:effectLst/>
                        </a:rPr>
                        <a:t>0.181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0.38492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extLst>
                  <a:ext uri="{0D108BD9-81ED-4DB2-BD59-A6C34878D82A}">
                    <a16:rowId xmlns:a16="http://schemas.microsoft.com/office/drawing/2014/main" val="1400128587"/>
                  </a:ext>
                </a:extLst>
              </a:tr>
              <a:tr h="229244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TWOFIVETOTWONINE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 smtClean="0">
                          <a:effectLst/>
                        </a:rPr>
                        <a:t>0.256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0.43623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extLst>
                  <a:ext uri="{0D108BD9-81ED-4DB2-BD59-A6C34878D82A}">
                    <a16:rowId xmlns:a16="http://schemas.microsoft.com/office/drawing/2014/main" val="1150867789"/>
                  </a:ext>
                </a:extLst>
              </a:tr>
              <a:tr h="229244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THREETOTHREEFOUR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 smtClean="0">
                          <a:effectLst/>
                        </a:rPr>
                        <a:t>0.278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0.44785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extLst>
                  <a:ext uri="{0D108BD9-81ED-4DB2-BD59-A6C34878D82A}">
                    <a16:rowId xmlns:a16="http://schemas.microsoft.com/office/drawing/2014/main" val="915481047"/>
                  </a:ext>
                </a:extLst>
              </a:tr>
              <a:tr h="229244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THREEFIVETOFOUR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 smtClean="0">
                          <a:effectLst/>
                        </a:rPr>
                        <a:t>0.169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0.37473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extLst>
                  <a:ext uri="{0D108BD9-81ED-4DB2-BD59-A6C34878D82A}">
                    <a16:rowId xmlns:a16="http://schemas.microsoft.com/office/drawing/2014/main" val="3036328885"/>
                  </a:ext>
                </a:extLst>
              </a:tr>
              <a:tr h="301774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ON_PLUS_OFF_CAMPUS1YR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 smtClean="0">
                          <a:effectLst/>
                        </a:rPr>
                        <a:t>13.64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1.96496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extLst>
                  <a:ext uri="{0D108BD9-81ED-4DB2-BD59-A6C34878D82A}">
                    <a16:rowId xmlns:a16="http://schemas.microsoft.com/office/drawing/2014/main" val="418643893"/>
                  </a:ext>
                </a:extLst>
              </a:tr>
              <a:tr h="266996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SAME_MAJOR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 smtClean="0">
                          <a:effectLst/>
                        </a:rPr>
                        <a:t>0.658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0.47460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extLst>
                  <a:ext uri="{0D108BD9-81ED-4DB2-BD59-A6C34878D82A}">
                    <a16:rowId xmlns:a16="http://schemas.microsoft.com/office/drawing/2014/main" val="3354139449"/>
                  </a:ext>
                </a:extLst>
              </a:tr>
              <a:tr h="234144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AP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0.21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0.406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extLst>
                  <a:ext uri="{0D108BD9-81ED-4DB2-BD59-A6C34878D82A}">
                    <a16:rowId xmlns:a16="http://schemas.microsoft.com/office/drawing/2014/main" val="116848983"/>
                  </a:ext>
                </a:extLst>
              </a:tr>
              <a:tr h="331779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</a:rPr>
                        <a:t>SCHOLARSHIP_YEAR1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51" marR="9451" marT="945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 smtClean="0">
                          <a:effectLst/>
                        </a:rPr>
                        <a:t>1359.67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 smtClean="0">
                          <a:effectLst/>
                        </a:rPr>
                        <a:t>3483.461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451" marR="9451" marT="9451" marB="0" anchor="ctr"/>
                </a:tc>
                <a:extLst>
                  <a:ext uri="{0D108BD9-81ED-4DB2-BD59-A6C34878D82A}">
                    <a16:rowId xmlns:a16="http://schemas.microsoft.com/office/drawing/2014/main" val="1378909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641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 Inflation Factor (VIF)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linear regression in SPSS for this</a:t>
            </a:r>
          </a:p>
          <a:p>
            <a:r>
              <a:rPr lang="en-US" dirty="0" smtClean="0"/>
              <a:t>SAT/ACT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69" y="3289300"/>
            <a:ext cx="8426048" cy="303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469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Training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136" y="2667000"/>
            <a:ext cx="8951539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005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332" y="533400"/>
            <a:ext cx="8732838" cy="517525"/>
          </a:xfrm>
        </p:spPr>
        <p:txBody>
          <a:bodyPr/>
          <a:lstStyle/>
          <a:p>
            <a:r>
              <a:rPr lang="en-US" sz="3500" dirty="0" smtClean="0"/>
              <a:t>Model Checking: Results with Training Data</a:t>
            </a:r>
            <a:endParaRPr lang="en-US" sz="35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04409868"/>
              </p:ext>
            </p:extLst>
          </p:nvPr>
        </p:nvGraphicFramePr>
        <p:xfrm>
          <a:off x="4343400" y="1458119"/>
          <a:ext cx="4648200" cy="50665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9119">
                  <a:extLst>
                    <a:ext uri="{9D8B030D-6E8A-4147-A177-3AD203B41FA5}">
                      <a16:colId xmlns:a16="http://schemas.microsoft.com/office/drawing/2014/main" val="13896365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3669273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5709894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6419546"/>
                    </a:ext>
                  </a:extLst>
                </a:gridCol>
                <a:gridCol w="980281">
                  <a:extLst>
                    <a:ext uri="{9D8B030D-6E8A-4147-A177-3AD203B41FA5}">
                      <a16:colId xmlns:a16="http://schemas.microsoft.com/office/drawing/2014/main" val="105598663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Exp(B)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S.E.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Wald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Sig.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24086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THIRD_QUARTER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0.835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0.145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1.549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0.213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34371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FOURTH_QUARTER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0.771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0.363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0.512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0.474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67540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</a:rPr>
                        <a:t>PELL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0.811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0.126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2.766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0.096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11200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PELL2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1.488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0.121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10.719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0.001**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429210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ON_CAMPUS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1.001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0.086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0.000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0.986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98634568"/>
                  </a:ext>
                </a:extLst>
              </a:tr>
              <a:tr h="313531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 smtClean="0">
                          <a:effectLst/>
                        </a:rPr>
                        <a:t>THIRTY_HOURS_EARN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1.432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0.134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7.201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0.007**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9332857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HOURS_EARNED24_29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1.462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0.096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15.822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0.000***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06088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DEV_MATH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0.890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0.093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1.555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0.212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956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DEV_ENG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0.433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0.142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34.628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0.000***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75653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ltONE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0.041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0.393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66.377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0.000***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501990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ONETOTWO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0.289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0.164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57.466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0.000***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277627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TWOTOTWOFOURNINE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0.607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0.146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11.694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0.001***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8385724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TWOFIVETOTWONINE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0.980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0.137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0.021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0.884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6585809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THREETOTHREEFOUR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1.063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0.132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0.212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0.645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519217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On_Off_Campus_YR1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1.126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0.020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35.269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0.000***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2852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SAME_MAJOR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0.783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0.079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9.502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0.002***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242603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AP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1.363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0.107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8.331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0.004***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58589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SCHOLARSHIP_YEAR1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1.000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0.000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1.011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0.315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969800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 **p&lt;.05, ***p&lt;.005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8044676"/>
                  </a:ext>
                </a:extLst>
              </a:tr>
            </a:tbl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61689432"/>
              </p:ext>
            </p:extLst>
          </p:nvPr>
        </p:nvGraphicFramePr>
        <p:xfrm>
          <a:off x="1292" y="1443912"/>
          <a:ext cx="4119632" cy="46647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4613">
                  <a:extLst>
                    <a:ext uri="{9D8B030D-6E8A-4147-A177-3AD203B41FA5}">
                      <a16:colId xmlns:a16="http://schemas.microsoft.com/office/drawing/2014/main" val="4069155493"/>
                    </a:ext>
                  </a:extLst>
                </a:gridCol>
                <a:gridCol w="540737">
                  <a:extLst>
                    <a:ext uri="{9D8B030D-6E8A-4147-A177-3AD203B41FA5}">
                      <a16:colId xmlns:a16="http://schemas.microsoft.com/office/drawing/2014/main" val="258872261"/>
                    </a:ext>
                  </a:extLst>
                </a:gridCol>
                <a:gridCol w="584878">
                  <a:extLst>
                    <a:ext uri="{9D8B030D-6E8A-4147-A177-3AD203B41FA5}">
                      <a16:colId xmlns:a16="http://schemas.microsoft.com/office/drawing/2014/main" val="4047530233"/>
                    </a:ext>
                  </a:extLst>
                </a:gridCol>
                <a:gridCol w="617984">
                  <a:extLst>
                    <a:ext uri="{9D8B030D-6E8A-4147-A177-3AD203B41FA5}">
                      <a16:colId xmlns:a16="http://schemas.microsoft.com/office/drawing/2014/main" val="1291951643"/>
                    </a:ext>
                  </a:extLst>
                </a:gridCol>
                <a:gridCol w="861420">
                  <a:extLst>
                    <a:ext uri="{9D8B030D-6E8A-4147-A177-3AD203B41FA5}">
                      <a16:colId xmlns:a16="http://schemas.microsoft.com/office/drawing/2014/main" val="164608356"/>
                    </a:ext>
                  </a:extLst>
                </a:gridCol>
              </a:tblGrid>
              <a:tr h="16565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Exp(B)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S.E.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Wald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Sig.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 anchor="b"/>
                </a:tc>
                <a:extLst>
                  <a:ext uri="{0D108BD9-81ED-4DB2-BD59-A6C34878D82A}">
                    <a16:rowId xmlns:a16="http://schemas.microsoft.com/office/drawing/2014/main" val="3776317424"/>
                  </a:ext>
                </a:extLst>
              </a:tr>
              <a:tr h="296517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Intercept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0.811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0.395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0.282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0.595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extLst>
                  <a:ext uri="{0D108BD9-81ED-4DB2-BD59-A6C34878D82A}">
                    <a16:rowId xmlns:a16="http://schemas.microsoft.com/office/drawing/2014/main" val="129208611"/>
                  </a:ext>
                </a:extLst>
              </a:tr>
              <a:tr h="281609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FIRSTGEN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0.969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0.081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0.150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0.699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extLst>
                  <a:ext uri="{0D108BD9-81ED-4DB2-BD59-A6C34878D82A}">
                    <a16:rowId xmlns:a16="http://schemas.microsoft.com/office/drawing/2014/main" val="36856231"/>
                  </a:ext>
                </a:extLst>
              </a:tr>
              <a:tr h="327991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BLACK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1.495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0.139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8.351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0.004***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extLst>
                  <a:ext uri="{0D108BD9-81ED-4DB2-BD59-A6C34878D82A}">
                    <a16:rowId xmlns:a16="http://schemas.microsoft.com/office/drawing/2014/main" val="3858480532"/>
                  </a:ext>
                </a:extLst>
              </a:tr>
              <a:tr h="165652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HISPANIC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1.518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0.100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17.462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0.000***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extLst>
                  <a:ext uri="{0D108BD9-81ED-4DB2-BD59-A6C34878D82A}">
                    <a16:rowId xmlns:a16="http://schemas.microsoft.com/office/drawing/2014/main" val="773042546"/>
                  </a:ext>
                </a:extLst>
              </a:tr>
              <a:tr h="165652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ASIAN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1.383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0.178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3.334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0.068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extLst>
                  <a:ext uri="{0D108BD9-81ED-4DB2-BD59-A6C34878D82A}">
                    <a16:rowId xmlns:a16="http://schemas.microsoft.com/office/drawing/2014/main" val="2005268390"/>
                  </a:ext>
                </a:extLst>
              </a:tr>
              <a:tr h="281609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OTHER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1.128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0.154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0.609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0.435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extLst>
                  <a:ext uri="{0D108BD9-81ED-4DB2-BD59-A6C34878D82A}">
                    <a16:rowId xmlns:a16="http://schemas.microsoft.com/office/drawing/2014/main" val="2880193034"/>
                  </a:ext>
                </a:extLst>
              </a:tr>
              <a:tr h="31142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MALE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1.203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0.076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5.897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0.015**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extLst>
                  <a:ext uri="{0D108BD9-81ED-4DB2-BD59-A6C34878D82A}">
                    <a16:rowId xmlns:a16="http://schemas.microsoft.com/office/drawing/2014/main" val="266440488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</a:rPr>
                        <a:t>BBA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1.187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0.156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1.213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0.271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extLst>
                  <a:ext uri="{0D108BD9-81ED-4DB2-BD59-A6C34878D82A}">
                    <a16:rowId xmlns:a16="http://schemas.microsoft.com/office/drawing/2014/main" val="1122472379"/>
                  </a:ext>
                </a:extLst>
              </a:tr>
              <a:tr h="281609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BS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0.909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0.102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0.867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0.352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extLst>
                  <a:ext uri="{0D108BD9-81ED-4DB2-BD59-A6C34878D82A}">
                    <a16:rowId xmlns:a16="http://schemas.microsoft.com/office/drawing/2014/main" val="1248596289"/>
                  </a:ext>
                </a:extLst>
              </a:tr>
              <a:tr h="165652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UND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0.844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0.113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2.253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0.133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extLst>
                  <a:ext uri="{0D108BD9-81ED-4DB2-BD59-A6C34878D82A}">
                    <a16:rowId xmlns:a16="http://schemas.microsoft.com/office/drawing/2014/main" val="87672272"/>
                  </a:ext>
                </a:extLst>
              </a:tr>
              <a:tr h="165652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ALAMO_AREA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1.542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0.084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26.557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0.000***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extLst>
                  <a:ext uri="{0D108BD9-81ED-4DB2-BD59-A6C34878D82A}">
                    <a16:rowId xmlns:a16="http://schemas.microsoft.com/office/drawing/2014/main" val="3512665353"/>
                  </a:ext>
                </a:extLst>
              </a:tr>
              <a:tr h="281609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TOP25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0.588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0.129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16.952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0.000***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extLst>
                  <a:ext uri="{0D108BD9-81ED-4DB2-BD59-A6C34878D82A}">
                    <a16:rowId xmlns:a16="http://schemas.microsoft.com/office/drawing/2014/main" val="2732063829"/>
                  </a:ext>
                </a:extLst>
              </a:tr>
              <a:tr h="258416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MIDDLEFIFTY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0.835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0.096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3.488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0.062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extLst>
                  <a:ext uri="{0D108BD9-81ED-4DB2-BD59-A6C34878D82A}">
                    <a16:rowId xmlns:a16="http://schemas.microsoft.com/office/drawing/2014/main" val="69751155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STARTED_FR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1.145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0.215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0.393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0.531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extLst>
                  <a:ext uri="{0D108BD9-81ED-4DB2-BD59-A6C34878D82A}">
                    <a16:rowId xmlns:a16="http://schemas.microsoft.com/office/drawing/2014/main" val="3436128349"/>
                  </a:ext>
                </a:extLst>
              </a:tr>
              <a:tr h="313083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TOP_TEN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1.100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0.108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0.783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0.376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extLst>
                  <a:ext uri="{0D108BD9-81ED-4DB2-BD59-A6C34878D82A}">
                    <a16:rowId xmlns:a16="http://schemas.microsoft.com/office/drawing/2014/main" val="86281145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</a:rPr>
                        <a:t>SECOND_QUARTER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83" marR="8283" marT="828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0.853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0.093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2.941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0.086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283" marR="8283" marT="8283" marB="0" anchor="ctr"/>
                </a:tc>
                <a:extLst>
                  <a:ext uri="{0D108BD9-81ED-4DB2-BD59-A6C34878D82A}">
                    <a16:rowId xmlns:a16="http://schemas.microsoft.com/office/drawing/2014/main" val="3658164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504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8732838" cy="1143000"/>
          </a:xfrm>
        </p:spPr>
        <p:txBody>
          <a:bodyPr/>
          <a:lstStyle/>
          <a:p>
            <a:r>
              <a:rPr lang="en-US" dirty="0" smtClean="0"/>
              <a:t>Model Training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398118"/>
              </p:ext>
            </p:extLst>
          </p:nvPr>
        </p:nvGraphicFramePr>
        <p:xfrm>
          <a:off x="24539" y="1676400"/>
          <a:ext cx="896706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4599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Training: Checking for Outliers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675" y="1907960"/>
            <a:ext cx="8732838" cy="4419600"/>
          </a:xfrm>
        </p:spPr>
        <p:txBody>
          <a:bodyPr/>
          <a:lstStyle/>
          <a:p>
            <a:r>
              <a:rPr lang="en-US" sz="2800" dirty="0"/>
              <a:t>C</a:t>
            </a:r>
            <a:r>
              <a:rPr lang="en-US" sz="2800" dirty="0" smtClean="0"/>
              <a:t>hecked </a:t>
            </a:r>
            <a:r>
              <a:rPr lang="en-US" sz="2800" dirty="0"/>
              <a:t>for outlying cases with potentially large residuals/high leverage using two techniques:</a:t>
            </a:r>
          </a:p>
          <a:p>
            <a:pPr lvl="1"/>
            <a:endParaRPr lang="en-US" sz="2500" dirty="0"/>
          </a:p>
          <a:p>
            <a:pPr lvl="1"/>
            <a:r>
              <a:rPr lang="en-US" sz="2500" dirty="0"/>
              <a:t>Cook’s distance values greater than 1</a:t>
            </a:r>
          </a:p>
          <a:p>
            <a:pPr lvl="1"/>
            <a:endParaRPr lang="en-US" sz="2500" dirty="0"/>
          </a:p>
          <a:p>
            <a:pPr lvl="1"/>
            <a:r>
              <a:rPr lang="en-US" sz="2500" dirty="0"/>
              <a:t>Standardized residuals greater than |3|</a:t>
            </a:r>
          </a:p>
          <a:p>
            <a:pPr lvl="1"/>
            <a:endParaRPr lang="en-US" sz="2500" dirty="0"/>
          </a:p>
          <a:p>
            <a:r>
              <a:rPr lang="en-US" sz="2800" dirty="0" smtClean="0"/>
              <a:t>Only eight </a:t>
            </a:r>
            <a:r>
              <a:rPr lang="en-US" sz="2800" dirty="0"/>
              <a:t>met </a:t>
            </a:r>
            <a:r>
              <a:rPr lang="en-US" sz="2800" dirty="0" smtClean="0"/>
              <a:t>the residual criteria and none met Cook’s D, </a:t>
            </a:r>
            <a:r>
              <a:rPr lang="en-US" sz="2800" dirty="0"/>
              <a:t>so all cases were included in the final model</a:t>
            </a:r>
          </a:p>
        </p:txBody>
      </p:sp>
    </p:spTree>
    <p:extLst>
      <p:ext uri="{BB962C8B-B14F-4D97-AF65-F5344CB8AC3E}">
        <p14:creationId xmlns:p14="http://schemas.microsoft.com/office/powerpoint/2010/main" val="2330140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7199" y="1828800"/>
            <a:ext cx="8732838" cy="4572000"/>
          </a:xfrm>
        </p:spPr>
        <p:txBody>
          <a:bodyPr/>
          <a:lstStyle/>
          <a:p>
            <a:r>
              <a:rPr lang="en-US" dirty="0" smtClean="0"/>
              <a:t>Overview of UTSA</a:t>
            </a:r>
          </a:p>
          <a:p>
            <a:r>
              <a:rPr lang="en-US" dirty="0" smtClean="0"/>
              <a:t>Background</a:t>
            </a:r>
          </a:p>
          <a:p>
            <a:r>
              <a:rPr lang="en-US" dirty="0" smtClean="0"/>
              <a:t>Literature review</a:t>
            </a:r>
          </a:p>
          <a:p>
            <a:r>
              <a:rPr lang="en-US" dirty="0" smtClean="0"/>
              <a:t>Predictive modeling process</a:t>
            </a:r>
          </a:p>
          <a:p>
            <a:r>
              <a:rPr lang="en-US" dirty="0" smtClean="0"/>
              <a:t>Variables</a:t>
            </a:r>
          </a:p>
          <a:p>
            <a:r>
              <a:rPr lang="en-US" dirty="0" smtClean="0"/>
              <a:t>Population</a:t>
            </a:r>
          </a:p>
          <a:p>
            <a:r>
              <a:rPr lang="en-US" dirty="0" smtClean="0"/>
              <a:t>Results</a:t>
            </a:r>
          </a:p>
          <a:p>
            <a:r>
              <a:rPr lang="en-US" smtClean="0"/>
              <a:t>Application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210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Training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Null model correctly classified 82.5% of cases in training data</a:t>
            </a:r>
          </a:p>
          <a:p>
            <a:r>
              <a:rPr lang="en-US" dirty="0" smtClean="0"/>
              <a:t>Our model correctly classified 83.8% of cases in training data</a:t>
            </a:r>
          </a:p>
          <a:p>
            <a:r>
              <a:rPr lang="en-US" dirty="0" smtClean="0"/>
              <a:t>Homer and </a:t>
            </a:r>
            <a:r>
              <a:rPr lang="en-US" dirty="0" err="1" smtClean="0"/>
              <a:t>Lemeshow</a:t>
            </a:r>
            <a:r>
              <a:rPr lang="en-US" dirty="0" smtClean="0"/>
              <a:t> is non-significant, indicating good model fit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8224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Training: Setting the classification cut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Default logistic regression classification cut-point for most software packages is .50</a:t>
            </a:r>
          </a:p>
          <a:p>
            <a:pPr lvl="1"/>
            <a:r>
              <a:rPr lang="en-US" dirty="0"/>
              <a:t>i.e., if a student’s model-generated probability of </a:t>
            </a:r>
            <a:r>
              <a:rPr lang="en-US" dirty="0" smtClean="0"/>
              <a:t>second year retention </a:t>
            </a:r>
            <a:r>
              <a:rPr lang="en-US" dirty="0"/>
              <a:t>is &gt;=.50, they will be predicted to </a:t>
            </a:r>
            <a:r>
              <a:rPr lang="en-US" dirty="0" smtClean="0"/>
              <a:t>be retained</a:t>
            </a:r>
            <a:endParaRPr lang="en-US" dirty="0"/>
          </a:p>
          <a:p>
            <a:r>
              <a:rPr lang="en-US" dirty="0" smtClean="0"/>
              <a:t>For instance, this model correctly classifies 98.3% of retained students but only 15% of non-retained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2410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Training: Determine balanced CCR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69878" y="3124199"/>
            <a:ext cx="5497722" cy="324455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828800"/>
            <a:ext cx="7520859" cy="150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0157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Manually adjusting cut point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602" y="2133601"/>
            <a:ext cx="9132852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129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Predictive Accuracy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675" y="1920876"/>
            <a:ext cx="8732838" cy="4205288"/>
          </a:xfrm>
        </p:spPr>
        <p:txBody>
          <a:bodyPr/>
          <a:lstStyle/>
          <a:p>
            <a:r>
              <a:rPr lang="en-US" dirty="0"/>
              <a:t>Overall model accuracy with the training data = </a:t>
            </a:r>
            <a:r>
              <a:rPr lang="en-US" dirty="0" smtClean="0"/>
              <a:t>80%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kern="0" dirty="0"/>
              <a:t>Overall model accuracy with the test </a:t>
            </a:r>
            <a:r>
              <a:rPr lang="en-US" kern="0" dirty="0" smtClean="0"/>
              <a:t>data</a:t>
            </a:r>
            <a:r>
              <a:rPr lang="en-US" kern="0" dirty="0"/>
              <a:t> </a:t>
            </a:r>
            <a:r>
              <a:rPr lang="en-US" kern="0" dirty="0" smtClean="0"/>
              <a:t>= 80%</a:t>
            </a:r>
            <a:endParaRPr lang="en-US" kern="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084909"/>
              </p:ext>
            </p:extLst>
          </p:nvPr>
        </p:nvGraphicFramePr>
        <p:xfrm>
          <a:off x="1295400" y="3048000"/>
          <a:ext cx="6781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081379058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4030344605"/>
                    </a:ext>
                  </a:extLst>
                </a:gridCol>
                <a:gridCol w="2260600">
                  <a:extLst>
                    <a:ext uri="{9D8B030D-6E8A-4147-A177-3AD203B41FA5}">
                      <a16:colId xmlns:a16="http://schemas.microsoft.com/office/drawing/2014/main" val="40090450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Training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Actually Retained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Actually Not</a:t>
                      </a:r>
                      <a:r>
                        <a:rPr lang="en-US" baseline="0" dirty="0" smtClean="0"/>
                        <a:t> Retained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32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Predicted Retained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831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Predicted Not Retained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9760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170459"/>
              </p:ext>
            </p:extLst>
          </p:nvPr>
        </p:nvGraphicFramePr>
        <p:xfrm>
          <a:off x="1316064" y="5022224"/>
          <a:ext cx="676113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7736">
                  <a:extLst>
                    <a:ext uri="{9D8B030D-6E8A-4147-A177-3AD203B41FA5}">
                      <a16:colId xmlns:a16="http://schemas.microsoft.com/office/drawing/2014/main" val="3378544579"/>
                    </a:ext>
                  </a:extLst>
                </a:gridCol>
                <a:gridCol w="2089688">
                  <a:extLst>
                    <a:ext uri="{9D8B030D-6E8A-4147-A177-3AD203B41FA5}">
                      <a16:colId xmlns:a16="http://schemas.microsoft.com/office/drawing/2014/main" val="1753541483"/>
                    </a:ext>
                  </a:extLst>
                </a:gridCol>
                <a:gridCol w="2253712">
                  <a:extLst>
                    <a:ext uri="{9D8B030D-6E8A-4147-A177-3AD203B41FA5}">
                      <a16:colId xmlns:a16="http://schemas.microsoft.com/office/drawing/2014/main" val="42570536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Actually Retained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Actually Not</a:t>
                      </a:r>
                      <a:r>
                        <a:rPr lang="en-US" baseline="0" dirty="0" smtClean="0"/>
                        <a:t> Retained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300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Predicted Retained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016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Predicted Not Retained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77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0045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Model Application</a:t>
            </a:r>
            <a:endParaRPr lang="en-US" dirty="0"/>
          </a:p>
        </p:txBody>
      </p:sp>
      <p:sp>
        <p:nvSpPr>
          <p:cNvPr id="4" name="AutoShape 3"/>
          <p:cNvSpPr>
            <a:spLocks noGrp="1" noChangeArrowheads="1"/>
          </p:cNvSpPr>
          <p:nvPr>
            <p:ph idx="1"/>
          </p:nvPr>
        </p:nvSpPr>
        <p:spPr bwMode="auto">
          <a:xfrm>
            <a:off x="193675" y="3352799"/>
            <a:ext cx="1558925" cy="1142385"/>
          </a:xfrm>
          <a:prstGeom prst="flowChartProcess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marL="0" indent="0" algn="ctr">
              <a:buNone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Application </a:t>
            </a:r>
            <a:endParaRPr lang="en-US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2667000" y="2524690"/>
            <a:ext cx="1600200" cy="683339"/>
          </a:xfrm>
          <a:prstGeom prst="flowChartProcess">
            <a:avLst/>
          </a:prstGeom>
          <a:solidFill>
            <a:srgbClr val="3333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lvl="0" algn="ctr">
              <a:defRPr/>
            </a:pPr>
            <a:r>
              <a:rPr lang="en-US" sz="1600" b="1" kern="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Future Prediction</a:t>
            </a:r>
            <a:endParaRPr lang="en-US" sz="1600" b="1" kern="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667000" y="4792573"/>
            <a:ext cx="1600200" cy="685799"/>
          </a:xfrm>
          <a:prstGeom prst="flowChartProcess">
            <a:avLst/>
          </a:prstGeom>
          <a:solidFill>
            <a:srgbClr val="3333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lvl="0" algn="ctr">
              <a:defRPr/>
            </a:pPr>
            <a:r>
              <a:rPr lang="en-US" sz="1600" b="1" kern="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List of Students</a:t>
            </a:r>
            <a:endParaRPr lang="en-US" sz="1600" b="1" kern="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4876800" y="2521614"/>
            <a:ext cx="4049713" cy="686415"/>
          </a:xfrm>
          <a:prstGeom prst="flowChartProcess">
            <a:avLst/>
          </a:prstGeom>
          <a:solidFill>
            <a:srgbClr val="000000">
              <a:lumMod val="50000"/>
              <a:lumOff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1600" b="1" kern="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Apply model to Fall 2015 cohort data</a:t>
            </a:r>
            <a:endParaRPr lang="en-US" sz="1600" b="1" kern="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4876800" y="4792572"/>
            <a:ext cx="4049713" cy="1455827"/>
          </a:xfrm>
          <a:prstGeom prst="flowChartProcess">
            <a:avLst/>
          </a:prstGeom>
          <a:solidFill>
            <a:srgbClr val="000000">
              <a:lumMod val="50000"/>
              <a:lumOff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1600" b="1" kern="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Export list of students and their predicted </a:t>
            </a:r>
          </a:p>
          <a:p>
            <a:pPr>
              <a:defRPr/>
            </a:pPr>
            <a:r>
              <a:rPr lang="en-US" sz="1600" b="1" kern="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probabilities of being retained to 3</a:t>
            </a:r>
            <a:r>
              <a:rPr lang="en-US" sz="1600" b="1" kern="0" baseline="30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1600" b="1" kern="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year</a:t>
            </a:r>
          </a:p>
          <a:p>
            <a:pPr>
              <a:defRPr/>
            </a:pPr>
            <a:endParaRPr lang="en-US" sz="1600" b="1" kern="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600" b="1" kern="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Can be used by advising to target students</a:t>
            </a:r>
          </a:p>
          <a:p>
            <a:pPr>
              <a:defRPr/>
            </a:pPr>
            <a:r>
              <a:rPr lang="en-US" sz="1600" b="1" kern="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at some risk of not returning</a:t>
            </a:r>
            <a:endParaRPr lang="en-US" sz="1600" b="1" kern="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13"/>
          <p:cNvSpPr>
            <a:spLocks/>
          </p:cNvSpPr>
          <p:nvPr/>
        </p:nvSpPr>
        <p:spPr bwMode="auto">
          <a:xfrm>
            <a:off x="1866900" y="2743200"/>
            <a:ext cx="685800" cy="2438400"/>
          </a:xfrm>
          <a:prstGeom prst="leftBrace">
            <a:avLst>
              <a:gd name="adj1" fmla="val 47222"/>
              <a:gd name="adj2" fmla="val 49239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sz="3200" b="1" ker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AutoShape 5"/>
          <p:cNvCxnSpPr>
            <a:cxnSpLocks noChangeShapeType="1"/>
          </p:cNvCxnSpPr>
          <p:nvPr/>
        </p:nvCxnSpPr>
        <p:spPr bwMode="auto">
          <a:xfrm>
            <a:off x="4343400" y="2895600"/>
            <a:ext cx="3810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>
            <a:outerShdw blurRad="63500" dist="107763" dir="2700000" algn="ctr" rotWithShape="0">
              <a:srgbClr val="808080">
                <a:alpha val="50000"/>
              </a:srgbClr>
            </a:outerShdw>
          </a:effectLst>
        </p:spPr>
      </p:cxnSp>
      <p:cxnSp>
        <p:nvCxnSpPr>
          <p:cNvPr id="12" name="AutoShape 5"/>
          <p:cNvCxnSpPr>
            <a:cxnSpLocks noChangeShapeType="1"/>
          </p:cNvCxnSpPr>
          <p:nvPr/>
        </p:nvCxnSpPr>
        <p:spPr bwMode="auto">
          <a:xfrm>
            <a:off x="4343400" y="5191932"/>
            <a:ext cx="3810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>
            <a:outerShdw blurRad="63500" dist="107763" dir="2700000" algn="ctr" rotWithShape="0">
              <a:srgbClr val="808080">
                <a:alpha val="50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4305766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/>
              <a:t>Nora, A. (2005) Student Persistence and Degree Attainment Beyond the First Year in College in Seidman, A.  </a:t>
            </a:r>
            <a:r>
              <a:rPr lang="en-US" sz="2500" i="1" dirty="0"/>
              <a:t>College student retention: formula for student success(pp 129-153)</a:t>
            </a:r>
            <a:r>
              <a:rPr lang="en-US" sz="2500" dirty="0"/>
              <a:t>. Westport, CT: </a:t>
            </a:r>
            <a:r>
              <a:rPr lang="en-US" sz="2500" dirty="0" err="1"/>
              <a:t>Praeger</a:t>
            </a:r>
            <a:r>
              <a:rPr lang="en-US" sz="2500" dirty="0"/>
              <a:t> Publishers.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214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02" y="609600"/>
            <a:ext cx="8732838" cy="838200"/>
          </a:xfrm>
        </p:spPr>
        <p:txBody>
          <a:bodyPr/>
          <a:lstStyle/>
          <a:p>
            <a:r>
              <a:rPr lang="en-US" dirty="0" smtClean="0"/>
              <a:t>Overview of UTSA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02" y="1447800"/>
            <a:ext cx="8732838" cy="4525963"/>
          </a:xfrm>
        </p:spPr>
        <p:txBody>
          <a:bodyPr/>
          <a:lstStyle/>
          <a:p>
            <a:pPr lvl="1"/>
            <a:r>
              <a:rPr lang="en-US" dirty="0" smtClean="0"/>
              <a:t>Established 1969</a:t>
            </a:r>
          </a:p>
          <a:p>
            <a:pPr lvl="1"/>
            <a:r>
              <a:rPr lang="en-US" dirty="0" smtClean="0"/>
              <a:t>Over 30,000 students</a:t>
            </a:r>
          </a:p>
          <a:p>
            <a:pPr lvl="1"/>
            <a:r>
              <a:rPr lang="en-US" dirty="0" smtClean="0"/>
              <a:t>Over 4,500 FTIC students in fall 2017</a:t>
            </a:r>
          </a:p>
          <a:p>
            <a:pPr lvl="1"/>
            <a:r>
              <a:rPr lang="en-US" dirty="0" smtClean="0"/>
              <a:t>95% in-state (48% Bexar County)</a:t>
            </a:r>
          </a:p>
          <a:p>
            <a:pPr lvl="1"/>
            <a:r>
              <a:rPr lang="en-US" dirty="0" smtClean="0"/>
              <a:t>HSI</a:t>
            </a:r>
          </a:p>
          <a:p>
            <a:pPr lvl="1"/>
            <a:r>
              <a:rPr lang="en-US" dirty="0" smtClean="0"/>
              <a:t>Majority minority</a:t>
            </a:r>
          </a:p>
          <a:p>
            <a:pPr lvl="1"/>
            <a:r>
              <a:rPr lang="en-US" dirty="0" smtClean="0"/>
              <a:t>Over 40% first generation</a:t>
            </a:r>
          </a:p>
          <a:p>
            <a:pPr lvl="1"/>
            <a:r>
              <a:rPr lang="en-US" dirty="0" smtClean="0"/>
              <a:t>Over 40% Pell recipients</a:t>
            </a:r>
          </a:p>
          <a:p>
            <a:pPr lvl="1"/>
            <a:r>
              <a:rPr lang="en-US" dirty="0" smtClean="0"/>
              <a:t>Mission of access and excellence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215" y="3710781"/>
            <a:ext cx="3657600" cy="2826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43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Matriculation model</a:t>
            </a:r>
          </a:p>
          <a:p>
            <a:r>
              <a:rPr lang="en-US" dirty="0" smtClean="0"/>
              <a:t>First term GPA model</a:t>
            </a:r>
          </a:p>
          <a:p>
            <a:r>
              <a:rPr lang="en-US" dirty="0" smtClean="0"/>
              <a:t>Second to third year retention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95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8732838" cy="1143000"/>
          </a:xfrm>
        </p:spPr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675" y="1676400"/>
            <a:ext cx="8732838" cy="4449763"/>
          </a:xfrm>
        </p:spPr>
        <p:txBody>
          <a:bodyPr/>
          <a:lstStyle/>
          <a:p>
            <a:r>
              <a:rPr lang="en-US" dirty="0" smtClean="0"/>
              <a:t>To determine probability of retention to the third year for students who made it to their second year</a:t>
            </a:r>
          </a:p>
          <a:p>
            <a:r>
              <a:rPr lang="en-US" dirty="0" smtClean="0"/>
              <a:t>Develop a manageable target list of students likely to leave between their second and third year</a:t>
            </a:r>
          </a:p>
          <a:p>
            <a:r>
              <a:rPr lang="en-US" dirty="0" smtClean="0"/>
              <a:t>Work with advising to contact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26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02" y="609600"/>
            <a:ext cx="8732838" cy="838200"/>
          </a:xfrm>
        </p:spPr>
        <p:txBody>
          <a:bodyPr/>
          <a:lstStyle/>
          <a:p>
            <a:r>
              <a:rPr lang="en-US" dirty="0" smtClean="0"/>
              <a:t>Retention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02" y="1447800"/>
            <a:ext cx="8732838" cy="4525963"/>
          </a:xfrm>
        </p:spPr>
        <p:txBody>
          <a:bodyPr/>
          <a:lstStyle/>
          <a:p>
            <a:pPr lvl="1"/>
            <a:r>
              <a:rPr lang="en-US" dirty="0" smtClean="0">
                <a:hlinkClick r:id="rId2"/>
              </a:rPr>
              <a:t>Retention Dashboard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3051495"/>
              </p:ext>
            </p:extLst>
          </p:nvPr>
        </p:nvGraphicFramePr>
        <p:xfrm>
          <a:off x="1524000" y="2286000"/>
          <a:ext cx="6096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3979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8732838" cy="1143000"/>
          </a:xfrm>
        </p:spPr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050062"/>
              </p:ext>
            </p:extLst>
          </p:nvPr>
        </p:nvGraphicFramePr>
        <p:xfrm>
          <a:off x="193675" y="1828800"/>
          <a:ext cx="8732838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591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8732838" cy="1143000"/>
          </a:xfrm>
        </p:spPr>
        <p:txBody>
          <a:bodyPr/>
          <a:lstStyle/>
          <a:p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Demographic and pre-matriculation variables impacting first year retention also influence second to third year retention (Nora, 2005)</a:t>
            </a:r>
          </a:p>
          <a:p>
            <a:r>
              <a:rPr lang="en-US" dirty="0" smtClean="0"/>
              <a:t>Post-matriculation academic, financial, and social variables exert additional influence above and beyond pre-matriculation characteristics (Nora, 2005)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64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8732838" cy="1143000"/>
          </a:xfrm>
        </p:spPr>
        <p:txBody>
          <a:bodyPr/>
          <a:lstStyle/>
          <a:p>
            <a:r>
              <a:rPr lang="en-US" dirty="0" smtClean="0"/>
              <a:t>Model Building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8631906"/>
              </p:ext>
            </p:extLst>
          </p:nvPr>
        </p:nvGraphicFramePr>
        <p:xfrm>
          <a:off x="24539" y="1676400"/>
          <a:ext cx="896706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074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TSA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</Template>
  <TotalTime>23517</TotalTime>
  <Words>1427</Words>
  <Application>Microsoft Office PowerPoint</Application>
  <PresentationFormat>On-screen Show (4:3)</PresentationFormat>
  <Paragraphs>568</Paragraphs>
  <Slides>26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Arial Narrow</vt:lpstr>
      <vt:lpstr>Calibri</vt:lpstr>
      <vt:lpstr>Calibri Light</vt:lpstr>
      <vt:lpstr>Times New Roman</vt:lpstr>
      <vt:lpstr>UTSA Template</vt:lpstr>
      <vt:lpstr>1_Custom Design</vt:lpstr>
      <vt:lpstr>2_Custom Design</vt:lpstr>
      <vt:lpstr>Predicting Second to Third Year Retention</vt:lpstr>
      <vt:lpstr>Outline</vt:lpstr>
      <vt:lpstr>Overview of UTSA</vt:lpstr>
      <vt:lpstr>Background</vt:lpstr>
      <vt:lpstr>Purpose</vt:lpstr>
      <vt:lpstr>Retention Rates</vt:lpstr>
      <vt:lpstr>Methodology</vt:lpstr>
      <vt:lpstr>Literature</vt:lpstr>
      <vt:lpstr>Model Building</vt:lpstr>
      <vt:lpstr>Variable selection</vt:lpstr>
      <vt:lpstr>Variable Coding</vt:lpstr>
      <vt:lpstr>Variable Coding</vt:lpstr>
      <vt:lpstr>Variable Coding</vt:lpstr>
      <vt:lpstr>Descriptive Statistics</vt:lpstr>
      <vt:lpstr>Variance Inflation Factor (VIF)</vt:lpstr>
      <vt:lpstr>Model Training</vt:lpstr>
      <vt:lpstr>Model Checking: Results with Training Data</vt:lpstr>
      <vt:lpstr>Model Training</vt:lpstr>
      <vt:lpstr>Model Training: Checking for Outliers</vt:lpstr>
      <vt:lpstr>Model Training Results</vt:lpstr>
      <vt:lpstr>Model Training: Setting the classification cut point</vt:lpstr>
      <vt:lpstr>Model Training: Determine balanced CCR</vt:lpstr>
      <vt:lpstr>Manually adjusting cut point</vt:lpstr>
      <vt:lpstr>Model Predictive Accuracy</vt:lpstr>
      <vt:lpstr>Potential Model Application</vt:lpstr>
      <vt:lpstr>Resources</vt:lpstr>
    </vt:vector>
  </TitlesOfParts>
  <Company>University of Texas at San Antonio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utsa</dc:creator>
  <cp:lastModifiedBy>Jinny Case</cp:lastModifiedBy>
  <cp:revision>656</cp:revision>
  <cp:lastPrinted>2015-06-05T13:54:05Z</cp:lastPrinted>
  <dcterms:created xsi:type="dcterms:W3CDTF">2012-08-27T19:08:02Z</dcterms:created>
  <dcterms:modified xsi:type="dcterms:W3CDTF">2018-02-06T15:33:23Z</dcterms:modified>
</cp:coreProperties>
</file>