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7"/>
  </p:notesMasterIdLst>
  <p:sldIdLst>
    <p:sldId id="257" r:id="rId4"/>
    <p:sldId id="301" r:id="rId5"/>
    <p:sldId id="305" r:id="rId6"/>
    <p:sldId id="290" r:id="rId7"/>
    <p:sldId id="291" r:id="rId8"/>
    <p:sldId id="292" r:id="rId9"/>
    <p:sldId id="293" r:id="rId10"/>
    <p:sldId id="296" r:id="rId11"/>
    <p:sldId id="297" r:id="rId12"/>
    <p:sldId id="294" r:id="rId13"/>
    <p:sldId id="302" r:id="rId14"/>
    <p:sldId id="295" r:id="rId15"/>
    <p:sldId id="279" r:id="rId16"/>
    <p:sldId id="260" r:id="rId17"/>
    <p:sldId id="283" r:id="rId18"/>
    <p:sldId id="285" r:id="rId19"/>
    <p:sldId id="286" r:id="rId20"/>
    <p:sldId id="284" r:id="rId21"/>
    <p:sldId id="270" r:id="rId22"/>
    <p:sldId id="274" r:id="rId23"/>
    <p:sldId id="271" r:id="rId24"/>
    <p:sldId id="280" r:id="rId25"/>
    <p:sldId id="287" r:id="rId26"/>
    <p:sldId id="289" r:id="rId27"/>
    <p:sldId id="276" r:id="rId28"/>
    <p:sldId id="278" r:id="rId29"/>
    <p:sldId id="299" r:id="rId30"/>
    <p:sldId id="298" r:id="rId31"/>
    <p:sldId id="300" r:id="rId32"/>
    <p:sldId id="303" r:id="rId33"/>
    <p:sldId id="304" r:id="rId34"/>
    <p:sldId id="288" r:id="rId35"/>
    <p:sldId id="282"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08" autoAdjust="0"/>
  </p:normalViewPr>
  <p:slideViewPr>
    <p:cSldViewPr>
      <p:cViewPr varScale="1">
        <p:scale>
          <a:sx n="47" d="100"/>
          <a:sy n="47" d="100"/>
        </p:scale>
        <p:origin x="-1734" y="-84"/>
      </p:cViewPr>
      <p:guideLst>
        <p:guide orient="horz" pos="2160"/>
        <p:guide pos="283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Sheet2!$B$5</c:f>
              <c:strCache>
                <c:ptCount val="1"/>
                <c:pt idx="0">
                  <c:v>2009-10</c:v>
                </c:pt>
              </c:strCache>
            </c:strRef>
          </c:tx>
          <c:invertIfNegative val="0"/>
          <c:dLbls>
            <c:spPr>
              <a:noFill/>
              <a:ln>
                <a:noFill/>
              </a:ln>
              <a:effectLst/>
            </c:spPr>
            <c:txPr>
              <a:bodyPr/>
              <a:lstStyle/>
              <a:p>
                <a:pPr>
                  <a:defRPr sz="105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Sheet2!$A$6:$A$7</c:f>
              <c:strCache>
                <c:ptCount val="2"/>
                <c:pt idx="0">
                  <c:v>Fall-to-Fall</c:v>
                </c:pt>
                <c:pt idx="1">
                  <c:v>Fall-to-Spring</c:v>
                </c:pt>
              </c:strCache>
            </c:strRef>
          </c:cat>
          <c:val>
            <c:numRef>
              <c:f>Sheet2!$B$6:$B$7</c:f>
              <c:numCache>
                <c:formatCode>0.0%</c:formatCode>
                <c:ptCount val="2"/>
                <c:pt idx="0">
                  <c:v>0.52400000000000002</c:v>
                </c:pt>
                <c:pt idx="1">
                  <c:v>0.74099999999999999</c:v>
                </c:pt>
              </c:numCache>
            </c:numRef>
          </c:val>
          <c:extLst xmlns:c16r2="http://schemas.microsoft.com/office/drawing/2015/06/chart">
            <c:ext xmlns:c16="http://schemas.microsoft.com/office/drawing/2014/chart" uri="{C3380CC4-5D6E-409C-BE32-E72D297353CC}">
              <c16:uniqueId val="{00000000-2095-46BA-A179-A3B21F4CB891}"/>
            </c:ext>
          </c:extLst>
        </c:ser>
        <c:ser>
          <c:idx val="1"/>
          <c:order val="1"/>
          <c:tx>
            <c:strRef>
              <c:f>Sheet2!$C$5</c:f>
              <c:strCache>
                <c:ptCount val="1"/>
                <c:pt idx="0">
                  <c:v>2010-11</c:v>
                </c:pt>
              </c:strCache>
            </c:strRef>
          </c:tx>
          <c:invertIfNegative val="0"/>
          <c:dPt>
            <c:idx val="0"/>
            <c:invertIfNegative val="0"/>
            <c:bubble3D val="0"/>
            <c:spPr>
              <a:ln>
                <a:solidFill>
                  <a:schemeClr val="bg1">
                    <a:lumMod val="65000"/>
                    <a:lumOff val="35000"/>
                  </a:schemeClr>
                </a:solidFill>
              </a:ln>
            </c:spPr>
            <c:extLst xmlns:c16r2="http://schemas.microsoft.com/office/drawing/2015/06/chart">
              <c:ext xmlns:c16="http://schemas.microsoft.com/office/drawing/2014/chart" uri="{C3380CC4-5D6E-409C-BE32-E72D297353CC}">
                <c16:uniqueId val="{00000002-2095-46BA-A179-A3B21F4CB891}"/>
              </c:ext>
            </c:extLst>
          </c:dPt>
          <c:cat>
            <c:strRef>
              <c:f>Sheet2!$A$6:$A$7</c:f>
              <c:strCache>
                <c:ptCount val="2"/>
                <c:pt idx="0">
                  <c:v>Fall-to-Fall</c:v>
                </c:pt>
                <c:pt idx="1">
                  <c:v>Fall-to-Spring</c:v>
                </c:pt>
              </c:strCache>
            </c:strRef>
          </c:cat>
          <c:val>
            <c:numRef>
              <c:f>Sheet2!$C$6:$C$7</c:f>
              <c:numCache>
                <c:formatCode>0.0%</c:formatCode>
                <c:ptCount val="2"/>
                <c:pt idx="0">
                  <c:v>0.49</c:v>
                </c:pt>
                <c:pt idx="1">
                  <c:v>0.68799999999999994</c:v>
                </c:pt>
              </c:numCache>
            </c:numRef>
          </c:val>
          <c:extLst xmlns:c16r2="http://schemas.microsoft.com/office/drawing/2015/06/chart">
            <c:ext xmlns:c16="http://schemas.microsoft.com/office/drawing/2014/chart" uri="{C3380CC4-5D6E-409C-BE32-E72D297353CC}">
              <c16:uniqueId val="{00000003-2095-46BA-A179-A3B21F4CB891}"/>
            </c:ext>
          </c:extLst>
        </c:ser>
        <c:ser>
          <c:idx val="2"/>
          <c:order val="2"/>
          <c:tx>
            <c:strRef>
              <c:f>Sheet2!$D$5</c:f>
              <c:strCache>
                <c:ptCount val="1"/>
                <c:pt idx="0">
                  <c:v>2011-12</c:v>
                </c:pt>
              </c:strCache>
            </c:strRef>
          </c:tx>
          <c:invertIfNegative val="0"/>
          <c:cat>
            <c:strRef>
              <c:f>Sheet2!$A$6:$A$7</c:f>
              <c:strCache>
                <c:ptCount val="2"/>
                <c:pt idx="0">
                  <c:v>Fall-to-Fall</c:v>
                </c:pt>
                <c:pt idx="1">
                  <c:v>Fall-to-Spring</c:v>
                </c:pt>
              </c:strCache>
            </c:strRef>
          </c:cat>
          <c:val>
            <c:numRef>
              <c:f>Sheet2!$D$6:$D$7</c:f>
              <c:numCache>
                <c:formatCode>0.0%</c:formatCode>
                <c:ptCount val="2"/>
                <c:pt idx="0">
                  <c:v>0.45500000000000002</c:v>
                </c:pt>
                <c:pt idx="1">
                  <c:v>0.66300000000000003</c:v>
                </c:pt>
              </c:numCache>
            </c:numRef>
          </c:val>
          <c:extLst xmlns:c16r2="http://schemas.microsoft.com/office/drawing/2015/06/chart">
            <c:ext xmlns:c16="http://schemas.microsoft.com/office/drawing/2014/chart" uri="{C3380CC4-5D6E-409C-BE32-E72D297353CC}">
              <c16:uniqueId val="{00000004-2095-46BA-A179-A3B21F4CB891}"/>
            </c:ext>
          </c:extLst>
        </c:ser>
        <c:ser>
          <c:idx val="3"/>
          <c:order val="3"/>
          <c:tx>
            <c:strRef>
              <c:f>Sheet2!$E$5</c:f>
              <c:strCache>
                <c:ptCount val="1"/>
                <c:pt idx="0">
                  <c:v>2012-13</c:v>
                </c:pt>
              </c:strCache>
            </c:strRef>
          </c:tx>
          <c:invertIfNegative val="0"/>
          <c:cat>
            <c:strRef>
              <c:f>Sheet2!$A$6:$A$7</c:f>
              <c:strCache>
                <c:ptCount val="2"/>
                <c:pt idx="0">
                  <c:v>Fall-to-Fall</c:v>
                </c:pt>
                <c:pt idx="1">
                  <c:v>Fall-to-Spring</c:v>
                </c:pt>
              </c:strCache>
            </c:strRef>
          </c:cat>
          <c:val>
            <c:numRef>
              <c:f>Sheet2!$E$6:$E$7</c:f>
              <c:numCache>
                <c:formatCode>0.0%</c:formatCode>
                <c:ptCount val="2"/>
                <c:pt idx="0">
                  <c:v>0.45</c:v>
                </c:pt>
                <c:pt idx="1">
                  <c:v>0.56899999999999995</c:v>
                </c:pt>
              </c:numCache>
            </c:numRef>
          </c:val>
          <c:extLst xmlns:c16r2="http://schemas.microsoft.com/office/drawing/2015/06/chart">
            <c:ext xmlns:c16="http://schemas.microsoft.com/office/drawing/2014/chart" uri="{C3380CC4-5D6E-409C-BE32-E72D297353CC}">
              <c16:uniqueId val="{00000005-2095-46BA-A179-A3B21F4CB891}"/>
            </c:ext>
          </c:extLst>
        </c:ser>
        <c:ser>
          <c:idx val="4"/>
          <c:order val="4"/>
          <c:tx>
            <c:strRef>
              <c:f>Sheet2!$F$5</c:f>
              <c:strCache>
                <c:ptCount val="1"/>
                <c:pt idx="0">
                  <c:v>2013-14</c:v>
                </c:pt>
              </c:strCache>
            </c:strRef>
          </c:tx>
          <c:invertIfNegative val="0"/>
          <c:cat>
            <c:strRef>
              <c:f>Sheet2!$A$6:$A$7</c:f>
              <c:strCache>
                <c:ptCount val="2"/>
                <c:pt idx="0">
                  <c:v>Fall-to-Fall</c:v>
                </c:pt>
                <c:pt idx="1">
                  <c:v>Fall-to-Spring</c:v>
                </c:pt>
              </c:strCache>
            </c:strRef>
          </c:cat>
          <c:val>
            <c:numRef>
              <c:f>Sheet2!$F$6:$F$7</c:f>
              <c:numCache>
                <c:formatCode>0.0%</c:formatCode>
                <c:ptCount val="2"/>
                <c:pt idx="0">
                  <c:v>0.45399999999999996</c:v>
                </c:pt>
                <c:pt idx="1">
                  <c:v>0.626</c:v>
                </c:pt>
              </c:numCache>
            </c:numRef>
          </c:val>
          <c:extLst xmlns:c16r2="http://schemas.microsoft.com/office/drawing/2015/06/chart">
            <c:ext xmlns:c16="http://schemas.microsoft.com/office/drawing/2014/chart" uri="{C3380CC4-5D6E-409C-BE32-E72D297353CC}">
              <c16:uniqueId val="{00000006-2095-46BA-A179-A3B21F4CB891}"/>
            </c:ext>
          </c:extLst>
        </c:ser>
        <c:ser>
          <c:idx val="5"/>
          <c:order val="5"/>
          <c:tx>
            <c:strRef>
              <c:f>Sheet2!$G$5</c:f>
              <c:strCache>
                <c:ptCount val="1"/>
                <c:pt idx="0">
                  <c:v>2014-15</c:v>
                </c:pt>
              </c:strCache>
            </c:strRef>
          </c:tx>
          <c:invertIfNegative val="0"/>
          <c:cat>
            <c:strRef>
              <c:f>Sheet2!$A$6:$A$7</c:f>
              <c:strCache>
                <c:ptCount val="2"/>
                <c:pt idx="0">
                  <c:v>Fall-to-Fall</c:v>
                </c:pt>
                <c:pt idx="1">
                  <c:v>Fall-to-Spring</c:v>
                </c:pt>
              </c:strCache>
            </c:strRef>
          </c:cat>
          <c:val>
            <c:numRef>
              <c:f>Sheet2!$G$6:$G$7</c:f>
              <c:numCache>
                <c:formatCode>0.0%</c:formatCode>
                <c:ptCount val="2"/>
                <c:pt idx="0">
                  <c:v>0.45299999999999996</c:v>
                </c:pt>
                <c:pt idx="1">
                  <c:v>0.59699999999999998</c:v>
                </c:pt>
              </c:numCache>
            </c:numRef>
          </c:val>
          <c:extLst xmlns:c16r2="http://schemas.microsoft.com/office/drawing/2015/06/chart">
            <c:ext xmlns:c16="http://schemas.microsoft.com/office/drawing/2014/chart" uri="{C3380CC4-5D6E-409C-BE32-E72D297353CC}">
              <c16:uniqueId val="{00000007-2095-46BA-A179-A3B21F4CB891}"/>
            </c:ext>
          </c:extLst>
        </c:ser>
        <c:ser>
          <c:idx val="6"/>
          <c:order val="6"/>
          <c:tx>
            <c:strRef>
              <c:f>Sheet2!$H$5</c:f>
              <c:strCache>
                <c:ptCount val="1"/>
                <c:pt idx="0">
                  <c:v>2015-16</c:v>
                </c:pt>
              </c:strCache>
            </c:strRef>
          </c:tx>
          <c:invertIfNegative val="0"/>
          <c:cat>
            <c:strRef>
              <c:f>Sheet2!$A$6:$A$7</c:f>
              <c:strCache>
                <c:ptCount val="2"/>
                <c:pt idx="0">
                  <c:v>Fall-to-Fall</c:v>
                </c:pt>
                <c:pt idx="1">
                  <c:v>Fall-to-Spring</c:v>
                </c:pt>
              </c:strCache>
            </c:strRef>
          </c:cat>
          <c:val>
            <c:numRef>
              <c:f>Sheet2!$H$6:$H$7</c:f>
              <c:numCache>
                <c:formatCode>0.0%</c:formatCode>
                <c:ptCount val="2"/>
                <c:pt idx="0">
                  <c:v>0.42699999999999999</c:v>
                </c:pt>
                <c:pt idx="1">
                  <c:v>0.59899999999999998</c:v>
                </c:pt>
              </c:numCache>
            </c:numRef>
          </c:val>
          <c:extLst xmlns:c16r2="http://schemas.microsoft.com/office/drawing/2015/06/chart">
            <c:ext xmlns:c16="http://schemas.microsoft.com/office/drawing/2014/chart" uri="{C3380CC4-5D6E-409C-BE32-E72D297353CC}">
              <c16:uniqueId val="{00000008-2095-46BA-A179-A3B21F4CB891}"/>
            </c:ext>
          </c:extLst>
        </c:ser>
        <c:ser>
          <c:idx val="7"/>
          <c:order val="7"/>
          <c:tx>
            <c:strRef>
              <c:f>Sheet2!$I$5</c:f>
              <c:strCache>
                <c:ptCount val="1"/>
                <c:pt idx="0">
                  <c:v>2016-17</c:v>
                </c:pt>
              </c:strCache>
            </c:strRef>
          </c:tx>
          <c:invertIfNegative val="0"/>
          <c:dLbls>
            <c:spPr>
              <a:noFill/>
              <a:ln>
                <a:noFill/>
              </a:ln>
              <a:effectLst/>
            </c:spPr>
            <c:txPr>
              <a:bodyPr/>
              <a:lstStyle/>
              <a:p>
                <a:pPr>
                  <a:defRPr sz="105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Sheet2!$A$6:$A$7</c:f>
              <c:strCache>
                <c:ptCount val="2"/>
                <c:pt idx="0">
                  <c:v>Fall-to-Fall</c:v>
                </c:pt>
                <c:pt idx="1">
                  <c:v>Fall-to-Spring</c:v>
                </c:pt>
              </c:strCache>
            </c:strRef>
          </c:cat>
          <c:val>
            <c:numRef>
              <c:f>Sheet2!$I$6:$I$7</c:f>
              <c:numCache>
                <c:formatCode>0.0%</c:formatCode>
                <c:ptCount val="2"/>
                <c:pt idx="0">
                  <c:v>0.42</c:v>
                </c:pt>
                <c:pt idx="1">
                  <c:v>0.58099999999999996</c:v>
                </c:pt>
              </c:numCache>
            </c:numRef>
          </c:val>
          <c:extLst xmlns:c16r2="http://schemas.microsoft.com/office/drawing/2015/06/chart">
            <c:ext xmlns:c16="http://schemas.microsoft.com/office/drawing/2014/chart" uri="{C3380CC4-5D6E-409C-BE32-E72D297353CC}">
              <c16:uniqueId val="{00000009-2095-46BA-A179-A3B21F4CB891}"/>
            </c:ext>
          </c:extLst>
        </c:ser>
        <c:dLbls>
          <c:showLegendKey val="0"/>
          <c:showVal val="0"/>
          <c:showCatName val="0"/>
          <c:showSerName val="0"/>
          <c:showPercent val="0"/>
          <c:showBubbleSize val="0"/>
        </c:dLbls>
        <c:gapWidth val="150"/>
        <c:axId val="87438848"/>
        <c:axId val="87440384"/>
      </c:barChart>
      <c:catAx>
        <c:axId val="87438848"/>
        <c:scaling>
          <c:orientation val="minMax"/>
        </c:scaling>
        <c:delete val="0"/>
        <c:axPos val="b"/>
        <c:numFmt formatCode="General" sourceLinked="0"/>
        <c:majorTickMark val="out"/>
        <c:minorTickMark val="none"/>
        <c:tickLblPos val="nextTo"/>
        <c:txPr>
          <a:bodyPr/>
          <a:lstStyle/>
          <a:p>
            <a:pPr>
              <a:defRPr sz="1400" b="0"/>
            </a:pPr>
            <a:endParaRPr lang="en-US"/>
          </a:p>
        </c:txPr>
        <c:crossAx val="87440384"/>
        <c:crosses val="autoZero"/>
        <c:auto val="1"/>
        <c:lblAlgn val="ctr"/>
        <c:lblOffset val="100"/>
        <c:noMultiLvlLbl val="0"/>
      </c:catAx>
      <c:valAx>
        <c:axId val="87440384"/>
        <c:scaling>
          <c:orientation val="minMax"/>
          <c:max val="1"/>
        </c:scaling>
        <c:delete val="0"/>
        <c:axPos val="l"/>
        <c:numFmt formatCode="0%" sourceLinked="0"/>
        <c:majorTickMark val="out"/>
        <c:minorTickMark val="none"/>
        <c:tickLblPos val="nextTo"/>
        <c:crossAx val="87438848"/>
        <c:crosses val="autoZero"/>
        <c:crossBetween val="between"/>
      </c:valAx>
    </c:plotArea>
    <c:legend>
      <c:legendPos val="r"/>
      <c:overlay val="0"/>
      <c:txPr>
        <a:bodyPr/>
        <a:lstStyle/>
        <a:p>
          <a:pPr>
            <a:defRPr sz="105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2400"/>
            </a:pPr>
            <a:r>
              <a:rPr lang="en-US" sz="2400" dirty="0"/>
              <a:t>Brazosport College’s Loss Analysis</a:t>
            </a:r>
          </a:p>
          <a:p>
            <a:pPr>
              <a:defRPr sz="2400"/>
            </a:pPr>
            <a:r>
              <a:rPr lang="en-US" sz="2400" dirty="0"/>
              <a:t>Fall to Spring Students</a:t>
            </a:r>
          </a:p>
        </c:rich>
      </c:tx>
      <c:overlay val="0"/>
    </c:title>
    <c:autoTitleDeleted val="0"/>
    <c:plotArea>
      <c:layout/>
      <c:barChart>
        <c:barDir val="col"/>
        <c:grouping val="percentStacked"/>
        <c:varyColors val="0"/>
        <c:ser>
          <c:idx val="0"/>
          <c:order val="0"/>
          <c:tx>
            <c:strRef>
              <c:f>Sheet1!$B$1</c:f>
              <c:strCache>
                <c:ptCount val="1"/>
                <c:pt idx="0">
                  <c:v>Returning Students</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Enrolled 2015 Fall - Loss 2016 Spring</c:v>
                </c:pt>
                <c:pt idx="1">
                  <c:v>Enrolled 2016 Fall - Loss 2017 Spring</c:v>
                </c:pt>
                <c:pt idx="2">
                  <c:v>Enrolled 2017 Fall - Loss 2018 Spring</c:v>
                </c:pt>
              </c:strCache>
            </c:strRef>
          </c:cat>
          <c:val>
            <c:numRef>
              <c:f>Sheet1!$B$2:$B$4</c:f>
              <c:numCache>
                <c:formatCode>0.0%</c:formatCode>
                <c:ptCount val="3"/>
                <c:pt idx="0">
                  <c:v>0.70299999999999996</c:v>
                </c:pt>
                <c:pt idx="1">
                  <c:v>0.68899999999999995</c:v>
                </c:pt>
                <c:pt idx="2">
                  <c:v>0.73</c:v>
                </c:pt>
              </c:numCache>
            </c:numRef>
          </c:val>
          <c:extLst xmlns:c16r2="http://schemas.microsoft.com/office/drawing/2015/06/chart">
            <c:ext xmlns:c16="http://schemas.microsoft.com/office/drawing/2014/chart" uri="{C3380CC4-5D6E-409C-BE32-E72D297353CC}">
              <c16:uniqueId val="{00000000-03DA-4DD5-9B6F-972710196BB3}"/>
            </c:ext>
          </c:extLst>
        </c:ser>
        <c:ser>
          <c:idx val="1"/>
          <c:order val="1"/>
          <c:tx>
            <c:strRef>
              <c:f>Sheet1!$C$1</c:f>
              <c:strCache>
                <c:ptCount val="1"/>
                <c:pt idx="0">
                  <c:v>Non-Returning Students</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Enrolled 2015 Fall - Loss 2016 Spring</c:v>
                </c:pt>
                <c:pt idx="1">
                  <c:v>Enrolled 2016 Fall - Loss 2017 Spring</c:v>
                </c:pt>
                <c:pt idx="2">
                  <c:v>Enrolled 2017 Fall - Loss 2018 Spring</c:v>
                </c:pt>
              </c:strCache>
            </c:strRef>
          </c:cat>
          <c:val>
            <c:numRef>
              <c:f>Sheet1!$C$2:$C$4</c:f>
              <c:numCache>
                <c:formatCode>0.0%</c:formatCode>
                <c:ptCount val="3"/>
                <c:pt idx="0">
                  <c:v>0.29699999999999999</c:v>
                </c:pt>
                <c:pt idx="1">
                  <c:v>0.311</c:v>
                </c:pt>
                <c:pt idx="2">
                  <c:v>0.27</c:v>
                </c:pt>
              </c:numCache>
            </c:numRef>
          </c:val>
          <c:extLst xmlns:c16r2="http://schemas.microsoft.com/office/drawing/2015/06/chart">
            <c:ext xmlns:c16="http://schemas.microsoft.com/office/drawing/2014/chart" uri="{C3380CC4-5D6E-409C-BE32-E72D297353CC}">
              <c16:uniqueId val="{00000001-03DA-4DD5-9B6F-972710196BB3}"/>
            </c:ext>
          </c:extLst>
        </c:ser>
        <c:dLbls>
          <c:showLegendKey val="0"/>
          <c:showVal val="0"/>
          <c:showCatName val="0"/>
          <c:showSerName val="0"/>
          <c:showPercent val="0"/>
          <c:showBubbleSize val="0"/>
        </c:dLbls>
        <c:gapWidth val="75"/>
        <c:overlap val="100"/>
        <c:axId val="90380160"/>
        <c:axId val="90381696"/>
      </c:barChart>
      <c:catAx>
        <c:axId val="90380160"/>
        <c:scaling>
          <c:orientation val="minMax"/>
        </c:scaling>
        <c:delete val="0"/>
        <c:axPos val="b"/>
        <c:numFmt formatCode="General" sourceLinked="0"/>
        <c:majorTickMark val="none"/>
        <c:minorTickMark val="none"/>
        <c:tickLblPos val="nextTo"/>
        <c:crossAx val="90381696"/>
        <c:crosses val="autoZero"/>
        <c:auto val="1"/>
        <c:lblAlgn val="ctr"/>
        <c:lblOffset val="100"/>
        <c:noMultiLvlLbl val="0"/>
      </c:catAx>
      <c:valAx>
        <c:axId val="90381696"/>
        <c:scaling>
          <c:orientation val="minMax"/>
          <c:max val="1"/>
          <c:min val="0"/>
        </c:scaling>
        <c:delete val="0"/>
        <c:axPos val="l"/>
        <c:majorGridlines/>
        <c:numFmt formatCode="0%" sourceLinked="1"/>
        <c:majorTickMark val="none"/>
        <c:minorTickMark val="none"/>
        <c:tickLblPos val="nextTo"/>
        <c:crossAx val="90380160"/>
        <c:crosses val="autoZero"/>
        <c:crossBetween val="between"/>
        <c:majorUnit val="0.2"/>
      </c:valAx>
    </c:plotArea>
    <c:legend>
      <c:legendPos val="b"/>
      <c:overlay val="0"/>
    </c:legend>
    <c:plotVisOnly val="1"/>
    <c:dispBlanksAs val="gap"/>
    <c:showDLblsOverMax val="0"/>
  </c:chart>
  <c:spPr>
    <a:solidFill>
      <a:srgbClr val="1E77E2"/>
    </a:solidFill>
  </c:spPr>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0.52381</cdr:x>
      <cdr:y>0.26667</cdr:y>
    </cdr:from>
    <cdr:to>
      <cdr:x>0.80952</cdr:x>
      <cdr:y>0.40889</cdr:y>
    </cdr:to>
    <cdr:cxnSp macro="">
      <cdr:nvCxnSpPr>
        <cdr:cNvPr id="3" name="Straight Arrow Connector 2">
          <a:extLst xmlns:a="http://schemas.openxmlformats.org/drawingml/2006/main">
            <a:ext uri="{FF2B5EF4-FFF2-40B4-BE49-F238E27FC236}">
              <a16:creationId xmlns:a16="http://schemas.microsoft.com/office/drawing/2014/main" xmlns="" id="{9BD2800B-732E-47F4-9C19-E2E2B01A6746}"/>
            </a:ext>
          </a:extLst>
        </cdr:cNvPr>
        <cdr:cNvCxnSpPr/>
      </cdr:nvCxnSpPr>
      <cdr:spPr>
        <a:xfrm xmlns:a="http://schemas.openxmlformats.org/drawingml/2006/main">
          <a:off x="3352800" y="1143000"/>
          <a:ext cx="1828800" cy="609600"/>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CEDCA30-2ED5-41C4-A072-F195EC56C9D7}" type="datetimeFigureOut">
              <a:rPr lang="en-US" smtClean="0"/>
              <a:t>2/12/2018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3E7E218-9473-4E4E-BA13-22C19D998763}" type="slidenum">
              <a:rPr lang="en-US" smtClean="0"/>
              <a:t>‹#›</a:t>
            </a:fld>
            <a:endParaRPr lang="en-US"/>
          </a:p>
        </p:txBody>
      </p:sp>
    </p:spTree>
    <p:extLst>
      <p:ext uri="{BB962C8B-B14F-4D97-AF65-F5344CB8AC3E}">
        <p14:creationId xmlns:p14="http://schemas.microsoft.com/office/powerpoint/2010/main" val="25911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2/12/2018 1:23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10</a:t>
            </a:fld>
            <a:endParaRPr lang="en-US" dirty="0"/>
          </a:p>
        </p:txBody>
      </p:sp>
    </p:spTree>
    <p:extLst>
      <p:ext uri="{BB962C8B-B14F-4D97-AF65-F5344CB8AC3E}">
        <p14:creationId xmlns:p14="http://schemas.microsoft.com/office/powerpoint/2010/main" val="135692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11</a:t>
            </a:fld>
            <a:endParaRPr lang="en-US" dirty="0"/>
          </a:p>
        </p:txBody>
      </p:sp>
    </p:spTree>
    <p:extLst>
      <p:ext uri="{BB962C8B-B14F-4D97-AF65-F5344CB8AC3E}">
        <p14:creationId xmlns:p14="http://schemas.microsoft.com/office/powerpoint/2010/main" val="323398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12</a:t>
            </a:fld>
            <a:endParaRPr lang="en-US" dirty="0"/>
          </a:p>
        </p:txBody>
      </p:sp>
    </p:spTree>
    <p:extLst>
      <p:ext uri="{BB962C8B-B14F-4D97-AF65-F5344CB8AC3E}">
        <p14:creationId xmlns:p14="http://schemas.microsoft.com/office/powerpoint/2010/main" val="173457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Over the past 7 years BC has seen significant declines in FTIC student</a:t>
            </a:r>
            <a:r>
              <a:rPr lang="en-US" baseline="0" dirty="0"/>
              <a:t> </a:t>
            </a:r>
            <a:r>
              <a:rPr lang="en-US" dirty="0"/>
              <a:t>retention.</a:t>
            </a:r>
            <a:r>
              <a:rPr lang="en-US" baseline="0" dirty="0"/>
              <a:t> Fall to Spring retention declined 16 points over the past 7 years while Fall to fall dropped 10.4 points.  The National Student Clearinghouse Research Center reported fall to fall retention at 49% for the Fall 2015 entering cohort. The national average is about 7 points higher than BC’s fall to fall retention. </a:t>
            </a:r>
          </a:p>
          <a:p>
            <a:endParaRPr lang="en-US" baseline="0" dirty="0"/>
          </a:p>
          <a:p>
            <a:r>
              <a:rPr lang="en-US" baseline="0" dirty="0"/>
              <a:t>Has anyone else seen these same declines at your institutions?</a:t>
            </a:r>
          </a:p>
          <a:p>
            <a:endParaRPr lang="en-US" baseline="0" dirty="0"/>
          </a:p>
          <a:p>
            <a:r>
              <a:rPr lang="en-US" baseline="0" dirty="0"/>
              <a:t>Why is this problem important?</a:t>
            </a:r>
          </a:p>
          <a:p>
            <a:r>
              <a:rPr lang="en-US" dirty="0"/>
              <a:t>Retaining students is important to BC because students who persist from semester to semester are more likely to stay focused on their educational</a:t>
            </a:r>
            <a:r>
              <a:rPr lang="en-US" baseline="0" dirty="0"/>
              <a:t> goal of attaining a certificate or degree and thus completing.</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BC leadership was monitoring our retention issue and even made it part of our Strategic Plan.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BC recognized student retention as a priority in managing student loss. And, a plan was put into place to investigate our retention decline. </a:t>
            </a:r>
          </a:p>
          <a:p>
            <a:r>
              <a:rPr lang="en-US" baseline="0" dirty="0"/>
              <a:t/>
            </a:r>
            <a:br>
              <a:rPr lang="en-US" baseline="0" dirty="0"/>
            </a:br>
            <a:endParaRPr lang="en-US" baseline="0" dirty="0"/>
          </a:p>
          <a:p>
            <a:r>
              <a:rPr lang="en-US" baseline="0" dirty="0"/>
              <a:t>Research finds that there are many factors that contribute to student retention such as poor student performance, financial, employment, family / childcare issues, educational options (</a:t>
            </a:r>
            <a:r>
              <a:rPr lang="en-US" baseline="0" dirty="0" err="1"/>
              <a:t>ie</a:t>
            </a:r>
            <a:r>
              <a:rPr lang="en-US" baseline="0" dirty="0"/>
              <a:t>, other colleges/universities to attend), and student engagement just to name a few.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Do you know your fall to fall and fall to spring retention rates</a:t>
            </a:r>
          </a:p>
          <a:p>
            <a:endParaRPr lang="en-US" baseline="0" dirty="0"/>
          </a:p>
          <a:p>
            <a:r>
              <a:rPr lang="en-US" baseline="0" dirty="0"/>
              <a:t>What % of your students are not returning</a:t>
            </a:r>
          </a:p>
          <a:p>
            <a:endParaRPr lang="en-US" baseline="0" dirty="0"/>
          </a:p>
          <a:p>
            <a:r>
              <a:rPr lang="en-US" baseline="0" dirty="0"/>
              <a:t>What is the revenue impact of non-returning students?</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a:t>
            </a:r>
            <a:r>
              <a:rPr lang="en-US" baseline="0" dirty="0"/>
              <a:t> don’t students return?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Research finds that there are many factors that contribute to student retention such as poor student performance, financial, employment, family / childcare issues, educational options (</a:t>
            </a:r>
            <a:r>
              <a:rPr lang="en-US" baseline="0" dirty="0" err="1"/>
              <a:t>ie</a:t>
            </a:r>
            <a:r>
              <a:rPr lang="en-US" baseline="0" dirty="0"/>
              <a:t>, other colleges/universities to attend), and student engagement just to name a few.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We’ve grouped these factors into 3 categories: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Student Centric or student centered factors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Institutional factors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Factors beyond the institution’s control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r>
              <a:rPr lang="en-US" dirty="0"/>
              <a:t>Student centric factors are factors such as poor performance, probation,</a:t>
            </a:r>
            <a:r>
              <a:rPr lang="en-US" baseline="0" dirty="0"/>
              <a:t> financial issues, family / childcare issues, college readiness</a:t>
            </a:r>
            <a:endParaRPr lang="en-US" dirty="0"/>
          </a:p>
          <a:p>
            <a:endParaRPr lang="en-US" dirty="0"/>
          </a:p>
          <a:p>
            <a:r>
              <a:rPr lang="en-US" dirty="0"/>
              <a:t>Institutional factors are factors such as mandatory orientation, course availability, loosing good students to the competition</a:t>
            </a:r>
          </a:p>
          <a:p>
            <a:endParaRPr lang="en-US" dirty="0"/>
          </a:p>
          <a:p>
            <a:r>
              <a:rPr lang="en-US" dirty="0"/>
              <a:t>Factors beyond</a:t>
            </a:r>
            <a:r>
              <a:rPr lang="en-US" baseline="0" dirty="0"/>
              <a:t> institution’s control – Hurricane Harvey (Natural disasters), strong economy</a:t>
            </a:r>
          </a:p>
          <a:p>
            <a:endParaRPr lang="en-US" baseline="0"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Cindy - Uncovering why students fail to re-enroll</a:t>
            </a:r>
          </a:p>
          <a:p>
            <a:endParaRPr lang="en-US" dirty="0"/>
          </a:p>
          <a:p>
            <a:r>
              <a:rPr lang="en-US" dirty="0"/>
              <a:t>Exercise</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a:t>
            </a:r>
            <a:r>
              <a:rPr lang="en-US" baseline="0" dirty="0"/>
              <a:t> let</a:t>
            </a:r>
            <a:r>
              <a:rPr lang="en-US" dirty="0"/>
              <a:t>’s quantify our retention and see why this issue </a:t>
            </a:r>
            <a:r>
              <a:rPr lang="en-US" baseline="0" dirty="0"/>
              <a:t>needs to be addressed. We are going to do a little exercise.  I want you to think about your own institutions retention rates.  Pick a fall to fall or fall to spring retention rate.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1.  What is your typical fall enrollment?</a:t>
            </a:r>
          </a:p>
          <a:p>
            <a:r>
              <a:rPr lang="en-US" baseline="0" dirty="0"/>
              <a:t>2.  What is your fall to spring retention rate?</a:t>
            </a:r>
          </a:p>
          <a:p>
            <a:r>
              <a:rPr lang="en-US" baseline="0" dirty="0"/>
              <a:t>3.  What percentage of your students are not returning?  Now, convert that to a number.</a:t>
            </a:r>
          </a:p>
          <a:p>
            <a:r>
              <a:rPr lang="en-US" baseline="0" dirty="0"/>
              <a:t>For example if your fall to spring retention rate is 50% and you enrolled 4,000 fall students, that means that 2,000 students did not return.  </a:t>
            </a:r>
          </a:p>
          <a:p>
            <a:r>
              <a:rPr lang="en-US" baseline="0" dirty="0"/>
              <a:t>4.  What is the average number of credit hours your students take in a semester.  Let’s say 9.</a:t>
            </a:r>
          </a:p>
          <a:p>
            <a:r>
              <a:rPr lang="en-US" baseline="0" dirty="0"/>
              <a:t>5.  Now, think about your student tuition and fees, what would the tuition and fees be for 9 hours.  Let’s say $800</a:t>
            </a:r>
          </a:p>
          <a:p>
            <a:r>
              <a:rPr lang="en-US" baseline="0" dirty="0"/>
              <a:t>6.  Do you know the average amount of state funding received per student?  Let’s say that state funding is $1,200 . </a:t>
            </a:r>
          </a:p>
          <a:p>
            <a:r>
              <a:rPr lang="en-US" baseline="0" dirty="0"/>
              <a:t>7.  Let’s add tuition &amp; fees together with state funding.  That’s $2,000 in revenue per student.</a:t>
            </a:r>
          </a:p>
          <a:p>
            <a:pPr marL="228600" indent="-228600">
              <a:buAutoNum type="arabicPeriod" startAt="8"/>
            </a:pPr>
            <a:r>
              <a:rPr lang="en-US" baseline="0" dirty="0"/>
              <a:t>If we multiply the number of students not returning (2,000) by the total revenue per student, $2,000 </a:t>
            </a:r>
          </a:p>
          <a:p>
            <a:pPr marL="228600" indent="-228600">
              <a:buAutoNum type="arabicPeriod" startAt="8"/>
            </a:pPr>
            <a:r>
              <a:rPr lang="en-US" baseline="0" dirty="0"/>
              <a:t>that equals to a 4 million dollar loss in revenue. </a:t>
            </a:r>
          </a:p>
          <a:p>
            <a:pPr marL="228600" indent="-228600">
              <a:buAutoNum type="arabicPeriod" startAt="8"/>
            </a:pPr>
            <a:endParaRPr lang="en-US" baseline="0" dirty="0"/>
          </a:p>
          <a:p>
            <a:pPr marL="0" indent="0">
              <a:buNone/>
            </a:pPr>
            <a:r>
              <a:rPr lang="en-US" baseline="0" dirty="0"/>
              <a:t>If we just consider the financial impact retention has on our bottom line, then it is worth exploring, don’t you think?</a:t>
            </a:r>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retention plan mainly focused on the institutional factors but also addressed some of the student centered factors.</a:t>
            </a:r>
          </a:p>
          <a:p>
            <a:endParaRPr lang="en-US" dirty="0"/>
          </a:p>
          <a:p>
            <a:r>
              <a:rPr lang="en-US" dirty="0"/>
              <a:t>We called our plan the Loss Analysis.</a:t>
            </a:r>
          </a:p>
          <a:p>
            <a:endParaRPr lang="en-US" dirty="0"/>
          </a:p>
          <a:p>
            <a:r>
              <a:rPr lang="en-US" dirty="0"/>
              <a:t>We first talked thru our</a:t>
            </a:r>
            <a:r>
              <a:rPr lang="en-US" baseline="0" dirty="0"/>
              <a:t> </a:t>
            </a:r>
            <a:r>
              <a:rPr lang="en-US" dirty="0"/>
              <a:t>registration</a:t>
            </a:r>
            <a:r>
              <a:rPr lang="en-US" baseline="0" dirty="0"/>
              <a:t> process for returning students with the Registrar’s office.  We brainstormed what could be holding students back from re-enrolling.</a:t>
            </a:r>
          </a:p>
          <a:p>
            <a:endParaRPr lang="en-US" baseline="0" dirty="0"/>
          </a:p>
          <a:p>
            <a:r>
              <a:rPr lang="en-US" baseline="0" dirty="0"/>
              <a:t>Now remember, that are returning students. They’ve already successfully been through the registration process at least once.</a:t>
            </a:r>
          </a:p>
          <a:p>
            <a:r>
              <a:rPr lang="en-US" baseline="0" dirty="0"/>
              <a:t/>
            </a:r>
            <a:br>
              <a:rPr lang="en-US" baseline="0" dirty="0"/>
            </a:br>
            <a:r>
              <a:rPr lang="en-US" baseline="0" dirty="0"/>
              <a:t>What barriers exist to prevent or hold students back from returning.</a:t>
            </a:r>
          </a:p>
          <a:p>
            <a:r>
              <a:rPr lang="en-US" baseline="0" dirty="0"/>
              <a:t>    Registration Process</a:t>
            </a:r>
            <a:br>
              <a:rPr lang="en-US" baseline="0" dirty="0"/>
            </a:br>
            <a:r>
              <a:rPr lang="en-US" baseline="0" dirty="0"/>
              <a:t>    Available Courses</a:t>
            </a:r>
          </a:p>
          <a:p>
            <a:r>
              <a:rPr lang="en-US" baseline="0" dirty="0"/>
              <a:t>    Funds to pay for courses</a:t>
            </a:r>
          </a:p>
          <a:p>
            <a:r>
              <a:rPr lang="en-US" baseline="0" dirty="0"/>
              <a:t>    is it as simple as a meningitis vaccination</a:t>
            </a:r>
          </a:p>
          <a:p>
            <a:endParaRPr lang="en-US" baseline="0" dirty="0"/>
          </a:p>
          <a:p>
            <a:r>
              <a:rPr lang="en-US" baseline="0" dirty="0"/>
              <a:t>What barriers exist at your institutions?</a:t>
            </a:r>
          </a:p>
          <a:p>
            <a:endParaRPr lang="en-US" baseline="0" dirty="0"/>
          </a:p>
          <a:p>
            <a:r>
              <a:rPr lang="en-US" baseline="0" dirty="0"/>
              <a:t>Are there different barriers for different cohorts of students?</a:t>
            </a:r>
          </a:p>
          <a:p>
            <a:r>
              <a:rPr lang="en-US" baseline="0" dirty="0"/>
              <a:t> (dual credit students vs dev </a:t>
            </a:r>
            <a:r>
              <a:rPr lang="en-US" baseline="0" dirty="0" err="1"/>
              <a:t>ed</a:t>
            </a:r>
            <a:r>
              <a:rPr lang="en-US" baseline="0" dirty="0"/>
              <a:t> students)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19</a:t>
            </a:fld>
            <a:endParaRPr lang="en-US"/>
          </a:p>
        </p:txBody>
      </p:sp>
    </p:spTree>
    <p:extLst>
      <p:ext uri="{BB962C8B-B14F-4D97-AF65-F5344CB8AC3E}">
        <p14:creationId xmlns:p14="http://schemas.microsoft.com/office/powerpoint/2010/main" val="4043246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Involving Key Stakeholders in the creation of the Loss Analysis was vital to the success of the project.</a:t>
            </a:r>
          </a:p>
          <a:p>
            <a:endParaRPr lang="en-US" baseline="0" dirty="0"/>
          </a:p>
          <a:p>
            <a:r>
              <a:rPr lang="en-US" baseline="0" dirty="0"/>
              <a:t>It helped us locate pertinent fields in our student information system</a:t>
            </a:r>
          </a:p>
          <a:p>
            <a:endParaRPr lang="en-US" baseline="0" dirty="0"/>
          </a:p>
          <a:p>
            <a:r>
              <a:rPr lang="en-US" baseline="0" dirty="0"/>
              <a:t>The Registrar’s Office was instrumental in walking through and documenting the registration process</a:t>
            </a:r>
          </a:p>
          <a:p>
            <a:r>
              <a:rPr lang="en-US" baseline="0" dirty="0"/>
              <a:t>The Business Office helped us understand the billing / student process.</a:t>
            </a:r>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20</a:t>
            </a:fld>
            <a:endParaRPr lang="en-US"/>
          </a:p>
        </p:txBody>
      </p:sp>
    </p:spTree>
    <p:extLst>
      <p:ext uri="{BB962C8B-B14F-4D97-AF65-F5344CB8AC3E}">
        <p14:creationId xmlns:p14="http://schemas.microsoft.com/office/powerpoint/2010/main" val="4043246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a:t>
            </a:fld>
            <a:endParaRPr lang="en-US" dirty="0"/>
          </a:p>
        </p:txBody>
      </p:sp>
    </p:spTree>
    <p:extLst>
      <p:ext uri="{BB962C8B-B14F-4D97-AF65-F5344CB8AC3E}">
        <p14:creationId xmlns:p14="http://schemas.microsoft.com/office/powerpoint/2010/main" val="482213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we brainstormed possible</a:t>
            </a:r>
            <a:r>
              <a:rPr lang="en-US" baseline="0" dirty="0"/>
              <a:t> barriers keeping students from returning, we created a list of categories. </a:t>
            </a:r>
          </a:p>
          <a:p>
            <a:r>
              <a:rPr lang="en-US" baseline="0" dirty="0"/>
              <a:t>Initially we came up with about 18 different categories.</a:t>
            </a:r>
          </a:p>
          <a:p>
            <a:r>
              <a:rPr lang="en-US" baseline="0" dirty="0"/>
              <a:t>After digging into the category data, we divided some categories up and created additional categories.</a:t>
            </a:r>
          </a:p>
          <a:p>
            <a:r>
              <a:rPr lang="en-US" baseline="0" dirty="0"/>
              <a:t>These categories were prioritized and student from the category we felt was most important were listed first down to an unknown category.</a:t>
            </a:r>
          </a:p>
          <a:p>
            <a:r>
              <a:rPr lang="en-US" baseline="0" dirty="0"/>
              <a:t>Students were only included in 1 category. However that doesn’t mean they were not in other categories.</a:t>
            </a:r>
          </a:p>
          <a:p>
            <a:r>
              <a:rPr lang="en-US" baseline="0" dirty="0"/>
              <a:t>They could fall out of 1 category and move to the next category in the list.</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21</a:t>
            </a:fld>
            <a:endParaRPr lang="en-US"/>
          </a:p>
        </p:txBody>
      </p:sp>
    </p:spTree>
    <p:extLst>
      <p:ext uri="{BB962C8B-B14F-4D97-AF65-F5344CB8AC3E}">
        <p14:creationId xmlns:p14="http://schemas.microsoft.com/office/powerpoint/2010/main" val="1199499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the daily report we receive during registration.</a:t>
            </a:r>
          </a:p>
          <a:p>
            <a:r>
              <a:rPr lang="en-US" dirty="0"/>
              <a:t>It gathers and compares the students from the fall semester and determines if they’ve returned.  If non-returning, which category do they fall into?  It also compares 3 fall to spring retention periods.</a:t>
            </a:r>
          </a:p>
          <a:p>
            <a:endParaRPr lang="en-US" dirty="0"/>
          </a:p>
          <a:p>
            <a:r>
              <a:rPr lang="en-US" dirty="0"/>
              <a:t>Using ZogoTech we can click on</a:t>
            </a:r>
            <a:r>
              <a:rPr lang="en-US" baseline="0" dirty="0"/>
              <a:t> a category cell and get a list of students that are in the category.</a:t>
            </a:r>
          </a:p>
          <a:p>
            <a:endParaRPr lang="en-US" baseline="0" dirty="0"/>
          </a:p>
          <a:p>
            <a:r>
              <a:rPr lang="en-US" baseline="0" dirty="0"/>
              <a:t>This makes it easy to follow-up with students.</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22</a:t>
            </a:fld>
            <a:endParaRPr lang="en-US"/>
          </a:p>
        </p:txBody>
      </p:sp>
    </p:spTree>
    <p:extLst>
      <p:ext uri="{BB962C8B-B14F-4D97-AF65-F5344CB8AC3E}">
        <p14:creationId xmlns:p14="http://schemas.microsoft.com/office/powerpoint/2010/main" val="1373268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began development on</a:t>
            </a:r>
            <a:r>
              <a:rPr lang="en-US" baseline="0" dirty="0"/>
              <a:t> the loss analysis last spring.  We </a:t>
            </a:r>
            <a:r>
              <a:rPr lang="en-US" dirty="0"/>
              <a:t>have been using the loss analysis for</a:t>
            </a:r>
            <a:r>
              <a:rPr lang="en-US" baseline="0" dirty="0"/>
              <a:t> two semesters.</a:t>
            </a:r>
          </a:p>
          <a:p>
            <a:endParaRPr lang="en-US" baseline="0" dirty="0"/>
          </a:p>
          <a:p>
            <a:r>
              <a:rPr lang="en-US" baseline="0" dirty="0"/>
              <a:t>Unfortunately due to factors beyond the institutions control we did not see an increase in spring to fall retention.</a:t>
            </a:r>
          </a:p>
          <a:p>
            <a:endParaRPr lang="en-US" baseline="0" dirty="0"/>
          </a:p>
          <a:p>
            <a:r>
              <a:rPr lang="en-US" baseline="0" dirty="0"/>
              <a:t>However, this fall to spring, we experienced about a 3% increase in retention.</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23</a:t>
            </a:fld>
            <a:endParaRPr lang="en-US"/>
          </a:p>
        </p:txBody>
      </p:sp>
    </p:spTree>
    <p:extLst>
      <p:ext uri="{BB962C8B-B14F-4D97-AF65-F5344CB8AC3E}">
        <p14:creationId xmlns:p14="http://schemas.microsoft.com/office/powerpoint/2010/main" val="2994525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Loss of 978 =</a:t>
            </a:r>
            <a:r>
              <a:rPr lang="en-US" baseline="0" dirty="0"/>
              <a:t> $2.4 million</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24</a:t>
            </a:fld>
            <a:endParaRPr lang="en-US"/>
          </a:p>
        </p:txBody>
      </p:sp>
    </p:spTree>
    <p:extLst>
      <p:ext uri="{BB962C8B-B14F-4D97-AF65-F5344CB8AC3E}">
        <p14:creationId xmlns:p14="http://schemas.microsoft.com/office/powerpoint/2010/main" val="1385451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is Key!  Now we can send targeted communication</a:t>
            </a:r>
            <a:r>
              <a:rPr lang="en-US" baseline="0" dirty="0"/>
              <a:t> - </a:t>
            </a:r>
            <a:r>
              <a:rPr lang="en-US" dirty="0"/>
              <a:t>Via email! Via Text! Via</a:t>
            </a:r>
            <a:r>
              <a:rPr lang="en-US" baseline="0" dirty="0"/>
              <a:t> Facebook</a:t>
            </a:r>
          </a:p>
          <a:p>
            <a:r>
              <a:rPr lang="en-US" baseline="0" dirty="0"/>
              <a:t>Registrar’s office sent a specific email to Dual Credit student’s not enrolled encouraging them to enroll</a:t>
            </a:r>
          </a:p>
          <a:p>
            <a:r>
              <a:rPr lang="en-US" baseline="0" dirty="0"/>
              <a:t>Sent a text to non-dual credit students with a meningitis hold giving them information on how to release their hold.</a:t>
            </a:r>
          </a:p>
          <a:p>
            <a:r>
              <a:rPr lang="en-US" baseline="0" dirty="0"/>
              <a:t>Business office is following up with students with bus </a:t>
            </a:r>
            <a:r>
              <a:rPr lang="en-US" baseline="0" dirty="0" err="1"/>
              <a:t>ofc</a:t>
            </a:r>
            <a:r>
              <a:rPr lang="en-US" baseline="0" dirty="0"/>
              <a:t> holds. They are being very vigilant about their follow-up. Training held with office.</a:t>
            </a:r>
          </a:p>
          <a:p>
            <a:r>
              <a:rPr lang="en-US" baseline="0" dirty="0"/>
              <a:t>Because of the Loss Analysis, lots of attention is being placed on clearing student holds. A new message about “clearing holds” was placed on our large college sign.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25</a:t>
            </a:fld>
            <a:endParaRPr lang="en-US"/>
          </a:p>
        </p:txBody>
      </p:sp>
    </p:spTree>
    <p:extLst>
      <p:ext uri="{BB962C8B-B14F-4D97-AF65-F5344CB8AC3E}">
        <p14:creationId xmlns:p14="http://schemas.microsoft.com/office/powerpoint/2010/main" val="1850837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2/12/2018 1:23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Stakeholders</a:t>
            </a:r>
            <a:r>
              <a:rPr lang="en-US" baseline="0" dirty="0"/>
              <a:t> – possible workflow changes in recording contacts with students. May all be entering in ZT now.</a:t>
            </a:r>
            <a:br>
              <a:rPr lang="en-US" baseline="0" dirty="0"/>
            </a:br>
            <a:r>
              <a:rPr lang="en-US" baseline="0" dirty="0"/>
              <a:t>Do stakeholders know how to follow-up</a:t>
            </a:r>
          </a:p>
          <a:p>
            <a:endParaRPr lang="en-US" baseline="0" dirty="0"/>
          </a:p>
          <a:p>
            <a:r>
              <a:rPr lang="en-US" baseline="0" dirty="0"/>
              <a:t>Are all interventions working?  </a:t>
            </a:r>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27</a:t>
            </a:fld>
            <a:endParaRPr lang="en-US" dirty="0"/>
          </a:p>
        </p:txBody>
      </p:sp>
    </p:spTree>
    <p:extLst>
      <p:ext uri="{BB962C8B-B14F-4D97-AF65-F5344CB8AC3E}">
        <p14:creationId xmlns:p14="http://schemas.microsoft.com/office/powerpoint/2010/main" val="1331206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28</a:t>
            </a:fld>
            <a:endParaRPr lang="en-US" dirty="0"/>
          </a:p>
        </p:txBody>
      </p:sp>
    </p:spTree>
    <p:extLst>
      <p:ext uri="{BB962C8B-B14F-4D97-AF65-F5344CB8AC3E}">
        <p14:creationId xmlns:p14="http://schemas.microsoft.com/office/powerpoint/2010/main" val="2695199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29</a:t>
            </a:fld>
            <a:endParaRPr lang="en-US" dirty="0"/>
          </a:p>
        </p:txBody>
      </p:sp>
    </p:spTree>
    <p:extLst>
      <p:ext uri="{BB962C8B-B14F-4D97-AF65-F5344CB8AC3E}">
        <p14:creationId xmlns:p14="http://schemas.microsoft.com/office/powerpoint/2010/main" val="140918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30</a:t>
            </a:fld>
            <a:endParaRPr lang="en-US" dirty="0"/>
          </a:p>
        </p:txBody>
      </p:sp>
    </p:spTree>
    <p:extLst>
      <p:ext uri="{BB962C8B-B14F-4D97-AF65-F5344CB8AC3E}">
        <p14:creationId xmlns:p14="http://schemas.microsoft.com/office/powerpoint/2010/main" val="2184278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3</a:t>
            </a:fld>
            <a:endParaRPr lang="en-US" dirty="0"/>
          </a:p>
        </p:txBody>
      </p:sp>
    </p:spTree>
    <p:extLst>
      <p:ext uri="{BB962C8B-B14F-4D97-AF65-F5344CB8AC3E}">
        <p14:creationId xmlns:p14="http://schemas.microsoft.com/office/powerpoint/2010/main" val="482213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31</a:t>
            </a:fld>
            <a:endParaRPr lang="en-US" dirty="0"/>
          </a:p>
        </p:txBody>
      </p:sp>
    </p:spTree>
    <p:extLst>
      <p:ext uri="{BB962C8B-B14F-4D97-AF65-F5344CB8AC3E}">
        <p14:creationId xmlns:p14="http://schemas.microsoft.com/office/powerpoint/2010/main" val="3645935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2/12/2018 1:23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4</a:t>
            </a:fld>
            <a:endParaRPr lang="en-US" dirty="0"/>
          </a:p>
        </p:txBody>
      </p:sp>
    </p:spTree>
    <p:extLst>
      <p:ext uri="{BB962C8B-B14F-4D97-AF65-F5344CB8AC3E}">
        <p14:creationId xmlns:p14="http://schemas.microsoft.com/office/powerpoint/2010/main" val="176009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5</a:t>
            </a:fld>
            <a:endParaRPr lang="en-US" dirty="0"/>
          </a:p>
        </p:txBody>
      </p:sp>
    </p:spTree>
    <p:extLst>
      <p:ext uri="{BB962C8B-B14F-4D97-AF65-F5344CB8AC3E}">
        <p14:creationId xmlns:p14="http://schemas.microsoft.com/office/powerpoint/2010/main" val="3551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6</a:t>
            </a:fld>
            <a:endParaRPr lang="en-US" dirty="0"/>
          </a:p>
        </p:txBody>
      </p:sp>
    </p:spTree>
    <p:extLst>
      <p:ext uri="{BB962C8B-B14F-4D97-AF65-F5344CB8AC3E}">
        <p14:creationId xmlns:p14="http://schemas.microsoft.com/office/powerpoint/2010/main" val="364074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7</a:t>
            </a:fld>
            <a:endParaRPr lang="en-US" dirty="0"/>
          </a:p>
        </p:txBody>
      </p:sp>
    </p:spTree>
    <p:extLst>
      <p:ext uri="{BB962C8B-B14F-4D97-AF65-F5344CB8AC3E}">
        <p14:creationId xmlns:p14="http://schemas.microsoft.com/office/powerpoint/2010/main" val="1182815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8</a:t>
            </a:fld>
            <a:endParaRPr lang="en-US" dirty="0"/>
          </a:p>
        </p:txBody>
      </p:sp>
    </p:spTree>
    <p:extLst>
      <p:ext uri="{BB962C8B-B14F-4D97-AF65-F5344CB8AC3E}">
        <p14:creationId xmlns:p14="http://schemas.microsoft.com/office/powerpoint/2010/main" val="2673175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E7E218-9473-4E4E-BA13-22C19D998763}" type="slidenum">
              <a:rPr lang="en-US" smtClean="0"/>
              <a:t>9</a:t>
            </a:fld>
            <a:endParaRPr lang="en-US" dirty="0"/>
          </a:p>
        </p:txBody>
      </p:sp>
    </p:spTree>
    <p:extLst>
      <p:ext uri="{BB962C8B-B14F-4D97-AF65-F5344CB8AC3E}">
        <p14:creationId xmlns:p14="http://schemas.microsoft.com/office/powerpoint/2010/main" val="264187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footer_graphic.png"/>
          <p:cNvPicPr>
            <a:picLocks noChangeAspect="1"/>
          </p:cNvPicPr>
          <p:nvPr/>
        </p:nvPicPr>
        <p:blipFill>
          <a:blip r:embed="rId15"/>
          <a:stretch>
            <a:fillRect/>
          </a:stretch>
        </p:blipFill>
        <p:spPr>
          <a:xfrm>
            <a:off x="0" y="5435827"/>
            <a:ext cx="9144000" cy="1420586"/>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youtube.com/watch?v=3Vekkjn3OZs"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guidebook.com/getit"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mnguyen@zogotech.com"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mailto:cindy.ullrich@brazosport.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www.dcccd.edu/SiteCollectionDocuments/DCCCD/Docs/Departments/DO/IR/RightToKnow.pdf"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021" y="1295400"/>
            <a:ext cx="8031957" cy="2286000"/>
          </a:xfrm>
        </p:spPr>
        <p:txBody>
          <a:bodyPr/>
          <a:lstStyle/>
          <a:p>
            <a:r>
              <a:rPr lang="en-US" sz="6000" dirty="0"/>
              <a:t>Improving Student Success with Data </a:t>
            </a:r>
            <a:br>
              <a:rPr lang="en-US" sz="6000" dirty="0"/>
            </a:br>
            <a:r>
              <a:rPr lang="en-US" dirty="0"/>
              <a:t>A Student Loss Analysis</a:t>
            </a:r>
            <a:endParaRPr lang="en-US" sz="6000"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a:t>ZogoTech</a:t>
            </a:r>
          </a:p>
          <a:p>
            <a:r>
              <a:rPr lang="en-US" dirty="0"/>
              <a:t>Brazosport College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28600" y="381001"/>
            <a:ext cx="8763000" cy="648286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5400" dirty="0"/>
          </a:p>
          <a:p>
            <a:pPr marL="0" indent="0" algn="ctr">
              <a:buNone/>
            </a:pPr>
            <a:r>
              <a:rPr lang="en-US" sz="5400" dirty="0"/>
              <a:t>For some College is their </a:t>
            </a:r>
            <a:br>
              <a:rPr lang="en-US" sz="5400" dirty="0"/>
            </a:br>
            <a:r>
              <a:rPr lang="en-US" sz="7200" b="1" dirty="0">
                <a:solidFill>
                  <a:srgbClr val="FF0000"/>
                </a:solidFill>
              </a:rPr>
              <a:t>ONLY &amp; LAST </a:t>
            </a:r>
            <a:r>
              <a:rPr lang="en-US" sz="5400" dirty="0">
                <a:solidFill>
                  <a:srgbClr val="FF0000"/>
                </a:solidFill>
              </a:rPr>
              <a:t/>
            </a:r>
            <a:br>
              <a:rPr lang="en-US" sz="5400" dirty="0">
                <a:solidFill>
                  <a:srgbClr val="FF0000"/>
                </a:solidFill>
              </a:rPr>
            </a:br>
            <a:r>
              <a:rPr lang="en-US" sz="5400" dirty="0"/>
              <a:t>chance for success</a:t>
            </a:r>
          </a:p>
        </p:txBody>
      </p:sp>
    </p:spTree>
    <p:extLst>
      <p:ext uri="{BB962C8B-B14F-4D97-AF65-F5344CB8AC3E}">
        <p14:creationId xmlns:p14="http://schemas.microsoft.com/office/powerpoint/2010/main" val="41850431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28600" y="381001"/>
            <a:ext cx="8763000" cy="648286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3600" dirty="0"/>
              <a:t>Angel Sanchez: From prison to college grad</a:t>
            </a:r>
            <a:br>
              <a:rPr lang="en-US" sz="3600" dirty="0"/>
            </a:br>
            <a:r>
              <a:rPr lang="en-US" sz="2000" dirty="0">
                <a:hlinkClick r:id="rId5"/>
              </a:rPr>
              <a:t>https://www.youtube.com/watch?v=3Vekkjn3OZs</a:t>
            </a:r>
            <a:r>
              <a:rPr lang="en-US" sz="2000" dirty="0"/>
              <a:t> </a:t>
            </a:r>
            <a:br>
              <a:rPr lang="en-US" sz="2000" dirty="0"/>
            </a:br>
            <a:endParaRPr lang="en-US" sz="2000" dirty="0"/>
          </a:p>
          <a:p>
            <a:pPr marL="0" indent="0" algn="ctr">
              <a:buNone/>
            </a:pPr>
            <a:r>
              <a:rPr lang="en-US" sz="4400" dirty="0"/>
              <a:t> </a:t>
            </a:r>
          </a:p>
        </p:txBody>
      </p:sp>
    </p:spTree>
    <p:extLst>
      <p:ext uri="{BB962C8B-B14F-4D97-AF65-F5344CB8AC3E}">
        <p14:creationId xmlns:p14="http://schemas.microsoft.com/office/powerpoint/2010/main" val="376938815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28600" y="381001"/>
            <a:ext cx="8763000" cy="648286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400" dirty="0"/>
              <a:t>What is </a:t>
            </a:r>
            <a:r>
              <a:rPr lang="en-US" sz="4400" dirty="0" err="1"/>
              <a:t>Brazosport</a:t>
            </a:r>
            <a:r>
              <a:rPr lang="en-US" sz="4400" dirty="0"/>
              <a:t> College </a:t>
            </a:r>
          </a:p>
          <a:p>
            <a:pPr marL="0" indent="0" algn="ctr">
              <a:buNone/>
            </a:pPr>
            <a:r>
              <a:rPr lang="en-US" sz="4400" dirty="0"/>
              <a:t>doing to help their students? </a:t>
            </a:r>
          </a:p>
        </p:txBody>
      </p:sp>
    </p:spTree>
    <p:extLst>
      <p:ext uri="{BB962C8B-B14F-4D97-AF65-F5344CB8AC3E}">
        <p14:creationId xmlns:p14="http://schemas.microsoft.com/office/powerpoint/2010/main" val="400685911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00600" y="1524000"/>
            <a:ext cx="3810000" cy="4503797"/>
          </a:xfrm>
          <a:prstGeom prst="rect">
            <a:avLst/>
          </a:prstGeom>
          <a:noFill/>
        </p:spPr>
        <p:txBody>
          <a:bodyPr wrap="square" rtlCol="0">
            <a:spAutoFit/>
          </a:bodyPr>
          <a:lstStyle/>
          <a:p>
            <a:pPr marL="285750" indent="-285750">
              <a:lnSpc>
                <a:spcPct val="150000"/>
              </a:lnSpc>
              <a:spcAft>
                <a:spcPts val="600"/>
              </a:spcAft>
              <a:buFont typeface="Arial" panose="020B0604020202020204" pitchFamily="34" charset="0"/>
              <a:buChar char="•"/>
            </a:pPr>
            <a:r>
              <a:rPr lang="en-US" sz="2000" dirty="0"/>
              <a:t>Aspen top 10 finalist</a:t>
            </a:r>
          </a:p>
          <a:p>
            <a:pPr marL="285750" indent="-285750">
              <a:lnSpc>
                <a:spcPts val="2000"/>
              </a:lnSpc>
              <a:buFont typeface="Arial" panose="020B0604020202020204" pitchFamily="34" charset="0"/>
              <a:buChar char="•"/>
            </a:pPr>
            <a:r>
              <a:rPr lang="en-US" sz="2000" dirty="0"/>
              <a:t>Bachelor, Associate &amp; Certificate programs</a:t>
            </a:r>
          </a:p>
          <a:p>
            <a:pPr marL="285750" indent="-285750">
              <a:lnSpc>
                <a:spcPct val="150000"/>
              </a:lnSpc>
              <a:buFont typeface="Arial" panose="020B0604020202020204" pitchFamily="34" charset="0"/>
              <a:buChar char="•"/>
            </a:pPr>
            <a:r>
              <a:rPr lang="en-US" sz="2000" dirty="0"/>
              <a:t>4,200~ fall students</a:t>
            </a:r>
          </a:p>
          <a:p>
            <a:pPr marL="285750" indent="-285750">
              <a:lnSpc>
                <a:spcPct val="150000"/>
              </a:lnSpc>
              <a:buFont typeface="Arial" panose="020B0604020202020204" pitchFamily="34" charset="0"/>
              <a:buChar char="•"/>
            </a:pPr>
            <a:r>
              <a:rPr lang="en-US" sz="2000" dirty="0"/>
              <a:t>80% part-time students</a:t>
            </a:r>
          </a:p>
          <a:p>
            <a:pPr marL="285750" indent="-285750">
              <a:lnSpc>
                <a:spcPct val="150000"/>
              </a:lnSpc>
              <a:buFont typeface="Arial" panose="020B0604020202020204" pitchFamily="34" charset="0"/>
              <a:buChar char="•"/>
            </a:pPr>
            <a:r>
              <a:rPr lang="en-US" sz="2000" dirty="0"/>
              <a:t>25% dual credit</a:t>
            </a:r>
          </a:p>
          <a:p>
            <a:pPr marL="285750" indent="-285750">
              <a:lnSpc>
                <a:spcPct val="150000"/>
              </a:lnSpc>
              <a:buFont typeface="Arial" panose="020B0604020202020204" pitchFamily="34" charset="0"/>
              <a:buChar char="•"/>
            </a:pPr>
            <a:r>
              <a:rPr lang="en-US" sz="2000" dirty="0"/>
              <a:t>19.2% students with debt</a:t>
            </a:r>
          </a:p>
          <a:p>
            <a:pPr marL="285750" indent="-285750">
              <a:lnSpc>
                <a:spcPct val="150000"/>
              </a:lnSpc>
              <a:buFont typeface="Arial" panose="020B0604020202020204" pitchFamily="34" charset="0"/>
              <a:buChar char="•"/>
            </a:pPr>
            <a:r>
              <a:rPr lang="en-US" sz="2000" dirty="0"/>
              <a:t>3 </a:t>
            </a:r>
            <a:r>
              <a:rPr lang="en-US" sz="2000" dirty="0" err="1"/>
              <a:t>yr</a:t>
            </a:r>
            <a:r>
              <a:rPr lang="en-US" sz="2000" dirty="0"/>
              <a:t> FT Grad Rate 29.9%</a:t>
            </a:r>
          </a:p>
          <a:p>
            <a:pPr marL="285750" indent="-285750">
              <a:lnSpc>
                <a:spcPct val="150000"/>
              </a:lnSpc>
              <a:spcAft>
                <a:spcPts val="600"/>
              </a:spcAft>
              <a:buFont typeface="Arial" panose="020B0604020202020204" pitchFamily="34" charset="0"/>
              <a:buChar char="•"/>
            </a:pPr>
            <a:r>
              <a:rPr lang="en-US" sz="2000" dirty="0"/>
              <a:t>3 </a:t>
            </a:r>
            <a:r>
              <a:rPr lang="en-US" sz="2000" dirty="0" err="1"/>
              <a:t>yr</a:t>
            </a:r>
            <a:r>
              <a:rPr lang="en-US" sz="2000" dirty="0"/>
              <a:t> PT Grad Rate 14.8%</a:t>
            </a:r>
          </a:p>
          <a:p>
            <a:pPr marL="285750" indent="-285750">
              <a:lnSpc>
                <a:spcPts val="2000"/>
              </a:lnSpc>
              <a:buFont typeface="Arial" panose="020B0604020202020204" pitchFamily="34" charset="0"/>
              <a:buChar char="•"/>
            </a:pPr>
            <a:r>
              <a:rPr lang="en-US" sz="2000" dirty="0"/>
              <a:t>86% working within one year after award.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419" y="59688"/>
            <a:ext cx="7295162" cy="119141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753"/>
          <a:stretch/>
        </p:blipFill>
        <p:spPr>
          <a:xfrm>
            <a:off x="533400" y="1458180"/>
            <a:ext cx="3657600" cy="5163599"/>
          </a:xfrm>
          <a:prstGeom prst="rect">
            <a:avLst/>
          </a:prstGeom>
        </p:spPr>
      </p:pic>
    </p:spTree>
    <p:extLst>
      <p:ext uri="{BB962C8B-B14F-4D97-AF65-F5344CB8AC3E}">
        <p14:creationId xmlns:p14="http://schemas.microsoft.com/office/powerpoint/2010/main" val="6316853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74195"/>
          </a:xfrm>
        </p:spPr>
        <p:txBody>
          <a:bodyPr/>
          <a:lstStyle/>
          <a:p>
            <a:r>
              <a:rPr dirty="0"/>
              <a:t>Brazosport College </a:t>
            </a:r>
            <a:br>
              <a:rPr dirty="0"/>
            </a:br>
            <a:r>
              <a:rPr sz="4400" dirty="0"/>
              <a:t>FTIC Retention Rates</a:t>
            </a:r>
            <a:endParaRPr lang="en-US" sz="4400" dirty="0"/>
          </a:p>
        </p:txBody>
      </p:sp>
      <p:graphicFrame>
        <p:nvGraphicFramePr>
          <p:cNvPr id="5" name="Chart 4"/>
          <p:cNvGraphicFramePr>
            <a:graphicFrameLocks/>
          </p:cNvGraphicFramePr>
          <p:nvPr>
            <p:extLst>
              <p:ext uri="{D42A27DB-BD31-4B8C-83A1-F6EECF244321}">
                <p14:modId xmlns:p14="http://schemas.microsoft.com/office/powerpoint/2010/main" val="2621275780"/>
              </p:ext>
            </p:extLst>
          </p:nvPr>
        </p:nvGraphicFramePr>
        <p:xfrm>
          <a:off x="1371600" y="1600200"/>
          <a:ext cx="6858000" cy="44196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a:off x="2209800" y="3571775"/>
            <a:ext cx="2057400" cy="467591"/>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687" y="1685825"/>
            <a:ext cx="8046722" cy="37719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610600" cy="1446212"/>
          </a:xfrm>
        </p:spPr>
        <p:txBody>
          <a:bodyPr/>
          <a:lstStyle/>
          <a:p>
            <a:r>
              <a:rPr lang="en-US" dirty="0"/>
              <a:t>Improving Student Success with Data</a:t>
            </a:r>
            <a:br>
              <a:rPr lang="en-US" dirty="0"/>
            </a:br>
            <a:r>
              <a:rPr lang="en-US" sz="4000" dirty="0"/>
              <a:t>A Student Loss Analysis</a:t>
            </a:r>
            <a:endParaRPr lang="en-US" sz="4400" dirty="0"/>
          </a:p>
        </p:txBody>
      </p:sp>
      <p:sp>
        <p:nvSpPr>
          <p:cNvPr id="3" name="TextBox 2"/>
          <p:cNvSpPr txBox="1"/>
          <p:nvPr/>
        </p:nvSpPr>
        <p:spPr>
          <a:xfrm>
            <a:off x="838200" y="2274838"/>
            <a:ext cx="7467600" cy="2308324"/>
          </a:xfrm>
          <a:prstGeom prst="rect">
            <a:avLst/>
          </a:prstGeom>
          <a:noFill/>
        </p:spPr>
        <p:txBody>
          <a:bodyPr wrap="square" rtlCol="0">
            <a:spAutoFit/>
          </a:bodyPr>
          <a:lstStyle/>
          <a:p>
            <a:r>
              <a:rPr lang="en-US" sz="3600" dirty="0"/>
              <a:t>What are your retention rates?</a:t>
            </a:r>
          </a:p>
          <a:p>
            <a:endParaRPr lang="en-US" sz="3600" dirty="0"/>
          </a:p>
          <a:p>
            <a:r>
              <a:rPr lang="en-US" sz="3600" dirty="0"/>
              <a:t>Why do think your students are not returning?</a:t>
            </a:r>
          </a:p>
        </p:txBody>
      </p:sp>
    </p:spTree>
    <p:extLst>
      <p:ext uri="{BB962C8B-B14F-4D97-AF65-F5344CB8AC3E}">
        <p14:creationId xmlns:p14="http://schemas.microsoft.com/office/powerpoint/2010/main" val="10761695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610600" cy="1446212"/>
          </a:xfrm>
        </p:spPr>
        <p:txBody>
          <a:bodyPr/>
          <a:lstStyle/>
          <a:p>
            <a:r>
              <a:rPr lang="en-US" dirty="0"/>
              <a:t>Improving Student Success with Data</a:t>
            </a:r>
            <a:br>
              <a:rPr lang="en-US" dirty="0"/>
            </a:br>
            <a:r>
              <a:rPr lang="en-US" sz="4000" dirty="0"/>
              <a:t>A Student Loss Analysis</a:t>
            </a:r>
            <a:endParaRPr lang="en-US" sz="4400" dirty="0"/>
          </a:p>
        </p:txBody>
      </p:sp>
      <p:sp>
        <p:nvSpPr>
          <p:cNvPr id="4" name="TextBox 3"/>
          <p:cNvSpPr txBox="1"/>
          <p:nvPr/>
        </p:nvSpPr>
        <p:spPr>
          <a:xfrm>
            <a:off x="457200" y="1905000"/>
            <a:ext cx="8229600" cy="707886"/>
          </a:xfrm>
          <a:prstGeom prst="rect">
            <a:avLst/>
          </a:prstGeom>
          <a:noFill/>
        </p:spPr>
        <p:txBody>
          <a:bodyPr wrap="square" rtlCol="0">
            <a:spAutoFit/>
          </a:bodyPr>
          <a:lstStyle/>
          <a:p>
            <a:pPr algn="ctr"/>
            <a:r>
              <a:rPr lang="en-US" sz="4000" dirty="0"/>
              <a:t>Why Don’t Students Return?</a:t>
            </a:r>
          </a:p>
        </p:txBody>
      </p:sp>
      <p:sp>
        <p:nvSpPr>
          <p:cNvPr id="6" name="TextBox 5"/>
          <p:cNvSpPr txBox="1"/>
          <p:nvPr/>
        </p:nvSpPr>
        <p:spPr>
          <a:xfrm>
            <a:off x="1046921" y="2971800"/>
            <a:ext cx="5887279" cy="30469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dirty="0"/>
              <a:t>Student Centric Factors</a:t>
            </a:r>
          </a:p>
          <a:p>
            <a:pPr marL="285750" indent="-285750">
              <a:lnSpc>
                <a:spcPct val="150000"/>
              </a:lnSpc>
              <a:buFont typeface="Arial" panose="020B0604020202020204" pitchFamily="34" charset="0"/>
              <a:buChar char="•"/>
            </a:pPr>
            <a:r>
              <a:rPr lang="en-US" sz="3200" dirty="0"/>
              <a:t>Institutional Factors</a:t>
            </a:r>
          </a:p>
          <a:p>
            <a:pPr marL="285750" indent="-285750">
              <a:lnSpc>
                <a:spcPct val="150000"/>
              </a:lnSpc>
              <a:buFont typeface="Arial" panose="020B0604020202020204" pitchFamily="34" charset="0"/>
              <a:buChar char="•"/>
            </a:pPr>
            <a:r>
              <a:rPr lang="en-US" sz="3200" dirty="0"/>
              <a:t>Factors beyond the institution’s control</a:t>
            </a:r>
            <a:endParaRPr lang="en-US" sz="2800" dirty="0"/>
          </a:p>
        </p:txBody>
      </p:sp>
      <p:pic>
        <p:nvPicPr>
          <p:cNvPr id="1027" name="Picture 3" descr="C:\Users\cullrich\AppData\Local\Microsoft\Windows\Temporary Internet Files\Content.IE5\OYCGM45A\purzen-Icon-with-question-mar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3673" y="4114800"/>
            <a:ext cx="2594829" cy="259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6245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610600" cy="1446212"/>
          </a:xfrm>
        </p:spPr>
        <p:txBody>
          <a:bodyPr/>
          <a:lstStyle/>
          <a:p>
            <a:r>
              <a:rPr lang="en-US" dirty="0"/>
              <a:t>Improving Student Success with Data</a:t>
            </a:r>
            <a:br>
              <a:rPr lang="en-US" dirty="0"/>
            </a:br>
            <a:r>
              <a:rPr lang="en-US" sz="4000" dirty="0"/>
              <a:t>A Student Loss Analysis</a:t>
            </a:r>
            <a:endParaRPr lang="en-US" sz="4400" dirty="0"/>
          </a:p>
        </p:txBody>
      </p:sp>
      <p:sp>
        <p:nvSpPr>
          <p:cNvPr id="4" name="TextBox 3"/>
          <p:cNvSpPr txBox="1"/>
          <p:nvPr/>
        </p:nvSpPr>
        <p:spPr>
          <a:xfrm>
            <a:off x="0" y="1905000"/>
            <a:ext cx="9144000" cy="707886"/>
          </a:xfrm>
          <a:prstGeom prst="rect">
            <a:avLst/>
          </a:prstGeom>
          <a:noFill/>
        </p:spPr>
        <p:txBody>
          <a:bodyPr wrap="square" rtlCol="0">
            <a:spAutoFit/>
          </a:bodyPr>
          <a:lstStyle/>
          <a:p>
            <a:pPr algn="ctr"/>
            <a:r>
              <a:rPr lang="en-US" sz="4000" dirty="0"/>
              <a:t>Uncovering Why Students Fail to Re-enroll</a:t>
            </a:r>
          </a:p>
        </p:txBody>
      </p:sp>
      <p:sp>
        <p:nvSpPr>
          <p:cNvPr id="5" name="TextBox 4"/>
          <p:cNvSpPr txBox="1"/>
          <p:nvPr/>
        </p:nvSpPr>
        <p:spPr>
          <a:xfrm>
            <a:off x="984142" y="2656798"/>
            <a:ext cx="6802917" cy="4431983"/>
          </a:xfrm>
          <a:prstGeom prst="rect">
            <a:avLst/>
          </a:prstGeom>
          <a:noFill/>
        </p:spPr>
        <p:txBody>
          <a:bodyPr wrap="square" rtlCol="0">
            <a:spAutoFit/>
          </a:bodyPr>
          <a:lstStyle/>
          <a:p>
            <a:pPr marL="457200" indent="-457200">
              <a:lnSpc>
                <a:spcPct val="150000"/>
              </a:lnSpc>
              <a:buFont typeface="+mj-lt"/>
              <a:buAutoNum type="alphaUcPeriod"/>
            </a:pPr>
            <a:r>
              <a:rPr lang="en-US" sz="2800" dirty="0"/>
              <a:t>List factors that keep students from </a:t>
            </a:r>
            <a:br>
              <a:rPr lang="en-US" sz="2800" dirty="0"/>
            </a:br>
            <a:r>
              <a:rPr lang="en-US" sz="2800" dirty="0"/>
              <a:t>re-enrolling at your institution</a:t>
            </a:r>
          </a:p>
          <a:p>
            <a:pPr marL="457200" indent="-457200">
              <a:lnSpc>
                <a:spcPct val="150000"/>
              </a:lnSpc>
              <a:buFont typeface="+mj-lt"/>
              <a:buAutoNum type="alphaUcPeriod"/>
            </a:pPr>
            <a:r>
              <a:rPr lang="en-US" sz="2800" dirty="0"/>
              <a:t>Prioritize factors </a:t>
            </a:r>
          </a:p>
          <a:p>
            <a:pPr marL="457200" indent="-457200">
              <a:lnSpc>
                <a:spcPct val="150000"/>
              </a:lnSpc>
              <a:buFont typeface="+mj-lt"/>
              <a:buAutoNum type="alphaUcPeriod"/>
            </a:pPr>
            <a:r>
              <a:rPr lang="en-US" sz="2800" dirty="0"/>
              <a:t>Label factors as a student centric, institutional, or beyond institution's control</a:t>
            </a:r>
          </a:p>
          <a:p>
            <a:pPr marL="285750" indent="-285750">
              <a:lnSpc>
                <a:spcPct val="15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24533331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610600" cy="1446212"/>
          </a:xfrm>
        </p:spPr>
        <p:txBody>
          <a:bodyPr/>
          <a:lstStyle/>
          <a:p>
            <a:r>
              <a:rPr lang="en-US" dirty="0"/>
              <a:t>Improving Student Success with Data</a:t>
            </a:r>
            <a:br>
              <a:rPr lang="en-US" dirty="0"/>
            </a:br>
            <a:r>
              <a:rPr lang="en-US" sz="4000" dirty="0"/>
              <a:t>A Student Loss Analysis</a:t>
            </a:r>
            <a:endParaRPr lang="en-US" sz="4400" dirty="0"/>
          </a:p>
        </p:txBody>
      </p:sp>
      <p:sp>
        <p:nvSpPr>
          <p:cNvPr id="3" name="TextBox 2"/>
          <p:cNvSpPr txBox="1"/>
          <p:nvPr/>
        </p:nvSpPr>
        <p:spPr>
          <a:xfrm>
            <a:off x="929307" y="1600200"/>
            <a:ext cx="7909891" cy="5016758"/>
          </a:xfrm>
          <a:prstGeom prst="rect">
            <a:avLst/>
          </a:prstGeom>
          <a:noFill/>
        </p:spPr>
        <p:txBody>
          <a:bodyPr wrap="square" rtlCol="0">
            <a:spAutoFit/>
          </a:bodyPr>
          <a:lstStyle/>
          <a:p>
            <a:r>
              <a:rPr lang="en-US" sz="3200" dirty="0"/>
              <a:t>Fall enrollment 4,000</a:t>
            </a:r>
          </a:p>
          <a:p>
            <a:r>
              <a:rPr lang="en-US" sz="3200" dirty="0"/>
              <a:t>Retention Rate 50%</a:t>
            </a:r>
          </a:p>
          <a:p>
            <a:r>
              <a:rPr lang="en-US" sz="3200" dirty="0"/>
              <a:t># of students not returning 2,000 </a:t>
            </a:r>
          </a:p>
          <a:p>
            <a:r>
              <a:rPr lang="en-US" sz="3200" dirty="0" err="1"/>
              <a:t>Avg</a:t>
            </a:r>
            <a:r>
              <a:rPr lang="en-US" sz="3200" dirty="0"/>
              <a:t> # of credits per semester = 9</a:t>
            </a:r>
          </a:p>
          <a:p>
            <a:r>
              <a:rPr lang="en-US" sz="3200" dirty="0"/>
              <a:t>Tuition &amp; fees for 9 credit hours = $800</a:t>
            </a:r>
          </a:p>
          <a:p>
            <a:r>
              <a:rPr lang="en-US" sz="3200" dirty="0"/>
              <a:t>Per student state funding = $1,200</a:t>
            </a:r>
          </a:p>
          <a:p>
            <a:endParaRPr lang="en-US" sz="2000" dirty="0"/>
          </a:p>
          <a:p>
            <a:r>
              <a:rPr lang="en-US" sz="3200" dirty="0"/>
              <a:t>2,000 non-returning students x </a:t>
            </a:r>
          </a:p>
          <a:p>
            <a:r>
              <a:rPr lang="en-US" sz="3200" dirty="0"/>
              <a:t>$2,000 per student revenue =</a:t>
            </a:r>
          </a:p>
          <a:p>
            <a:r>
              <a:rPr lang="en-US" sz="3200" dirty="0"/>
              <a:t>$4,000,000</a:t>
            </a:r>
          </a:p>
        </p:txBody>
      </p:sp>
      <p:cxnSp>
        <p:nvCxnSpPr>
          <p:cNvPr id="5" name="Straight Connector 4"/>
          <p:cNvCxnSpPr/>
          <p:nvPr/>
        </p:nvCxnSpPr>
        <p:spPr>
          <a:xfrm>
            <a:off x="929307" y="4724400"/>
            <a:ext cx="752889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071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188"/>
            <a:ext cx="8991600" cy="1301895"/>
          </a:xfrm>
        </p:spPr>
        <p:txBody>
          <a:bodyPr/>
          <a:lstStyle/>
          <a:p>
            <a:r>
              <a:rPr lang="en-US" sz="5000" dirty="0"/>
              <a:t>Improving Student Success with Data</a:t>
            </a:r>
            <a:br>
              <a:rPr lang="en-US" sz="5000" dirty="0"/>
            </a:br>
            <a:r>
              <a:rPr lang="en-US" sz="4400" dirty="0"/>
              <a:t>A Student Loss Analysis</a:t>
            </a:r>
            <a:endParaRPr lang="en-US" sz="5000" dirty="0"/>
          </a:p>
        </p:txBody>
      </p:sp>
      <p:sp>
        <p:nvSpPr>
          <p:cNvPr id="3" name="Text Placeholder 2"/>
          <p:cNvSpPr txBox="1">
            <a:spLocks/>
          </p:cNvSpPr>
          <p:nvPr/>
        </p:nvSpPr>
        <p:spPr>
          <a:xfrm>
            <a:off x="1143000" y="4313078"/>
            <a:ext cx="6857999" cy="1779567"/>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sz="2400" dirty="0"/>
          </a:p>
        </p:txBody>
      </p:sp>
      <p:sp>
        <p:nvSpPr>
          <p:cNvPr id="7" name="Content Placeholder 2"/>
          <p:cNvSpPr txBox="1">
            <a:spLocks/>
          </p:cNvSpPr>
          <p:nvPr/>
        </p:nvSpPr>
        <p:spPr>
          <a:xfrm>
            <a:off x="838198" y="1800329"/>
            <a:ext cx="7391401" cy="971549"/>
          </a:xfrm>
          <a:prstGeom prst="rect">
            <a:avLst/>
          </a:prstGeom>
        </p:spPr>
        <p:txBody>
          <a:bodyPr>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4400" b="1" dirty="0"/>
              <a:t>BC Methodology Focused on </a:t>
            </a:r>
            <a:br>
              <a:rPr lang="en-US" sz="4400" b="1" dirty="0"/>
            </a:br>
            <a:r>
              <a:rPr lang="en-US" sz="4400" b="1" dirty="0"/>
              <a:t>Institutional Factors</a:t>
            </a:r>
          </a:p>
        </p:txBody>
      </p:sp>
      <p:sp>
        <p:nvSpPr>
          <p:cNvPr id="8" name="TextBox 7"/>
          <p:cNvSpPr txBox="1"/>
          <p:nvPr/>
        </p:nvSpPr>
        <p:spPr>
          <a:xfrm>
            <a:off x="838200" y="2894537"/>
            <a:ext cx="7391400" cy="304698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dirty="0"/>
              <a:t>Registration Process</a:t>
            </a:r>
          </a:p>
          <a:p>
            <a:pPr marL="285750" indent="-285750">
              <a:lnSpc>
                <a:spcPct val="150000"/>
              </a:lnSpc>
              <a:buFont typeface="Arial" panose="020B0604020202020204" pitchFamily="34" charset="0"/>
              <a:buChar char="•"/>
            </a:pPr>
            <a:r>
              <a:rPr lang="en-US" sz="3200" dirty="0"/>
              <a:t>Financial Aid</a:t>
            </a:r>
          </a:p>
          <a:p>
            <a:pPr marL="285750" indent="-285750">
              <a:lnSpc>
                <a:spcPct val="150000"/>
              </a:lnSpc>
              <a:buFont typeface="Arial" panose="020B0604020202020204" pitchFamily="34" charset="0"/>
              <a:buChar char="•"/>
            </a:pPr>
            <a:r>
              <a:rPr lang="en-US" sz="3200" dirty="0"/>
              <a:t>Course Availability</a:t>
            </a:r>
          </a:p>
          <a:p>
            <a:pPr marL="285750" indent="-285750">
              <a:lnSpc>
                <a:spcPct val="150000"/>
              </a:lnSpc>
              <a:buFont typeface="Arial" panose="020B0604020202020204" pitchFamily="34" charset="0"/>
              <a:buChar char="•"/>
            </a:pPr>
            <a:r>
              <a:rPr lang="en-US" sz="3200" dirty="0"/>
              <a:t>Advising</a:t>
            </a:r>
            <a:endParaRPr lang="en-US" sz="2400" dirty="0"/>
          </a:p>
        </p:txBody>
      </p:sp>
      <p:pic>
        <p:nvPicPr>
          <p:cNvPr id="2052" name="Picture 4" descr="C:\Users\cullrich\AppData\Local\Microsoft\Windows\Temporary Internet Files\Content.IE5\UBAHN47Z\research[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313078"/>
            <a:ext cx="35687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1538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304800" y="685800"/>
            <a:ext cx="8229600" cy="5416061"/>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7200" b="1" dirty="0"/>
          </a:p>
          <a:p>
            <a:pPr marL="0" indent="0" algn="ctr">
              <a:buNone/>
            </a:pPr>
            <a:r>
              <a:rPr lang="en-US" sz="4800" b="1" dirty="0" smtClean="0">
                <a:hlinkClick r:id="rId5"/>
              </a:rPr>
              <a:t>https://guidebook.com/getit</a:t>
            </a:r>
            <a:endParaRPr lang="en-US" sz="4800" b="1" dirty="0" smtClean="0"/>
          </a:p>
          <a:p>
            <a:pPr marL="0" indent="0" algn="ctr">
              <a:buNone/>
            </a:pPr>
            <a:endParaRPr lang="en-US" sz="4800" b="1" dirty="0"/>
          </a:p>
          <a:p>
            <a:pPr marL="0" indent="0" algn="ctr">
              <a:buNone/>
            </a:pPr>
            <a:r>
              <a:rPr lang="en-US" sz="3600" b="1" dirty="0" smtClean="0"/>
              <a:t>https://guidebook.com/g/datasabeach/</a:t>
            </a:r>
            <a:endParaRPr lang="en-US" sz="4800" dirty="0"/>
          </a:p>
        </p:txBody>
      </p:sp>
    </p:spTree>
    <p:extLst>
      <p:ext uri="{BB962C8B-B14F-4D97-AF65-F5344CB8AC3E}">
        <p14:creationId xmlns:p14="http://schemas.microsoft.com/office/powerpoint/2010/main" val="187623953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838200" y="1676400"/>
            <a:ext cx="8001000" cy="46482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t>Broad Engagement with Key Stakeholders</a:t>
            </a:r>
          </a:p>
          <a:p>
            <a:pPr marL="0" indent="0">
              <a:buNone/>
            </a:pPr>
            <a:endParaRPr lang="en-US" sz="1300" b="1" dirty="0"/>
          </a:p>
          <a:p>
            <a:pPr lvl="1"/>
            <a:r>
              <a:rPr lang="en-US" sz="4400" b="1" dirty="0"/>
              <a:t>IT</a:t>
            </a:r>
          </a:p>
          <a:p>
            <a:pPr lvl="1"/>
            <a:r>
              <a:rPr lang="en-US" sz="4400" b="1" dirty="0"/>
              <a:t>Registrar’s Office</a:t>
            </a:r>
          </a:p>
          <a:p>
            <a:pPr lvl="1"/>
            <a:r>
              <a:rPr lang="en-US" sz="4400" b="1" dirty="0"/>
              <a:t>Financial Aid</a:t>
            </a:r>
          </a:p>
          <a:p>
            <a:pPr lvl="1"/>
            <a:r>
              <a:rPr lang="en-US" sz="4400" b="1" dirty="0"/>
              <a:t>Business Office</a:t>
            </a:r>
            <a:endParaRPr lang="en-US" sz="4800" b="1" dirty="0"/>
          </a:p>
        </p:txBody>
      </p:sp>
      <p:pic>
        <p:nvPicPr>
          <p:cNvPr id="6152" name="Picture 8" descr="C:\Users\cullrich\AppData\Local\Microsoft\Windows\Temporary Internet Files\Content.IE5\W2H9L4UI\keysToSuccess[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291376"/>
            <a:ext cx="2414954" cy="198730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35412" y="27122"/>
            <a:ext cx="8991600" cy="1301895"/>
          </a:xfrm>
        </p:spPr>
        <p:txBody>
          <a:bodyPr/>
          <a:lstStyle/>
          <a:p>
            <a:r>
              <a:rPr lang="en-US" sz="5000" dirty="0"/>
              <a:t>Improving Student Success with Data</a:t>
            </a:r>
            <a:br>
              <a:rPr lang="en-US" sz="5000" dirty="0"/>
            </a:br>
            <a:r>
              <a:rPr lang="en-US" sz="4400" dirty="0"/>
              <a:t>A Student Loss Analysis</a:t>
            </a:r>
            <a:endParaRPr lang="en-US" sz="5000" dirty="0"/>
          </a:p>
        </p:txBody>
      </p:sp>
    </p:spTree>
    <p:extLst>
      <p:ext uri="{BB962C8B-B14F-4D97-AF65-F5344CB8AC3E}">
        <p14:creationId xmlns:p14="http://schemas.microsoft.com/office/powerpoint/2010/main" val="574102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sz="5400" dirty="0"/>
              <a:t>BC Loss Analysis</a:t>
            </a:r>
          </a:p>
        </p:txBody>
      </p:sp>
      <p:sp>
        <p:nvSpPr>
          <p:cNvPr id="3" name="Text Placeholder 2"/>
          <p:cNvSpPr txBox="1">
            <a:spLocks/>
          </p:cNvSpPr>
          <p:nvPr/>
        </p:nvSpPr>
        <p:spPr>
          <a:xfrm>
            <a:off x="838200" y="1143000"/>
            <a:ext cx="7467600" cy="381000"/>
          </a:xfrm>
          <a:prstGeom prst="rect">
            <a:avLst/>
          </a:prstGeom>
        </p:spPr>
        <p:txBody>
          <a:bodyPr>
            <a:normAutofit fontScale="250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600" b="1" dirty="0"/>
              <a:t>BC Loss Categories</a:t>
            </a:r>
            <a:r>
              <a:rPr lang="en-US" sz="5700" b="1" dirty="0"/>
              <a:t/>
            </a:r>
            <a:br>
              <a:rPr lang="en-US" sz="5700" b="1" dirty="0"/>
            </a:br>
            <a:endParaRPr lang="en-US" sz="4800" b="1" dirty="0"/>
          </a:p>
          <a:p>
            <a:pPr marL="708660" lvl="1" indent="-342900">
              <a:buFont typeface="+mj-lt"/>
              <a:buAutoNum type="arabicPeriod"/>
            </a:pPr>
            <a:endParaRPr lang="en-US" sz="6600" dirty="0"/>
          </a:p>
          <a:p>
            <a:pPr lvl="1"/>
            <a:endParaRPr lang="en-US" dirty="0"/>
          </a:p>
        </p:txBody>
      </p:sp>
      <p:sp>
        <p:nvSpPr>
          <p:cNvPr id="4" name="TextBox 3"/>
          <p:cNvSpPr txBox="1"/>
          <p:nvPr/>
        </p:nvSpPr>
        <p:spPr>
          <a:xfrm>
            <a:off x="762000" y="1674673"/>
            <a:ext cx="7772400" cy="5509200"/>
          </a:xfrm>
          <a:prstGeom prst="rect">
            <a:avLst/>
          </a:prstGeom>
          <a:noFill/>
        </p:spPr>
        <p:txBody>
          <a:bodyPr wrap="square" numCol="2" rtlCol="0">
            <a:spAutoFit/>
          </a:bodyPr>
          <a:lstStyle/>
          <a:p>
            <a:pPr marL="708660" lvl="1" indent="-342900">
              <a:buFont typeface="+mj-lt"/>
              <a:buAutoNum type="arabicPeriod"/>
            </a:pPr>
            <a:r>
              <a:rPr lang="en-US" dirty="0"/>
              <a:t>Returned	</a:t>
            </a:r>
          </a:p>
          <a:p>
            <a:pPr marL="708660" lvl="1" indent="-342900">
              <a:buFont typeface="+mj-lt"/>
              <a:buAutoNum type="arabicPeriod"/>
            </a:pPr>
            <a:r>
              <a:rPr lang="en-US" dirty="0"/>
              <a:t>Credential – BAT, transferred</a:t>
            </a:r>
          </a:p>
          <a:p>
            <a:pPr marL="708660" lvl="1" indent="-342900">
              <a:buFont typeface="+mj-lt"/>
              <a:buAutoNum type="arabicPeriod"/>
            </a:pPr>
            <a:r>
              <a:rPr lang="en-US" dirty="0"/>
              <a:t>Credential – BAT, no transfer</a:t>
            </a:r>
          </a:p>
          <a:p>
            <a:pPr marL="708660" lvl="1" indent="-342900">
              <a:buFont typeface="+mj-lt"/>
              <a:buAutoNum type="arabicPeriod"/>
            </a:pPr>
            <a:r>
              <a:rPr lang="en-US" dirty="0"/>
              <a:t>Credential - Associate degree, transferred</a:t>
            </a:r>
          </a:p>
          <a:p>
            <a:pPr marL="708660" lvl="1" indent="-342900">
              <a:buFont typeface="+mj-lt"/>
              <a:buAutoNum type="arabicPeriod"/>
            </a:pPr>
            <a:r>
              <a:rPr lang="en-US" dirty="0"/>
              <a:t>Credential - Associate degree, no transfer</a:t>
            </a:r>
            <a:endParaRPr lang="en-US" dirty="0">
              <a:solidFill>
                <a:srgbClr val="000000"/>
              </a:solidFill>
            </a:endParaRPr>
          </a:p>
          <a:p>
            <a:pPr marL="708660" lvl="1" indent="-342900">
              <a:buFont typeface="+mj-lt"/>
              <a:buAutoNum type="arabicPeriod"/>
            </a:pPr>
            <a:r>
              <a:rPr lang="en-US" dirty="0"/>
              <a:t>Credential – Certificate, transfer</a:t>
            </a:r>
          </a:p>
          <a:p>
            <a:pPr marL="708660" lvl="1" indent="-342900">
              <a:buFont typeface="+mj-lt"/>
              <a:buAutoNum type="arabicPeriod"/>
            </a:pPr>
            <a:r>
              <a:rPr lang="en-US" dirty="0"/>
              <a:t>Credential – Certificate, no transfer</a:t>
            </a:r>
          </a:p>
          <a:p>
            <a:pPr marL="708660" lvl="1" indent="-342900">
              <a:buFont typeface="+mj-lt"/>
              <a:buAutoNum type="arabicPeriod"/>
            </a:pPr>
            <a:r>
              <a:rPr lang="en-US" dirty="0"/>
              <a:t>Transferred to 4-year</a:t>
            </a:r>
          </a:p>
          <a:p>
            <a:pPr marL="708660" lvl="1" indent="-342900">
              <a:buFont typeface="+mj-lt"/>
              <a:buAutoNum type="arabicPeriod"/>
            </a:pPr>
            <a:r>
              <a:rPr lang="en-US" dirty="0"/>
              <a:t>Transferred to 2-year</a:t>
            </a:r>
          </a:p>
          <a:p>
            <a:pPr marL="708660" lvl="1" indent="-342900">
              <a:buFont typeface="+mj-lt"/>
              <a:buAutoNum type="arabicPeriod"/>
            </a:pPr>
            <a:r>
              <a:rPr lang="en-US" dirty="0"/>
              <a:t>Dropped for non-payment</a:t>
            </a:r>
          </a:p>
          <a:p>
            <a:pPr marL="708660" lvl="1" indent="-342900">
              <a:buFont typeface="+mj-lt"/>
              <a:buAutoNum type="arabicPeriod"/>
            </a:pPr>
            <a:r>
              <a:rPr lang="en-US" dirty="0"/>
              <a:t>Hold – Business Office </a:t>
            </a:r>
          </a:p>
          <a:p>
            <a:pPr marL="708660" lvl="1" indent="-342900">
              <a:buFont typeface="+mj-lt"/>
              <a:buAutoNum type="arabicPeriod"/>
            </a:pPr>
            <a:r>
              <a:rPr lang="en-US" dirty="0"/>
              <a:t>Hold - Vaccination – Non-Dual Credit</a:t>
            </a:r>
          </a:p>
          <a:p>
            <a:pPr marL="708660" lvl="1" indent="-342900">
              <a:buFont typeface="+mj-lt"/>
              <a:buAutoNum type="arabicPeriod"/>
            </a:pPr>
            <a:r>
              <a:rPr lang="en-US" dirty="0"/>
              <a:t>Hold - Transcripts (4C, 4D, 4E)</a:t>
            </a:r>
          </a:p>
          <a:p>
            <a:pPr marL="708660" lvl="1" indent="-342900">
              <a:buFont typeface="+mj-lt"/>
              <a:buAutoNum type="arabicPeriod"/>
            </a:pPr>
            <a:r>
              <a:rPr lang="en-US" dirty="0"/>
              <a:t>Hold - Financial Aid </a:t>
            </a:r>
          </a:p>
          <a:p>
            <a:pPr marL="708660" lvl="1" indent="-342900">
              <a:buFont typeface="+mj-lt"/>
              <a:buAutoNum type="arabicPeriod"/>
            </a:pPr>
            <a:endParaRPr lang="en-US" dirty="0"/>
          </a:p>
          <a:p>
            <a:pPr marL="708660" lvl="1" indent="-342900">
              <a:buFont typeface="+mj-lt"/>
              <a:buAutoNum type="arabicPeriod"/>
            </a:pPr>
            <a:r>
              <a:rPr lang="en-US" dirty="0"/>
              <a:t>Hold – Ace it </a:t>
            </a:r>
          </a:p>
          <a:p>
            <a:pPr marL="708660" lvl="1" indent="-342900">
              <a:buFont typeface="+mj-lt"/>
              <a:buAutoNum type="arabicPeriod"/>
            </a:pPr>
            <a:r>
              <a:rPr lang="en-US" dirty="0"/>
              <a:t>Hold – all other</a:t>
            </a:r>
          </a:p>
          <a:p>
            <a:pPr marL="708660" lvl="1" indent="-342900">
              <a:buFont typeface="+mj-lt"/>
              <a:buAutoNum type="arabicPeriod"/>
            </a:pPr>
            <a:r>
              <a:rPr lang="en-US" dirty="0"/>
              <a:t>Hold – Vaccination – Dual Credit</a:t>
            </a:r>
          </a:p>
          <a:p>
            <a:pPr marL="708660" lvl="1" indent="-342900">
              <a:buFont typeface="+mj-lt"/>
              <a:buAutoNum type="arabicPeriod"/>
            </a:pPr>
            <a:r>
              <a:rPr lang="en-US" dirty="0"/>
              <a:t>Developmental student</a:t>
            </a:r>
          </a:p>
          <a:p>
            <a:pPr marL="708660" lvl="1" indent="-342900">
              <a:buFont typeface="+mj-lt"/>
              <a:buAutoNum type="arabicPeriod"/>
            </a:pPr>
            <a:r>
              <a:rPr lang="en-US" dirty="0"/>
              <a:t>GPA &lt;1.5</a:t>
            </a:r>
          </a:p>
          <a:p>
            <a:pPr marL="708660" lvl="1" indent="-342900">
              <a:buFont typeface="+mj-lt"/>
              <a:buAutoNum type="arabicPeriod"/>
            </a:pPr>
            <a:r>
              <a:rPr lang="en-US" dirty="0"/>
              <a:t>GPA 1.5-2.0</a:t>
            </a:r>
          </a:p>
          <a:p>
            <a:pPr marL="708660" lvl="1" indent="-342900">
              <a:buFont typeface="+mj-lt"/>
              <a:buAutoNum type="arabicPeriod"/>
            </a:pPr>
            <a:r>
              <a:rPr lang="en-US" dirty="0"/>
              <a:t>Withdrew all courses</a:t>
            </a:r>
          </a:p>
          <a:p>
            <a:pPr marL="708660" lvl="1" indent="-342900">
              <a:buFont typeface="+mj-lt"/>
              <a:buAutoNum type="arabicPeriod"/>
            </a:pPr>
            <a:r>
              <a:rPr lang="en-US" dirty="0"/>
              <a:t>Failed all classes</a:t>
            </a:r>
          </a:p>
          <a:p>
            <a:pPr marL="708660" lvl="1" indent="-342900">
              <a:buFont typeface="+mj-lt"/>
              <a:buAutoNum type="arabicPeriod"/>
            </a:pPr>
            <a:r>
              <a:rPr lang="en-US" dirty="0"/>
              <a:t>Dual Credit Student</a:t>
            </a:r>
          </a:p>
          <a:p>
            <a:pPr marL="708660" lvl="1" indent="-342900">
              <a:buFont typeface="+mj-lt"/>
              <a:buAutoNum type="arabicPeriod"/>
            </a:pPr>
            <a:r>
              <a:rPr lang="en-US" dirty="0"/>
              <a:t>One term and done</a:t>
            </a:r>
          </a:p>
          <a:p>
            <a:pPr marL="708660" lvl="1" indent="-342900">
              <a:buFont typeface="+mj-lt"/>
              <a:buAutoNum type="arabicPeriod"/>
            </a:pPr>
            <a:r>
              <a:rPr lang="en-US" dirty="0"/>
              <a:t>Incidental (&lt; 10 earned credits)</a:t>
            </a:r>
          </a:p>
          <a:p>
            <a:pPr marL="708660" lvl="1" indent="-342900">
              <a:buFont typeface="+mj-lt"/>
              <a:buAutoNum type="arabicPeriod"/>
            </a:pPr>
            <a:r>
              <a:rPr lang="en-US" dirty="0"/>
              <a:t>Registered but withdrew before census</a:t>
            </a:r>
          </a:p>
          <a:p>
            <a:pPr marL="708660" lvl="1" indent="-342900">
              <a:buFont typeface="+mj-lt"/>
              <a:buAutoNum type="arabicPeriod"/>
            </a:pPr>
            <a:r>
              <a:rPr lang="en-US" dirty="0"/>
              <a:t>Previous Term GPA &lt; 2.0</a:t>
            </a:r>
          </a:p>
          <a:p>
            <a:pPr marL="708660" lvl="1" indent="-342900">
              <a:buFont typeface="+mj-lt"/>
              <a:buAutoNum type="arabicPeriod"/>
            </a:pPr>
            <a:r>
              <a:rPr lang="en-US" dirty="0"/>
              <a:t>Unknown Reason</a:t>
            </a:r>
          </a:p>
          <a:p>
            <a:endParaRPr lang="en-US" sz="2800" dirty="0"/>
          </a:p>
        </p:txBody>
      </p:sp>
    </p:spTree>
    <p:extLst>
      <p:ext uri="{BB962C8B-B14F-4D97-AF65-F5344CB8AC3E}">
        <p14:creationId xmlns:p14="http://schemas.microsoft.com/office/powerpoint/2010/main" val="524013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5412" y="27122"/>
            <a:ext cx="8991600" cy="1301895"/>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5000"/>
              <a:t>Improving Student Success with Data</a:t>
            </a:r>
            <a:br>
              <a:rPr lang="en-US" sz="5000"/>
            </a:br>
            <a:r>
              <a:rPr lang="en-US" sz="4400"/>
              <a:t>A Student Loss Analysis</a:t>
            </a:r>
            <a:endParaRPr lang="en-US" sz="5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41" y="1329017"/>
            <a:ext cx="7554969" cy="5528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47294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5412" y="27122"/>
            <a:ext cx="8991600" cy="1301895"/>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5000"/>
              <a:t>Improving Student Success with Data</a:t>
            </a:r>
            <a:br>
              <a:rPr lang="en-US" sz="5000"/>
            </a:br>
            <a:r>
              <a:rPr lang="en-US" sz="4400"/>
              <a:t>A Student Loss Analysis</a:t>
            </a:r>
            <a:endParaRPr lang="en-US" sz="5000" dirty="0"/>
          </a:p>
        </p:txBody>
      </p:sp>
      <p:graphicFrame>
        <p:nvGraphicFramePr>
          <p:cNvPr id="2" name="Chart 1"/>
          <p:cNvGraphicFramePr/>
          <p:nvPr>
            <p:extLst>
              <p:ext uri="{D42A27DB-BD31-4B8C-83A1-F6EECF244321}">
                <p14:modId xmlns:p14="http://schemas.microsoft.com/office/powerpoint/2010/main" val="2960415141"/>
              </p:ext>
            </p:extLst>
          </p:nvPr>
        </p:nvGraphicFramePr>
        <p:xfrm>
          <a:off x="1143000" y="1447800"/>
          <a:ext cx="68580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01601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5412" y="27122"/>
            <a:ext cx="8991600" cy="1301895"/>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5000"/>
              <a:t>Improving Student Success with Data</a:t>
            </a:r>
            <a:br>
              <a:rPr lang="en-US" sz="5000"/>
            </a:br>
            <a:r>
              <a:rPr lang="en-US" sz="4400"/>
              <a:t>A Student Loss Analysis</a:t>
            </a:r>
            <a:endParaRPr lang="en-US" sz="5000" dirty="0"/>
          </a:p>
        </p:txBody>
      </p:sp>
      <p:graphicFrame>
        <p:nvGraphicFramePr>
          <p:cNvPr id="3" name="Table 2"/>
          <p:cNvGraphicFramePr>
            <a:graphicFrameLocks noGrp="1"/>
          </p:cNvGraphicFramePr>
          <p:nvPr>
            <p:extLst>
              <p:ext uri="{D42A27DB-BD31-4B8C-83A1-F6EECF244321}">
                <p14:modId xmlns:p14="http://schemas.microsoft.com/office/powerpoint/2010/main" val="3663369664"/>
              </p:ext>
            </p:extLst>
          </p:nvPr>
        </p:nvGraphicFramePr>
        <p:xfrm>
          <a:off x="592612" y="1600200"/>
          <a:ext cx="8077200" cy="4922520"/>
        </p:xfrm>
        <a:graphic>
          <a:graphicData uri="http://schemas.openxmlformats.org/drawingml/2006/table">
            <a:tbl>
              <a:tblPr firstRow="1" bandRow="1">
                <a:tableStyleId>{00A15C55-8517-42AA-B614-E9B94910E393}</a:tableStyleId>
              </a:tblPr>
              <a:tblGrid>
                <a:gridCol w="5732207">
                  <a:extLst>
                    <a:ext uri="{9D8B030D-6E8A-4147-A177-3AD203B41FA5}">
                      <a16:colId xmlns:a16="http://schemas.microsoft.com/office/drawing/2014/main" xmlns="" val="20000"/>
                    </a:ext>
                  </a:extLst>
                </a:gridCol>
                <a:gridCol w="2344993">
                  <a:extLst>
                    <a:ext uri="{9D8B030D-6E8A-4147-A177-3AD203B41FA5}">
                      <a16:colId xmlns:a16="http://schemas.microsoft.com/office/drawing/2014/main" xmlns="" val="20001"/>
                    </a:ext>
                  </a:extLst>
                </a:gridCol>
              </a:tblGrid>
              <a:tr h="685800">
                <a:tc gridSpan="2">
                  <a:txBody>
                    <a:bodyPr/>
                    <a:lstStyle/>
                    <a:p>
                      <a:r>
                        <a:rPr lang="en-US" sz="3200" dirty="0"/>
                        <a:t>Quantifying Fall to Spring Retention Increas</a:t>
                      </a:r>
                      <a:r>
                        <a:rPr lang="en-US" sz="3200" baseline="0" dirty="0"/>
                        <a:t>e</a:t>
                      </a:r>
                      <a:endParaRPr lang="en-US" sz="3200" dirty="0"/>
                    </a:p>
                  </a:txBody>
                  <a:tcPr/>
                </a:tc>
                <a:tc hMerge="1">
                  <a:txBody>
                    <a:bodyPr/>
                    <a:lstStyle/>
                    <a:p>
                      <a:pPr algn="r"/>
                      <a:endParaRPr lang="en-US" sz="2400" dirty="0"/>
                    </a:p>
                  </a:txBody>
                  <a:tcPr/>
                </a:tc>
                <a:extLst>
                  <a:ext uri="{0D108BD9-81ED-4DB2-BD59-A6C34878D82A}">
                    <a16:rowId xmlns:a16="http://schemas.microsoft.com/office/drawing/2014/main" xmlns="" val="10000"/>
                  </a:ext>
                </a:extLst>
              </a:tr>
              <a:tr h="822960">
                <a:tc>
                  <a:txBody>
                    <a:bodyPr/>
                    <a:lstStyle/>
                    <a:p>
                      <a:r>
                        <a:rPr lang="en-US" sz="2800" dirty="0"/>
                        <a:t># of Returning Students</a:t>
                      </a:r>
                    </a:p>
                  </a:txBody>
                  <a:tcPr/>
                </a:tc>
                <a:tc>
                  <a:txBody>
                    <a:bodyPr/>
                    <a:lstStyle/>
                    <a:p>
                      <a:pPr algn="r"/>
                      <a:r>
                        <a:rPr lang="en-US" sz="2800" dirty="0"/>
                        <a:t>114</a:t>
                      </a:r>
                    </a:p>
                  </a:txBody>
                  <a:tcPr/>
                </a:tc>
                <a:extLst>
                  <a:ext uri="{0D108BD9-81ED-4DB2-BD59-A6C34878D82A}">
                    <a16:rowId xmlns:a16="http://schemas.microsoft.com/office/drawing/2014/main" xmlns="" val="10001"/>
                  </a:ext>
                </a:extLst>
              </a:tr>
              <a:tr h="822960">
                <a:tc>
                  <a:txBody>
                    <a:bodyPr/>
                    <a:lstStyle/>
                    <a:p>
                      <a:r>
                        <a:rPr lang="en-US" sz="2800" dirty="0"/>
                        <a:t>Average # of credits per semester</a:t>
                      </a:r>
                    </a:p>
                  </a:txBody>
                  <a:tcPr/>
                </a:tc>
                <a:tc>
                  <a:txBody>
                    <a:bodyPr/>
                    <a:lstStyle/>
                    <a:p>
                      <a:pPr algn="r"/>
                      <a:r>
                        <a:rPr lang="en-US" sz="2800" dirty="0"/>
                        <a:t>7</a:t>
                      </a:r>
                    </a:p>
                  </a:txBody>
                  <a:tcPr/>
                </a:tc>
                <a:extLst>
                  <a:ext uri="{0D108BD9-81ED-4DB2-BD59-A6C34878D82A}">
                    <a16:rowId xmlns:a16="http://schemas.microsoft.com/office/drawing/2014/main" xmlns="" val="10002"/>
                  </a:ext>
                </a:extLst>
              </a:tr>
              <a:tr h="822960">
                <a:tc>
                  <a:txBody>
                    <a:bodyPr/>
                    <a:lstStyle/>
                    <a:p>
                      <a:r>
                        <a:rPr lang="en-US" sz="2800" dirty="0"/>
                        <a:t>Tuition</a:t>
                      </a:r>
                      <a:r>
                        <a:rPr lang="en-US" sz="2800" baseline="0" dirty="0"/>
                        <a:t> &amp; fees for 7 credit hours</a:t>
                      </a:r>
                      <a:endParaRPr lang="en-US" sz="2800" dirty="0"/>
                    </a:p>
                  </a:txBody>
                  <a:tcPr/>
                </a:tc>
                <a:tc>
                  <a:txBody>
                    <a:bodyPr/>
                    <a:lstStyle/>
                    <a:p>
                      <a:pPr algn="r"/>
                      <a:r>
                        <a:rPr lang="en-US" sz="2800" dirty="0"/>
                        <a:t>$633.50</a:t>
                      </a:r>
                    </a:p>
                  </a:txBody>
                  <a:tcPr/>
                </a:tc>
                <a:extLst>
                  <a:ext uri="{0D108BD9-81ED-4DB2-BD59-A6C34878D82A}">
                    <a16:rowId xmlns:a16="http://schemas.microsoft.com/office/drawing/2014/main" xmlns="" val="10003"/>
                  </a:ext>
                </a:extLst>
              </a:tr>
              <a:tr h="746760">
                <a:tc>
                  <a:txBody>
                    <a:bodyPr/>
                    <a:lstStyle/>
                    <a:p>
                      <a:r>
                        <a:rPr lang="en-US" sz="2800" dirty="0"/>
                        <a:t>State funding per student</a:t>
                      </a:r>
                    </a:p>
                  </a:txBody>
                  <a:tcPr/>
                </a:tc>
                <a:tc>
                  <a:txBody>
                    <a:bodyPr/>
                    <a:lstStyle/>
                    <a:p>
                      <a:pPr algn="r"/>
                      <a:r>
                        <a:rPr lang="en-US" sz="2800" dirty="0"/>
                        <a:t>$1,693</a:t>
                      </a:r>
                    </a:p>
                    <a:p>
                      <a:pPr algn="r"/>
                      <a:endParaRPr lang="en-US" sz="2800" dirty="0"/>
                    </a:p>
                  </a:txBody>
                  <a:tcPr/>
                </a:tc>
                <a:extLst>
                  <a:ext uri="{0D108BD9-81ED-4DB2-BD59-A6C34878D82A}">
                    <a16:rowId xmlns:a16="http://schemas.microsoft.com/office/drawing/2014/main" xmlns="" val="10004"/>
                  </a:ext>
                </a:extLst>
              </a:tr>
              <a:tr h="822960">
                <a:tc>
                  <a:txBody>
                    <a:bodyPr/>
                    <a:lstStyle/>
                    <a:p>
                      <a:r>
                        <a:rPr lang="en-US" sz="2800" dirty="0"/>
                        <a:t>~</a:t>
                      </a:r>
                      <a:r>
                        <a:rPr lang="en-US" sz="2800" baseline="0" dirty="0"/>
                        <a:t> Revenue gained</a:t>
                      </a:r>
                      <a:endParaRPr lang="en-US" sz="2800" dirty="0"/>
                    </a:p>
                  </a:txBody>
                  <a:tcPr/>
                </a:tc>
                <a:tc>
                  <a:txBody>
                    <a:bodyPr/>
                    <a:lstStyle/>
                    <a:p>
                      <a:pPr algn="r"/>
                      <a:r>
                        <a:rPr lang="en-US" sz="2800" dirty="0"/>
                        <a:t>$265,221</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95696595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808495" y="1676400"/>
            <a:ext cx="8001000" cy="434340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5200" b="1" dirty="0"/>
              <a:t>Interventions</a:t>
            </a:r>
          </a:p>
          <a:p>
            <a:pPr lvl="1"/>
            <a:r>
              <a:rPr lang="en-US" sz="4800" b="1" dirty="0"/>
              <a:t>Communications to students by category</a:t>
            </a:r>
          </a:p>
          <a:p>
            <a:pPr lvl="1"/>
            <a:r>
              <a:rPr lang="en-US" sz="4800" b="1" dirty="0"/>
              <a:t>Business Office follow-up</a:t>
            </a:r>
          </a:p>
          <a:p>
            <a:pPr lvl="1"/>
            <a:r>
              <a:rPr lang="en-US" sz="4800" b="1" dirty="0"/>
              <a:t>Marquee</a:t>
            </a:r>
          </a:p>
        </p:txBody>
      </p:sp>
      <p:sp>
        <p:nvSpPr>
          <p:cNvPr id="5" name="Title 1"/>
          <p:cNvSpPr>
            <a:spLocks noGrp="1"/>
          </p:cNvSpPr>
          <p:nvPr>
            <p:ph type="title"/>
          </p:nvPr>
        </p:nvSpPr>
        <p:spPr>
          <a:xfrm>
            <a:off x="135412" y="27122"/>
            <a:ext cx="8991600" cy="1301895"/>
          </a:xfrm>
        </p:spPr>
        <p:txBody>
          <a:bodyPr/>
          <a:lstStyle/>
          <a:p>
            <a:r>
              <a:rPr lang="en-US" sz="5000" dirty="0"/>
              <a:t>Improving Student Success with Data</a:t>
            </a:r>
            <a:br>
              <a:rPr lang="en-US" sz="5000" dirty="0"/>
            </a:br>
            <a:r>
              <a:rPr lang="en-US" sz="4400" dirty="0"/>
              <a:t>A Student Loss Analysis</a:t>
            </a:r>
            <a:endParaRPr lang="en-US" sz="5000" dirty="0"/>
          </a:p>
        </p:txBody>
      </p:sp>
    </p:spTree>
    <p:extLst>
      <p:ext uri="{BB962C8B-B14F-4D97-AF65-F5344CB8AC3E}">
        <p14:creationId xmlns:p14="http://schemas.microsoft.com/office/powerpoint/2010/main" val="364150154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1500"/>
            <a:ext cx="9086850" cy="6057900"/>
          </a:xfrm>
          <a:prstGeom prst="rect">
            <a:avLst/>
          </a:prstGeom>
        </p:spPr>
      </p:pic>
    </p:spTree>
    <p:extLst>
      <p:ext uri="{BB962C8B-B14F-4D97-AF65-F5344CB8AC3E}">
        <p14:creationId xmlns:p14="http://schemas.microsoft.com/office/powerpoint/2010/main" val="90739692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lstStyle/>
          <a:p>
            <a:r>
              <a:rPr lang="en-US" sz="5400" dirty="0"/>
              <a:t>BC Loss Analysis</a:t>
            </a:r>
          </a:p>
        </p:txBody>
      </p:sp>
      <p:sp>
        <p:nvSpPr>
          <p:cNvPr id="3" name="Text Placeholder 2"/>
          <p:cNvSpPr txBox="1">
            <a:spLocks/>
          </p:cNvSpPr>
          <p:nvPr/>
        </p:nvSpPr>
        <p:spPr>
          <a:xfrm>
            <a:off x="838200" y="1447800"/>
            <a:ext cx="8001000" cy="4115972"/>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5200" b="1" dirty="0"/>
              <a:t>Next Steps</a:t>
            </a:r>
          </a:p>
          <a:p>
            <a:pPr lvl="1"/>
            <a:r>
              <a:rPr lang="en-US" sz="4800" b="1" dirty="0"/>
              <a:t>Continue working with stakeholders</a:t>
            </a:r>
          </a:p>
          <a:p>
            <a:pPr lvl="1"/>
            <a:r>
              <a:rPr lang="en-US" sz="4800" b="1" dirty="0"/>
              <a:t>Monitor effectiveness of interventions</a:t>
            </a:r>
          </a:p>
        </p:txBody>
      </p:sp>
      <p:pic>
        <p:nvPicPr>
          <p:cNvPr id="8196" name="Picture 4" descr="C:\Users\cullrich\AppData\Local\Microsoft\Windows\Temporary Internet Files\Content.IE5\W2H9L4UI\150px-Next[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599" y="5563772"/>
            <a:ext cx="3235569" cy="129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4474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28600" y="381001"/>
            <a:ext cx="8763000" cy="648286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Areas of Loss</a:t>
            </a:r>
          </a:p>
          <a:p>
            <a:pPr marL="0" indent="0">
              <a:buNone/>
            </a:pPr>
            <a:endParaRPr lang="en-US" dirty="0"/>
          </a:p>
          <a:p>
            <a:pPr marL="514350" indent="-514350">
              <a:buAutoNum type="arabicPeriod"/>
            </a:pPr>
            <a:r>
              <a:rPr lang="en-US" dirty="0"/>
              <a:t>Holds / Restrictions</a:t>
            </a:r>
          </a:p>
          <a:p>
            <a:pPr marL="514350" indent="-514350">
              <a:buAutoNum type="arabicPeriod"/>
            </a:pPr>
            <a:r>
              <a:rPr lang="en-US" dirty="0"/>
              <a:t>Drop for non-payment</a:t>
            </a:r>
          </a:p>
          <a:p>
            <a:pPr marL="514350" indent="-514350">
              <a:buFontTx/>
              <a:buAutoNum type="arabicPeriod"/>
            </a:pPr>
            <a:r>
              <a:rPr lang="en-US" dirty="0"/>
              <a:t>Academic Probation/Suspension</a:t>
            </a:r>
          </a:p>
          <a:p>
            <a:pPr marL="514350" indent="-514350">
              <a:buFontTx/>
              <a:buAutoNum type="arabicPeriod"/>
            </a:pPr>
            <a:r>
              <a:rPr lang="en-US" dirty="0"/>
              <a:t>Financial Aid Probation/Suspension</a:t>
            </a:r>
          </a:p>
          <a:p>
            <a:pPr marL="514350" indent="-514350">
              <a:buAutoNum type="arabicPeriod"/>
            </a:pPr>
            <a:r>
              <a:rPr lang="en-US" dirty="0"/>
              <a:t>Course withdrawals</a:t>
            </a:r>
          </a:p>
          <a:p>
            <a:pPr marL="514350" indent="-514350">
              <a:buAutoNum type="arabicPeriod"/>
            </a:pPr>
            <a:r>
              <a:rPr lang="en-US" dirty="0"/>
              <a:t>Course is not available for student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74285147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28600" y="381001"/>
            <a:ext cx="8763000" cy="648286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Predictive Analytics</a:t>
            </a:r>
          </a:p>
          <a:p>
            <a:pPr marL="0" indent="0">
              <a:buNone/>
            </a:pPr>
            <a:endParaRPr lang="en-US" dirty="0"/>
          </a:p>
          <a:p>
            <a:pPr marL="514350" indent="-514350">
              <a:buAutoNum type="arabicPeriod"/>
            </a:pPr>
            <a:r>
              <a:rPr lang="en-US" dirty="0"/>
              <a:t>How likely is a student to return (term to term)?</a:t>
            </a:r>
          </a:p>
          <a:p>
            <a:pPr marL="514350" indent="-514350">
              <a:buAutoNum type="arabicPeriod"/>
            </a:pPr>
            <a:r>
              <a:rPr lang="en-US" dirty="0"/>
              <a:t>How likely is a student to enroll? </a:t>
            </a:r>
            <a:endParaRPr lang="en-US" sz="1600" dirty="0"/>
          </a:p>
          <a:p>
            <a:pPr marL="514350" indent="-514350">
              <a:buFontTx/>
              <a:buAutoNum type="arabicPeriod"/>
            </a:pPr>
            <a:r>
              <a:rPr lang="en-US" dirty="0"/>
              <a:t>How likely is a student to be on Academic OR Financial Aid Probation/Suspension?</a:t>
            </a:r>
          </a:p>
          <a:p>
            <a:pPr marL="514350" indent="-514350">
              <a:buAutoNum type="arabicPeriod"/>
            </a:pPr>
            <a:r>
              <a:rPr lang="en-US" dirty="0"/>
              <a:t>How likely is a course to fill?</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8211401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304800" y="685800"/>
            <a:ext cx="8229600" cy="5416061"/>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7200" b="1" dirty="0"/>
          </a:p>
          <a:p>
            <a:pPr marL="0" indent="0" algn="ctr">
              <a:buNone/>
            </a:pPr>
            <a:r>
              <a:rPr lang="en-US" sz="7200" b="1" dirty="0"/>
              <a:t>What is Student Success?</a:t>
            </a:r>
            <a:endParaRPr lang="en-US" sz="7200" dirty="0"/>
          </a:p>
        </p:txBody>
      </p:sp>
    </p:spTree>
    <p:extLst>
      <p:ext uri="{BB962C8B-B14F-4D97-AF65-F5344CB8AC3E}">
        <p14:creationId xmlns:p14="http://schemas.microsoft.com/office/powerpoint/2010/main" val="163081712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28600" y="381001"/>
            <a:ext cx="8763000" cy="648286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0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32" y="-25352"/>
            <a:ext cx="9407012" cy="7055259"/>
          </a:xfrm>
          <a:prstGeom prst="rect">
            <a:avLst/>
          </a:prstGeom>
        </p:spPr>
      </p:pic>
    </p:spTree>
    <p:extLst>
      <p:ext uri="{BB962C8B-B14F-4D97-AF65-F5344CB8AC3E}">
        <p14:creationId xmlns:p14="http://schemas.microsoft.com/office/powerpoint/2010/main" val="69012442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28600" y="381001"/>
            <a:ext cx="8763000" cy="648286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000" dirty="0"/>
          </a:p>
        </p:txBody>
      </p:sp>
      <p:pic>
        <p:nvPicPr>
          <p:cNvPr id="4" name="Picture 3"/>
          <p:cNvPicPr>
            <a:picLocks noChangeAspect="1"/>
          </p:cNvPicPr>
          <p:nvPr/>
        </p:nvPicPr>
        <p:blipFill>
          <a:blip r:embed="rId5"/>
          <a:stretch>
            <a:fillRect/>
          </a:stretch>
        </p:blipFill>
        <p:spPr>
          <a:xfrm>
            <a:off x="365760" y="0"/>
            <a:ext cx="8471560" cy="8471560"/>
          </a:xfrm>
          <a:prstGeom prst="rect">
            <a:avLst/>
          </a:prstGeom>
        </p:spPr>
      </p:pic>
    </p:spTree>
    <p:extLst>
      <p:ext uri="{BB962C8B-B14F-4D97-AF65-F5344CB8AC3E}">
        <p14:creationId xmlns:p14="http://schemas.microsoft.com/office/powerpoint/2010/main" val="107754633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5412" y="27122"/>
            <a:ext cx="8991600" cy="1301895"/>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z="5000"/>
              <a:t>Improving Student Success with Data</a:t>
            </a:r>
            <a:br>
              <a:rPr lang="en-US" sz="5000"/>
            </a:br>
            <a:r>
              <a:rPr lang="en-US" sz="4400"/>
              <a:t>A Student Loss Analysis</a:t>
            </a:r>
            <a:endParaRPr lang="en-US" sz="5000" dirty="0"/>
          </a:p>
        </p:txBody>
      </p:sp>
      <p:sp>
        <p:nvSpPr>
          <p:cNvPr id="4" name="TextBox 3"/>
          <p:cNvSpPr txBox="1"/>
          <p:nvPr/>
        </p:nvSpPr>
        <p:spPr>
          <a:xfrm>
            <a:off x="821212" y="1752600"/>
            <a:ext cx="7620000" cy="2585323"/>
          </a:xfrm>
          <a:prstGeom prst="rect">
            <a:avLst/>
          </a:prstGeom>
          <a:noFill/>
        </p:spPr>
        <p:txBody>
          <a:bodyPr wrap="square" rtlCol="0">
            <a:spAutoFit/>
          </a:bodyPr>
          <a:lstStyle/>
          <a:p>
            <a:pPr algn="ctr"/>
            <a:r>
              <a:rPr lang="en-US" sz="5400" b="1" dirty="0"/>
              <a:t>Brazosport College focused on the Registration Process </a:t>
            </a:r>
          </a:p>
        </p:txBody>
      </p:sp>
      <p:sp>
        <p:nvSpPr>
          <p:cNvPr id="2" name="TextBox 1"/>
          <p:cNvSpPr txBox="1"/>
          <p:nvPr/>
        </p:nvSpPr>
        <p:spPr>
          <a:xfrm>
            <a:off x="821212" y="1720840"/>
            <a:ext cx="7620000" cy="3416320"/>
          </a:xfrm>
          <a:prstGeom prst="rect">
            <a:avLst/>
          </a:prstGeom>
          <a:solidFill>
            <a:srgbClr val="1E77E2"/>
          </a:solidFill>
        </p:spPr>
        <p:txBody>
          <a:bodyPr wrap="square" rtlCol="0">
            <a:spAutoFit/>
          </a:bodyPr>
          <a:lstStyle/>
          <a:p>
            <a:pPr algn="ctr"/>
            <a:r>
              <a:rPr lang="en-US" sz="5400" b="1" dirty="0"/>
              <a:t>What One Area Can Your Institution Work on to Improve Student Retention?</a:t>
            </a:r>
          </a:p>
        </p:txBody>
      </p:sp>
    </p:spTree>
    <p:extLst>
      <p:ext uri="{BB962C8B-B14F-4D97-AF65-F5344CB8AC3E}">
        <p14:creationId xmlns:p14="http://schemas.microsoft.com/office/powerpoint/2010/main" val="2276381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7559" y="1371600"/>
            <a:ext cx="7850459" cy="4832092"/>
          </a:xfrm>
          <a:prstGeom prst="rect">
            <a:avLst/>
          </a:prstGeom>
        </p:spPr>
        <p:txBody>
          <a:bodyPr wrap="square">
            <a:spAutoFit/>
          </a:bodyPr>
          <a:lstStyle/>
          <a:p>
            <a:pPr algn="ctr"/>
            <a:r>
              <a:rPr lang="en-US" sz="4000" b="1" dirty="0"/>
              <a:t>Thank You for Attending!</a:t>
            </a:r>
            <a:r>
              <a:rPr lang="en-US" sz="4000" dirty="0"/>
              <a:t/>
            </a:r>
            <a:br>
              <a:rPr lang="en-US" sz="4000" dirty="0"/>
            </a:br>
            <a:endParaRPr lang="en-US" sz="3600" dirty="0"/>
          </a:p>
          <a:p>
            <a:pPr algn="ctr"/>
            <a:r>
              <a:rPr lang="en-US" sz="3600" dirty="0"/>
              <a:t>Contact Information:</a:t>
            </a:r>
          </a:p>
          <a:p>
            <a:pPr algn="ctr"/>
            <a:endParaRPr lang="en-US" sz="2400" dirty="0"/>
          </a:p>
          <a:p>
            <a:pPr algn="ctr"/>
            <a:r>
              <a:rPr lang="en-US" sz="3600" dirty="0"/>
              <a:t>Michael Nguyen</a:t>
            </a:r>
          </a:p>
          <a:p>
            <a:pPr algn="ctr"/>
            <a:r>
              <a:rPr lang="en-US" sz="3200" dirty="0">
                <a:hlinkClick r:id="rId3"/>
              </a:rPr>
              <a:t>mnguyen@zogotech.com</a:t>
            </a:r>
            <a:r>
              <a:rPr lang="en-US" sz="3200" dirty="0"/>
              <a:t> </a:t>
            </a:r>
          </a:p>
          <a:p>
            <a:pPr algn="ctr"/>
            <a:r>
              <a:rPr lang="en-US" sz="3200" dirty="0"/>
              <a:t/>
            </a:r>
            <a:br>
              <a:rPr lang="en-US" sz="3200" dirty="0"/>
            </a:br>
            <a:r>
              <a:rPr lang="en-US" sz="3600" dirty="0"/>
              <a:t>Cindy Ullrich </a:t>
            </a:r>
            <a:br>
              <a:rPr lang="en-US" sz="3600" dirty="0"/>
            </a:br>
            <a:r>
              <a:rPr lang="en-US" sz="3200" dirty="0">
                <a:hlinkClick r:id="rId4"/>
              </a:rPr>
              <a:t>cindy.ullrich@brazosport.edu</a:t>
            </a:r>
            <a:r>
              <a:rPr lang="en-US" sz="3200" dirty="0"/>
              <a:t>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560" y="381000"/>
            <a:ext cx="3658537" cy="61585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4316" y="381001"/>
            <a:ext cx="1803703" cy="616417"/>
          </a:xfrm>
          <a:prstGeom prst="rect">
            <a:avLst/>
          </a:prstGeom>
        </p:spPr>
      </p:pic>
    </p:spTree>
    <p:extLst>
      <p:ext uri="{BB962C8B-B14F-4D97-AF65-F5344CB8AC3E}">
        <p14:creationId xmlns:p14="http://schemas.microsoft.com/office/powerpoint/2010/main" val="26374729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28600" y="381001"/>
            <a:ext cx="8763000" cy="648286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 What is the federal minimum wage in 2016?</a:t>
            </a:r>
            <a:r>
              <a:rPr lang="en-US" sz="4000" dirty="0"/>
              <a:t/>
            </a:r>
            <a:br>
              <a:rPr lang="en-US" sz="4000" dirty="0"/>
            </a:br>
            <a:endParaRPr lang="en-US" sz="4000" dirty="0"/>
          </a:p>
          <a:p>
            <a:pPr marL="457200" indent="-457200">
              <a:buFont typeface="+mj-lt"/>
              <a:buAutoNum type="alphaUcPeriod"/>
            </a:pPr>
            <a:r>
              <a:rPr lang="en-US" sz="4000" dirty="0"/>
              <a:t> $6.25</a:t>
            </a:r>
          </a:p>
          <a:p>
            <a:pPr marL="457200" indent="-457200">
              <a:buFont typeface="+mj-lt"/>
              <a:buAutoNum type="alphaUcPeriod"/>
            </a:pPr>
            <a:r>
              <a:rPr lang="en-US" sz="4000" dirty="0"/>
              <a:t> $7.25</a:t>
            </a:r>
          </a:p>
          <a:p>
            <a:pPr marL="457200" indent="-457200">
              <a:buFont typeface="+mj-lt"/>
              <a:buAutoNum type="alphaUcPeriod"/>
            </a:pPr>
            <a:r>
              <a:rPr lang="en-US" sz="4000" dirty="0"/>
              <a:t> $8.25</a:t>
            </a:r>
          </a:p>
          <a:p>
            <a:pPr marL="457200" indent="-457200">
              <a:buFont typeface="+mj-lt"/>
              <a:buAutoNum type="alphaUcPeriod"/>
            </a:pPr>
            <a:r>
              <a:rPr lang="en-US" sz="4000" dirty="0"/>
              <a:t> $9.25</a:t>
            </a:r>
          </a:p>
        </p:txBody>
      </p:sp>
    </p:spTree>
    <p:extLst>
      <p:ext uri="{BB962C8B-B14F-4D97-AF65-F5344CB8AC3E}">
        <p14:creationId xmlns:p14="http://schemas.microsoft.com/office/powerpoint/2010/main" val="171376449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28600" y="0"/>
            <a:ext cx="8763000" cy="6863861"/>
          </a:xfrm>
          <a:prstGeom prst="rect">
            <a:avLst/>
          </a:prstGeom>
        </p:spPr>
        <p:txBody>
          <a:bodyPr>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600" dirty="0"/>
              <a:t/>
            </a:r>
            <a:br>
              <a:rPr lang="en-US" sz="9600" dirty="0"/>
            </a:br>
            <a:r>
              <a:rPr lang="en-US" sz="9600" dirty="0"/>
              <a:t/>
            </a:r>
            <a:br>
              <a:rPr lang="en-US" sz="9600" dirty="0"/>
            </a:br>
            <a:r>
              <a:rPr lang="en-US" sz="9600" dirty="0"/>
              <a:t>$7.25</a:t>
            </a:r>
          </a:p>
        </p:txBody>
      </p:sp>
    </p:spTree>
    <p:extLst>
      <p:ext uri="{BB962C8B-B14F-4D97-AF65-F5344CB8AC3E}">
        <p14:creationId xmlns:p14="http://schemas.microsoft.com/office/powerpoint/2010/main" val="12907954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28600" y="381001"/>
            <a:ext cx="8763000" cy="6482860"/>
          </a:xfrm>
          <a:prstGeom prst="rect">
            <a:avLst/>
          </a:prstGeom>
        </p:spPr>
        <p:txBody>
          <a:bodyPr>
            <a:no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Occupational Safety and Health Technology (Associate) $108,000 		</a:t>
            </a:r>
          </a:p>
          <a:p>
            <a:pPr marL="0" indent="0">
              <a:buNone/>
            </a:pPr>
            <a:r>
              <a:rPr lang="en-US" sz="2400" dirty="0"/>
              <a:t>Chemical Technology (Certificate) $94,000		</a:t>
            </a:r>
          </a:p>
          <a:p>
            <a:pPr marL="0" indent="0">
              <a:buNone/>
            </a:pPr>
            <a:r>
              <a:rPr lang="en-US" sz="2400" dirty="0"/>
              <a:t/>
            </a:r>
            <a:br>
              <a:rPr lang="en-US" sz="2400" dirty="0"/>
            </a:br>
            <a:r>
              <a:rPr lang="en-US" sz="2400" dirty="0"/>
              <a:t>Occupational Safety and Health Technology  (Certificate) $93,000				</a:t>
            </a:r>
          </a:p>
          <a:p>
            <a:pPr marL="0" indent="0">
              <a:buNone/>
            </a:pPr>
            <a:r>
              <a:rPr lang="en-US" sz="2400" dirty="0"/>
              <a:t>Electrician (Associate) $77,000 </a:t>
            </a:r>
          </a:p>
          <a:p>
            <a:pPr marL="0" indent="0">
              <a:buNone/>
            </a:pPr>
            <a:r>
              <a:rPr lang="en-US" sz="2400" dirty="0"/>
              <a:t>		</a:t>
            </a:r>
          </a:p>
          <a:p>
            <a:pPr marL="0" indent="0">
              <a:buNone/>
            </a:pPr>
            <a:r>
              <a:rPr lang="en-US" sz="2400" dirty="0"/>
              <a:t>Construction Engineering Technology (Certificate) $73,000</a:t>
            </a:r>
          </a:p>
          <a:p>
            <a:pPr marL="0" indent="0">
              <a:buNone/>
            </a:pPr>
            <a:endParaRPr lang="en-US" sz="2400" dirty="0"/>
          </a:p>
          <a:p>
            <a:pPr marL="0" indent="0" algn="ctr">
              <a:buNone/>
            </a:pPr>
            <a:r>
              <a:rPr lang="en-US" sz="4000" dirty="0"/>
              <a:t>Compared to $15,080 (Minimum Wage Annual)</a:t>
            </a:r>
            <a:r>
              <a:rPr lang="en-US" sz="2400" dirty="0"/>
              <a:t>	</a:t>
            </a:r>
          </a:p>
          <a:p>
            <a:pPr marL="0" indent="0">
              <a:buNone/>
            </a:pPr>
            <a:endParaRPr lang="en-US" sz="2400" dirty="0"/>
          </a:p>
          <a:p>
            <a:pPr marL="0" indent="0">
              <a:buNone/>
            </a:pPr>
            <a:endParaRPr lang="en-US" sz="2400" dirty="0"/>
          </a:p>
          <a:p>
            <a:pPr marL="0" indent="0">
              <a:buNone/>
            </a:pPr>
            <a:r>
              <a:rPr lang="en-US" sz="1400" dirty="0">
                <a:solidFill>
                  <a:schemeClr val="bg1"/>
                </a:solidFill>
              </a:rPr>
              <a:t>Source: Texas Higher Education Coordinating Board, http://reports.thecb.state.tx.us/ibi_apps/WFServlet.ibfs</a:t>
            </a:r>
          </a:p>
        </p:txBody>
      </p:sp>
    </p:spTree>
    <p:extLst>
      <p:ext uri="{BB962C8B-B14F-4D97-AF65-F5344CB8AC3E}">
        <p14:creationId xmlns:p14="http://schemas.microsoft.com/office/powerpoint/2010/main" val="149164044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28600" y="381001"/>
            <a:ext cx="8763000" cy="648286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4000" dirty="0"/>
          </a:p>
          <a:p>
            <a:pPr marL="0" indent="0" algn="ctr">
              <a:buNone/>
            </a:pPr>
            <a:r>
              <a:rPr lang="en-US" sz="6000" dirty="0"/>
              <a:t>2-3x less likely to </a:t>
            </a:r>
            <a:br>
              <a:rPr lang="en-US" sz="6000" dirty="0"/>
            </a:br>
            <a:r>
              <a:rPr lang="en-US" sz="6000" dirty="0"/>
              <a:t>be unemployed</a:t>
            </a:r>
          </a:p>
          <a:p>
            <a:pPr marL="0" indent="0" algn="ctr">
              <a:buNone/>
            </a:pPr>
            <a:endParaRPr lang="en-US" sz="4000" dirty="0"/>
          </a:p>
          <a:p>
            <a:pPr marL="0" indent="0" algn="ctr">
              <a:buNone/>
            </a:pPr>
            <a:endParaRPr lang="en-US" sz="40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2895600"/>
            <a:ext cx="4477329" cy="4151112"/>
          </a:xfrm>
          <a:prstGeom prst="rect">
            <a:avLst/>
          </a:prstGeom>
        </p:spPr>
      </p:pic>
    </p:spTree>
    <p:extLst>
      <p:ext uri="{BB962C8B-B14F-4D97-AF65-F5344CB8AC3E}">
        <p14:creationId xmlns:p14="http://schemas.microsoft.com/office/powerpoint/2010/main" val="1777881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28600" y="381001"/>
            <a:ext cx="8763000" cy="6482860"/>
          </a:xfrm>
          <a:prstGeom prst="rect">
            <a:avLst/>
          </a:prstGeom>
        </p:spPr>
        <p:txBody>
          <a:bodyPr>
            <a:normAutofit/>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600" dirty="0"/>
              <a:t>Successful students </a:t>
            </a:r>
            <a:r>
              <a:rPr lang="en-US" sz="4400" dirty="0"/>
              <a:t/>
            </a:r>
            <a:br>
              <a:rPr lang="en-US" sz="4400" dirty="0"/>
            </a:br>
            <a:r>
              <a:rPr lang="en-US" sz="9600" dirty="0"/>
              <a:t>$830,000 </a:t>
            </a:r>
            <a:r>
              <a:rPr lang="en-US" sz="17500" dirty="0"/>
              <a:t/>
            </a:r>
            <a:br>
              <a:rPr lang="en-US" sz="17500" dirty="0"/>
            </a:br>
            <a:r>
              <a:rPr lang="en-US" sz="3600" dirty="0"/>
              <a:t>earn more  </a:t>
            </a:r>
            <a:r>
              <a:rPr lang="en-US" sz="4000" dirty="0"/>
              <a:t/>
            </a:r>
            <a:br>
              <a:rPr lang="en-US" sz="4000" dirty="0"/>
            </a:br>
            <a:r>
              <a:rPr lang="en-US" sz="9600" dirty="0"/>
              <a:t>2-3x  </a:t>
            </a:r>
            <a:r>
              <a:rPr lang="en-US" sz="17500" dirty="0"/>
              <a:t/>
            </a:r>
            <a:br>
              <a:rPr lang="en-US" sz="17500" dirty="0"/>
            </a:br>
            <a:r>
              <a:rPr lang="en-US" sz="3600" dirty="0"/>
              <a:t>less likely to be unemployed</a:t>
            </a:r>
            <a:r>
              <a:rPr lang="en-US" sz="4000" dirty="0"/>
              <a:t/>
            </a:r>
            <a:br>
              <a:rPr lang="en-US" sz="4000" dirty="0"/>
            </a:br>
            <a:r>
              <a:rPr lang="en-US" sz="9600" dirty="0"/>
              <a:t>BUT</a:t>
            </a:r>
          </a:p>
        </p:txBody>
      </p:sp>
    </p:spTree>
    <p:extLst>
      <p:ext uri="{BB962C8B-B14F-4D97-AF65-F5344CB8AC3E}">
        <p14:creationId xmlns:p14="http://schemas.microsoft.com/office/powerpoint/2010/main" val="291976567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28600" y="381001"/>
            <a:ext cx="8763000" cy="6482860"/>
          </a:xfrm>
          <a:prstGeom prst="rect">
            <a:avLst/>
          </a:prstGeom>
        </p:spPr>
        <p:txBody>
          <a:bodyPr>
            <a:normAutofit fontScale="92500" lnSpcReduction="1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7200" dirty="0">
                <a:solidFill>
                  <a:srgbClr val="FF0000"/>
                </a:solidFill>
              </a:rPr>
              <a:t>Shocking </a:t>
            </a:r>
            <a:r>
              <a:rPr lang="en-US" sz="7200" b="1" dirty="0">
                <a:solidFill>
                  <a:srgbClr val="FF0000"/>
                </a:solidFill>
              </a:rPr>
              <a:t>70%</a:t>
            </a:r>
            <a:r>
              <a:rPr lang="en-US" sz="7200" dirty="0"/>
              <a:t> </a:t>
            </a:r>
            <a:r>
              <a:rPr lang="en-US" sz="3600" dirty="0"/>
              <a:t>of California’s community college students fail to graduate or transfer.</a:t>
            </a:r>
          </a:p>
          <a:p>
            <a:pPr marL="0" indent="0">
              <a:buNone/>
            </a:pPr>
            <a:endParaRPr lang="en-US" sz="4000" dirty="0"/>
          </a:p>
          <a:p>
            <a:pPr marL="0" indent="0">
              <a:buNone/>
            </a:pPr>
            <a:r>
              <a:rPr lang="en-US" sz="3600" dirty="0"/>
              <a:t>Arizona community colleges can also be referred to as </a:t>
            </a:r>
            <a:r>
              <a:rPr lang="en-US" sz="5400" dirty="0">
                <a:solidFill>
                  <a:srgbClr val="FF0000"/>
                </a:solidFill>
              </a:rPr>
              <a:t>"dropout factories," </a:t>
            </a:r>
            <a:r>
              <a:rPr lang="en-US" sz="3600" dirty="0"/>
              <a:t>where the average three-year non-completion rate is just </a:t>
            </a:r>
            <a:r>
              <a:rPr lang="en-US" sz="6000" dirty="0">
                <a:solidFill>
                  <a:srgbClr val="FF0000"/>
                </a:solidFill>
              </a:rPr>
              <a:t>80%+</a:t>
            </a:r>
            <a:r>
              <a:rPr lang="en-US" sz="6000" dirty="0"/>
              <a:t>. </a:t>
            </a:r>
          </a:p>
          <a:p>
            <a:pPr marL="0" indent="0">
              <a:buNone/>
            </a:pPr>
            <a:endParaRPr lang="en-US" sz="6000" dirty="0"/>
          </a:p>
          <a:p>
            <a:pPr marL="0" indent="0">
              <a:buNone/>
            </a:pPr>
            <a:r>
              <a:rPr lang="en-US" sz="1500" dirty="0"/>
              <a:t>Sources: </a:t>
            </a:r>
            <a:br>
              <a:rPr lang="en-US" sz="1500" dirty="0"/>
            </a:br>
            <a:r>
              <a:rPr lang="en-US" sz="1500" dirty="0"/>
              <a:t/>
            </a:r>
            <a:br>
              <a:rPr lang="en-US" sz="1500" dirty="0"/>
            </a:br>
            <a:r>
              <a:rPr lang="en-US" sz="1500" dirty="0"/>
              <a:t>Four-year Average Data for Student-Right-to-Know [Fall 2008 - Fall 2011]  </a:t>
            </a:r>
            <a:r>
              <a:rPr lang="en-US" sz="1500" dirty="0">
                <a:hlinkClick r:id="rId5"/>
              </a:rPr>
              <a:t>https://www.dcccd.edu/SiteCollectionDocuments/DCCCD/Docs/Departments/DO/IR/RightToKnow.pdf</a:t>
            </a:r>
            <a:r>
              <a:rPr lang="en-US" sz="1500" dirty="0"/>
              <a:t/>
            </a:r>
            <a:br>
              <a:rPr lang="en-US" sz="1500" dirty="0"/>
            </a:br>
            <a:r>
              <a:rPr lang="en-US" sz="1500" dirty="0"/>
              <a:t/>
            </a:r>
            <a:br>
              <a:rPr lang="en-US" sz="1500" dirty="0"/>
            </a:br>
            <a:r>
              <a:rPr lang="en-US" sz="1500" dirty="0"/>
              <a:t>Source: http://www.communitycollegereview.com/blog/new-study-70-of-california-community-college-students-fail</a:t>
            </a:r>
          </a:p>
          <a:p>
            <a:pPr marL="0" indent="0">
              <a:buNone/>
            </a:pPr>
            <a:endParaRPr lang="en-US" sz="4000" dirty="0"/>
          </a:p>
        </p:txBody>
      </p:sp>
    </p:spTree>
    <p:extLst>
      <p:ext uri="{BB962C8B-B14F-4D97-AF65-F5344CB8AC3E}">
        <p14:creationId xmlns:p14="http://schemas.microsoft.com/office/powerpoint/2010/main" val="3519652643"/>
      </p:ext>
    </p:extLst>
  </p:cSld>
  <p:clrMapOvr>
    <a:masterClrMapping/>
  </p:clrMapOvr>
  <p:transition>
    <p:fade/>
  </p:transition>
</p:sld>
</file>

<file path=ppt/theme/theme1.xml><?xml version="1.0" encoding="utf-8"?>
<a:theme xmlns:a="http://schemas.openxmlformats.org/drawingml/2006/main" name="1_Blue_With_White_Cloud_Border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1_Blue_With_White_Cloud_Border_template_Segoe</Template>
  <TotalTime>1671</TotalTime>
  <Words>1923</Words>
  <Application>Microsoft Office PowerPoint</Application>
  <PresentationFormat>On-screen Show (4:3)</PresentationFormat>
  <Paragraphs>309</Paragraphs>
  <Slides>33</Slides>
  <Notes>31</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1_Blue_With_White_Cloud_Border_template_Segoe</vt:lpstr>
      <vt:lpstr>White with Courier font for code slides</vt:lpstr>
      <vt:lpstr>Improving Student Success with Data  A Student Loss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Brazosport College  FTIC Retention Rates</vt:lpstr>
      <vt:lpstr>Improving Student Success with Data A Student Loss Analysis</vt:lpstr>
      <vt:lpstr>Improving Student Success with Data A Student Loss Analysis</vt:lpstr>
      <vt:lpstr>Improving Student Success with Data A Student Loss Analysis</vt:lpstr>
      <vt:lpstr>Improving Student Success with Data A Student Loss Analysis</vt:lpstr>
      <vt:lpstr>Improving Student Success with Data A Student Loss Analysis</vt:lpstr>
      <vt:lpstr>Improving Student Success with Data A Student Loss Analysis</vt:lpstr>
      <vt:lpstr>BC Loss Analysis</vt:lpstr>
      <vt:lpstr>PowerPoint Presentation</vt:lpstr>
      <vt:lpstr>PowerPoint Presentation</vt:lpstr>
      <vt:lpstr>PowerPoint Presentation</vt:lpstr>
      <vt:lpstr>Improving Student Success with Data A Student Loss Analysis</vt:lpstr>
      <vt:lpstr>PowerPoint Presentation</vt:lpstr>
      <vt:lpstr>BC Loss Analysis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Cindy Ullrich</dc:creator>
  <cp:lastModifiedBy>Cindy Ullrich</cp:lastModifiedBy>
  <cp:revision>162</cp:revision>
  <cp:lastPrinted>2018-02-09T20:46:05Z</cp:lastPrinted>
  <dcterms:created xsi:type="dcterms:W3CDTF">2017-05-05T14:41:22Z</dcterms:created>
  <dcterms:modified xsi:type="dcterms:W3CDTF">2018-02-12T19:26:31Z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