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7"/>
  </p:notesMasterIdLst>
  <p:handoutMasterIdLst>
    <p:handoutMasterId r:id="rId38"/>
  </p:handoutMasterIdLst>
  <p:sldIdLst>
    <p:sldId id="293" r:id="rId6"/>
    <p:sldId id="294" r:id="rId7"/>
    <p:sldId id="292" r:id="rId8"/>
    <p:sldId id="264" r:id="rId9"/>
    <p:sldId id="262" r:id="rId10"/>
    <p:sldId id="284" r:id="rId11"/>
    <p:sldId id="283" r:id="rId12"/>
    <p:sldId id="265" r:id="rId13"/>
    <p:sldId id="263"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5" r:id="rId31"/>
    <p:sldId id="286" r:id="rId32"/>
    <p:sldId id="287" r:id="rId33"/>
    <p:sldId id="282" r:id="rId34"/>
    <p:sldId id="295"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003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6395" autoAdjust="0"/>
  </p:normalViewPr>
  <p:slideViewPr>
    <p:cSldViewPr>
      <p:cViewPr>
        <p:scale>
          <a:sx n="125" d="100"/>
          <a:sy n="125" d="100"/>
        </p:scale>
        <p:origin x="-1230" y="54"/>
      </p:cViewPr>
      <p:guideLst>
        <p:guide orient="horz" pos="2160"/>
        <p:guide pos="2880"/>
      </p:guideLst>
    </p:cSldViewPr>
  </p:slideViewPr>
  <p:outlineViewPr>
    <p:cViewPr>
      <p:scale>
        <a:sx n="33" d="100"/>
        <a:sy n="33" d="100"/>
      </p:scale>
      <p:origin x="0" y="-22074"/>
    </p:cViewPr>
  </p:outlineViewPr>
  <p:notesTextViewPr>
    <p:cViewPr>
      <p:scale>
        <a:sx n="3" d="2"/>
        <a:sy n="3" d="2"/>
      </p:scale>
      <p:origin x="0" y="0"/>
    </p:cViewPr>
  </p:notesTextViewPr>
  <p:sorterViewPr>
    <p:cViewPr>
      <p:scale>
        <a:sx n="100" d="100"/>
        <a:sy n="100" d="100"/>
      </p:scale>
      <p:origin x="0" y="-1920"/>
    </p:cViewPr>
  </p:sorterViewPr>
  <p:notesViewPr>
    <p:cSldViewPr>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3F0ED-7A43-44BE-873E-69A46BC94724}" type="datetimeFigureOut">
              <a:rPr lang="en-US" smtClean="0"/>
              <a:t>3/9/2017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699792-6028-41E7-8564-9D201F946D09}" type="slidenum">
              <a:rPr lang="en-US" smtClean="0"/>
              <a:t>‹#›</a:t>
            </a:fld>
            <a:endParaRPr lang="en-US"/>
          </a:p>
        </p:txBody>
      </p:sp>
    </p:spTree>
    <p:extLst>
      <p:ext uri="{BB962C8B-B14F-4D97-AF65-F5344CB8AC3E}">
        <p14:creationId xmlns:p14="http://schemas.microsoft.com/office/powerpoint/2010/main" val="3091382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D88F2-2F08-0148-A9C6-F8AA49DF232D}" type="datetimeFigureOut">
              <a:rPr lang="en-US" smtClean="0"/>
              <a:t>3/9/2017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D4903-D344-E148-85EF-E14C038ADF6E}" type="slidenum">
              <a:rPr lang="en-US" smtClean="0"/>
              <a:t>‹#›</a:t>
            </a:fld>
            <a:endParaRPr lang="en-US"/>
          </a:p>
        </p:txBody>
      </p:sp>
    </p:spTree>
    <p:extLst>
      <p:ext uri="{BB962C8B-B14F-4D97-AF65-F5344CB8AC3E}">
        <p14:creationId xmlns:p14="http://schemas.microsoft.com/office/powerpoint/2010/main" val="3783294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Facts fall 2016</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a:t>
            </a:fld>
            <a:endParaRPr lang="en-US"/>
          </a:p>
        </p:txBody>
      </p:sp>
    </p:spTree>
    <p:extLst>
      <p:ext uri="{BB962C8B-B14F-4D97-AF65-F5344CB8AC3E}">
        <p14:creationId xmlns:p14="http://schemas.microsoft.com/office/powerpoint/2010/main" val="314525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that few of our student declare a STEM major and drilling down to a specific STEM major is difficult, Claire came up with some initial studies to try to identify our STEM students.</a:t>
            </a:r>
          </a:p>
          <a:p>
            <a:endParaRPr lang="en-US" dirty="0" smtClean="0"/>
          </a:p>
          <a:p>
            <a:r>
              <a:rPr lang="en-US" dirty="0" smtClean="0"/>
              <a:t>Claire chose three ways to look at our student.</a:t>
            </a:r>
          </a:p>
          <a:p>
            <a:endParaRPr lang="en-US" dirty="0" smtClean="0"/>
          </a:p>
          <a:p>
            <a:r>
              <a:rPr lang="en-US" dirty="0" smtClean="0">
                <a:solidFill>
                  <a:srgbClr val="C00000"/>
                </a:solidFill>
              </a:rPr>
              <a:t>Areas of Concentration, </a:t>
            </a:r>
            <a:r>
              <a:rPr lang="en-US" dirty="0" smtClean="0"/>
              <a:t>Associate of Science in Biology,  Engineering and Computer Science and Associate of Applied Science in Biotechnology.</a:t>
            </a:r>
          </a:p>
          <a:p>
            <a:endParaRPr lang="en-US" dirty="0" smtClean="0"/>
          </a:p>
          <a:p>
            <a:endParaRPr lang="en-US" dirty="0" smtClean="0">
              <a:solidFill>
                <a:srgbClr val="C00000"/>
              </a:solidFill>
            </a:endParaRPr>
          </a:p>
          <a:p>
            <a:r>
              <a:rPr lang="en-US" dirty="0" smtClean="0">
                <a:solidFill>
                  <a:srgbClr val="C00000"/>
                </a:solidFill>
              </a:rPr>
              <a:t>This idea was influenced by a study by Jenkins and Cho in 2011 that stated students are considered a ‘concentrator’ after successfully completing 9 college-level semester credits in a particular program area.</a:t>
            </a:r>
          </a:p>
          <a:p>
            <a:endParaRPr lang="en-US" dirty="0"/>
          </a:p>
          <a:p>
            <a:r>
              <a:rPr lang="en-US" dirty="0" smtClean="0"/>
              <a:t>We decided not to use cohorts for these initial studies. We looked at students enrolled in a 3 year time period, Fall 2012 to Summer 15.</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10</a:t>
            </a:fld>
            <a:endParaRPr lang="en-US"/>
          </a:p>
        </p:txBody>
      </p:sp>
    </p:spTree>
    <p:extLst>
      <p:ext uri="{BB962C8B-B14F-4D97-AF65-F5344CB8AC3E}">
        <p14:creationId xmlns:p14="http://schemas.microsoft.com/office/powerpoint/2010/main" val="46488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didn’t use cohorts at this point. We just wanted to see if we had a large enough pool of students with these groupings, their race and ethnicity, what academic plans they were in, how many graduated and with what degrees or certificates and how many transferred. </a:t>
            </a:r>
          </a:p>
          <a:p>
            <a:endParaRPr lang="en-US" dirty="0"/>
          </a:p>
          <a:p>
            <a:r>
              <a:rPr lang="en-US" dirty="0" smtClean="0"/>
              <a:t>The students who took Calculus was a fairly large group that did very well, but we could not definitely say they were STEM students.</a:t>
            </a:r>
          </a:p>
          <a:p>
            <a:endParaRPr lang="en-US" dirty="0"/>
          </a:p>
          <a:p>
            <a:r>
              <a:rPr lang="en-US" dirty="0" smtClean="0">
                <a:solidFill>
                  <a:srgbClr val="C00000"/>
                </a:solidFill>
              </a:rPr>
              <a:t>In all cases, transfers are to 4-year institutions</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0D6D4903-D344-E148-85EF-E14C038ADF6E}" type="slidenum">
              <a:rPr lang="en-US" smtClean="0"/>
              <a:t>11</a:t>
            </a:fld>
            <a:endParaRPr lang="en-US"/>
          </a:p>
        </p:txBody>
      </p:sp>
    </p:spTree>
    <p:extLst>
      <p:ext uri="{BB962C8B-B14F-4D97-AF65-F5344CB8AC3E}">
        <p14:creationId xmlns:p14="http://schemas.microsoft.com/office/powerpoint/2010/main" val="3411006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courses alone could not tell that they were STEM students.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12</a:t>
            </a:fld>
            <a:endParaRPr lang="en-US"/>
          </a:p>
        </p:txBody>
      </p:sp>
    </p:spTree>
    <p:extLst>
      <p:ext uri="{BB962C8B-B14F-4D97-AF65-F5344CB8AC3E}">
        <p14:creationId xmlns:p14="http://schemas.microsoft.com/office/powerpoint/2010/main" val="27774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students again. Probably STEM?</a:t>
            </a:r>
          </a:p>
          <a:p>
            <a:r>
              <a:rPr lang="en-US" dirty="0" smtClean="0"/>
              <a:t>Much too small of a group to make any conclusions.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13</a:t>
            </a:fld>
            <a:endParaRPr lang="en-US"/>
          </a:p>
        </p:txBody>
      </p:sp>
    </p:spTree>
    <p:extLst>
      <p:ext uri="{BB962C8B-B14F-4D97-AF65-F5344CB8AC3E}">
        <p14:creationId xmlns:p14="http://schemas.microsoft.com/office/powerpoint/2010/main" val="416962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 STEM, but so few students in this group.</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14</a:t>
            </a:fld>
            <a:endParaRPr lang="en-US"/>
          </a:p>
        </p:txBody>
      </p:sp>
    </p:spTree>
    <p:extLst>
      <p:ext uri="{BB962C8B-B14F-4D97-AF65-F5344CB8AC3E}">
        <p14:creationId xmlns:p14="http://schemas.microsoft.com/office/powerpoint/2010/main" val="14749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students, headed toward STEM,</a:t>
            </a:r>
            <a:r>
              <a:rPr lang="en-US" baseline="0" dirty="0" smtClean="0"/>
              <a:t> but still in intro courses.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15</a:t>
            </a:fld>
            <a:endParaRPr lang="en-US"/>
          </a:p>
        </p:txBody>
      </p:sp>
    </p:spTree>
    <p:extLst>
      <p:ext uri="{BB962C8B-B14F-4D97-AF65-F5344CB8AC3E}">
        <p14:creationId xmlns:p14="http://schemas.microsoft.com/office/powerpoint/2010/main" val="192089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6D4903-D344-E148-85EF-E14C038ADF6E}" type="slidenum">
              <a:rPr lang="en-US" smtClean="0"/>
              <a:t>16</a:t>
            </a:fld>
            <a:endParaRPr lang="en-US"/>
          </a:p>
        </p:txBody>
      </p:sp>
    </p:spTree>
    <p:extLst>
      <p:ext uri="{BB962C8B-B14F-4D97-AF65-F5344CB8AC3E}">
        <p14:creationId xmlns:p14="http://schemas.microsoft.com/office/powerpoint/2010/main" val="423357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group did</a:t>
            </a:r>
            <a:r>
              <a:rPr lang="en-US" baseline="0" dirty="0" smtClean="0"/>
              <a:t> not prove that 9 credit hours show a concentration.</a:t>
            </a:r>
          </a:p>
          <a:p>
            <a:endParaRPr lang="en-US" dirty="0"/>
          </a:p>
          <a:p>
            <a:r>
              <a:rPr lang="en-US" dirty="0" smtClean="0"/>
              <a:t>Diesel Mechanics and Engineering Technology are AAS degrees so much of course work is not transferrable. This probably is why only 1 transferred.</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17</a:t>
            </a:fld>
            <a:endParaRPr lang="en-US"/>
          </a:p>
        </p:txBody>
      </p:sp>
    </p:spTree>
    <p:extLst>
      <p:ext uri="{BB962C8B-B14F-4D97-AF65-F5344CB8AC3E}">
        <p14:creationId xmlns:p14="http://schemas.microsoft.com/office/powerpoint/2010/main" val="3649223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even though the 3 courses in</a:t>
            </a:r>
            <a:r>
              <a:rPr lang="en-US" baseline="0" dirty="0" smtClean="0"/>
              <a:t> one area of concentration did not hold true, computer science had a high graduation rate in STEM.</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18</a:t>
            </a:fld>
            <a:endParaRPr lang="en-US"/>
          </a:p>
        </p:txBody>
      </p:sp>
    </p:spTree>
    <p:extLst>
      <p:ext uri="{BB962C8B-B14F-4D97-AF65-F5344CB8AC3E}">
        <p14:creationId xmlns:p14="http://schemas.microsoft.com/office/powerpoint/2010/main" val="2318412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AS-Biology fairly new program part of Texas Tuning to assist transfers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19</a:t>
            </a:fld>
            <a:endParaRPr lang="en-US"/>
          </a:p>
        </p:txBody>
      </p:sp>
    </p:spTree>
    <p:extLst>
      <p:ext uri="{BB962C8B-B14F-4D97-AF65-F5344CB8AC3E}">
        <p14:creationId xmlns:p14="http://schemas.microsoft.com/office/powerpoint/2010/main" val="280261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a:t>
            </a:fld>
            <a:endParaRPr lang="en-US"/>
          </a:p>
        </p:txBody>
      </p:sp>
    </p:spTree>
    <p:extLst>
      <p:ext uri="{BB962C8B-B14F-4D97-AF65-F5344CB8AC3E}">
        <p14:creationId xmlns:p14="http://schemas.microsoft.com/office/powerpoint/2010/main" val="211065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these STEM majors, Computer Science is the only one that had many students graduate with an associate or certificate in their declared major.</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20</a:t>
            </a:fld>
            <a:endParaRPr lang="en-US"/>
          </a:p>
        </p:txBody>
      </p:sp>
    </p:spTree>
    <p:extLst>
      <p:ext uri="{BB962C8B-B14F-4D97-AF65-F5344CB8AC3E}">
        <p14:creationId xmlns:p14="http://schemas.microsoft.com/office/powerpoint/2010/main" val="3803339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dashboard platform is Power BI. Some of you may have seen our departments presentation on Power BI. </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21</a:t>
            </a:fld>
            <a:endParaRPr lang="en-US"/>
          </a:p>
        </p:txBody>
      </p:sp>
    </p:spTree>
    <p:extLst>
      <p:ext uri="{BB962C8B-B14F-4D97-AF65-F5344CB8AC3E}">
        <p14:creationId xmlns:p14="http://schemas.microsoft.com/office/powerpoint/2010/main" val="223812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the STEM deans. Yes to all.</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22</a:t>
            </a:fld>
            <a:endParaRPr lang="en-US"/>
          </a:p>
        </p:txBody>
      </p:sp>
    </p:spTree>
    <p:extLst>
      <p:ext uri="{BB962C8B-B14F-4D97-AF65-F5344CB8AC3E}">
        <p14:creationId xmlns:p14="http://schemas.microsoft.com/office/powerpoint/2010/main" val="3003729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2606"/>
            <a:ext cx="5486400" cy="4114800"/>
          </a:xfrm>
        </p:spPr>
        <p:txBody>
          <a:bodyPr/>
          <a:lstStyle/>
          <a:p>
            <a:r>
              <a:rPr lang="en-US" dirty="0" smtClean="0"/>
              <a:t>So in the end it was decided to have student Completion and Success and Withdrawal trends by subject.</a:t>
            </a:r>
          </a:p>
          <a:p>
            <a:r>
              <a:rPr lang="en-US" dirty="0" smtClean="0"/>
              <a:t>STEM degrees awarded. Just as dashboard was finished, deans decided they didn’t want health professions. </a:t>
            </a:r>
            <a:endParaRPr lang="en-US" dirty="0"/>
          </a:p>
          <a:p>
            <a:r>
              <a:rPr lang="en-US" dirty="0" smtClean="0"/>
              <a:t>That same day I contacted the executive director of health professions and we were able to create a similar dashboard for them.</a:t>
            </a:r>
          </a:p>
        </p:txBody>
      </p:sp>
      <p:sp>
        <p:nvSpPr>
          <p:cNvPr id="4" name="Slide Number Placeholder 3"/>
          <p:cNvSpPr>
            <a:spLocks noGrp="1"/>
          </p:cNvSpPr>
          <p:nvPr>
            <p:ph type="sldNum" sz="quarter" idx="10"/>
          </p:nvPr>
        </p:nvSpPr>
        <p:spPr/>
        <p:txBody>
          <a:bodyPr/>
          <a:lstStyle/>
          <a:p>
            <a:fld id="{0D6D4903-D344-E148-85EF-E14C038ADF6E}" type="slidenum">
              <a:rPr lang="en-US" smtClean="0"/>
              <a:t>23</a:t>
            </a:fld>
            <a:endParaRPr lang="en-US"/>
          </a:p>
        </p:txBody>
      </p:sp>
    </p:spTree>
    <p:extLst>
      <p:ext uri="{BB962C8B-B14F-4D97-AF65-F5344CB8AC3E}">
        <p14:creationId xmlns:p14="http://schemas.microsoft.com/office/powerpoint/2010/main" val="2616718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measures to use to see</a:t>
            </a:r>
            <a:r>
              <a:rPr lang="en-US" baseline="0" dirty="0" smtClean="0"/>
              <a:t> if these do identify areas where STEM students may have trouble.</a:t>
            </a:r>
          </a:p>
          <a:p>
            <a:r>
              <a:rPr lang="en-US" dirty="0"/>
              <a:t>The transfer numbers by STEM degree may not be useful because the number is so small</a:t>
            </a:r>
            <a:r>
              <a:rPr lang="en-US" dirty="0" smtClean="0"/>
              <a:t>.</a:t>
            </a:r>
          </a:p>
          <a:p>
            <a:r>
              <a:rPr lang="en-US" dirty="0" smtClean="0"/>
              <a:t>It was decided to not include College Algebra because so many degree plans include so that it is not meaningful. Originally Dev Math was included, but was also removed.</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24</a:t>
            </a:fld>
            <a:endParaRPr lang="en-US"/>
          </a:p>
        </p:txBody>
      </p:sp>
    </p:spTree>
    <p:extLst>
      <p:ext uri="{BB962C8B-B14F-4D97-AF65-F5344CB8AC3E}">
        <p14:creationId xmlns:p14="http://schemas.microsoft.com/office/powerpoint/2010/main" val="2357228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Completion and Success and withdrawals.</a:t>
            </a:r>
          </a:p>
          <a:p>
            <a:endParaRPr lang="en-US" dirty="0"/>
          </a:p>
          <a:p>
            <a:r>
              <a:rPr lang="en-US" dirty="0"/>
              <a:t>Many of these subjects apply to more than one degree plan, but with the ability to choose </a:t>
            </a:r>
            <a:r>
              <a:rPr lang="en-US" dirty="0" smtClean="0"/>
              <a:t>more than subject and catalog at a time, we can get closer to identifying the students by Subject clusters and see the trends over 3 years.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25</a:t>
            </a:fld>
            <a:endParaRPr lang="en-US"/>
          </a:p>
        </p:txBody>
      </p:sp>
    </p:spTree>
    <p:extLst>
      <p:ext uri="{BB962C8B-B14F-4D97-AF65-F5344CB8AC3E}">
        <p14:creationId xmlns:p14="http://schemas.microsoft.com/office/powerpoint/2010/main" val="3344761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slides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26</a:t>
            </a:fld>
            <a:endParaRPr lang="en-US"/>
          </a:p>
        </p:txBody>
      </p:sp>
    </p:spTree>
    <p:extLst>
      <p:ext uri="{BB962C8B-B14F-4D97-AF65-F5344CB8AC3E}">
        <p14:creationId xmlns:p14="http://schemas.microsoft.com/office/powerpoint/2010/main" val="274487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able to see at a glance which programs are growing or decreasing is helpful for strategic planning.</a:t>
            </a:r>
          </a:p>
          <a:p>
            <a:r>
              <a:rPr lang="en-US" dirty="0" smtClean="0"/>
              <a:t>The questions can be asked why is there only one Associate of Science in Biology?</a:t>
            </a:r>
          </a:p>
          <a:p>
            <a:r>
              <a:rPr lang="en-US" dirty="0" smtClean="0"/>
              <a:t>We can go to course completion to see what subjects that are required for that degree may be a stumbling block. </a:t>
            </a:r>
            <a:endParaRPr lang="en-US" dirty="0"/>
          </a:p>
          <a:p>
            <a:endParaRPr lang="en-US" dirty="0"/>
          </a:p>
          <a:p>
            <a:r>
              <a:rPr lang="en-US" dirty="0" smtClean="0"/>
              <a:t>More tabs or courses may be added to the dashboard later either because programs are added, courses are added or deleted, or other kinds of data may helpful in the </a:t>
            </a:r>
            <a:r>
              <a:rPr lang="en-US" dirty="0" err="1" smtClean="0"/>
              <a:t>the</a:t>
            </a:r>
            <a:r>
              <a:rPr lang="en-US" dirty="0" smtClean="0"/>
              <a:t> filters.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27</a:t>
            </a:fld>
            <a:endParaRPr lang="en-US"/>
          </a:p>
        </p:txBody>
      </p:sp>
    </p:spTree>
    <p:extLst>
      <p:ext uri="{BB962C8B-B14F-4D97-AF65-F5344CB8AC3E}">
        <p14:creationId xmlns:p14="http://schemas.microsoft.com/office/powerpoint/2010/main" val="2173125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Headcount by Subject give us a profile of the students taking certain subjects. Are there areas where particular student groups aren’t enrolling in? </a:t>
            </a:r>
            <a:r>
              <a:rPr lang="en-US" dirty="0"/>
              <a:t> </a:t>
            </a:r>
            <a:r>
              <a:rPr lang="en-US" dirty="0" smtClean="0"/>
              <a:t>What high school did they attend? Were they unable to get the courses or help needed in before coming to college?</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28</a:t>
            </a:fld>
            <a:endParaRPr lang="en-US"/>
          </a:p>
        </p:txBody>
      </p:sp>
    </p:spTree>
    <p:extLst>
      <p:ext uri="{BB962C8B-B14F-4D97-AF65-F5344CB8AC3E}">
        <p14:creationId xmlns:p14="http://schemas.microsoft.com/office/powerpoint/2010/main" val="353521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t>
            </a:r>
            <a:r>
              <a:rPr lang="en-US" baseline="0" dirty="0" smtClean="0"/>
              <a:t>ompletion and success by students was removed because of possible problems with FERPA.</a:t>
            </a:r>
            <a:r>
              <a:rPr lang="en-US" dirty="0"/>
              <a:t> </a:t>
            </a:r>
            <a:endParaRPr lang="en-US" dirty="0" smtClean="0"/>
          </a:p>
          <a:p>
            <a:r>
              <a:rPr lang="en-US" dirty="0" smtClean="0"/>
              <a:t>Course Completion </a:t>
            </a:r>
            <a:r>
              <a:rPr lang="en-US" dirty="0"/>
              <a:t>and success by </a:t>
            </a:r>
            <a:r>
              <a:rPr lang="en-US" baseline="0" dirty="0" smtClean="0"/>
              <a:t>faculty was also</a:t>
            </a:r>
            <a:r>
              <a:rPr lang="en-US" dirty="0" smtClean="0"/>
              <a:t> removed. From the IR point of view, both of these would make the dashboard even more meaningful, but the deans of each college didn’t want their instructors’ performance to be compared with the others. </a:t>
            </a:r>
          </a:p>
          <a:p>
            <a:r>
              <a:rPr lang="en-US" baseline="0" dirty="0" smtClean="0"/>
              <a:t>Unfortunately</a:t>
            </a:r>
            <a:r>
              <a:rPr lang="en-US" dirty="0" smtClean="0"/>
              <a:t> with Power BI, it is more difficult to control who sees the data. We can create a dashboard for one group but then have no control over whether the dashboard is shared with others.</a:t>
            </a:r>
          </a:p>
          <a:p>
            <a:r>
              <a:rPr lang="en-US" baseline="0" dirty="0" smtClean="0"/>
              <a:t>Power</a:t>
            </a:r>
            <a:r>
              <a:rPr lang="en-US" dirty="0" smtClean="0"/>
              <a:t> BI is constantly evolving, so this may be something we can control in the future and include even more useful data in the dashboards.</a:t>
            </a:r>
            <a:endParaRPr lang="en-US" baseline="0" dirty="0" smtClean="0"/>
          </a:p>
        </p:txBody>
      </p:sp>
      <p:sp>
        <p:nvSpPr>
          <p:cNvPr id="4" name="Slide Number Placeholder 3"/>
          <p:cNvSpPr>
            <a:spLocks noGrp="1"/>
          </p:cNvSpPr>
          <p:nvPr>
            <p:ph type="sldNum" sz="quarter" idx="10"/>
          </p:nvPr>
        </p:nvSpPr>
        <p:spPr/>
        <p:txBody>
          <a:bodyPr/>
          <a:lstStyle/>
          <a:p>
            <a:fld id="{0D6D4903-D344-E148-85EF-E14C038ADF6E}" type="slidenum">
              <a:rPr lang="en-US" smtClean="0"/>
              <a:t>29</a:t>
            </a:fld>
            <a:endParaRPr lang="en-US"/>
          </a:p>
        </p:txBody>
      </p:sp>
    </p:spTree>
    <p:extLst>
      <p:ext uri="{BB962C8B-B14F-4D97-AF65-F5344CB8AC3E}">
        <p14:creationId xmlns:p14="http://schemas.microsoft.com/office/powerpoint/2010/main" val="363832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3</a:t>
            </a:fld>
            <a:endParaRPr lang="en-US"/>
          </a:p>
        </p:txBody>
      </p:sp>
    </p:spTree>
    <p:extLst>
      <p:ext uri="{BB962C8B-B14F-4D97-AF65-F5344CB8AC3E}">
        <p14:creationId xmlns:p14="http://schemas.microsoft.com/office/powerpoint/2010/main" val="230497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started after Claire, a STEM dean at one of our colleges saw my presentation that I had done for </a:t>
            </a:r>
            <a:r>
              <a:rPr lang="en-US" dirty="0" err="1" smtClean="0"/>
              <a:t>STEMtech</a:t>
            </a:r>
            <a:r>
              <a:rPr lang="en-US" dirty="0" smtClean="0"/>
              <a:t>. It was a study of STEM dual credit student trends, graduation and transfer rates, number and types of degrees awarded, how many graduated from LSC after being a dual credit student and what institutions did they attend after leaving LSC. </a:t>
            </a:r>
          </a:p>
          <a:p>
            <a:r>
              <a:rPr lang="en-US" dirty="0" smtClean="0"/>
              <a:t>Those students who enrolled in LSC after high school had much higher transfer rates to 4-year institutions than all LSC students. </a:t>
            </a:r>
          </a:p>
          <a:p>
            <a:endParaRPr lang="en-US" dirty="0" smtClean="0"/>
          </a:p>
          <a:p>
            <a:r>
              <a:rPr lang="en-US" dirty="0" smtClean="0"/>
              <a:t>She had been wanting to do a study on STEM students, so we started talking about how to identify them and what did we want to know about these students.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4</a:t>
            </a:fld>
            <a:endParaRPr lang="en-US"/>
          </a:p>
        </p:txBody>
      </p:sp>
    </p:spTree>
    <p:extLst>
      <p:ext uri="{BB962C8B-B14F-4D97-AF65-F5344CB8AC3E}">
        <p14:creationId xmlns:p14="http://schemas.microsoft.com/office/powerpoint/2010/main" val="137982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5</a:t>
            </a:fld>
            <a:endParaRPr lang="en-US"/>
          </a:p>
        </p:txBody>
      </p:sp>
    </p:spTree>
    <p:extLst>
      <p:ext uri="{BB962C8B-B14F-4D97-AF65-F5344CB8AC3E}">
        <p14:creationId xmlns:p14="http://schemas.microsoft.com/office/powerpoint/2010/main" val="33559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 few of the reasons that identifying a STEM student in community college is so difficult.</a:t>
            </a:r>
          </a:p>
          <a:p>
            <a:endParaRPr lang="en-US" dirty="0"/>
          </a:p>
          <a:p>
            <a:r>
              <a:rPr lang="en-US" dirty="0" smtClean="0"/>
              <a:t>Up to a third of our students have to take a development studies course before they can take many of the college level courses.</a:t>
            </a:r>
          </a:p>
          <a:p>
            <a:endParaRPr lang="en-US" dirty="0" smtClean="0"/>
          </a:p>
          <a:p>
            <a:r>
              <a:rPr lang="en-US" dirty="0" smtClean="0"/>
              <a:t>A large number of these students leave before successfully completing a </a:t>
            </a:r>
            <a:r>
              <a:rPr lang="en-US" dirty="0" err="1" smtClean="0"/>
              <a:t>deved</a:t>
            </a:r>
            <a:r>
              <a:rPr lang="en-US" dirty="0" smtClean="0"/>
              <a:t> course.</a:t>
            </a:r>
          </a:p>
          <a:p>
            <a:endParaRPr lang="en-US" dirty="0" smtClean="0"/>
          </a:p>
          <a:p>
            <a:r>
              <a:rPr lang="en-US" dirty="0" smtClean="0"/>
              <a:t>Do we want to count early college and dual credit students? </a:t>
            </a:r>
            <a:endParaRPr lang="en-US" dirty="0"/>
          </a:p>
          <a:p>
            <a:r>
              <a:rPr lang="en-US" dirty="0" smtClean="0"/>
              <a:t>    </a:t>
            </a:r>
            <a:r>
              <a:rPr lang="en-US" i="1" dirty="0" smtClean="0"/>
              <a:t>From a previous study , these students were very successful and the majority of them go to a 4-year university and don’t actually attend LSC.</a:t>
            </a:r>
          </a:p>
          <a:p>
            <a:endParaRPr lang="en-US" i="1" dirty="0"/>
          </a:p>
          <a:p>
            <a:r>
              <a:rPr lang="en-US" dirty="0" smtClean="0"/>
              <a:t>Most students do not choose a STEM major.</a:t>
            </a:r>
          </a:p>
          <a:p>
            <a:endParaRPr lang="en-US" dirty="0"/>
          </a:p>
          <a:p>
            <a:r>
              <a:rPr lang="en-US" dirty="0" smtClean="0"/>
              <a:t>Community colleges have visiting and undeclared students.</a:t>
            </a:r>
          </a:p>
          <a:p>
            <a:endParaRPr lang="en-US" dirty="0"/>
          </a:p>
          <a:p>
            <a:r>
              <a:rPr lang="en-US" dirty="0" smtClean="0"/>
              <a:t>Degree plans that are offered may change.</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6</a:t>
            </a:fld>
            <a:endParaRPr lang="en-US"/>
          </a:p>
        </p:txBody>
      </p:sp>
    </p:spTree>
    <p:extLst>
      <p:ext uri="{BB962C8B-B14F-4D97-AF65-F5344CB8AC3E}">
        <p14:creationId xmlns:p14="http://schemas.microsoft.com/office/powerpoint/2010/main" val="24508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smtClean="0"/>
              <a:t>Fall 2016</a:t>
            </a:r>
          </a:p>
          <a:p>
            <a:endParaRPr lang="en-US" dirty="0"/>
          </a:p>
          <a:p>
            <a:r>
              <a:rPr lang="en-US" dirty="0" smtClean="0"/>
              <a:t>DEVED</a:t>
            </a:r>
          </a:p>
          <a:p>
            <a:r>
              <a:rPr lang="en-US" dirty="0"/>
              <a:t> </a:t>
            </a:r>
            <a:r>
              <a:rPr lang="en-US" dirty="0" smtClean="0"/>
              <a:t>  FTIC – 23%</a:t>
            </a:r>
          </a:p>
          <a:p>
            <a:r>
              <a:rPr lang="en-US" dirty="0"/>
              <a:t> </a:t>
            </a:r>
            <a:r>
              <a:rPr lang="en-US" dirty="0" smtClean="0"/>
              <a:t>  Non-FTIC – 33%</a:t>
            </a:r>
          </a:p>
          <a:p>
            <a:endParaRPr lang="en-US" dirty="0"/>
          </a:p>
          <a:p>
            <a:r>
              <a:rPr lang="en-US" dirty="0" smtClean="0"/>
              <a:t>Not STEM degrees</a:t>
            </a:r>
          </a:p>
          <a:p>
            <a:r>
              <a:rPr lang="en-US" dirty="0"/>
              <a:t> </a:t>
            </a:r>
            <a:r>
              <a:rPr lang="en-US" dirty="0" smtClean="0"/>
              <a:t>  FTIC – 70%</a:t>
            </a:r>
          </a:p>
          <a:p>
            <a:r>
              <a:rPr lang="en-US" dirty="0"/>
              <a:t> </a:t>
            </a:r>
            <a:r>
              <a:rPr lang="en-US" dirty="0" smtClean="0"/>
              <a:t>  </a:t>
            </a:r>
            <a:r>
              <a:rPr lang="en-US" dirty="0"/>
              <a:t>Non-FTIC – </a:t>
            </a:r>
            <a:r>
              <a:rPr lang="en-US" dirty="0" smtClean="0"/>
              <a:t>69%</a:t>
            </a:r>
          </a:p>
          <a:p>
            <a:endParaRPr lang="en-US" dirty="0"/>
          </a:p>
          <a:p>
            <a:r>
              <a:rPr lang="en-US" dirty="0" smtClean="0"/>
              <a:t>STEM Major</a:t>
            </a:r>
          </a:p>
          <a:p>
            <a:r>
              <a:rPr lang="en-US" dirty="0"/>
              <a:t> </a:t>
            </a:r>
            <a:r>
              <a:rPr lang="en-US" dirty="0" smtClean="0"/>
              <a:t>  FTIC – 1%</a:t>
            </a:r>
          </a:p>
          <a:p>
            <a:r>
              <a:rPr lang="en-US" dirty="0"/>
              <a:t> </a:t>
            </a:r>
            <a:r>
              <a:rPr lang="en-US" dirty="0" smtClean="0"/>
              <a:t>  Non-FTIC – 6%</a:t>
            </a:r>
          </a:p>
          <a:p>
            <a:endParaRPr lang="en-US" dirty="0"/>
          </a:p>
          <a:p>
            <a:r>
              <a:rPr lang="en-US" dirty="0" smtClean="0"/>
              <a:t>Early College and Dual Credit Students – 18%</a:t>
            </a:r>
          </a:p>
          <a:p>
            <a:r>
              <a:rPr lang="en-US" dirty="0" smtClean="0"/>
              <a:t>Visiting or undeclared students 7%</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7</a:t>
            </a:fld>
            <a:endParaRPr lang="en-US"/>
          </a:p>
        </p:txBody>
      </p:sp>
    </p:spTree>
    <p:extLst>
      <p:ext uri="{BB962C8B-B14F-4D97-AF65-F5344CB8AC3E}">
        <p14:creationId xmlns:p14="http://schemas.microsoft.com/office/powerpoint/2010/main" val="379173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 what is and is not STEM proved to be more difficult than expected. </a:t>
            </a:r>
          </a:p>
          <a:p>
            <a:endParaRPr lang="en-US" dirty="0"/>
          </a:p>
          <a:p>
            <a:r>
              <a:rPr lang="en-US" dirty="0" smtClean="0"/>
              <a:t>Only one of our six colleges seemed to have the answer.  </a:t>
            </a:r>
            <a:r>
              <a:rPr lang="en-US" i="1" dirty="0" smtClean="0"/>
              <a:t>(on slide).</a:t>
            </a:r>
          </a:p>
          <a:p>
            <a:endParaRPr lang="en-US" i="1" dirty="0"/>
          </a:p>
          <a:p>
            <a:r>
              <a:rPr lang="en-US" dirty="0" smtClean="0"/>
              <a:t>The list varied widely among the many college and university sites I explored.</a:t>
            </a:r>
          </a:p>
          <a:p>
            <a:endParaRPr lang="en-US" dirty="0"/>
          </a:p>
          <a:p>
            <a:r>
              <a:rPr lang="en-US" dirty="0" smtClean="0"/>
              <a:t>The most comprehensive list I found was on the US Department of Labor website.</a:t>
            </a:r>
          </a:p>
          <a:p>
            <a:r>
              <a:rPr lang="en-US" dirty="0" smtClean="0"/>
              <a:t>But their list included STEM and professions that rely on STEM knowledge.</a:t>
            </a:r>
          </a:p>
          <a:p>
            <a:endParaRPr lang="en-US" dirty="0"/>
          </a:p>
          <a:p>
            <a:r>
              <a:rPr lang="en-US" dirty="0" smtClean="0"/>
              <a:t>Health professions were separated from STEM in the THECB Accountability System, so we were unsure if we should use them or not.</a:t>
            </a:r>
          </a:p>
          <a:p>
            <a:endParaRPr lang="en-US" dirty="0"/>
          </a:p>
          <a:p>
            <a:r>
              <a:rPr lang="en-US" dirty="0" smtClean="0"/>
              <a:t>So we finally came up with a list that included science, math, engineering, computer technology, and health occupations.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8</a:t>
            </a:fld>
            <a:endParaRPr lang="en-US"/>
          </a:p>
        </p:txBody>
      </p:sp>
    </p:spTree>
    <p:extLst>
      <p:ext uri="{BB962C8B-B14F-4D97-AF65-F5344CB8AC3E}">
        <p14:creationId xmlns:p14="http://schemas.microsoft.com/office/powerpoint/2010/main" val="130889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Clair didn’t want her opinion to be the only one on the subject so she presented our list to the other STEM deans.</a:t>
            </a:r>
            <a:endParaRPr lang="en-US" dirty="0"/>
          </a:p>
        </p:txBody>
      </p:sp>
      <p:sp>
        <p:nvSpPr>
          <p:cNvPr id="4" name="Slide Number Placeholder 3"/>
          <p:cNvSpPr>
            <a:spLocks noGrp="1"/>
          </p:cNvSpPr>
          <p:nvPr>
            <p:ph type="sldNum" sz="quarter" idx="10"/>
          </p:nvPr>
        </p:nvSpPr>
        <p:spPr/>
        <p:txBody>
          <a:bodyPr/>
          <a:lstStyle/>
          <a:p>
            <a:fld id="{0D6D4903-D344-E148-85EF-E14C038ADF6E}" type="slidenum">
              <a:rPr lang="en-US" smtClean="0"/>
              <a:t>9</a:t>
            </a:fld>
            <a:endParaRPr lang="en-US"/>
          </a:p>
        </p:txBody>
      </p:sp>
    </p:spTree>
    <p:extLst>
      <p:ext uri="{BB962C8B-B14F-4D97-AF65-F5344CB8AC3E}">
        <p14:creationId xmlns:p14="http://schemas.microsoft.com/office/powerpoint/2010/main" val="32388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64303" y="432093"/>
            <a:ext cx="4876800" cy="1219200"/>
          </a:xfrm>
          <a:prstGeom prst="rect">
            <a:avLst/>
          </a:prstGeom>
        </p:spPr>
        <p:txBody>
          <a:bodyPr anchor="ctr" anchorCtr="0"/>
          <a:lstStyle>
            <a:lvl1pPr algn="ctr">
              <a:defRPr sz="2400" b="1" i="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a:prstGeom prst="rect">
            <a:avLst/>
          </a:prstGeom>
        </p:spPr>
        <p:txBody>
          <a:bodyPr/>
          <a:lstStyle>
            <a:lvl1pPr>
              <a:defRPr sz="2400" b="1">
                <a:solidFill>
                  <a:srgbClr val="003768"/>
                </a:solidFill>
                <a:latin typeface="Arial"/>
                <a:cs typeface="Arial"/>
              </a:defRPr>
            </a:lvl1pPr>
            <a:lvl2pPr>
              <a:defRPr sz="2000">
                <a:solidFill>
                  <a:srgbClr val="003768"/>
                </a:solidFill>
                <a:latin typeface="Arial"/>
                <a:cs typeface="Arial"/>
              </a:defRPr>
            </a:lvl2pPr>
            <a:lvl3pPr>
              <a:defRPr sz="1800">
                <a:solidFill>
                  <a:srgbClr val="003768"/>
                </a:solidFill>
                <a:latin typeface="Arial"/>
                <a:cs typeface="Arial"/>
              </a:defRPr>
            </a:lvl3pPr>
            <a:lvl4pPr>
              <a:defRPr sz="1600">
                <a:solidFill>
                  <a:srgbClr val="003768"/>
                </a:solidFill>
                <a:latin typeface="Arial"/>
                <a:cs typeface="Arial"/>
              </a:defRPr>
            </a:lvl4pPr>
            <a:lvl5pPr>
              <a:defRPr sz="1600">
                <a:solidFill>
                  <a:srgbClr val="003768"/>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3864303" y="432093"/>
            <a:ext cx="4876800" cy="1219200"/>
          </a:xfrm>
          <a:prstGeom prst="rect">
            <a:avLst/>
          </a:prstGeom>
        </p:spPr>
        <p:txBody>
          <a:bodyPr anchor="ctr" anchorCtr="0"/>
          <a:lstStyle>
            <a:lvl1pPr algn="ctr">
              <a:defRPr sz="2400" b="1" i="0">
                <a:solidFill>
                  <a:schemeClr val="bg1"/>
                </a:solidFill>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905000"/>
            <a:ext cx="8229600" cy="4221163"/>
          </a:xfrm>
          <a:prstGeom prst="rect">
            <a:avLst/>
          </a:prstGeom>
        </p:spPr>
        <p:txBody>
          <a:bodyPr/>
          <a:lstStyle>
            <a:lvl1pPr>
              <a:defRPr sz="2400" b="1">
                <a:solidFill>
                  <a:srgbClr val="003768"/>
                </a:solidFill>
                <a:latin typeface="Arial"/>
                <a:cs typeface="Arial"/>
              </a:defRPr>
            </a:lvl1pPr>
            <a:lvl2pPr>
              <a:defRPr sz="2000">
                <a:solidFill>
                  <a:srgbClr val="003768"/>
                </a:solidFill>
                <a:latin typeface="Arial"/>
                <a:cs typeface="Arial"/>
              </a:defRPr>
            </a:lvl2pPr>
            <a:lvl3pPr>
              <a:defRPr sz="1800">
                <a:solidFill>
                  <a:srgbClr val="003768"/>
                </a:solidFill>
                <a:latin typeface="Arial"/>
                <a:cs typeface="Arial"/>
              </a:defRPr>
            </a:lvl3pPr>
            <a:lvl4pPr>
              <a:defRPr sz="1600">
                <a:solidFill>
                  <a:srgbClr val="003768"/>
                </a:solidFill>
                <a:latin typeface="Arial"/>
                <a:cs typeface="Arial"/>
              </a:defRPr>
            </a:lvl4pPr>
            <a:lvl5pPr>
              <a:defRPr sz="1600">
                <a:solidFill>
                  <a:srgbClr val="003768"/>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3359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SCS_Powerpoint_Bkgn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SC_logo.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7437" y="438437"/>
            <a:ext cx="3024742" cy="117935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 id="2147483664" r:id="rId4"/>
    <p:sldLayoutId id="2147483665" r:id="rId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Grande" charset="0"/>
        </a:defRPr>
      </a:lvl2pPr>
      <a:lvl3pPr algn="ctr" rtl="0" eaLnBrk="1" fontAlgn="base" hangingPunct="1">
        <a:spcBef>
          <a:spcPct val="0"/>
        </a:spcBef>
        <a:spcAft>
          <a:spcPct val="0"/>
        </a:spcAft>
        <a:defRPr sz="4400">
          <a:solidFill>
            <a:schemeClr val="tx2"/>
          </a:solidFill>
          <a:latin typeface="Lucida Grande" charset="0"/>
        </a:defRPr>
      </a:lvl3pPr>
      <a:lvl4pPr algn="ctr" rtl="0" eaLnBrk="1" fontAlgn="base" hangingPunct="1">
        <a:spcBef>
          <a:spcPct val="0"/>
        </a:spcBef>
        <a:spcAft>
          <a:spcPct val="0"/>
        </a:spcAft>
        <a:defRPr sz="4400">
          <a:solidFill>
            <a:schemeClr val="tx2"/>
          </a:solidFill>
          <a:latin typeface="Lucida Grande" charset="0"/>
        </a:defRPr>
      </a:lvl4pPr>
      <a:lvl5pPr algn="ctr" rtl="0" eaLnBrk="1" fontAlgn="base" hangingPunct="1">
        <a:spcBef>
          <a:spcPct val="0"/>
        </a:spcBef>
        <a:spcAft>
          <a:spcPct val="0"/>
        </a:spcAft>
        <a:defRPr sz="4400">
          <a:solidFill>
            <a:schemeClr val="tx2"/>
          </a:solidFill>
          <a:latin typeface="Lucida Grande" charset="0"/>
        </a:defRPr>
      </a:lvl5pPr>
      <a:lvl6pPr marL="457200" algn="ctr" rtl="0" eaLnBrk="1" fontAlgn="base" hangingPunct="1">
        <a:spcBef>
          <a:spcPct val="0"/>
        </a:spcBef>
        <a:spcAft>
          <a:spcPct val="0"/>
        </a:spcAft>
        <a:defRPr sz="4400">
          <a:solidFill>
            <a:schemeClr val="tx2"/>
          </a:solidFill>
          <a:latin typeface="Lucida Grande" charset="0"/>
        </a:defRPr>
      </a:lvl6pPr>
      <a:lvl7pPr marL="914400" algn="ctr" rtl="0" eaLnBrk="1" fontAlgn="base" hangingPunct="1">
        <a:spcBef>
          <a:spcPct val="0"/>
        </a:spcBef>
        <a:spcAft>
          <a:spcPct val="0"/>
        </a:spcAft>
        <a:defRPr sz="4400">
          <a:solidFill>
            <a:schemeClr val="tx2"/>
          </a:solidFill>
          <a:latin typeface="Lucida Grande" charset="0"/>
        </a:defRPr>
      </a:lvl7pPr>
      <a:lvl8pPr marL="1371600" algn="ctr" rtl="0" eaLnBrk="1" fontAlgn="base" hangingPunct="1">
        <a:spcBef>
          <a:spcPct val="0"/>
        </a:spcBef>
        <a:spcAft>
          <a:spcPct val="0"/>
        </a:spcAft>
        <a:defRPr sz="4400">
          <a:solidFill>
            <a:schemeClr val="tx2"/>
          </a:solidFill>
          <a:latin typeface="Lucida Grande" charset="0"/>
        </a:defRPr>
      </a:lvl8pPr>
      <a:lvl9pPr marL="1828800" algn="ctr" rtl="0" eaLnBrk="1" fontAlgn="base" hangingPunct="1">
        <a:spcBef>
          <a:spcPct val="0"/>
        </a:spcBef>
        <a:spcAft>
          <a:spcPct val="0"/>
        </a:spcAft>
        <a:defRPr sz="4400">
          <a:solidFill>
            <a:schemeClr val="tx2"/>
          </a:solidFill>
          <a:latin typeface="Lucida Grande"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cid:image001.jpg@01D291FA.0033EC20"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lonestar.edu/AIR.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LSC</a:t>
            </a:r>
            <a:endParaRPr lang="en-US" dirty="0"/>
          </a:p>
        </p:txBody>
      </p:sp>
      <p:pic>
        <p:nvPicPr>
          <p:cNvPr id="72" name="Picture 2" descr="C:\Users\jedyoung\Documents\LSCMontgomeryBLD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81200"/>
            <a:ext cx="193529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jedyoung\Documents\LSC-CyFa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87" y="5105400"/>
            <a:ext cx="193529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jedyoung\Documents\LSC-NorthHarri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13" y="3505200"/>
            <a:ext cx="1994664" cy="1326530"/>
          </a:xfrm>
          <a:prstGeom prst="rect">
            <a:avLst/>
          </a:prstGeom>
          <a:noFill/>
          <a:extLst>
            <a:ext uri="{909E8E84-426E-40DD-AFC4-6F175D3DCCD1}">
              <a14:hiddenFill xmlns:a14="http://schemas.microsoft.com/office/drawing/2010/main">
                <a:solidFill>
                  <a:srgbClr val="FFFFFF"/>
                </a:solidFill>
              </a14:hiddenFill>
            </a:ext>
          </a:extLst>
        </p:spPr>
      </p:pic>
      <p:sp>
        <p:nvSpPr>
          <p:cNvPr id="76" name="Content Placeholder 4"/>
          <p:cNvSpPr>
            <a:spLocks noGrp="1"/>
          </p:cNvSpPr>
          <p:nvPr>
            <p:ph idx="1"/>
          </p:nvPr>
        </p:nvSpPr>
        <p:spPr>
          <a:xfrm>
            <a:off x="2819400" y="2065174"/>
            <a:ext cx="5549136" cy="4206582"/>
          </a:xfrm>
        </p:spPr>
        <p:txBody>
          <a:bodyPr/>
          <a:lstStyle/>
          <a:p>
            <a:pPr>
              <a:spcBef>
                <a:spcPts val="0"/>
              </a:spcBef>
              <a:spcAft>
                <a:spcPts val="600"/>
              </a:spcAft>
              <a:buFont typeface="Arial" pitchFamily="34" charset="0"/>
              <a:buChar char="•"/>
            </a:pPr>
            <a:r>
              <a:rPr lang="en-US" sz="2000" dirty="0" smtClean="0"/>
              <a:t>85,000 </a:t>
            </a:r>
            <a:r>
              <a:rPr lang="en-US" sz="2000" dirty="0"/>
              <a:t>credit students each semester, total enrollment of more than </a:t>
            </a:r>
            <a:r>
              <a:rPr lang="en-US" sz="2000" dirty="0" smtClean="0"/>
              <a:t>95,000 </a:t>
            </a:r>
            <a:r>
              <a:rPr lang="en-US" sz="2000" dirty="0"/>
              <a:t>(credit and non-credit).</a:t>
            </a:r>
          </a:p>
          <a:p>
            <a:pPr>
              <a:spcBef>
                <a:spcPts val="0"/>
              </a:spcBef>
              <a:spcAft>
                <a:spcPts val="600"/>
              </a:spcAft>
              <a:buFont typeface="Arial" pitchFamily="34" charset="0"/>
              <a:buChar char="•"/>
            </a:pPr>
            <a:r>
              <a:rPr lang="en-US" sz="2000" dirty="0"/>
              <a:t>Largest institution of higher education in the greater Houston area.</a:t>
            </a:r>
          </a:p>
          <a:p>
            <a:pPr>
              <a:spcBef>
                <a:spcPts val="0"/>
              </a:spcBef>
              <a:spcAft>
                <a:spcPts val="600"/>
              </a:spcAft>
              <a:buFont typeface="Arial" pitchFamily="34" charset="0"/>
              <a:buChar char="•"/>
            </a:pPr>
            <a:r>
              <a:rPr lang="en-US" sz="2000" dirty="0"/>
              <a:t>One of the fastest-growing college systems in U.S.</a:t>
            </a:r>
          </a:p>
          <a:p>
            <a:pPr>
              <a:spcBef>
                <a:spcPts val="0"/>
              </a:spcBef>
              <a:spcAft>
                <a:spcPts val="600"/>
              </a:spcAft>
              <a:buFont typeface="Arial" pitchFamily="34" charset="0"/>
              <a:buChar char="•"/>
            </a:pPr>
            <a:r>
              <a:rPr lang="en-US" sz="2000" dirty="0"/>
              <a:t>Added </a:t>
            </a:r>
            <a:r>
              <a:rPr lang="en-US" sz="2000" dirty="0" smtClean="0"/>
              <a:t>39,603 </a:t>
            </a:r>
            <a:r>
              <a:rPr lang="en-US" sz="2000" dirty="0"/>
              <a:t>students fall </a:t>
            </a:r>
            <a:r>
              <a:rPr lang="en-US" sz="2000" dirty="0" smtClean="0"/>
              <a:t>2006 </a:t>
            </a:r>
            <a:r>
              <a:rPr lang="en-US" sz="2000" dirty="0"/>
              <a:t>to fall </a:t>
            </a:r>
            <a:r>
              <a:rPr lang="en-US" sz="2000" dirty="0" smtClean="0"/>
              <a:t>2016, an </a:t>
            </a:r>
            <a:r>
              <a:rPr lang="en-US" sz="2000" dirty="0"/>
              <a:t>86% increase.</a:t>
            </a:r>
          </a:p>
          <a:p>
            <a:pPr>
              <a:spcBef>
                <a:spcPts val="0"/>
              </a:spcBef>
              <a:spcAft>
                <a:spcPts val="600"/>
              </a:spcAft>
              <a:buFont typeface="Arial" pitchFamily="34" charset="0"/>
              <a:buChar char="•"/>
            </a:pPr>
            <a:r>
              <a:rPr lang="en-US" sz="2000" dirty="0"/>
              <a:t>11 school districts, 1,400 square miles, population of 2 million.</a:t>
            </a:r>
          </a:p>
          <a:p>
            <a:pPr>
              <a:spcBef>
                <a:spcPts val="0"/>
              </a:spcBef>
              <a:spcAft>
                <a:spcPts val="600"/>
              </a:spcAft>
              <a:buFont typeface="Arial" pitchFamily="34" charset="0"/>
              <a:buChar char="•"/>
            </a:pPr>
            <a:r>
              <a:rPr lang="en-US" sz="2000" dirty="0"/>
              <a:t>6,000 employees (part-time and full-time</a:t>
            </a:r>
            <a:r>
              <a:rPr lang="en-US" sz="2000" dirty="0" smtClean="0"/>
              <a:t>).</a:t>
            </a:r>
            <a:endParaRPr lang="en-US" dirty="0"/>
          </a:p>
        </p:txBody>
      </p:sp>
    </p:spTree>
    <p:extLst>
      <p:ext uri="{BB962C8B-B14F-4D97-AF65-F5344CB8AC3E}">
        <p14:creationId xmlns:p14="http://schemas.microsoft.com/office/powerpoint/2010/main" val="403854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Initial Studies</a:t>
            </a:r>
            <a:endParaRPr lang="en-US" sz="2800" dirty="0"/>
          </a:p>
        </p:txBody>
      </p:sp>
      <p:sp>
        <p:nvSpPr>
          <p:cNvPr id="4" name="TextBox 3"/>
          <p:cNvSpPr txBox="1"/>
          <p:nvPr/>
        </p:nvSpPr>
        <p:spPr>
          <a:xfrm>
            <a:off x="838200" y="1981200"/>
            <a:ext cx="7620000" cy="5693866"/>
          </a:xfrm>
          <a:prstGeom prst="rect">
            <a:avLst/>
          </a:prstGeom>
          <a:noFill/>
        </p:spPr>
        <p:txBody>
          <a:bodyPr wrap="square" rtlCol="0">
            <a:spAutoFit/>
          </a:bodyPr>
          <a:lstStyle/>
          <a:p>
            <a:r>
              <a:rPr lang="en-US" sz="2800" dirty="0">
                <a:solidFill>
                  <a:srgbClr val="003768"/>
                </a:solidFill>
                <a:latin typeface="Arial"/>
                <a:cs typeface="Arial"/>
              </a:rPr>
              <a:t>I</a:t>
            </a:r>
            <a:r>
              <a:rPr lang="en-US" sz="2800" dirty="0" smtClean="0">
                <a:solidFill>
                  <a:srgbClr val="003768"/>
                </a:solidFill>
                <a:latin typeface="Arial"/>
                <a:cs typeface="Arial"/>
              </a:rPr>
              <a:t>t </a:t>
            </a:r>
            <a:r>
              <a:rPr lang="en-US" sz="2800" dirty="0">
                <a:solidFill>
                  <a:srgbClr val="003768"/>
                </a:solidFill>
                <a:latin typeface="Arial"/>
                <a:cs typeface="Arial"/>
              </a:rPr>
              <a:t>was decided to do some initial studies identifying students by: </a:t>
            </a:r>
            <a:endParaRPr lang="en-US" sz="2800" dirty="0" smtClean="0">
              <a:solidFill>
                <a:srgbClr val="003768"/>
              </a:solidFill>
              <a:latin typeface="Arial"/>
              <a:cs typeface="Arial"/>
            </a:endParaRPr>
          </a:p>
          <a:p>
            <a:endParaRPr lang="en-US" sz="1600" dirty="0" smtClean="0">
              <a:solidFill>
                <a:srgbClr val="003768"/>
              </a:solidFill>
              <a:latin typeface="Arial"/>
              <a:cs typeface="Arial"/>
            </a:endParaRPr>
          </a:p>
          <a:p>
            <a:r>
              <a:rPr lang="en-US" sz="2800" b="1" dirty="0" smtClean="0">
                <a:solidFill>
                  <a:srgbClr val="003768"/>
                </a:solidFill>
                <a:latin typeface="Arial"/>
                <a:cs typeface="Arial"/>
              </a:rPr>
              <a:t>Areas of Concentration</a:t>
            </a:r>
          </a:p>
          <a:p>
            <a:pPr marL="457200" indent="-457200">
              <a:buFont typeface="Arial" panose="020B0604020202020204" pitchFamily="34" charset="0"/>
              <a:buChar char="•"/>
            </a:pPr>
            <a:r>
              <a:rPr lang="en-US" sz="2800" dirty="0" smtClean="0">
                <a:solidFill>
                  <a:srgbClr val="003768"/>
                </a:solidFill>
                <a:latin typeface="Arial"/>
                <a:cs typeface="Arial"/>
              </a:rPr>
              <a:t>Pre-Major Course Clusters</a:t>
            </a:r>
          </a:p>
          <a:p>
            <a:pPr marL="457200" indent="-457200">
              <a:buFont typeface="Arial" panose="020B0604020202020204" pitchFamily="34" charset="0"/>
              <a:buChar char="•"/>
            </a:pPr>
            <a:r>
              <a:rPr lang="en-US" sz="2800" dirty="0" smtClean="0">
                <a:solidFill>
                  <a:srgbClr val="003768"/>
                </a:solidFill>
                <a:latin typeface="Arial"/>
                <a:cs typeface="Arial"/>
              </a:rPr>
              <a:t>Students who passed 9+ credit hours in an area of concentration</a:t>
            </a:r>
          </a:p>
          <a:p>
            <a:r>
              <a:rPr lang="en-US" sz="2800" b="1" dirty="0" smtClean="0">
                <a:solidFill>
                  <a:srgbClr val="003768"/>
                </a:solidFill>
                <a:latin typeface="Arial"/>
                <a:cs typeface="Arial"/>
              </a:rPr>
              <a:t>and</a:t>
            </a:r>
          </a:p>
          <a:p>
            <a:r>
              <a:rPr lang="en-US" sz="2800" dirty="0" smtClean="0">
                <a:solidFill>
                  <a:srgbClr val="003768"/>
                </a:solidFill>
                <a:latin typeface="Arial"/>
                <a:cs typeface="Arial"/>
              </a:rPr>
              <a:t>STEM Majors in Biology, Biotechnology, Computer Science and Engineering</a:t>
            </a:r>
          </a:p>
          <a:p>
            <a:endParaRPr lang="en-US" sz="2800" dirty="0" smtClean="0">
              <a:solidFill>
                <a:srgbClr val="003768"/>
              </a:solidFill>
              <a:latin typeface="Arial"/>
              <a:cs typeface="Arial"/>
            </a:endParaRPr>
          </a:p>
          <a:p>
            <a:endParaRPr lang="en-US" sz="2800" dirty="0">
              <a:solidFill>
                <a:srgbClr val="003768"/>
              </a:solidFill>
              <a:latin typeface="Arial"/>
              <a:cs typeface="Arial"/>
            </a:endParaRPr>
          </a:p>
          <a:p>
            <a:endParaRPr lang="en-US" sz="2800" dirty="0">
              <a:solidFill>
                <a:srgbClr val="003768"/>
              </a:solidFill>
              <a:latin typeface="Arial"/>
              <a:cs typeface="Arial"/>
            </a:endParaRPr>
          </a:p>
        </p:txBody>
      </p:sp>
    </p:spTree>
    <p:extLst>
      <p:ext uri="{BB962C8B-B14F-4D97-AF65-F5344CB8AC3E}">
        <p14:creationId xmlns:p14="http://schemas.microsoft.com/office/powerpoint/2010/main" val="1071979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Pre-Major Course Clusters</a:t>
            </a:r>
            <a:br>
              <a:rPr lang="en-US" dirty="0" smtClean="0"/>
            </a:br>
            <a:r>
              <a:rPr lang="en-US" dirty="0" smtClean="0"/>
              <a:t> Math</a:t>
            </a:r>
            <a:endParaRPr lang="en-US" dirty="0"/>
          </a:p>
        </p:txBody>
      </p:sp>
      <p:sp>
        <p:nvSpPr>
          <p:cNvPr id="3" name="Content Placeholder 2"/>
          <p:cNvSpPr>
            <a:spLocks noGrp="1"/>
          </p:cNvSpPr>
          <p:nvPr>
            <p:ph idx="1"/>
          </p:nvPr>
        </p:nvSpPr>
        <p:spPr/>
        <p:txBody>
          <a:bodyPr/>
          <a:lstStyle/>
          <a:p>
            <a:pPr marL="0" indent="0">
              <a:buNone/>
            </a:pPr>
            <a:r>
              <a:rPr lang="en-US" sz="2800" dirty="0" smtClean="0"/>
              <a:t>Calculus I – III</a:t>
            </a:r>
          </a:p>
          <a:p>
            <a:pPr>
              <a:buFont typeface="Arial" panose="020B0604020202020204" pitchFamily="34" charset="0"/>
              <a:buChar char="•"/>
            </a:pPr>
            <a:r>
              <a:rPr lang="en-US" sz="2800" b="0" dirty="0" smtClean="0"/>
              <a:t>1,226 students</a:t>
            </a:r>
            <a:endParaRPr lang="en-US" sz="2800" b="0" dirty="0"/>
          </a:p>
          <a:p>
            <a:pPr>
              <a:buFont typeface="Arial" panose="020B0604020202020204" pitchFamily="34" charset="0"/>
              <a:buChar char="•"/>
            </a:pPr>
            <a:r>
              <a:rPr lang="en-US" sz="2800" b="0" dirty="0" smtClean="0"/>
              <a:t>71% had Associate of Science as major</a:t>
            </a:r>
          </a:p>
          <a:p>
            <a:pPr>
              <a:buFont typeface="Arial" panose="020B0604020202020204" pitchFamily="34" charset="0"/>
              <a:buChar char="•"/>
            </a:pPr>
            <a:r>
              <a:rPr lang="en-US" sz="2800" b="0" dirty="0" smtClean="0"/>
              <a:t>33% Graduated</a:t>
            </a:r>
          </a:p>
          <a:p>
            <a:pPr>
              <a:buFont typeface="Arial" panose="020B0604020202020204" pitchFamily="34" charset="0"/>
              <a:buChar char="•"/>
            </a:pPr>
            <a:r>
              <a:rPr lang="en-US" sz="2800" b="0" dirty="0" smtClean="0"/>
              <a:t>89% of the graduates earned an </a:t>
            </a:r>
            <a:r>
              <a:rPr lang="en-US" sz="2800" b="0" dirty="0"/>
              <a:t>Associate of Science </a:t>
            </a:r>
            <a:r>
              <a:rPr lang="en-US" sz="2800" b="0" i="1" dirty="0" smtClean="0">
                <a:solidFill>
                  <a:srgbClr val="B30838"/>
                </a:solidFill>
              </a:rPr>
              <a:t>			</a:t>
            </a:r>
          </a:p>
          <a:p>
            <a:pPr>
              <a:buFont typeface="Arial" panose="020B0604020202020204" pitchFamily="34" charset="0"/>
              <a:buChar char="•"/>
            </a:pPr>
            <a:r>
              <a:rPr lang="en-US" sz="2800" b="0" dirty="0"/>
              <a:t>Almost half of the 1,226 transferred</a:t>
            </a:r>
          </a:p>
          <a:p>
            <a:pPr marL="0" indent="0">
              <a:buNone/>
            </a:pPr>
            <a:r>
              <a:rPr lang="en-US" sz="2800" b="0" i="1" dirty="0">
                <a:solidFill>
                  <a:srgbClr val="B30838"/>
                </a:solidFill>
              </a:rPr>
              <a:t>	</a:t>
            </a:r>
            <a:r>
              <a:rPr lang="en-US" sz="2800" b="0" i="1" dirty="0" smtClean="0">
                <a:solidFill>
                  <a:srgbClr val="B30838"/>
                </a:solidFill>
              </a:rPr>
              <a:t>			STEM students?</a:t>
            </a:r>
          </a:p>
          <a:p>
            <a:pPr marL="0" indent="0" algn="ctr">
              <a:buNone/>
            </a:pPr>
            <a:endParaRPr lang="en-US" sz="280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pic>
        <p:nvPicPr>
          <p:cNvPr id="4" name="Picture 3" descr="Es tu comportamiento seguro en FB? ~ MasF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4724400"/>
            <a:ext cx="1295400" cy="1369525"/>
          </a:xfrm>
          <a:prstGeom prst="rect">
            <a:avLst/>
          </a:prstGeom>
        </p:spPr>
      </p:pic>
    </p:spTree>
    <p:extLst>
      <p:ext uri="{BB962C8B-B14F-4D97-AF65-F5344CB8AC3E}">
        <p14:creationId xmlns:p14="http://schemas.microsoft.com/office/powerpoint/2010/main" val="3808224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Clusters - Physics</a:t>
            </a:r>
            <a:endParaRPr lang="en-US" dirty="0"/>
          </a:p>
        </p:txBody>
      </p:sp>
      <p:sp>
        <p:nvSpPr>
          <p:cNvPr id="3" name="Content Placeholder 2"/>
          <p:cNvSpPr>
            <a:spLocks noGrp="1"/>
          </p:cNvSpPr>
          <p:nvPr>
            <p:ph idx="1"/>
          </p:nvPr>
        </p:nvSpPr>
        <p:spPr/>
        <p:txBody>
          <a:bodyPr/>
          <a:lstStyle/>
          <a:p>
            <a:pPr marL="0" indent="0">
              <a:buNone/>
            </a:pPr>
            <a:r>
              <a:rPr lang="en-US" sz="2800" dirty="0" smtClean="0"/>
              <a:t>University Physics I – II and Calculus I</a:t>
            </a:r>
          </a:p>
          <a:p>
            <a:pPr>
              <a:buFont typeface="Arial" panose="020B0604020202020204" pitchFamily="34" charset="0"/>
              <a:buChar char="•"/>
            </a:pPr>
            <a:r>
              <a:rPr lang="en-US" sz="2800" b="0" dirty="0" smtClean="0"/>
              <a:t>814 students</a:t>
            </a:r>
          </a:p>
          <a:p>
            <a:pPr>
              <a:buFont typeface="Arial" panose="020B0604020202020204" pitchFamily="34" charset="0"/>
              <a:buChar char="•"/>
            </a:pPr>
            <a:r>
              <a:rPr lang="en-US" sz="2800" b="0" dirty="0" smtClean="0"/>
              <a:t>74% had Associate of Science as Major</a:t>
            </a:r>
          </a:p>
          <a:p>
            <a:pPr>
              <a:buFont typeface="Arial" panose="020B0604020202020204" pitchFamily="34" charset="0"/>
              <a:buChar char="•"/>
            </a:pPr>
            <a:r>
              <a:rPr lang="en-US" sz="2800" b="0" dirty="0" smtClean="0"/>
              <a:t>64% Graduated</a:t>
            </a:r>
          </a:p>
          <a:p>
            <a:pPr>
              <a:buFont typeface="Arial" panose="020B0604020202020204" pitchFamily="34" charset="0"/>
              <a:buChar char="•"/>
            </a:pPr>
            <a:r>
              <a:rPr lang="en-US" sz="2800" b="0" dirty="0" smtClean="0"/>
              <a:t>93% of the graduates earned an </a:t>
            </a:r>
            <a:r>
              <a:rPr lang="en-US" sz="2800" b="0" dirty="0"/>
              <a:t>Associate of </a:t>
            </a:r>
            <a:r>
              <a:rPr lang="en-US" sz="2800" b="0" dirty="0" smtClean="0"/>
              <a:t>Science</a:t>
            </a:r>
          </a:p>
          <a:p>
            <a:pPr>
              <a:buFont typeface="Arial" panose="020B0604020202020204" pitchFamily="34" charset="0"/>
              <a:buChar char="•"/>
            </a:pPr>
            <a:r>
              <a:rPr lang="en-US" sz="2800" b="0" dirty="0"/>
              <a:t>Over half </a:t>
            </a:r>
            <a:r>
              <a:rPr lang="en-US" sz="2800" b="0" dirty="0" smtClean="0"/>
              <a:t>transferred</a:t>
            </a:r>
          </a:p>
          <a:p>
            <a:pPr marL="0" indent="0">
              <a:buNone/>
            </a:pPr>
            <a:r>
              <a:rPr lang="en-US" sz="2800" b="0" i="1" dirty="0">
                <a:solidFill>
                  <a:srgbClr val="B30838"/>
                </a:solidFill>
              </a:rPr>
              <a:t>	</a:t>
            </a:r>
            <a:r>
              <a:rPr lang="en-US" sz="2800" b="0" i="1" dirty="0" smtClean="0">
                <a:solidFill>
                  <a:srgbClr val="B30838"/>
                </a:solidFill>
              </a:rPr>
              <a:t>		STEM students?</a:t>
            </a:r>
          </a:p>
          <a:p>
            <a:pPr marL="0" indent="0" algn="ctr">
              <a:buNone/>
            </a:pPr>
            <a:endParaRPr lang="en-US" sz="280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pic>
        <p:nvPicPr>
          <p:cNvPr id="4" name="Picture 3" descr="301 Moved Permanent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953000"/>
            <a:ext cx="1345464" cy="1028700"/>
          </a:xfrm>
          <a:prstGeom prst="rect">
            <a:avLst/>
          </a:prstGeom>
        </p:spPr>
      </p:pic>
    </p:spTree>
    <p:extLst>
      <p:ext uri="{BB962C8B-B14F-4D97-AF65-F5344CB8AC3E}">
        <p14:creationId xmlns:p14="http://schemas.microsoft.com/office/powerpoint/2010/main" val="608699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Clusters – </a:t>
            </a:r>
            <a:br>
              <a:rPr lang="en-US" dirty="0" smtClean="0"/>
            </a:br>
            <a:r>
              <a:rPr lang="en-US" dirty="0" smtClean="0"/>
              <a:t>Pre-Engineering</a:t>
            </a:r>
            <a:endParaRPr lang="en-US" dirty="0"/>
          </a:p>
        </p:txBody>
      </p:sp>
      <p:sp>
        <p:nvSpPr>
          <p:cNvPr id="3" name="Content Placeholder 2"/>
          <p:cNvSpPr>
            <a:spLocks noGrp="1"/>
          </p:cNvSpPr>
          <p:nvPr>
            <p:ph idx="1"/>
          </p:nvPr>
        </p:nvSpPr>
        <p:spPr>
          <a:xfrm>
            <a:off x="457200" y="1905000"/>
            <a:ext cx="8229600" cy="4419600"/>
          </a:xfrm>
        </p:spPr>
        <p:txBody>
          <a:bodyPr/>
          <a:lstStyle/>
          <a:p>
            <a:pPr marL="0" indent="0">
              <a:buNone/>
            </a:pPr>
            <a:r>
              <a:rPr lang="en-US" sz="2800" dirty="0" smtClean="0"/>
              <a:t>University Physics I – II, Calculus I and General Chemistry I</a:t>
            </a:r>
          </a:p>
          <a:p>
            <a:pPr>
              <a:buFont typeface="Arial" panose="020B0604020202020204" pitchFamily="34" charset="0"/>
              <a:buChar char="•"/>
            </a:pPr>
            <a:r>
              <a:rPr lang="en-US" sz="2800" b="0" dirty="0" smtClean="0"/>
              <a:t>11 students</a:t>
            </a:r>
            <a:endParaRPr lang="en-US" sz="2800" dirty="0" smtClean="0"/>
          </a:p>
          <a:p>
            <a:pPr>
              <a:buFont typeface="Arial" panose="020B0604020202020204" pitchFamily="34" charset="0"/>
              <a:buChar char="•"/>
            </a:pPr>
            <a:r>
              <a:rPr lang="en-US" sz="2800" b="0" dirty="0" smtClean="0"/>
              <a:t>91% had Associate of Science as Major</a:t>
            </a:r>
          </a:p>
          <a:p>
            <a:pPr>
              <a:buFont typeface="Arial" panose="020B0604020202020204" pitchFamily="34" charset="0"/>
              <a:buChar char="•"/>
            </a:pPr>
            <a:r>
              <a:rPr lang="en-US" sz="2800" b="0" dirty="0" smtClean="0"/>
              <a:t>64% Graduated</a:t>
            </a:r>
          </a:p>
          <a:p>
            <a:pPr>
              <a:buFont typeface="Arial" panose="020B0604020202020204" pitchFamily="34" charset="0"/>
              <a:buChar char="•"/>
            </a:pPr>
            <a:r>
              <a:rPr lang="en-US" sz="2800" b="0" dirty="0" smtClean="0"/>
              <a:t>100% of the graduates earned an </a:t>
            </a:r>
            <a:r>
              <a:rPr lang="en-US" sz="2800" b="0" dirty="0"/>
              <a:t>Associate of Science </a:t>
            </a:r>
            <a:r>
              <a:rPr lang="en-US" sz="2800" b="0" dirty="0" smtClean="0"/>
              <a:t>				</a:t>
            </a:r>
            <a:endParaRPr lang="en-US" sz="2800" b="0" dirty="0"/>
          </a:p>
          <a:p>
            <a:pPr marL="0" indent="0">
              <a:buNone/>
            </a:pPr>
            <a:r>
              <a:rPr lang="en-US" sz="2800" b="0" i="1" dirty="0" smtClean="0">
                <a:solidFill>
                  <a:srgbClr val="B30838"/>
                </a:solidFill>
              </a:rPr>
              <a:t>           STEM </a:t>
            </a:r>
            <a:r>
              <a:rPr lang="en-US" sz="2800" b="0" i="1" dirty="0">
                <a:solidFill>
                  <a:srgbClr val="B30838"/>
                </a:solidFill>
              </a:rPr>
              <a:t>students?</a:t>
            </a:r>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pic>
        <p:nvPicPr>
          <p:cNvPr id="4" name="Picture 3" descr="Resentido común: Mis derechos terminan donde empiezan los de l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5410200"/>
            <a:ext cx="685800" cy="685800"/>
          </a:xfrm>
          <a:prstGeom prst="rect">
            <a:avLst/>
          </a:prstGeom>
        </p:spPr>
      </p:pic>
    </p:spTree>
    <p:extLst>
      <p:ext uri="{BB962C8B-B14F-4D97-AF65-F5344CB8AC3E}">
        <p14:creationId xmlns:p14="http://schemas.microsoft.com/office/powerpoint/2010/main" val="3901997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Clusters – </a:t>
            </a:r>
            <a:br>
              <a:rPr lang="en-US" dirty="0" smtClean="0"/>
            </a:br>
            <a:r>
              <a:rPr lang="en-US" dirty="0" smtClean="0"/>
              <a:t>Pre-Pharmacy</a:t>
            </a:r>
            <a:endParaRPr lang="en-US" dirty="0"/>
          </a:p>
        </p:txBody>
      </p:sp>
      <p:sp>
        <p:nvSpPr>
          <p:cNvPr id="3" name="Content Placeholder 2"/>
          <p:cNvSpPr>
            <a:spLocks noGrp="1"/>
          </p:cNvSpPr>
          <p:nvPr>
            <p:ph idx="1"/>
          </p:nvPr>
        </p:nvSpPr>
        <p:spPr/>
        <p:txBody>
          <a:bodyPr/>
          <a:lstStyle/>
          <a:p>
            <a:pPr marL="0" indent="0">
              <a:buNone/>
            </a:pPr>
            <a:r>
              <a:rPr lang="en-US" sz="2800" dirty="0" smtClean="0"/>
              <a:t>Human Anatomy &amp; Physiology I, General Microbiology, Organic Chemistry I - II</a:t>
            </a:r>
          </a:p>
          <a:p>
            <a:pPr>
              <a:buFont typeface="Arial" panose="020B0604020202020204" pitchFamily="34" charset="0"/>
              <a:buChar char="•"/>
            </a:pPr>
            <a:r>
              <a:rPr lang="en-US" sz="2800" b="0" dirty="0" smtClean="0"/>
              <a:t>8 students</a:t>
            </a:r>
          </a:p>
          <a:p>
            <a:pPr>
              <a:buFont typeface="Arial" panose="020B0604020202020204" pitchFamily="34" charset="0"/>
              <a:buChar char="•"/>
            </a:pPr>
            <a:r>
              <a:rPr lang="en-US" sz="2800" b="0" dirty="0" smtClean="0"/>
              <a:t>75% had Associate of Science as Major</a:t>
            </a:r>
          </a:p>
          <a:p>
            <a:pPr>
              <a:buFont typeface="Arial" panose="020B0604020202020204" pitchFamily="34" charset="0"/>
              <a:buChar char="•"/>
            </a:pPr>
            <a:r>
              <a:rPr lang="en-US" sz="2800" b="0" dirty="0" smtClean="0"/>
              <a:t>75% transferred to 4-year institutions</a:t>
            </a:r>
          </a:p>
          <a:p>
            <a:pPr>
              <a:buFont typeface="Arial" panose="020B0604020202020204" pitchFamily="34" charset="0"/>
              <a:buChar char="•"/>
            </a:pPr>
            <a:endParaRPr lang="en-US" sz="2800" b="0" dirty="0" smtClean="0"/>
          </a:p>
          <a:p>
            <a:pPr marL="0" indent="0">
              <a:buNone/>
            </a:pPr>
            <a:r>
              <a:rPr lang="en-US" sz="2800" b="0" i="1" dirty="0" smtClean="0">
                <a:solidFill>
                  <a:srgbClr val="B30838"/>
                </a:solidFill>
              </a:rPr>
              <a:t>	STEM </a:t>
            </a:r>
            <a:r>
              <a:rPr lang="en-US" sz="2800" b="0" i="1" dirty="0">
                <a:solidFill>
                  <a:srgbClr val="B30838"/>
                </a:solidFill>
              </a:rPr>
              <a:t>students?</a:t>
            </a:r>
          </a:p>
          <a:p>
            <a:pPr marL="0" indent="0" algn="ctr">
              <a:buNone/>
            </a:pPr>
            <a:endParaRPr lang="en-US" sz="280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pic>
        <p:nvPicPr>
          <p:cNvPr id="10" name="Picture 9" descr="File:Crystal Project magic8ball.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419600"/>
            <a:ext cx="2311197" cy="2311197"/>
          </a:xfrm>
          <a:prstGeom prst="rect">
            <a:avLst/>
          </a:prstGeom>
        </p:spPr>
      </p:pic>
      <p:sp>
        <p:nvSpPr>
          <p:cNvPr id="11" name="TextBox 10"/>
          <p:cNvSpPr txBox="1"/>
          <p:nvPr/>
        </p:nvSpPr>
        <p:spPr>
          <a:xfrm>
            <a:off x="6425997" y="5105400"/>
            <a:ext cx="1575003" cy="307777"/>
          </a:xfrm>
          <a:prstGeom prst="rect">
            <a:avLst/>
          </a:prstGeom>
          <a:noFill/>
        </p:spPr>
        <p:txBody>
          <a:bodyPr wrap="square" rtlCol="0">
            <a:spAutoFit/>
          </a:bodyPr>
          <a:lstStyle/>
          <a:p>
            <a:r>
              <a:rPr lang="en-US" sz="1400" dirty="0" smtClean="0"/>
              <a:t>Well, probably.</a:t>
            </a:r>
            <a:endParaRPr lang="en-US" sz="1400" dirty="0"/>
          </a:p>
        </p:txBody>
      </p:sp>
    </p:spTree>
    <p:extLst>
      <p:ext uri="{BB962C8B-B14F-4D97-AF65-F5344CB8AC3E}">
        <p14:creationId xmlns:p14="http://schemas.microsoft.com/office/powerpoint/2010/main" val="53257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Clusters – </a:t>
            </a:r>
            <a:br>
              <a:rPr lang="en-US" dirty="0" smtClean="0"/>
            </a:br>
            <a:r>
              <a:rPr lang="en-US" dirty="0" smtClean="0"/>
              <a:t>Pre-Med</a:t>
            </a:r>
            <a:endParaRPr lang="en-US" dirty="0"/>
          </a:p>
        </p:txBody>
      </p:sp>
      <p:sp>
        <p:nvSpPr>
          <p:cNvPr id="3" name="Content Placeholder 2"/>
          <p:cNvSpPr>
            <a:spLocks noGrp="1"/>
          </p:cNvSpPr>
          <p:nvPr>
            <p:ph idx="1"/>
          </p:nvPr>
        </p:nvSpPr>
        <p:spPr>
          <a:xfrm>
            <a:off x="505641" y="1828800"/>
            <a:ext cx="8229600" cy="4572000"/>
          </a:xfrm>
        </p:spPr>
        <p:txBody>
          <a:bodyPr/>
          <a:lstStyle/>
          <a:p>
            <a:pPr marL="0" indent="0">
              <a:buNone/>
            </a:pPr>
            <a:r>
              <a:rPr lang="en-US" sz="2800" dirty="0" smtClean="0"/>
              <a:t>Organic Chemistry I – II, General Microbiology,</a:t>
            </a:r>
          </a:p>
          <a:p>
            <a:pPr marL="0" indent="0">
              <a:buNone/>
            </a:pPr>
            <a:r>
              <a:rPr lang="en-US" sz="2800" dirty="0" smtClean="0"/>
              <a:t>College Physics I</a:t>
            </a:r>
          </a:p>
          <a:p>
            <a:pPr>
              <a:buFont typeface="Arial" panose="020B0604020202020204" pitchFamily="34" charset="0"/>
              <a:buChar char="•"/>
            </a:pPr>
            <a:r>
              <a:rPr lang="en-US" sz="2800" b="0" dirty="0"/>
              <a:t>9</a:t>
            </a:r>
            <a:r>
              <a:rPr lang="en-US" sz="2800" b="0" dirty="0" smtClean="0"/>
              <a:t> students</a:t>
            </a:r>
          </a:p>
          <a:p>
            <a:pPr>
              <a:buFont typeface="Arial" panose="020B0604020202020204" pitchFamily="34" charset="0"/>
              <a:buChar char="•"/>
            </a:pPr>
            <a:r>
              <a:rPr lang="en-US" sz="2800" b="0" dirty="0" smtClean="0"/>
              <a:t>78% had Associate of Science as Major</a:t>
            </a:r>
          </a:p>
          <a:p>
            <a:pPr>
              <a:buFont typeface="Arial" panose="020B0604020202020204" pitchFamily="34" charset="0"/>
              <a:buChar char="•"/>
            </a:pPr>
            <a:r>
              <a:rPr lang="en-US" sz="2800" b="0" dirty="0" smtClean="0"/>
              <a:t>1 student graduated with an Associate of Science</a:t>
            </a:r>
          </a:p>
          <a:p>
            <a:pPr>
              <a:buFont typeface="Arial" panose="020B0604020202020204" pitchFamily="34" charset="0"/>
              <a:buChar char="•"/>
            </a:pPr>
            <a:r>
              <a:rPr lang="en-US" sz="2800" b="0" dirty="0" smtClean="0"/>
              <a:t>8 of the 9 transferred to 4-year institutions</a:t>
            </a:r>
          </a:p>
          <a:p>
            <a:pPr marL="0" indent="0">
              <a:buNone/>
            </a:pPr>
            <a:r>
              <a:rPr lang="en-US" sz="2800" b="0" i="1" dirty="0" smtClean="0">
                <a:solidFill>
                  <a:srgbClr val="B30838"/>
                </a:solidFill>
              </a:rPr>
              <a:t>		STEM </a:t>
            </a:r>
            <a:r>
              <a:rPr lang="en-US" sz="2800" b="0" i="1" dirty="0">
                <a:solidFill>
                  <a:srgbClr val="B30838"/>
                </a:solidFill>
              </a:rPr>
              <a:t>students?</a:t>
            </a:r>
          </a:p>
          <a:p>
            <a:pPr marL="0" indent="0" algn="ctr">
              <a:buNone/>
            </a:pPr>
            <a:r>
              <a:rPr lang="en-US" sz="2800" b="0" i="1" dirty="0" smtClean="0">
                <a:solidFill>
                  <a:srgbClr val="FF0000"/>
                </a:solidFill>
              </a:rPr>
              <a:t>	</a:t>
            </a:r>
            <a:endParaRPr lang="en-US" sz="280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pic>
        <p:nvPicPr>
          <p:cNvPr id="6" name="Picture 5" descr="&lt;strong&gt;Yes or No&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5378971"/>
            <a:ext cx="1905000" cy="992521"/>
          </a:xfrm>
          <a:prstGeom prst="rect">
            <a:avLst/>
          </a:prstGeom>
        </p:spPr>
      </p:pic>
      <p:sp>
        <p:nvSpPr>
          <p:cNvPr id="7" name="TextBox 6"/>
          <p:cNvSpPr txBox="1"/>
          <p:nvPr/>
        </p:nvSpPr>
        <p:spPr>
          <a:xfrm>
            <a:off x="7086600" y="6039898"/>
            <a:ext cx="1371600" cy="276999"/>
          </a:xfrm>
          <a:prstGeom prst="rect">
            <a:avLst/>
          </a:prstGeom>
          <a:noFill/>
        </p:spPr>
        <p:txBody>
          <a:bodyPr wrap="square" rtlCol="0">
            <a:spAutoFit/>
          </a:bodyPr>
          <a:lstStyle/>
          <a:p>
            <a:r>
              <a:rPr lang="en-US" sz="1200" dirty="0" smtClean="0"/>
              <a:t>Looks likely!</a:t>
            </a:r>
            <a:endParaRPr lang="en-US" sz="1200" dirty="0"/>
          </a:p>
        </p:txBody>
      </p:sp>
    </p:spTree>
    <p:extLst>
      <p:ext uri="{BB962C8B-B14F-4D97-AF65-F5344CB8AC3E}">
        <p14:creationId xmlns:p14="http://schemas.microsoft.com/office/powerpoint/2010/main" val="179771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Clusters</a:t>
            </a:r>
            <a:endParaRPr lang="en-US" dirty="0"/>
          </a:p>
        </p:txBody>
      </p:sp>
      <p:sp>
        <p:nvSpPr>
          <p:cNvPr id="3" name="Content Placeholder 2"/>
          <p:cNvSpPr>
            <a:spLocks noGrp="1"/>
          </p:cNvSpPr>
          <p:nvPr>
            <p:ph idx="1"/>
          </p:nvPr>
        </p:nvSpPr>
        <p:spPr/>
        <p:txBody>
          <a:bodyPr/>
          <a:lstStyle/>
          <a:p>
            <a:pPr marL="0" indent="0">
              <a:buNone/>
            </a:pPr>
            <a:r>
              <a:rPr lang="en-US" sz="2800" dirty="0" smtClean="0"/>
              <a:t>Problems with Course Cluster method</a:t>
            </a:r>
          </a:p>
          <a:p>
            <a:pPr marL="0" indent="0">
              <a:buNone/>
            </a:pPr>
            <a:endParaRPr lang="en-US" sz="1600" dirty="0" smtClean="0"/>
          </a:p>
          <a:p>
            <a:pPr>
              <a:buFont typeface="Arial" panose="020B0604020202020204" pitchFamily="34" charset="0"/>
              <a:buChar char="•"/>
            </a:pPr>
            <a:r>
              <a:rPr lang="en-US" b="0" dirty="0" smtClean="0"/>
              <a:t>We don’t know what other courses are being taken in a STEM major</a:t>
            </a:r>
          </a:p>
          <a:p>
            <a:pPr marL="0" indent="0">
              <a:buNone/>
            </a:pPr>
            <a:endParaRPr lang="en-US" sz="1600" b="0" dirty="0" smtClean="0"/>
          </a:p>
          <a:p>
            <a:pPr>
              <a:buFont typeface="Arial" panose="020B0604020202020204" pitchFamily="34" charset="0"/>
              <a:buChar char="•"/>
            </a:pPr>
            <a:r>
              <a:rPr lang="en-US" b="0" dirty="0" smtClean="0"/>
              <a:t>Some clusters have less than 10 students</a:t>
            </a:r>
          </a:p>
          <a:p>
            <a:pPr marL="0" indent="0">
              <a:buNone/>
            </a:pPr>
            <a:endParaRPr lang="en-US" sz="1600" b="0" dirty="0" smtClean="0"/>
          </a:p>
          <a:p>
            <a:pPr>
              <a:buFont typeface="Arial" panose="020B0604020202020204" pitchFamily="34" charset="0"/>
              <a:buChar char="•"/>
            </a:pPr>
            <a:r>
              <a:rPr lang="en-US" b="0" dirty="0" smtClean="0"/>
              <a:t>Too much overlap in courses</a:t>
            </a:r>
          </a:p>
          <a:p>
            <a:pPr>
              <a:buFont typeface="Arial" panose="020B0604020202020204" pitchFamily="34" charset="0"/>
              <a:buChar char="•"/>
            </a:pPr>
            <a:endParaRPr lang="en-US" sz="1600" b="0" dirty="0"/>
          </a:p>
          <a:p>
            <a:pPr>
              <a:buFont typeface="Arial" panose="020B0604020202020204" pitchFamily="34" charset="0"/>
              <a:buChar char="•"/>
            </a:pPr>
            <a:r>
              <a:rPr lang="en-US" b="0" dirty="0" smtClean="0"/>
              <a:t>Majority do not have a major that is specifically STEM</a:t>
            </a:r>
            <a:endParaRPr lang="en-US" b="0" dirty="0"/>
          </a:p>
        </p:txBody>
      </p:sp>
    </p:spTree>
    <p:extLst>
      <p:ext uri="{BB962C8B-B14F-4D97-AF65-F5344CB8AC3E}">
        <p14:creationId xmlns:p14="http://schemas.microsoft.com/office/powerpoint/2010/main" val="397567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who passed 9+ credit hours in an area of concentration</a:t>
            </a:r>
          </a:p>
        </p:txBody>
      </p:sp>
      <p:sp>
        <p:nvSpPr>
          <p:cNvPr id="3" name="Content Placeholder 2"/>
          <p:cNvSpPr>
            <a:spLocks noGrp="1"/>
          </p:cNvSpPr>
          <p:nvPr>
            <p:ph idx="1"/>
          </p:nvPr>
        </p:nvSpPr>
        <p:spPr/>
        <p:txBody>
          <a:bodyPr/>
          <a:lstStyle/>
          <a:p>
            <a:pPr marL="0" indent="0">
              <a:buNone/>
            </a:pPr>
            <a:r>
              <a:rPr lang="en-US" sz="2800" dirty="0" smtClean="0"/>
              <a:t>Engineering – Any 3 courses in:</a:t>
            </a:r>
          </a:p>
          <a:p>
            <a:pPr>
              <a:buFont typeface="Arial" panose="020B0604020202020204" pitchFamily="34" charset="0"/>
              <a:buChar char="•"/>
            </a:pPr>
            <a:r>
              <a:rPr lang="en-US" sz="2800" b="0" dirty="0" smtClean="0"/>
              <a:t>Diesel Mechanics and </a:t>
            </a:r>
            <a:r>
              <a:rPr lang="en-US" sz="2800" b="0" dirty="0"/>
              <a:t>Engineering </a:t>
            </a:r>
            <a:r>
              <a:rPr lang="en-US" sz="2800" b="0" dirty="0" smtClean="0"/>
              <a:t>Technology</a:t>
            </a:r>
          </a:p>
          <a:p>
            <a:pPr lvl="1">
              <a:buFont typeface="Arial" panose="020B0604020202020204" pitchFamily="34" charset="0"/>
              <a:buChar char="•"/>
            </a:pPr>
            <a:r>
              <a:rPr lang="en-US" sz="2400" dirty="0"/>
              <a:t>38 students took a diesel </a:t>
            </a:r>
            <a:r>
              <a:rPr lang="en-US" sz="2400" dirty="0" smtClean="0"/>
              <a:t>mechanics </a:t>
            </a:r>
            <a:r>
              <a:rPr lang="en-US" sz="2400" dirty="0"/>
              <a:t>course</a:t>
            </a:r>
          </a:p>
          <a:p>
            <a:pPr lvl="1">
              <a:buFont typeface="Arial" panose="020B0604020202020204" pitchFamily="34" charset="0"/>
              <a:buChar char="•"/>
            </a:pPr>
            <a:r>
              <a:rPr lang="en-US" sz="2400" dirty="0" smtClean="0"/>
              <a:t>Only </a:t>
            </a:r>
            <a:r>
              <a:rPr lang="en-US" sz="2400" dirty="0"/>
              <a:t>9 took an engineering technology </a:t>
            </a:r>
            <a:r>
              <a:rPr lang="en-US" sz="2400" dirty="0" smtClean="0"/>
              <a:t>course</a:t>
            </a:r>
          </a:p>
          <a:p>
            <a:pPr lvl="1">
              <a:buFont typeface="Arial" panose="020B0604020202020204" pitchFamily="34" charset="0"/>
              <a:buChar char="•"/>
            </a:pPr>
            <a:r>
              <a:rPr lang="en-US" sz="2400" dirty="0"/>
              <a:t>No students took 3 or more </a:t>
            </a:r>
            <a:r>
              <a:rPr lang="en-US" sz="2400" dirty="0" smtClean="0"/>
              <a:t>courses in either area</a:t>
            </a:r>
          </a:p>
          <a:p>
            <a:pPr lvl="1">
              <a:buFont typeface="Arial" panose="020B0604020202020204" pitchFamily="34" charset="0"/>
              <a:buChar char="•"/>
            </a:pPr>
            <a:r>
              <a:rPr lang="en-US" sz="2400" dirty="0" smtClean="0"/>
              <a:t>9 students did earn a degree or certificate in one of these STEM programs</a:t>
            </a:r>
          </a:p>
          <a:p>
            <a:pPr lvl="1">
              <a:buFont typeface="Arial" panose="020B0604020202020204" pitchFamily="34" charset="0"/>
              <a:buChar char="•"/>
            </a:pPr>
            <a:r>
              <a:rPr lang="en-US" sz="2400" dirty="0" smtClean="0"/>
              <a:t>Only 1 student transferred to a university</a:t>
            </a:r>
          </a:p>
          <a:p>
            <a:pPr marL="457200" lvl="1" indent="0">
              <a:buNone/>
            </a:pPr>
            <a:endParaRPr lang="en-US" sz="2400" dirty="0" smtClean="0"/>
          </a:p>
          <a:p>
            <a:pPr marL="457200" lvl="1" indent="0">
              <a:buNone/>
            </a:pPr>
            <a:endParaRPr lang="en-US" sz="2400" dirty="0"/>
          </a:p>
          <a:p>
            <a:pPr>
              <a:buFont typeface="Arial" panose="020B0604020202020204" pitchFamily="34" charset="0"/>
              <a:buChar char="•"/>
            </a:pPr>
            <a:endParaRPr lang="en-US" sz="2800" b="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spTree>
    <p:extLst>
      <p:ext uri="{BB962C8B-B14F-4D97-AF65-F5344CB8AC3E}">
        <p14:creationId xmlns:p14="http://schemas.microsoft.com/office/powerpoint/2010/main" val="4147910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who passed 9+ credit hours in an area of concentration</a:t>
            </a:r>
          </a:p>
        </p:txBody>
      </p:sp>
      <p:sp>
        <p:nvSpPr>
          <p:cNvPr id="3" name="Content Placeholder 2"/>
          <p:cNvSpPr>
            <a:spLocks noGrp="1"/>
          </p:cNvSpPr>
          <p:nvPr>
            <p:ph idx="1"/>
          </p:nvPr>
        </p:nvSpPr>
        <p:spPr>
          <a:xfrm>
            <a:off x="457200" y="1905000"/>
            <a:ext cx="8229600" cy="4470862"/>
          </a:xfrm>
        </p:spPr>
        <p:txBody>
          <a:bodyPr/>
          <a:lstStyle/>
          <a:p>
            <a:pPr marL="0" indent="0">
              <a:buNone/>
            </a:pPr>
            <a:r>
              <a:rPr lang="en-US" sz="2800" dirty="0" smtClean="0"/>
              <a:t>Computer Science – Any 3 courses related to:</a:t>
            </a:r>
          </a:p>
          <a:p>
            <a:pPr>
              <a:buFont typeface="Arial" panose="020B0604020202020204" pitchFamily="34" charset="0"/>
              <a:buChar char="•"/>
            </a:pPr>
            <a:r>
              <a:rPr lang="en-US" sz="2800" b="0" dirty="0" smtClean="0"/>
              <a:t>Data Center, Network Structure, Operating Systems and Programming</a:t>
            </a:r>
          </a:p>
          <a:p>
            <a:pPr lvl="1">
              <a:buFont typeface="Arial" panose="020B0604020202020204" pitchFamily="34" charset="0"/>
              <a:buChar char="•"/>
            </a:pPr>
            <a:r>
              <a:rPr lang="en-US" sz="2400" dirty="0" smtClean="0"/>
              <a:t>425 students took related courses</a:t>
            </a:r>
          </a:p>
          <a:p>
            <a:pPr lvl="1">
              <a:buFont typeface="Arial" panose="020B0604020202020204" pitchFamily="34" charset="0"/>
              <a:buChar char="•"/>
            </a:pPr>
            <a:r>
              <a:rPr lang="en-US" sz="2400" dirty="0" smtClean="0"/>
              <a:t>No students took more than 2 classes in any one area</a:t>
            </a:r>
          </a:p>
          <a:p>
            <a:pPr lvl="1">
              <a:buFont typeface="Arial" panose="020B0604020202020204" pitchFamily="34" charset="0"/>
              <a:buChar char="•"/>
            </a:pPr>
            <a:r>
              <a:rPr lang="en-US" sz="2400" dirty="0" smtClean="0"/>
              <a:t>About 55% were enrolled in a STEM Workforce program</a:t>
            </a:r>
          </a:p>
          <a:p>
            <a:pPr lvl="1">
              <a:buFont typeface="Arial" panose="020B0604020202020204" pitchFamily="34" charset="0"/>
              <a:buChar char="•"/>
            </a:pPr>
            <a:r>
              <a:rPr lang="en-US" sz="2400" dirty="0" smtClean="0"/>
              <a:t>Of the 199 who graduated, over 80% graduated with a STEM Associate Degree or Certificate</a:t>
            </a:r>
          </a:p>
          <a:p>
            <a:pPr lvl="1">
              <a:buFont typeface="Arial" panose="020B0604020202020204" pitchFamily="34" charset="0"/>
              <a:buChar char="•"/>
            </a:pPr>
            <a:endParaRPr lang="en-US" sz="2400" dirty="0"/>
          </a:p>
          <a:p>
            <a:pPr marL="457200" lvl="1" indent="0">
              <a:buNone/>
            </a:pPr>
            <a:endParaRPr lang="en-US" sz="2400" dirty="0"/>
          </a:p>
          <a:p>
            <a:pPr>
              <a:buFont typeface="Arial" panose="020B0604020202020204" pitchFamily="34" charset="0"/>
              <a:buChar char="•"/>
            </a:pPr>
            <a:endParaRPr lang="en-US" sz="2800" b="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spTree>
    <p:extLst>
      <p:ext uri="{BB962C8B-B14F-4D97-AF65-F5344CB8AC3E}">
        <p14:creationId xmlns:p14="http://schemas.microsoft.com/office/powerpoint/2010/main" val="4250512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Majors in Biology, Biotechnology, Computer Science and Engineering</a:t>
            </a:r>
          </a:p>
        </p:txBody>
      </p:sp>
      <p:sp>
        <p:nvSpPr>
          <p:cNvPr id="3" name="Content Placeholder 2"/>
          <p:cNvSpPr>
            <a:spLocks noGrp="1"/>
          </p:cNvSpPr>
          <p:nvPr>
            <p:ph idx="1"/>
          </p:nvPr>
        </p:nvSpPr>
        <p:spPr/>
        <p:txBody>
          <a:bodyPr/>
          <a:lstStyle/>
          <a:p>
            <a:pPr marL="0" indent="0">
              <a:buNone/>
            </a:pPr>
            <a:r>
              <a:rPr lang="en-US" sz="2800" dirty="0" smtClean="0"/>
              <a:t>Associate of Science - Biology</a:t>
            </a:r>
          </a:p>
          <a:p>
            <a:pPr lvl="1">
              <a:buFont typeface="Arial" panose="020B0604020202020204" pitchFamily="34" charset="0"/>
              <a:buChar char="•"/>
            </a:pPr>
            <a:r>
              <a:rPr lang="en-US" sz="2400" dirty="0" smtClean="0"/>
              <a:t>Out of almost 500 students, 26 graduated and none in Biology</a:t>
            </a:r>
          </a:p>
          <a:p>
            <a:pPr lvl="1">
              <a:buFont typeface="Arial" panose="020B0604020202020204" pitchFamily="34" charset="0"/>
              <a:buChar char="•"/>
            </a:pPr>
            <a:r>
              <a:rPr lang="en-US" sz="2400" dirty="0" smtClean="0"/>
              <a:t>54 transferred to a university</a:t>
            </a:r>
          </a:p>
          <a:p>
            <a:pPr marL="0" indent="0">
              <a:buNone/>
            </a:pPr>
            <a:r>
              <a:rPr lang="en-US" sz="2800" dirty="0"/>
              <a:t>Associate of </a:t>
            </a:r>
            <a:r>
              <a:rPr lang="en-US" sz="2800" dirty="0" smtClean="0"/>
              <a:t>Applied Science </a:t>
            </a:r>
            <a:r>
              <a:rPr lang="en-US" sz="2800" dirty="0"/>
              <a:t>- </a:t>
            </a:r>
            <a:r>
              <a:rPr lang="en-US" sz="2800" dirty="0" smtClean="0"/>
              <a:t>Biotechnology</a:t>
            </a:r>
            <a:endParaRPr lang="en-US" sz="2800" dirty="0"/>
          </a:p>
          <a:p>
            <a:pPr lvl="1">
              <a:buFont typeface="Arial" panose="020B0604020202020204" pitchFamily="34" charset="0"/>
              <a:buChar char="•"/>
            </a:pPr>
            <a:r>
              <a:rPr lang="en-US" sz="2400" dirty="0"/>
              <a:t>Out of almost </a:t>
            </a:r>
            <a:r>
              <a:rPr lang="en-US" sz="2400" dirty="0" smtClean="0"/>
              <a:t>300 </a:t>
            </a:r>
            <a:r>
              <a:rPr lang="en-US" sz="2400" dirty="0"/>
              <a:t>students, </a:t>
            </a:r>
            <a:r>
              <a:rPr lang="en-US" sz="2400" dirty="0" smtClean="0"/>
              <a:t>26 </a:t>
            </a:r>
            <a:r>
              <a:rPr lang="en-US" sz="2400" dirty="0"/>
              <a:t>graduated and none in </a:t>
            </a:r>
            <a:r>
              <a:rPr lang="en-US" sz="2400" dirty="0" smtClean="0"/>
              <a:t>Biotechnology</a:t>
            </a:r>
          </a:p>
          <a:p>
            <a:pPr lvl="1">
              <a:buFont typeface="Arial" panose="020B0604020202020204" pitchFamily="34" charset="0"/>
              <a:buChar char="•"/>
            </a:pPr>
            <a:r>
              <a:rPr lang="en-US" sz="2400" dirty="0" smtClean="0"/>
              <a:t>59 </a:t>
            </a:r>
            <a:r>
              <a:rPr lang="en-US" sz="2400" dirty="0"/>
              <a:t>transferred to a university</a:t>
            </a:r>
          </a:p>
          <a:p>
            <a:pPr lvl="1">
              <a:buFont typeface="Arial" panose="020B0604020202020204" pitchFamily="34" charset="0"/>
              <a:buChar char="•"/>
            </a:pPr>
            <a:endParaRPr lang="en-US" sz="2400" dirty="0"/>
          </a:p>
          <a:p>
            <a:pPr marL="457200" lvl="1" indent="0">
              <a:buNone/>
            </a:pPr>
            <a:endParaRPr lang="en-US" sz="2400" dirty="0"/>
          </a:p>
          <a:p>
            <a:pPr marL="457200" lvl="1" indent="0">
              <a:buNone/>
            </a:pPr>
            <a:endParaRPr lang="en-US" sz="2400" dirty="0"/>
          </a:p>
          <a:p>
            <a:pPr>
              <a:buFont typeface="Arial" panose="020B0604020202020204" pitchFamily="34" charset="0"/>
              <a:buChar char="•"/>
            </a:pPr>
            <a:endParaRPr lang="en-US" sz="2800" b="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spTree>
    <p:extLst>
      <p:ext uri="{BB962C8B-B14F-4D97-AF65-F5344CB8AC3E}">
        <p14:creationId xmlns:p14="http://schemas.microsoft.com/office/powerpoint/2010/main" val="2236589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LSC</a:t>
            </a:r>
            <a:endParaRPr lang="en-US" dirty="0"/>
          </a:p>
        </p:txBody>
      </p:sp>
      <p:pic>
        <p:nvPicPr>
          <p:cNvPr id="8" name="Picture 2" descr="C:\Users\jedyoung\Documents\TUC 4x6 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1924830" cy="26169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s-pub2\graphics\GRAPHICS\Photos\Student photos\CyFair\Striewski_070427_3986.tif"/>
          <p:cNvPicPr>
            <a:picLocks noChangeAspect="1" noChangeArrowheads="1"/>
          </p:cNvPicPr>
          <p:nvPr/>
        </p:nvPicPr>
        <p:blipFill>
          <a:blip r:embed="rId4" cstate="print"/>
          <a:srcRect/>
          <a:stretch>
            <a:fillRect/>
          </a:stretch>
        </p:blipFill>
        <p:spPr bwMode="auto">
          <a:xfrm>
            <a:off x="533400" y="4876799"/>
            <a:ext cx="1980902" cy="1321557"/>
          </a:xfrm>
          <a:prstGeom prst="rect">
            <a:avLst/>
          </a:prstGeom>
          <a:noFill/>
        </p:spPr>
      </p:pic>
      <p:sp>
        <p:nvSpPr>
          <p:cNvPr id="10" name="Content Placeholder 2"/>
          <p:cNvSpPr txBox="1">
            <a:spLocks/>
          </p:cNvSpPr>
          <p:nvPr/>
        </p:nvSpPr>
        <p:spPr>
          <a:xfrm>
            <a:off x="2895600" y="1971675"/>
            <a:ext cx="5571834" cy="4373563"/>
          </a:xfrm>
          <a:prstGeom prst="rect">
            <a:avLst/>
          </a:prstGeom>
        </p:spPr>
        <p:txBody>
          <a:bodyPr/>
          <a:lstStyle>
            <a:lvl1pPr marL="342900" indent="-342900" algn="l" rtl="0" eaLnBrk="1" fontAlgn="base" hangingPunct="1">
              <a:spcBef>
                <a:spcPct val="20000"/>
              </a:spcBef>
              <a:spcAft>
                <a:spcPct val="0"/>
              </a:spcAft>
              <a:buChar char="•"/>
              <a:defRPr sz="2400" b="1">
                <a:solidFill>
                  <a:srgbClr val="003768"/>
                </a:solidFill>
                <a:latin typeface="Arial"/>
                <a:ea typeface="+mn-ea"/>
                <a:cs typeface="Arial"/>
              </a:defRPr>
            </a:lvl1pPr>
            <a:lvl2pPr marL="742950" indent="-285750" algn="l" rtl="0" eaLnBrk="1" fontAlgn="base" hangingPunct="1">
              <a:spcBef>
                <a:spcPct val="20000"/>
              </a:spcBef>
              <a:spcAft>
                <a:spcPct val="0"/>
              </a:spcAft>
              <a:buChar char="–"/>
              <a:defRPr sz="2000">
                <a:solidFill>
                  <a:srgbClr val="003768"/>
                </a:solidFill>
                <a:latin typeface="Arial"/>
                <a:cs typeface="Arial"/>
              </a:defRPr>
            </a:lvl2pPr>
            <a:lvl3pPr marL="1143000" indent="-228600" algn="l" rtl="0" eaLnBrk="1" fontAlgn="base" hangingPunct="1">
              <a:spcBef>
                <a:spcPct val="20000"/>
              </a:spcBef>
              <a:spcAft>
                <a:spcPct val="0"/>
              </a:spcAft>
              <a:buChar char="•"/>
              <a:defRPr sz="1800">
                <a:solidFill>
                  <a:srgbClr val="003768"/>
                </a:solidFill>
                <a:latin typeface="Arial"/>
                <a:cs typeface="Arial"/>
              </a:defRPr>
            </a:lvl3pPr>
            <a:lvl4pPr marL="1600200" indent="-228600" algn="l" rtl="0" eaLnBrk="1" fontAlgn="base" hangingPunct="1">
              <a:spcBef>
                <a:spcPct val="20000"/>
              </a:spcBef>
              <a:spcAft>
                <a:spcPct val="0"/>
              </a:spcAft>
              <a:buChar char="–"/>
              <a:defRPr sz="1600">
                <a:solidFill>
                  <a:srgbClr val="003768"/>
                </a:solidFill>
                <a:latin typeface="Arial"/>
                <a:cs typeface="Arial"/>
              </a:defRPr>
            </a:lvl4pPr>
            <a:lvl5pPr marL="2057400" indent="-228600" algn="l" rtl="0" eaLnBrk="1" fontAlgn="base" hangingPunct="1">
              <a:spcBef>
                <a:spcPct val="20000"/>
              </a:spcBef>
              <a:spcAft>
                <a:spcPct val="0"/>
              </a:spcAft>
              <a:buChar char="»"/>
              <a:defRPr sz="1600">
                <a:solidFill>
                  <a:srgbClr val="003768"/>
                </a:solidFill>
                <a:latin typeface="Arial"/>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spcAft>
                <a:spcPts val="600"/>
              </a:spcAft>
              <a:buFont typeface="Arial" pitchFamily="34" charset="0"/>
              <a:buChar char="•"/>
            </a:pPr>
            <a:r>
              <a:rPr lang="en-US" sz="2000" kern="0" dirty="0" smtClean="0"/>
              <a:t>Six colleges, eight centers, two University Centers.</a:t>
            </a:r>
          </a:p>
          <a:p>
            <a:pPr>
              <a:spcBef>
                <a:spcPts val="0"/>
              </a:spcBef>
              <a:spcAft>
                <a:spcPts val="600"/>
              </a:spcAft>
              <a:buFont typeface="Arial" pitchFamily="34" charset="0"/>
              <a:buChar char="•"/>
            </a:pPr>
            <a:r>
              <a:rPr lang="en-US" sz="2000" kern="0" dirty="0" smtClean="0"/>
              <a:t>Top 5 associate degree producer, ranked 4</a:t>
            </a:r>
            <a:r>
              <a:rPr lang="en-US" sz="2000" kern="0" baseline="30000" dirty="0" smtClean="0"/>
              <a:t>th</a:t>
            </a:r>
            <a:r>
              <a:rPr lang="en-US" sz="2000" kern="0" dirty="0" smtClean="0"/>
              <a:t> among all community colleges in the U.S. (2014-15).</a:t>
            </a:r>
          </a:p>
          <a:p>
            <a:pPr>
              <a:spcBef>
                <a:spcPts val="0"/>
              </a:spcBef>
              <a:spcAft>
                <a:spcPts val="600"/>
              </a:spcAft>
              <a:buFont typeface="Arial" pitchFamily="34" charset="0"/>
              <a:buChar char="•"/>
            </a:pPr>
            <a:r>
              <a:rPr lang="en-US" sz="2000" kern="0" dirty="0" smtClean="0"/>
              <a:t>Leads state-wide Texas Completes and Texas Reverse Transfer student success initiatives.</a:t>
            </a:r>
          </a:p>
          <a:p>
            <a:pPr>
              <a:spcBef>
                <a:spcPts val="0"/>
              </a:spcBef>
              <a:spcAft>
                <a:spcPts val="600"/>
              </a:spcAft>
              <a:buFont typeface="Arial" pitchFamily="34" charset="0"/>
              <a:buChar char="•"/>
            </a:pPr>
            <a:r>
              <a:rPr lang="en-US" sz="2000" kern="0" dirty="0" smtClean="0"/>
              <a:t>Maintains AAA bond rating with S&amp;P.</a:t>
            </a:r>
          </a:p>
          <a:p>
            <a:pPr>
              <a:spcBef>
                <a:spcPts val="0"/>
              </a:spcBef>
              <a:spcAft>
                <a:spcPts val="600"/>
              </a:spcAft>
              <a:buFont typeface="Arial" pitchFamily="34" charset="0"/>
              <a:buChar char="•"/>
            </a:pPr>
            <a:r>
              <a:rPr lang="en-US" sz="2000" kern="0" dirty="0" smtClean="0"/>
              <a:t>Economic impact of $3.1 billion annually.</a:t>
            </a:r>
          </a:p>
          <a:p>
            <a:pPr>
              <a:spcBef>
                <a:spcPts val="0"/>
              </a:spcBef>
              <a:spcAft>
                <a:spcPts val="600"/>
              </a:spcAft>
              <a:buFont typeface="Arial" pitchFamily="34" charset="0"/>
              <a:buChar char="•"/>
            </a:pPr>
            <a:r>
              <a:rPr lang="en-US" sz="2000" kern="0" dirty="0" smtClean="0"/>
              <a:t>Recognized as a 2016 Military-Friendly School and helps veterans fast-track to new careers with special grant funding.</a:t>
            </a:r>
            <a:endParaRPr lang="en-US" sz="2000" kern="0" dirty="0"/>
          </a:p>
        </p:txBody>
      </p:sp>
    </p:spTree>
    <p:extLst>
      <p:ext uri="{BB962C8B-B14F-4D97-AF65-F5344CB8AC3E}">
        <p14:creationId xmlns:p14="http://schemas.microsoft.com/office/powerpoint/2010/main" val="133019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 Majors in Biology, Biotechnology, Computer Science and Engineering</a:t>
            </a:r>
          </a:p>
        </p:txBody>
      </p:sp>
      <p:sp>
        <p:nvSpPr>
          <p:cNvPr id="3" name="Content Placeholder 2"/>
          <p:cNvSpPr>
            <a:spLocks noGrp="1"/>
          </p:cNvSpPr>
          <p:nvPr>
            <p:ph idx="1"/>
          </p:nvPr>
        </p:nvSpPr>
        <p:spPr>
          <a:xfrm>
            <a:off x="457200" y="1874837"/>
            <a:ext cx="8229600" cy="4449763"/>
          </a:xfrm>
        </p:spPr>
        <p:txBody>
          <a:bodyPr/>
          <a:lstStyle/>
          <a:p>
            <a:pPr marL="0" indent="0">
              <a:buNone/>
            </a:pPr>
            <a:r>
              <a:rPr lang="en-US" sz="2800" dirty="0"/>
              <a:t>Associate of Science and Applied Science </a:t>
            </a:r>
            <a:r>
              <a:rPr lang="en-US" sz="2800" dirty="0" smtClean="0"/>
              <a:t>– Computer Science</a:t>
            </a:r>
            <a:endParaRPr lang="en-US" sz="2800" dirty="0"/>
          </a:p>
          <a:p>
            <a:pPr lvl="1">
              <a:buFont typeface="Arial" panose="020B0604020202020204" pitchFamily="34" charset="0"/>
              <a:buChar char="•"/>
            </a:pPr>
            <a:r>
              <a:rPr lang="en-US" sz="2400" dirty="0" smtClean="0"/>
              <a:t>3,300 students, 510 graduated, about 50% in Computer Science</a:t>
            </a:r>
          </a:p>
          <a:p>
            <a:pPr lvl="1">
              <a:buFont typeface="Arial" panose="020B0604020202020204" pitchFamily="34" charset="0"/>
              <a:buChar char="•"/>
            </a:pPr>
            <a:r>
              <a:rPr lang="en-US" sz="2400" dirty="0" smtClean="0"/>
              <a:t>508 transferred to a university</a:t>
            </a:r>
          </a:p>
          <a:p>
            <a:pPr marL="0" indent="0">
              <a:buNone/>
            </a:pPr>
            <a:r>
              <a:rPr lang="en-US" sz="2800" dirty="0" smtClean="0"/>
              <a:t>Associate </a:t>
            </a:r>
            <a:r>
              <a:rPr lang="en-US" sz="2800" dirty="0"/>
              <a:t>of Science and Applied Science – </a:t>
            </a:r>
            <a:r>
              <a:rPr lang="en-US" sz="2800" dirty="0" smtClean="0"/>
              <a:t>Engineering</a:t>
            </a:r>
            <a:endParaRPr lang="en-US" sz="2800" dirty="0"/>
          </a:p>
          <a:p>
            <a:pPr lvl="1">
              <a:buFont typeface="Arial" panose="020B0604020202020204" pitchFamily="34" charset="0"/>
              <a:buChar char="•"/>
            </a:pPr>
            <a:r>
              <a:rPr lang="en-US" sz="2400" dirty="0" smtClean="0"/>
              <a:t>2,800 students</a:t>
            </a:r>
            <a:r>
              <a:rPr lang="en-US" sz="2400" dirty="0"/>
              <a:t>, 510 graduated, about </a:t>
            </a:r>
            <a:r>
              <a:rPr lang="en-US" sz="2400" dirty="0" smtClean="0"/>
              <a:t>33% in </a:t>
            </a:r>
            <a:r>
              <a:rPr lang="en-US" sz="2400" dirty="0"/>
              <a:t>Computer Science</a:t>
            </a:r>
          </a:p>
          <a:p>
            <a:pPr lvl="1">
              <a:buFont typeface="Arial" panose="020B0604020202020204" pitchFamily="34" charset="0"/>
              <a:buChar char="•"/>
            </a:pPr>
            <a:r>
              <a:rPr lang="en-US" sz="2400" dirty="0" smtClean="0"/>
              <a:t>319 </a:t>
            </a:r>
            <a:r>
              <a:rPr lang="en-US" sz="2400" dirty="0"/>
              <a:t>transferred to a university</a:t>
            </a:r>
          </a:p>
          <a:p>
            <a:pPr marL="457200" lvl="1" indent="0">
              <a:buNone/>
            </a:pPr>
            <a:endParaRPr lang="en-US" sz="2400" dirty="0"/>
          </a:p>
          <a:p>
            <a:pPr marL="457200" lvl="1" indent="0">
              <a:buNone/>
            </a:pPr>
            <a:endParaRPr lang="en-US" sz="2400" dirty="0"/>
          </a:p>
          <a:p>
            <a:pPr marL="457200" lvl="1" indent="0">
              <a:buNone/>
            </a:pPr>
            <a:endParaRPr lang="en-US" sz="2400" dirty="0"/>
          </a:p>
          <a:p>
            <a:pPr>
              <a:buFont typeface="Arial" panose="020B0604020202020204" pitchFamily="34" charset="0"/>
              <a:buChar char="•"/>
            </a:pPr>
            <a:endParaRPr lang="en-US" sz="2800" b="0" dirty="0" smtClean="0"/>
          </a:p>
          <a:p>
            <a:pPr marL="0" indent="0" algn="ctr">
              <a:buNone/>
            </a:pPr>
            <a:endParaRPr lang="en-US" sz="2800" b="0" dirty="0" smtClean="0"/>
          </a:p>
          <a:p>
            <a:pPr marL="0" indent="0" algn="ctr">
              <a:buNone/>
            </a:pPr>
            <a:endParaRPr lang="en-US" sz="2800" dirty="0"/>
          </a:p>
          <a:p>
            <a:pPr marL="0" indent="0" algn="ctr">
              <a:buNone/>
            </a:pPr>
            <a:endParaRPr lang="en-US" sz="2800" b="0" dirty="0" smtClean="0"/>
          </a:p>
          <a:p>
            <a:pPr marL="0" indent="0">
              <a:buNone/>
            </a:pPr>
            <a:endParaRPr lang="en-US" dirty="0" smtClean="0"/>
          </a:p>
          <a:p>
            <a:endParaRPr lang="en-US" dirty="0"/>
          </a:p>
        </p:txBody>
      </p:sp>
    </p:spTree>
    <p:extLst>
      <p:ext uri="{BB962C8B-B14F-4D97-AF65-F5344CB8AC3E}">
        <p14:creationId xmlns:p14="http://schemas.microsoft.com/office/powerpoint/2010/main" val="1803099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from Initial Studies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All of these methodologies have some positive results</a:t>
            </a:r>
          </a:p>
          <a:p>
            <a:pPr marL="0" indent="0">
              <a:buNone/>
            </a:pPr>
            <a:endParaRPr lang="en-US" sz="1600" dirty="0" smtClean="0"/>
          </a:p>
          <a:p>
            <a:pPr>
              <a:buFont typeface="Arial" panose="020B0604020202020204" pitchFamily="34" charset="0"/>
              <a:buChar char="•"/>
            </a:pPr>
            <a:r>
              <a:rPr lang="en-US" dirty="0" smtClean="0"/>
              <a:t>None of them alone are a definitive way to identify STEM students</a:t>
            </a:r>
          </a:p>
          <a:p>
            <a:pPr marL="0" indent="0">
              <a:buNone/>
            </a:pPr>
            <a:endParaRPr lang="en-US" sz="1600" dirty="0" smtClean="0"/>
          </a:p>
          <a:p>
            <a:pPr>
              <a:buFont typeface="Arial" panose="020B0604020202020204" pitchFamily="34" charset="0"/>
              <a:buChar char="•"/>
            </a:pPr>
            <a:r>
              <a:rPr lang="en-US" dirty="0" smtClean="0"/>
              <a:t>Running all of these reports on a regular basis is prohibitive because of the time factor and these reports do not cover all STEM majors or courses</a:t>
            </a:r>
          </a:p>
          <a:p>
            <a:pPr marL="0" indent="0">
              <a:buNone/>
            </a:pPr>
            <a:endParaRPr lang="en-US" sz="1600" dirty="0"/>
          </a:p>
          <a:p>
            <a:pPr>
              <a:buFont typeface="Arial" panose="020B0604020202020204" pitchFamily="34" charset="0"/>
              <a:buChar char="•"/>
            </a:pPr>
            <a:r>
              <a:rPr lang="en-US" dirty="0" smtClean="0"/>
              <a:t>All of these approaches can be used in a dashboard</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400508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Create a Dashboard</a:t>
            </a:r>
            <a:endParaRPr lang="en-US" dirty="0"/>
          </a:p>
        </p:txBody>
      </p:sp>
      <p:sp>
        <p:nvSpPr>
          <p:cNvPr id="10" name="Content Placeholder 9"/>
          <p:cNvSpPr>
            <a:spLocks noGrp="1"/>
          </p:cNvSpPr>
          <p:nvPr>
            <p:ph idx="1"/>
          </p:nvPr>
        </p:nvSpPr>
        <p:spPr/>
        <p:txBody>
          <a:bodyPr/>
          <a:lstStyle/>
          <a:p>
            <a:pPr marL="0" indent="0">
              <a:buNone/>
            </a:pPr>
            <a:r>
              <a:rPr lang="en-US" b="0" dirty="0" smtClean="0"/>
              <a:t>The most difficult part of this project was getting the STEM deans to decide what programs and/or courses they wanted to include. </a:t>
            </a:r>
          </a:p>
          <a:p>
            <a:pPr marL="0" indent="0">
              <a:buNone/>
            </a:pPr>
            <a:endParaRPr lang="en-US" b="0" dirty="0" smtClean="0"/>
          </a:p>
          <a:p>
            <a:pPr marL="0" indent="0">
              <a:buNone/>
            </a:pPr>
            <a:endParaRPr lang="en-US" b="0" dirty="0" smtClean="0"/>
          </a:p>
          <a:p>
            <a:pPr>
              <a:buFont typeface="Arial" panose="020B0604020202020204" pitchFamily="34" charset="0"/>
              <a:buChar char="•"/>
            </a:pPr>
            <a:endParaRPr lang="en-US" b="0" dirty="0" smtClean="0"/>
          </a:p>
          <a:p>
            <a:pPr>
              <a:buFont typeface="Arial" panose="020B0604020202020204" pitchFamily="34" charset="0"/>
              <a:buChar char="•"/>
            </a:pPr>
            <a:endParaRPr lang="en-US" sz="2800" dirty="0"/>
          </a:p>
        </p:txBody>
      </p:sp>
      <p:sp>
        <p:nvSpPr>
          <p:cNvPr id="13" name="TextBox 12"/>
          <p:cNvSpPr txBox="1"/>
          <p:nvPr/>
        </p:nvSpPr>
        <p:spPr>
          <a:xfrm>
            <a:off x="1787842" y="3259573"/>
            <a:ext cx="1197303" cy="369332"/>
          </a:xfrm>
          <a:prstGeom prst="rect">
            <a:avLst/>
          </a:prstGeom>
          <a:noFill/>
        </p:spPr>
        <p:txBody>
          <a:bodyPr wrap="square" rtlCol="0">
            <a:spAutoFit/>
          </a:bodyPr>
          <a:lstStyle/>
          <a:p>
            <a:r>
              <a:rPr lang="en-US" dirty="0" smtClean="0">
                <a:latin typeface="Comic Sans MS" panose="030F0702030302020204" pitchFamily="66" charset="0"/>
              </a:rPr>
              <a:t>Science?</a:t>
            </a:r>
            <a:endParaRPr lang="en-US" dirty="0">
              <a:latin typeface="Comic Sans MS" panose="030F0702030302020204" pitchFamily="66" charset="0"/>
            </a:endParaRPr>
          </a:p>
        </p:txBody>
      </p:sp>
      <p:pic>
        <p:nvPicPr>
          <p:cNvPr id="18" name="Picture 17" descr="File:Lots of &lt;strong&gt;math&lt;/strong&gt; symbols and numbers.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651" y="2759034"/>
            <a:ext cx="2056417" cy="1370409"/>
          </a:xfrm>
          <a:prstGeom prst="rect">
            <a:avLst/>
          </a:prstGeom>
        </p:spPr>
      </p:pic>
      <p:sp>
        <p:nvSpPr>
          <p:cNvPr id="19" name="TextBox 18"/>
          <p:cNvSpPr txBox="1"/>
          <p:nvPr/>
        </p:nvSpPr>
        <p:spPr>
          <a:xfrm>
            <a:off x="4524894" y="3228793"/>
            <a:ext cx="1197303" cy="369332"/>
          </a:xfrm>
          <a:prstGeom prst="rect">
            <a:avLst/>
          </a:prstGeom>
          <a:noFill/>
        </p:spPr>
        <p:txBody>
          <a:bodyPr wrap="square" rtlCol="0">
            <a:spAutoFit/>
          </a:bodyPr>
          <a:lstStyle/>
          <a:p>
            <a:r>
              <a:rPr lang="en-US" dirty="0" smtClean="0">
                <a:latin typeface="Comic Sans MS" panose="030F0702030302020204" pitchFamily="66" charset="0"/>
              </a:rPr>
              <a:t>Math?</a:t>
            </a:r>
            <a:endParaRPr lang="en-US" dirty="0">
              <a:latin typeface="Comic Sans MS" panose="030F0702030302020204" pitchFamily="66" charset="0"/>
            </a:endParaRPr>
          </a:p>
        </p:txBody>
      </p:sp>
      <p:sp>
        <p:nvSpPr>
          <p:cNvPr id="21" name="TextBox 20"/>
          <p:cNvSpPr txBox="1"/>
          <p:nvPr/>
        </p:nvSpPr>
        <p:spPr>
          <a:xfrm>
            <a:off x="2374770" y="4365735"/>
            <a:ext cx="1752601" cy="369332"/>
          </a:xfrm>
          <a:prstGeom prst="rect">
            <a:avLst/>
          </a:prstGeom>
          <a:noFill/>
        </p:spPr>
        <p:txBody>
          <a:bodyPr wrap="square" rtlCol="0">
            <a:spAutoFit/>
          </a:bodyPr>
          <a:lstStyle/>
          <a:p>
            <a:r>
              <a:rPr lang="en-US" dirty="0" smtClean="0">
                <a:latin typeface="Comic Sans MS" panose="030F0702030302020204" pitchFamily="66" charset="0"/>
              </a:rPr>
              <a:t>Engineering?</a:t>
            </a:r>
            <a:endParaRPr lang="en-US" dirty="0">
              <a:latin typeface="Comic Sans MS" panose="030F0702030302020204" pitchFamily="66" charset="0"/>
            </a:endParaRPr>
          </a:p>
        </p:txBody>
      </p:sp>
      <p:pic>
        <p:nvPicPr>
          <p:cNvPr id="22" name="Picture 21" descr="Nurses Uniform Free Stock Photo - Public Domain Pictures"/>
          <p:cNvPicPr>
            <a:picLocks noChangeAspect="1"/>
          </p:cNvPicPr>
          <p:nvPr/>
        </p:nvPicPr>
        <p:blipFill rotWithShape="1">
          <a:blip r:embed="rId4" cstate="print">
            <a:extLst>
              <a:ext uri="{28A0092B-C50C-407E-A947-70E740481C1C}">
                <a14:useLocalDpi xmlns:a14="http://schemas.microsoft.com/office/drawing/2010/main" val="0"/>
              </a:ext>
            </a:extLst>
          </a:blip>
          <a:srcRect b="16523"/>
          <a:stretch/>
        </p:blipFill>
        <p:spPr>
          <a:xfrm>
            <a:off x="6402826" y="4486173"/>
            <a:ext cx="2121913" cy="1924812"/>
          </a:xfrm>
          <a:prstGeom prst="rect">
            <a:avLst/>
          </a:prstGeom>
        </p:spPr>
      </p:pic>
      <p:sp>
        <p:nvSpPr>
          <p:cNvPr id="23" name="TextBox 22"/>
          <p:cNvSpPr txBox="1"/>
          <p:nvPr/>
        </p:nvSpPr>
        <p:spPr>
          <a:xfrm>
            <a:off x="5123546" y="4489631"/>
            <a:ext cx="1752601" cy="646331"/>
          </a:xfrm>
          <a:prstGeom prst="rect">
            <a:avLst/>
          </a:prstGeom>
          <a:noFill/>
        </p:spPr>
        <p:txBody>
          <a:bodyPr wrap="square" rtlCol="0">
            <a:spAutoFit/>
          </a:bodyPr>
          <a:lstStyle/>
          <a:p>
            <a:r>
              <a:rPr lang="en-US" dirty="0" smtClean="0">
                <a:latin typeface="Comic Sans MS" panose="030F0702030302020204" pitchFamily="66" charset="0"/>
              </a:rPr>
              <a:t>Health Professions?</a:t>
            </a:r>
            <a:endParaRPr lang="en-US" dirty="0">
              <a:latin typeface="Comic Sans MS" panose="030F0702030302020204" pitchFamily="66" charset="0"/>
            </a:endParaRPr>
          </a:p>
        </p:txBody>
      </p:sp>
      <p:pic>
        <p:nvPicPr>
          <p:cNvPr id="26" name="Picture 25" descr="46282-Royalty-Free-RF-Clipart-Illustration-Of-Green-Energy-And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9256" y="3587538"/>
            <a:ext cx="783526" cy="716843"/>
          </a:xfrm>
          <a:prstGeom prst="rect">
            <a:avLst/>
          </a:prstGeom>
        </p:spPr>
      </p:pic>
      <p:pic>
        <p:nvPicPr>
          <p:cNvPr id="27" name="Picture 26" descr="Reverse Fault: A fault where the hanging wall slides up due to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663" y="3593656"/>
            <a:ext cx="1165550" cy="965544"/>
          </a:xfrm>
          <a:prstGeom prst="rect">
            <a:avLst/>
          </a:prstGeom>
        </p:spPr>
      </p:pic>
      <p:pic>
        <p:nvPicPr>
          <p:cNvPr id="24" name="Picture 23" descr="File:&lt;strong&gt;Science&lt;/strong&gt;-symbol-2.sv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032" y="3101785"/>
            <a:ext cx="872200" cy="872200"/>
          </a:xfrm>
          <a:prstGeom prst="rect">
            <a:avLst/>
          </a:prstGeom>
        </p:spPr>
      </p:pic>
      <p:pic>
        <p:nvPicPr>
          <p:cNvPr id="28" name="Picture 27" descr="60077-&lt;strong&gt;engineer&lt;/strong&g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4069" y="3764004"/>
            <a:ext cx="1172338" cy="1684575"/>
          </a:xfrm>
          <a:prstGeom prst="rect">
            <a:avLst/>
          </a:prstGeom>
        </p:spPr>
      </p:pic>
      <p:pic>
        <p:nvPicPr>
          <p:cNvPr id="5" name="Picture 4" descr="TEACHING WITH iPAD IN A FLIPPED CLASSROOM: Internet addiction. My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97" y="4867762"/>
            <a:ext cx="1762753" cy="1145790"/>
          </a:xfrm>
          <a:prstGeom prst="rect">
            <a:avLst/>
          </a:prstGeom>
        </p:spPr>
      </p:pic>
      <p:sp>
        <p:nvSpPr>
          <p:cNvPr id="17" name="TextBox 16"/>
          <p:cNvSpPr txBox="1"/>
          <p:nvPr/>
        </p:nvSpPr>
        <p:spPr>
          <a:xfrm>
            <a:off x="2271213" y="5646396"/>
            <a:ext cx="2890433" cy="369332"/>
          </a:xfrm>
          <a:prstGeom prst="rect">
            <a:avLst/>
          </a:prstGeom>
          <a:noFill/>
        </p:spPr>
        <p:txBody>
          <a:bodyPr wrap="square" rtlCol="0">
            <a:spAutoFit/>
          </a:bodyPr>
          <a:lstStyle/>
          <a:p>
            <a:r>
              <a:rPr lang="en-US" dirty="0" smtClean="0">
                <a:latin typeface="Comic Sans MS" panose="030F0702030302020204" pitchFamily="66" charset="0"/>
              </a:rPr>
              <a:t>Computer Technology?</a:t>
            </a:r>
            <a:endParaRPr lang="en-US" dirty="0">
              <a:latin typeface="Comic Sans MS" panose="030F0702030302020204" pitchFamily="66" charset="0"/>
            </a:endParaRPr>
          </a:p>
        </p:txBody>
      </p:sp>
    </p:spTree>
    <p:extLst>
      <p:ext uri="{BB962C8B-B14F-4D97-AF65-F5344CB8AC3E}">
        <p14:creationId xmlns:p14="http://schemas.microsoft.com/office/powerpoint/2010/main" val="2512725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Content</a:t>
            </a:r>
            <a:endParaRPr lang="en-US" dirty="0"/>
          </a:p>
        </p:txBody>
      </p:sp>
      <p:sp>
        <p:nvSpPr>
          <p:cNvPr id="3" name="Content Placeholder 2"/>
          <p:cNvSpPr>
            <a:spLocks noGrp="1"/>
          </p:cNvSpPr>
          <p:nvPr>
            <p:ph idx="1"/>
          </p:nvPr>
        </p:nvSpPr>
        <p:spPr>
          <a:xfrm>
            <a:off x="533400" y="1874837"/>
            <a:ext cx="3962400" cy="4221163"/>
          </a:xfrm>
        </p:spPr>
        <p:txBody>
          <a:bodyPr/>
          <a:lstStyle/>
          <a:p>
            <a:pPr marL="0" indent="0">
              <a:buNone/>
            </a:pPr>
            <a:r>
              <a:rPr lang="en-US" sz="2800" dirty="0" smtClean="0"/>
              <a:t>Subjects</a:t>
            </a:r>
          </a:p>
          <a:p>
            <a:pPr>
              <a:buFont typeface="Arial" panose="020B0604020202020204" pitchFamily="34" charset="0"/>
              <a:buChar char="•"/>
            </a:pPr>
            <a:r>
              <a:rPr lang="en-US" b="0" dirty="0" smtClean="0"/>
              <a:t>Biology</a:t>
            </a:r>
          </a:p>
          <a:p>
            <a:pPr>
              <a:buFont typeface="Arial" panose="020B0604020202020204" pitchFamily="34" charset="0"/>
              <a:buChar char="•"/>
            </a:pPr>
            <a:r>
              <a:rPr lang="en-US" b="0" dirty="0" smtClean="0"/>
              <a:t>Biotechnology</a:t>
            </a:r>
          </a:p>
          <a:p>
            <a:pPr>
              <a:buFont typeface="Arial" panose="020B0604020202020204" pitchFamily="34" charset="0"/>
              <a:buChar char="•"/>
            </a:pPr>
            <a:r>
              <a:rPr lang="en-US" b="0" dirty="0" smtClean="0"/>
              <a:t>Chemistry</a:t>
            </a:r>
          </a:p>
          <a:p>
            <a:pPr>
              <a:buFont typeface="Arial" panose="020B0604020202020204" pitchFamily="34" charset="0"/>
              <a:buChar char="•"/>
            </a:pPr>
            <a:r>
              <a:rPr lang="en-US" b="0" dirty="0" smtClean="0"/>
              <a:t>Computer Science</a:t>
            </a:r>
          </a:p>
          <a:p>
            <a:pPr>
              <a:buFont typeface="Arial" panose="020B0604020202020204" pitchFamily="34" charset="0"/>
              <a:buChar char="•"/>
            </a:pPr>
            <a:r>
              <a:rPr lang="en-US" b="0" dirty="0" smtClean="0"/>
              <a:t>Engineering</a:t>
            </a:r>
          </a:p>
          <a:p>
            <a:pPr>
              <a:buFont typeface="Arial" panose="020B0604020202020204" pitchFamily="34" charset="0"/>
              <a:buChar char="•"/>
            </a:pPr>
            <a:r>
              <a:rPr lang="en-US" b="0" dirty="0" smtClean="0"/>
              <a:t>Environmental Science</a:t>
            </a:r>
          </a:p>
          <a:p>
            <a:pPr>
              <a:buFont typeface="Arial" panose="020B0604020202020204" pitchFamily="34" charset="0"/>
              <a:buChar char="•"/>
            </a:pPr>
            <a:r>
              <a:rPr lang="en-US" b="0" dirty="0" smtClean="0"/>
              <a:t>Geology</a:t>
            </a:r>
          </a:p>
          <a:p>
            <a:pPr>
              <a:buFont typeface="Arial" panose="020B0604020202020204" pitchFamily="34" charset="0"/>
              <a:buChar char="•"/>
            </a:pPr>
            <a:r>
              <a:rPr lang="en-US" b="0" dirty="0" smtClean="0"/>
              <a:t>Physics</a:t>
            </a:r>
          </a:p>
          <a:p>
            <a:pPr>
              <a:buFont typeface="Arial" panose="020B0604020202020204" pitchFamily="34" charset="0"/>
              <a:buChar char="•"/>
            </a:pPr>
            <a:r>
              <a:rPr lang="en-US" b="0" dirty="0" smtClean="0"/>
              <a:t>Technical Calculations</a:t>
            </a:r>
          </a:p>
          <a:p>
            <a:pPr>
              <a:buFont typeface="Arial" panose="020B0604020202020204" pitchFamily="34" charset="0"/>
              <a:buChar char="•"/>
            </a:pPr>
            <a:endParaRPr lang="en-US" dirty="0"/>
          </a:p>
        </p:txBody>
      </p:sp>
      <p:sp>
        <p:nvSpPr>
          <p:cNvPr id="10" name="Content Placeholder 2"/>
          <p:cNvSpPr txBox="1">
            <a:spLocks/>
          </p:cNvSpPr>
          <p:nvPr/>
        </p:nvSpPr>
        <p:spPr>
          <a:xfrm>
            <a:off x="4495800" y="1874837"/>
            <a:ext cx="4191000" cy="4221163"/>
          </a:xfrm>
          <a:prstGeom prst="rect">
            <a:avLst/>
          </a:prstGeom>
        </p:spPr>
        <p:txBody>
          <a:bodyPr/>
          <a:lstStyle>
            <a:lvl1pPr marL="342900" indent="-342900" algn="l" rtl="0" eaLnBrk="1" fontAlgn="base" hangingPunct="1">
              <a:spcBef>
                <a:spcPct val="20000"/>
              </a:spcBef>
              <a:spcAft>
                <a:spcPct val="0"/>
              </a:spcAft>
              <a:buChar char="•"/>
              <a:defRPr sz="2400" b="1">
                <a:solidFill>
                  <a:srgbClr val="003768"/>
                </a:solidFill>
                <a:latin typeface="Arial"/>
                <a:ea typeface="+mn-ea"/>
                <a:cs typeface="Arial"/>
              </a:defRPr>
            </a:lvl1pPr>
            <a:lvl2pPr marL="742950" indent="-285750" algn="l" rtl="0" eaLnBrk="1" fontAlgn="base" hangingPunct="1">
              <a:spcBef>
                <a:spcPct val="20000"/>
              </a:spcBef>
              <a:spcAft>
                <a:spcPct val="0"/>
              </a:spcAft>
              <a:buChar char="–"/>
              <a:defRPr sz="2000">
                <a:solidFill>
                  <a:srgbClr val="003768"/>
                </a:solidFill>
                <a:latin typeface="Arial"/>
                <a:cs typeface="Arial"/>
              </a:defRPr>
            </a:lvl2pPr>
            <a:lvl3pPr marL="1143000" indent="-228600" algn="l" rtl="0" eaLnBrk="1" fontAlgn="base" hangingPunct="1">
              <a:spcBef>
                <a:spcPct val="20000"/>
              </a:spcBef>
              <a:spcAft>
                <a:spcPct val="0"/>
              </a:spcAft>
              <a:buChar char="•"/>
              <a:defRPr sz="1800">
                <a:solidFill>
                  <a:srgbClr val="003768"/>
                </a:solidFill>
                <a:latin typeface="Arial"/>
                <a:cs typeface="Arial"/>
              </a:defRPr>
            </a:lvl3pPr>
            <a:lvl4pPr marL="1600200" indent="-228600" algn="l" rtl="0" eaLnBrk="1" fontAlgn="base" hangingPunct="1">
              <a:spcBef>
                <a:spcPct val="20000"/>
              </a:spcBef>
              <a:spcAft>
                <a:spcPct val="0"/>
              </a:spcAft>
              <a:buChar char="–"/>
              <a:defRPr sz="1600">
                <a:solidFill>
                  <a:srgbClr val="003768"/>
                </a:solidFill>
                <a:latin typeface="Arial"/>
                <a:cs typeface="Arial"/>
              </a:defRPr>
            </a:lvl4pPr>
            <a:lvl5pPr marL="2057400" indent="-228600" algn="l" rtl="0" eaLnBrk="1" fontAlgn="base" hangingPunct="1">
              <a:spcBef>
                <a:spcPct val="20000"/>
              </a:spcBef>
              <a:spcAft>
                <a:spcPct val="0"/>
              </a:spcAft>
              <a:buChar char="»"/>
              <a:defRPr sz="1600">
                <a:solidFill>
                  <a:srgbClr val="003768"/>
                </a:solidFill>
                <a:latin typeface="Arial"/>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800" kern="0" dirty="0" smtClean="0"/>
              <a:t>Filters</a:t>
            </a:r>
          </a:p>
          <a:p>
            <a:pPr>
              <a:buFont typeface="Arial" panose="020B0604020202020204" pitchFamily="34" charset="0"/>
              <a:buChar char="•"/>
            </a:pPr>
            <a:r>
              <a:rPr lang="en-US" b="0" kern="0" dirty="0" smtClean="0"/>
              <a:t>Campus</a:t>
            </a:r>
          </a:p>
          <a:p>
            <a:pPr>
              <a:buFont typeface="Arial" panose="020B0604020202020204" pitchFamily="34" charset="0"/>
              <a:buChar char="•"/>
            </a:pPr>
            <a:r>
              <a:rPr lang="en-US" b="0" kern="0" dirty="0" smtClean="0"/>
              <a:t>Race</a:t>
            </a:r>
          </a:p>
          <a:p>
            <a:pPr>
              <a:buFont typeface="Arial" panose="020B0604020202020204" pitchFamily="34" charset="0"/>
              <a:buChar char="•"/>
            </a:pPr>
            <a:r>
              <a:rPr lang="en-US" b="0" kern="0" dirty="0" smtClean="0"/>
              <a:t>Gender</a:t>
            </a:r>
          </a:p>
          <a:p>
            <a:pPr>
              <a:buFont typeface="Arial" panose="020B0604020202020204" pitchFamily="34" charset="0"/>
              <a:buChar char="•"/>
            </a:pPr>
            <a:r>
              <a:rPr lang="en-US" b="0" kern="0" dirty="0" smtClean="0"/>
              <a:t>FTIC (First time in College)</a:t>
            </a:r>
          </a:p>
          <a:p>
            <a:pPr>
              <a:buFont typeface="Arial" panose="020B0604020202020204" pitchFamily="34" charset="0"/>
              <a:buChar char="•"/>
            </a:pPr>
            <a:r>
              <a:rPr lang="en-US" b="0" kern="0" dirty="0" smtClean="0"/>
              <a:t>Subject</a:t>
            </a:r>
          </a:p>
          <a:p>
            <a:pPr>
              <a:buFont typeface="Arial" panose="020B0604020202020204" pitchFamily="34" charset="0"/>
              <a:buChar char="•"/>
            </a:pPr>
            <a:r>
              <a:rPr lang="en-US" b="0" kern="0" dirty="0" smtClean="0"/>
              <a:t>Catalog Number</a:t>
            </a:r>
          </a:p>
          <a:p>
            <a:pPr>
              <a:buFont typeface="Arial" panose="020B0604020202020204" pitchFamily="34" charset="0"/>
              <a:buChar char="•"/>
            </a:pPr>
            <a:r>
              <a:rPr lang="en-US" b="0" kern="0" dirty="0" smtClean="0"/>
              <a:t>High School Attended</a:t>
            </a:r>
          </a:p>
          <a:p>
            <a:pPr marL="0" indent="0">
              <a:buNone/>
            </a:pPr>
            <a:endParaRPr lang="en-US" kern="0" dirty="0"/>
          </a:p>
        </p:txBody>
      </p:sp>
      <p:cxnSp>
        <p:nvCxnSpPr>
          <p:cNvPr id="12" name="Straight Connector 11"/>
          <p:cNvCxnSpPr/>
          <p:nvPr/>
        </p:nvCxnSpPr>
        <p:spPr bwMode="auto">
          <a:xfrm>
            <a:off x="4343400" y="1905000"/>
            <a:ext cx="0" cy="4373562"/>
          </a:xfrm>
          <a:prstGeom prst="line">
            <a:avLst/>
          </a:prstGeom>
          <a:solidFill>
            <a:schemeClr val="accent1"/>
          </a:solidFill>
          <a:ln w="412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1827755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a:xfrm>
            <a:off x="457200" y="2179637"/>
            <a:ext cx="8229600" cy="4221163"/>
          </a:xfrm>
        </p:spPr>
        <p:txBody>
          <a:bodyPr/>
          <a:lstStyle/>
          <a:p>
            <a:r>
              <a:rPr lang="en-US" sz="3600" b="0" dirty="0" smtClean="0"/>
              <a:t>Student Completion and Successful Completion</a:t>
            </a:r>
          </a:p>
          <a:p>
            <a:r>
              <a:rPr lang="en-US" sz="3600" b="0" dirty="0" smtClean="0"/>
              <a:t>Withdrawal Trends</a:t>
            </a:r>
          </a:p>
          <a:p>
            <a:r>
              <a:rPr lang="en-US" sz="3600" b="0" dirty="0" smtClean="0"/>
              <a:t>Degrees Awarded</a:t>
            </a:r>
          </a:p>
          <a:p>
            <a:r>
              <a:rPr lang="en-US" sz="3600" b="0" dirty="0" smtClean="0"/>
              <a:t>Transfers Out</a:t>
            </a:r>
          </a:p>
          <a:p>
            <a:r>
              <a:rPr lang="en-US" sz="3600" b="0" dirty="0" smtClean="0"/>
              <a:t>Headcount by Subject</a:t>
            </a:r>
          </a:p>
        </p:txBody>
      </p:sp>
    </p:spTree>
    <p:extLst>
      <p:ext uri="{BB962C8B-B14F-4D97-AF65-F5344CB8AC3E}">
        <p14:creationId xmlns:p14="http://schemas.microsoft.com/office/powerpoint/2010/main" val="140283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and Success Trends</a:t>
            </a:r>
            <a:endParaRPr lang="en-US" dirty="0"/>
          </a:p>
        </p:txBody>
      </p:sp>
      <p:pic>
        <p:nvPicPr>
          <p:cNvPr id="4" name="Picture 3"/>
          <p:cNvPicPr>
            <a:picLocks noChangeAspect="1"/>
          </p:cNvPicPr>
          <p:nvPr/>
        </p:nvPicPr>
        <p:blipFill>
          <a:blip r:embed="rId3"/>
          <a:stretch>
            <a:fillRect/>
          </a:stretch>
        </p:blipFill>
        <p:spPr>
          <a:xfrm>
            <a:off x="483934" y="1828800"/>
            <a:ext cx="8202866" cy="4608709"/>
          </a:xfrm>
          <a:prstGeom prst="rect">
            <a:avLst/>
          </a:prstGeom>
        </p:spPr>
      </p:pic>
    </p:spTree>
    <p:extLst>
      <p:ext uri="{BB962C8B-B14F-4D97-AF65-F5344CB8AC3E}">
        <p14:creationId xmlns:p14="http://schemas.microsoft.com/office/powerpoint/2010/main" val="3711866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Withdrawal Trends</a:t>
            </a:r>
            <a:endParaRPr lang="en-US" dirty="0"/>
          </a:p>
        </p:txBody>
      </p:sp>
      <p:sp>
        <p:nvSpPr>
          <p:cNvPr id="3" name="Content Placeholder 2"/>
          <p:cNvSpPr>
            <a:spLocks noGrp="1"/>
          </p:cNvSpPr>
          <p:nvPr>
            <p:ph idx="1"/>
          </p:nvPr>
        </p:nvSpPr>
        <p:spPr/>
        <p:txBody>
          <a:bodyPr/>
          <a:lstStyle/>
          <a:p>
            <a:pPr marL="0" indent="0">
              <a:buNone/>
            </a:pPr>
            <a:r>
              <a:rPr lang="en-US" dirty="0" smtClean="0"/>
              <a:t>Snapshots of dashboard</a:t>
            </a:r>
            <a:endParaRPr lang="en-US" dirty="0"/>
          </a:p>
        </p:txBody>
      </p:sp>
      <p:pic>
        <p:nvPicPr>
          <p:cNvPr id="5" name="Picture 4"/>
          <p:cNvPicPr>
            <a:picLocks noChangeAspect="1"/>
          </p:cNvPicPr>
          <p:nvPr/>
        </p:nvPicPr>
        <p:blipFill>
          <a:blip r:embed="rId3"/>
          <a:stretch>
            <a:fillRect/>
          </a:stretch>
        </p:blipFill>
        <p:spPr>
          <a:xfrm>
            <a:off x="457200" y="1828800"/>
            <a:ext cx="8240708" cy="4609610"/>
          </a:xfrm>
          <a:prstGeom prst="rect">
            <a:avLst/>
          </a:prstGeom>
        </p:spPr>
      </p:pic>
    </p:spTree>
    <p:extLst>
      <p:ext uri="{BB962C8B-B14F-4D97-AF65-F5344CB8AC3E}">
        <p14:creationId xmlns:p14="http://schemas.microsoft.com/office/powerpoint/2010/main" val="3208154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Awarded</a:t>
            </a:r>
            <a:endParaRPr lang="en-US" dirty="0"/>
          </a:p>
        </p:txBody>
      </p:sp>
      <p:sp>
        <p:nvSpPr>
          <p:cNvPr id="3" name="Content Placeholder 2"/>
          <p:cNvSpPr>
            <a:spLocks noGrp="1"/>
          </p:cNvSpPr>
          <p:nvPr>
            <p:ph idx="1"/>
          </p:nvPr>
        </p:nvSpPr>
        <p:spPr/>
        <p:txBody>
          <a:bodyPr/>
          <a:lstStyle/>
          <a:p>
            <a:pPr marL="0" indent="0">
              <a:buNone/>
            </a:pPr>
            <a:r>
              <a:rPr lang="en-US" dirty="0" smtClean="0"/>
              <a:t>Snapshots of dashboard</a:t>
            </a:r>
            <a:endParaRPr lang="en-US" dirty="0"/>
          </a:p>
        </p:txBody>
      </p:sp>
      <p:pic>
        <p:nvPicPr>
          <p:cNvPr id="4" name="Picture 3"/>
          <p:cNvPicPr>
            <a:picLocks noChangeAspect="1"/>
          </p:cNvPicPr>
          <p:nvPr/>
        </p:nvPicPr>
        <p:blipFill>
          <a:blip r:embed="rId3"/>
          <a:stretch>
            <a:fillRect/>
          </a:stretch>
        </p:blipFill>
        <p:spPr>
          <a:xfrm>
            <a:off x="457200" y="1828800"/>
            <a:ext cx="8229600" cy="4572000"/>
          </a:xfrm>
          <a:prstGeom prst="rect">
            <a:avLst/>
          </a:prstGeom>
        </p:spPr>
      </p:pic>
    </p:spTree>
    <p:extLst>
      <p:ext uri="{BB962C8B-B14F-4D97-AF65-F5344CB8AC3E}">
        <p14:creationId xmlns:p14="http://schemas.microsoft.com/office/powerpoint/2010/main" val="447686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Headcount by Subject</a:t>
            </a:r>
            <a:endParaRPr lang="en-US" dirty="0"/>
          </a:p>
        </p:txBody>
      </p:sp>
      <p:sp>
        <p:nvSpPr>
          <p:cNvPr id="3" name="Content Placeholder 2"/>
          <p:cNvSpPr>
            <a:spLocks noGrp="1"/>
          </p:cNvSpPr>
          <p:nvPr>
            <p:ph idx="1"/>
          </p:nvPr>
        </p:nvSpPr>
        <p:spPr/>
        <p:txBody>
          <a:bodyPr/>
          <a:lstStyle/>
          <a:p>
            <a:pPr marL="0" indent="0">
              <a:buNone/>
            </a:pPr>
            <a:r>
              <a:rPr lang="en-US" dirty="0" smtClean="0"/>
              <a:t>Snapshots of dashboard</a:t>
            </a:r>
            <a:endParaRPr lang="en-US" dirty="0"/>
          </a:p>
        </p:txBody>
      </p:sp>
      <p:pic>
        <p:nvPicPr>
          <p:cNvPr id="5" name="Picture 4"/>
          <p:cNvPicPr>
            <a:picLocks noChangeAspect="1"/>
          </p:cNvPicPr>
          <p:nvPr/>
        </p:nvPicPr>
        <p:blipFill>
          <a:blip r:embed="rId3"/>
          <a:stretch>
            <a:fillRect/>
          </a:stretch>
        </p:blipFill>
        <p:spPr>
          <a:xfrm>
            <a:off x="457200" y="1828800"/>
            <a:ext cx="8229600" cy="4602997"/>
          </a:xfrm>
          <a:prstGeom prst="rect">
            <a:avLst/>
          </a:prstGeom>
        </p:spPr>
      </p:pic>
    </p:spTree>
    <p:extLst>
      <p:ext uri="{BB962C8B-B14F-4D97-AF65-F5344CB8AC3E}">
        <p14:creationId xmlns:p14="http://schemas.microsoft.com/office/powerpoint/2010/main" val="3897185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Finale</a:t>
            </a:r>
            <a:endParaRPr lang="en-US" sz="4400" dirty="0"/>
          </a:p>
        </p:txBody>
      </p:sp>
      <p:sp>
        <p:nvSpPr>
          <p:cNvPr id="3" name="Content Placeholder 2"/>
          <p:cNvSpPr>
            <a:spLocks noGrp="1"/>
          </p:cNvSpPr>
          <p:nvPr>
            <p:ph idx="1"/>
          </p:nvPr>
        </p:nvSpPr>
        <p:spPr>
          <a:xfrm>
            <a:off x="1295400" y="1981200"/>
            <a:ext cx="6352359" cy="1447800"/>
          </a:xfrm>
        </p:spPr>
        <p:txBody>
          <a:bodyPr/>
          <a:lstStyle/>
          <a:p>
            <a:pPr marL="0" indent="0">
              <a:buNone/>
            </a:pPr>
            <a:r>
              <a:rPr lang="en-US" sz="8000" dirty="0" smtClean="0"/>
              <a:t>Well, almost</a:t>
            </a:r>
          </a:p>
        </p:txBody>
      </p:sp>
      <p:pic>
        <p:nvPicPr>
          <p:cNvPr id="5" name="Picture 4" descr="&lt;strong&gt;Almost&lt;/strong&gt; There by JeremyMallin on Deviant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244304"/>
            <a:ext cx="4572000" cy="2858006"/>
          </a:xfrm>
          <a:prstGeom prst="rect">
            <a:avLst/>
          </a:prstGeom>
        </p:spPr>
      </p:pic>
    </p:spTree>
    <p:extLst>
      <p:ext uri="{BB962C8B-B14F-4D97-AF65-F5344CB8AC3E}">
        <p14:creationId xmlns:p14="http://schemas.microsoft.com/office/powerpoint/2010/main" val="1463062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LSC System</a:t>
            </a:r>
            <a:endParaRPr lang="en-US" dirty="0"/>
          </a:p>
        </p:txBody>
      </p:sp>
      <p:pic>
        <p:nvPicPr>
          <p:cNvPr id="12" name="Picture 11" descr="Today_based_08.19.13.02 TGCCCColleges_ServiceAreaMap_Aug2013_r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55520"/>
            <a:ext cx="4337333" cy="4267200"/>
          </a:xfrm>
          <a:prstGeom prst="rect">
            <a:avLst/>
          </a:prstGeom>
        </p:spPr>
      </p:pic>
      <p:sp>
        <p:nvSpPr>
          <p:cNvPr id="13" name="Rectangle 12"/>
          <p:cNvSpPr/>
          <p:nvPr/>
        </p:nvSpPr>
        <p:spPr>
          <a:xfrm>
            <a:off x="5388116" y="2748567"/>
            <a:ext cx="2971800" cy="2585323"/>
          </a:xfrm>
          <a:prstGeom prst="rect">
            <a:avLst/>
          </a:prstGeom>
        </p:spPr>
        <p:txBody>
          <a:bodyPr wrap="square">
            <a:spAutoFit/>
          </a:bodyPr>
          <a:lstStyle/>
          <a:p>
            <a:pPr eaLnBrk="0" hangingPunct="0">
              <a:lnSpc>
                <a:spcPct val="150000"/>
              </a:lnSpc>
            </a:pPr>
            <a:r>
              <a:rPr lang="en-US" dirty="0"/>
              <a:t>11 school districts</a:t>
            </a:r>
          </a:p>
          <a:p>
            <a:pPr eaLnBrk="0" hangingPunct="0">
              <a:lnSpc>
                <a:spcPct val="150000"/>
              </a:lnSpc>
            </a:pPr>
            <a:r>
              <a:rPr lang="en-US" dirty="0"/>
              <a:t> More than </a:t>
            </a:r>
            <a:r>
              <a:rPr lang="en-US" dirty="0" smtClean="0"/>
              <a:t>98,000 </a:t>
            </a:r>
            <a:r>
              <a:rPr lang="en-US" dirty="0"/>
              <a:t>students </a:t>
            </a:r>
          </a:p>
          <a:p>
            <a:pPr eaLnBrk="0" hangingPunct="0">
              <a:lnSpc>
                <a:spcPct val="150000"/>
              </a:lnSpc>
            </a:pPr>
            <a:r>
              <a:rPr lang="en-US"/>
              <a:t> </a:t>
            </a:r>
            <a:r>
              <a:rPr lang="en-US" smtClean="0"/>
              <a:t>2.1 </a:t>
            </a:r>
            <a:r>
              <a:rPr lang="en-US" dirty="0"/>
              <a:t>M population</a:t>
            </a:r>
          </a:p>
          <a:p>
            <a:pPr eaLnBrk="0" hangingPunct="0">
              <a:lnSpc>
                <a:spcPct val="150000"/>
              </a:lnSpc>
            </a:pPr>
            <a:r>
              <a:rPr lang="en-US" dirty="0"/>
              <a:t> 1,400 square miles</a:t>
            </a:r>
          </a:p>
          <a:p>
            <a:pPr eaLnBrk="0" hangingPunct="0">
              <a:lnSpc>
                <a:spcPct val="150000"/>
              </a:lnSpc>
            </a:pPr>
            <a:r>
              <a:rPr lang="en-US" dirty="0"/>
              <a:t> $</a:t>
            </a:r>
            <a:r>
              <a:rPr lang="en-US" dirty="0" smtClean="0"/>
              <a:t>347 </a:t>
            </a:r>
            <a:r>
              <a:rPr lang="en-US" dirty="0"/>
              <a:t>M operating budget</a:t>
            </a:r>
          </a:p>
          <a:p>
            <a:pPr eaLnBrk="0" hangingPunct="0">
              <a:lnSpc>
                <a:spcPct val="150000"/>
              </a:lnSpc>
            </a:pPr>
            <a:r>
              <a:rPr lang="en-US" dirty="0"/>
              <a:t> 6,300+ employees</a:t>
            </a:r>
          </a:p>
        </p:txBody>
      </p:sp>
    </p:spTree>
    <p:extLst>
      <p:ext uri="{BB962C8B-B14F-4D97-AF65-F5344CB8AC3E}">
        <p14:creationId xmlns:p14="http://schemas.microsoft.com/office/powerpoint/2010/main" val="32806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Women in STEM</a:t>
            </a:r>
            <a:endParaRPr lang="en-US" dirty="0"/>
          </a:p>
        </p:txBody>
      </p:sp>
      <p:sp>
        <p:nvSpPr>
          <p:cNvPr id="3" name="Content Placeholder 2"/>
          <p:cNvSpPr>
            <a:spLocks noGrp="1"/>
          </p:cNvSpPr>
          <p:nvPr>
            <p:ph idx="1"/>
          </p:nvPr>
        </p:nvSpPr>
        <p:spPr>
          <a:xfrm>
            <a:off x="494297" y="1889585"/>
            <a:ext cx="8229600" cy="4221163"/>
          </a:xfrm>
        </p:spPr>
        <p:txBody>
          <a:bodyPr/>
          <a:lstStyle/>
          <a:p>
            <a:pPr marL="0" indent="0">
              <a:buNone/>
            </a:pPr>
            <a:r>
              <a:rPr lang="en-US" dirty="0"/>
              <a:t>Today </a:t>
            </a:r>
            <a:r>
              <a:rPr lang="en-US" smtClean="0"/>
              <a:t>President Trump </a:t>
            </a:r>
            <a:r>
              <a:rPr lang="en-US" dirty="0"/>
              <a:t>signed two bills that promote women entering and leading the STEM fields </a:t>
            </a:r>
          </a:p>
        </p:txBody>
      </p:sp>
      <p:pic>
        <p:nvPicPr>
          <p:cNvPr id="1025" name="Picture 1" descr="https://scontent-dft4-1.xx.fbcdn.net/v/t15.0-10/17091846_10158722333340725_6446252260639899648_n.jpg?oh=d90d4a78853fb1ad0835d5d41dfb5311&amp;oe=5939F6D2"/>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95400" y="2698954"/>
            <a:ext cx="6086475"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09600" y="609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3814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TextBox 3"/>
          <p:cNvSpPr txBox="1"/>
          <p:nvPr/>
        </p:nvSpPr>
        <p:spPr>
          <a:xfrm>
            <a:off x="762000" y="1905506"/>
            <a:ext cx="7924800" cy="3046988"/>
          </a:xfrm>
          <a:prstGeom prst="rect">
            <a:avLst/>
          </a:prstGeom>
          <a:noFill/>
        </p:spPr>
        <p:txBody>
          <a:bodyPr wrap="square" rtlCol="0">
            <a:spAutoFit/>
          </a:bodyPr>
          <a:lstStyle/>
          <a:p>
            <a:r>
              <a:rPr lang="en-US" sz="3200" dirty="0" smtClean="0"/>
              <a:t>Catherine Hooper – Professional Analyst </a:t>
            </a:r>
          </a:p>
          <a:p>
            <a:r>
              <a:rPr lang="en-US" sz="3200" dirty="0" smtClean="0"/>
              <a:t>Analytics &amp; Institutional Reporting</a:t>
            </a:r>
          </a:p>
          <a:p>
            <a:endParaRPr lang="en-US" sz="3200" dirty="0"/>
          </a:p>
          <a:p>
            <a:r>
              <a:rPr lang="en-US" sz="3200" dirty="0" smtClean="0"/>
              <a:t>Check out our website!</a:t>
            </a:r>
          </a:p>
          <a:p>
            <a:r>
              <a:rPr lang="en-US" sz="3200" dirty="0">
                <a:hlinkClick r:id="rId2"/>
              </a:rPr>
              <a:t>http://</a:t>
            </a:r>
            <a:r>
              <a:rPr lang="en-US" sz="3200" dirty="0" smtClean="0">
                <a:hlinkClick r:id="rId2"/>
              </a:rPr>
              <a:t>www.lonestar.edu/AIR.htm</a:t>
            </a:r>
            <a:endParaRPr lang="en-US" sz="3200" dirty="0" smtClean="0"/>
          </a:p>
          <a:p>
            <a:endParaRPr lang="en-US" sz="3200" dirty="0"/>
          </a:p>
        </p:txBody>
      </p:sp>
      <p:pic>
        <p:nvPicPr>
          <p:cNvPr id="6" name="Picture 5" descr="C:\Users\cathooper\AppData\Local\Temp\Temp1_AIR_Headers_Logos_Templates.zip\Logos\LSC Analytics &amp; Institutional Reporting Secondary Logo-Horizontal-540_BOL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800600"/>
            <a:ext cx="1853565" cy="1226820"/>
          </a:xfrm>
          <a:prstGeom prst="rect">
            <a:avLst/>
          </a:prstGeom>
          <a:noFill/>
          <a:ln>
            <a:noFill/>
          </a:ln>
        </p:spPr>
      </p:pic>
    </p:spTree>
    <p:extLst>
      <p:ext uri="{BB962C8B-B14F-4D97-AF65-F5344CB8AC3E}">
        <p14:creationId xmlns:p14="http://schemas.microsoft.com/office/powerpoint/2010/main" val="954870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STEM Dashboard</a:t>
            </a:r>
            <a:endParaRPr lang="en-US" dirty="0"/>
          </a:p>
        </p:txBody>
      </p:sp>
      <p:sp>
        <p:nvSpPr>
          <p:cNvPr id="3" name="Content Placeholder 2"/>
          <p:cNvSpPr>
            <a:spLocks noGrp="1"/>
          </p:cNvSpPr>
          <p:nvPr>
            <p:ph idx="1"/>
          </p:nvPr>
        </p:nvSpPr>
        <p:spPr/>
        <p:txBody>
          <a:bodyPr/>
          <a:lstStyle/>
          <a:p>
            <a:pPr marL="0" indent="0" algn="ctr">
              <a:buNone/>
            </a:pPr>
            <a:r>
              <a:rPr lang="en-US" sz="4400" dirty="0" smtClean="0">
                <a:solidFill>
                  <a:srgbClr val="C00000"/>
                </a:solidFill>
              </a:rPr>
              <a:t>Goals</a:t>
            </a:r>
          </a:p>
          <a:p>
            <a:r>
              <a:rPr lang="en-US" sz="3600" dirty="0" smtClean="0"/>
              <a:t>Identify LSC STEM Students</a:t>
            </a:r>
          </a:p>
          <a:p>
            <a:r>
              <a:rPr lang="en-US" sz="3600" dirty="0" smtClean="0"/>
              <a:t>Measure rate of progression </a:t>
            </a:r>
          </a:p>
          <a:p>
            <a:r>
              <a:rPr lang="en-US" sz="3600" dirty="0" smtClean="0"/>
              <a:t>Identify key roadblocks</a:t>
            </a:r>
          </a:p>
          <a:p>
            <a:r>
              <a:rPr lang="en-US" sz="3600" dirty="0" smtClean="0"/>
              <a:t>Measure effect of interventions</a:t>
            </a:r>
            <a:endParaRPr lang="en-US" sz="3600" dirty="0"/>
          </a:p>
        </p:txBody>
      </p:sp>
    </p:spTree>
    <p:extLst>
      <p:ext uri="{BB962C8B-B14F-4D97-AF65-F5344CB8AC3E}">
        <p14:creationId xmlns:p14="http://schemas.microsoft.com/office/powerpoint/2010/main" val="8332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STEM Students at a University</a:t>
            </a:r>
            <a:endParaRPr lang="en-US" dirty="0"/>
          </a:p>
        </p:txBody>
      </p:sp>
      <p:sp>
        <p:nvSpPr>
          <p:cNvPr id="3" name="Content Placeholder 2"/>
          <p:cNvSpPr>
            <a:spLocks noGrp="1"/>
          </p:cNvSpPr>
          <p:nvPr>
            <p:ph idx="1"/>
          </p:nvPr>
        </p:nvSpPr>
        <p:spPr>
          <a:xfrm>
            <a:off x="457200" y="1828800"/>
            <a:ext cx="8229600" cy="4572000"/>
          </a:xfrm>
        </p:spPr>
        <p:txBody>
          <a:bodyPr/>
          <a:lstStyle/>
          <a:p>
            <a:pPr marL="0" indent="0" algn="ctr">
              <a:buNone/>
            </a:pPr>
            <a:endParaRPr lang="en-US" sz="2800" dirty="0" smtClean="0">
              <a:solidFill>
                <a:srgbClr val="C00000"/>
              </a:solidFill>
            </a:endParaRPr>
          </a:p>
          <a:p>
            <a:pPr marL="0" indent="0">
              <a:buNone/>
            </a:pPr>
            <a:endParaRPr lang="en-US" sz="1600" dirty="0" smtClean="0"/>
          </a:p>
          <a:p>
            <a:pPr>
              <a:buFont typeface="Arial" panose="020B0604020202020204" pitchFamily="34" charset="0"/>
              <a:buChar char="•"/>
            </a:pPr>
            <a:r>
              <a:rPr lang="en-US" dirty="0" smtClean="0"/>
              <a:t>University – </a:t>
            </a:r>
            <a:r>
              <a:rPr lang="en-US" b="0" dirty="0" smtClean="0"/>
              <a:t>Students declare a major and set up their program for their entire undergraduate career. </a:t>
            </a:r>
          </a:p>
          <a:p>
            <a:pPr marL="0" indent="0">
              <a:buNone/>
            </a:pPr>
            <a:endParaRPr lang="en-US" sz="1600" dirty="0" smtClean="0"/>
          </a:p>
          <a:p>
            <a:pPr marL="457200" lvl="1"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72914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STEM Students at a </a:t>
            </a:r>
            <a:r>
              <a:rPr lang="en-US" dirty="0" smtClean="0"/>
              <a:t>Community College</a:t>
            </a:r>
            <a:endParaRPr lang="en-US" dirty="0"/>
          </a:p>
        </p:txBody>
      </p:sp>
      <p:sp>
        <p:nvSpPr>
          <p:cNvPr id="3" name="Content Placeholder 2"/>
          <p:cNvSpPr>
            <a:spLocks noGrp="1"/>
          </p:cNvSpPr>
          <p:nvPr>
            <p:ph idx="1"/>
          </p:nvPr>
        </p:nvSpPr>
        <p:spPr/>
        <p:txBody>
          <a:bodyPr/>
          <a:lstStyle/>
          <a:p>
            <a:pPr marL="0" indent="0">
              <a:buNone/>
            </a:pPr>
            <a:r>
              <a:rPr lang="en-US" sz="3600" dirty="0" smtClean="0"/>
              <a:t>Community Colleges face many challenges </a:t>
            </a:r>
          </a:p>
          <a:p>
            <a:pPr>
              <a:buFont typeface="Arial" panose="020B0604020202020204" pitchFamily="34" charset="0"/>
              <a:buChar char="•"/>
            </a:pPr>
            <a:r>
              <a:rPr lang="en-US" sz="3200" b="0" dirty="0" smtClean="0"/>
              <a:t>Developmental Studies</a:t>
            </a:r>
          </a:p>
          <a:p>
            <a:pPr>
              <a:buFont typeface="Arial" panose="020B0604020202020204" pitchFamily="34" charset="0"/>
              <a:buChar char="•"/>
            </a:pPr>
            <a:r>
              <a:rPr lang="en-US" sz="3200" b="0" dirty="0" smtClean="0"/>
              <a:t>Early College and Dual Credit</a:t>
            </a:r>
          </a:p>
          <a:p>
            <a:pPr>
              <a:buFont typeface="Arial" panose="020B0604020202020204" pitchFamily="34" charset="0"/>
              <a:buChar char="•"/>
            </a:pPr>
            <a:r>
              <a:rPr lang="en-US" sz="3200" b="0" dirty="0" smtClean="0"/>
              <a:t>Few choose a STEM major</a:t>
            </a:r>
          </a:p>
          <a:p>
            <a:pPr>
              <a:buFont typeface="Arial" panose="020B0604020202020204" pitchFamily="34" charset="0"/>
              <a:buChar char="•"/>
            </a:pPr>
            <a:r>
              <a:rPr lang="en-US" sz="3200" b="0" dirty="0" smtClean="0"/>
              <a:t>Visiting and undeclared students</a:t>
            </a:r>
          </a:p>
          <a:p>
            <a:pPr>
              <a:buFont typeface="Arial" panose="020B0604020202020204" pitchFamily="34" charset="0"/>
              <a:buChar char="•"/>
            </a:pPr>
            <a:r>
              <a:rPr lang="en-US" sz="3200" b="0" dirty="0" smtClean="0"/>
              <a:t>Degree </a:t>
            </a:r>
            <a:r>
              <a:rPr lang="en-US" sz="3200" b="0" dirty="0"/>
              <a:t>p</a:t>
            </a:r>
            <a:r>
              <a:rPr lang="en-US" sz="3200" b="0" dirty="0" smtClean="0"/>
              <a:t>lans offered may change</a:t>
            </a:r>
          </a:p>
          <a:p>
            <a:pPr marL="0" indent="0">
              <a:buNone/>
            </a:pPr>
            <a:endParaRPr lang="en-US" sz="3200" b="0"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84864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Identifying STEM Students at Lone Star College</a:t>
            </a:r>
            <a:endParaRPr lang="en-US" dirty="0"/>
          </a:p>
        </p:txBody>
      </p:sp>
      <p:sp>
        <p:nvSpPr>
          <p:cNvPr id="3" name="Content Placeholder 2"/>
          <p:cNvSpPr>
            <a:spLocks noGrp="1"/>
          </p:cNvSpPr>
          <p:nvPr>
            <p:ph idx="1"/>
          </p:nvPr>
        </p:nvSpPr>
        <p:spPr>
          <a:xfrm>
            <a:off x="457200" y="1828800"/>
            <a:ext cx="8229600" cy="4572000"/>
          </a:xfrm>
        </p:spPr>
        <p:txBody>
          <a:bodyPr/>
          <a:lstStyle/>
          <a:p>
            <a:pPr marL="457200" lvl="1" indent="0">
              <a:buNone/>
            </a:pPr>
            <a:endParaRPr lang="en-US" dirty="0" smtClean="0"/>
          </a:p>
          <a:p>
            <a:pPr marL="0" indent="0">
              <a:buNone/>
            </a:pPr>
            <a:r>
              <a:rPr lang="en-US" dirty="0" smtClean="0"/>
              <a:t>	</a:t>
            </a:r>
            <a:endParaRPr lang="en-US" dirty="0"/>
          </a:p>
        </p:txBody>
      </p:sp>
      <p:pic>
        <p:nvPicPr>
          <p:cNvPr id="7" name="Picture 6"/>
          <p:cNvPicPr>
            <a:picLocks noChangeAspect="1"/>
          </p:cNvPicPr>
          <p:nvPr/>
        </p:nvPicPr>
        <p:blipFill>
          <a:blip r:embed="rId3"/>
          <a:stretch>
            <a:fillRect/>
          </a:stretch>
        </p:blipFill>
        <p:spPr>
          <a:xfrm>
            <a:off x="457200" y="1828800"/>
            <a:ext cx="8229600" cy="4548767"/>
          </a:xfrm>
          <a:prstGeom prst="rect">
            <a:avLst/>
          </a:prstGeom>
        </p:spPr>
      </p:pic>
      <p:sp>
        <p:nvSpPr>
          <p:cNvPr id="8" name="TextBox 7"/>
          <p:cNvSpPr txBox="1"/>
          <p:nvPr/>
        </p:nvSpPr>
        <p:spPr>
          <a:xfrm>
            <a:off x="487680" y="3867090"/>
            <a:ext cx="134112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Fall 2016</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088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STEM Programs at Lone Star College?</a:t>
            </a:r>
            <a:endParaRPr lang="en-US" dirty="0"/>
          </a:p>
        </p:txBody>
      </p:sp>
      <p:pic>
        <p:nvPicPr>
          <p:cNvPr id="5" name="Content Placeholder 4" descr="&lt;strong&gt;question&lt;/strong&gt; &lt;strong&gt;marks&lt;/strong&gt;"/>
          <p:cNvPicPr>
            <a:picLocks noGrp="1" noChangeAspect="1"/>
          </p:cNvPicPr>
          <p:nvPr>
            <p:ph idx="1"/>
          </p:nvPr>
        </p:nvPicPr>
        <p:blipFill rotWithShape="1">
          <a:blip r:embed="rId3">
            <a:extLst>
              <a:ext uri="{28A0092B-C50C-407E-A947-70E740481C1C}">
                <a14:useLocalDpi xmlns:a14="http://schemas.microsoft.com/office/drawing/2010/main" val="0"/>
              </a:ext>
            </a:extLst>
          </a:blip>
          <a:srcRect l="14706"/>
          <a:stretch/>
        </p:blipFill>
        <p:spPr>
          <a:xfrm>
            <a:off x="609600" y="1981200"/>
            <a:ext cx="2209800" cy="2286000"/>
          </a:xfrm>
        </p:spPr>
      </p:pic>
      <p:sp>
        <p:nvSpPr>
          <p:cNvPr id="6" name="TextBox 5"/>
          <p:cNvSpPr txBox="1"/>
          <p:nvPr/>
        </p:nvSpPr>
        <p:spPr>
          <a:xfrm>
            <a:off x="2514600" y="2362200"/>
            <a:ext cx="5943600" cy="3108543"/>
          </a:xfrm>
          <a:prstGeom prst="rect">
            <a:avLst/>
          </a:prstGeom>
          <a:noFill/>
        </p:spPr>
        <p:txBody>
          <a:bodyPr wrap="square" rtlCol="0">
            <a:spAutoFit/>
          </a:bodyPr>
          <a:lstStyle/>
          <a:p>
            <a:r>
              <a:rPr lang="en-US" sz="2800" dirty="0">
                <a:solidFill>
                  <a:srgbClr val="003768"/>
                </a:solidFill>
                <a:latin typeface="Arial"/>
                <a:cs typeface="Arial"/>
              </a:rPr>
              <a:t>This turned out to be a very difficult question to answer. </a:t>
            </a:r>
            <a:endParaRPr lang="en-US" sz="2800" dirty="0" smtClean="0">
              <a:solidFill>
                <a:srgbClr val="003768"/>
              </a:solidFill>
              <a:latin typeface="Arial"/>
              <a:cs typeface="Arial"/>
            </a:endParaRPr>
          </a:p>
          <a:p>
            <a:r>
              <a:rPr lang="en-US" sz="2800" dirty="0" smtClean="0">
                <a:solidFill>
                  <a:srgbClr val="003768"/>
                </a:solidFill>
                <a:latin typeface="Arial"/>
                <a:cs typeface="Arial"/>
              </a:rPr>
              <a:t>Only one of our six colleges seemed to have the answer – Science, Technology, Engineering, Math, Health occupations, Psychology and Social </a:t>
            </a:r>
            <a:r>
              <a:rPr lang="en-US" sz="2800" dirty="0">
                <a:solidFill>
                  <a:srgbClr val="003768"/>
                </a:solidFill>
                <a:latin typeface="Arial"/>
                <a:cs typeface="Arial"/>
              </a:rPr>
              <a:t>S</a:t>
            </a:r>
            <a:r>
              <a:rPr lang="en-US" sz="2800" dirty="0" smtClean="0">
                <a:solidFill>
                  <a:srgbClr val="003768"/>
                </a:solidFill>
                <a:latin typeface="Arial"/>
                <a:cs typeface="Arial"/>
              </a:rPr>
              <a:t>ciences. </a:t>
            </a:r>
            <a:endParaRPr lang="en-US" sz="2800" dirty="0">
              <a:solidFill>
                <a:srgbClr val="003768"/>
              </a:solidFill>
              <a:latin typeface="Arial"/>
              <a:cs typeface="Arial"/>
            </a:endParaRPr>
          </a:p>
        </p:txBody>
      </p:sp>
    </p:spTree>
    <p:extLst>
      <p:ext uri="{BB962C8B-B14F-4D97-AF65-F5344CB8AC3E}">
        <p14:creationId xmlns:p14="http://schemas.microsoft.com/office/powerpoint/2010/main" val="2938010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STEM Programs at Lone Star College?</a:t>
            </a:r>
          </a:p>
        </p:txBody>
      </p:sp>
      <p:pic>
        <p:nvPicPr>
          <p:cNvPr id="4" name="Picture 3" descr="Mayor Gia: Futon Vict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81200"/>
            <a:ext cx="2184634" cy="2133600"/>
          </a:xfrm>
          <a:prstGeom prst="rect">
            <a:avLst/>
          </a:prstGeom>
        </p:spPr>
      </p:pic>
      <p:sp>
        <p:nvSpPr>
          <p:cNvPr id="5" name="TextBox 4"/>
          <p:cNvSpPr txBox="1"/>
          <p:nvPr/>
        </p:nvSpPr>
        <p:spPr>
          <a:xfrm>
            <a:off x="2794234" y="2286000"/>
            <a:ext cx="5943600" cy="3108543"/>
          </a:xfrm>
          <a:prstGeom prst="rect">
            <a:avLst/>
          </a:prstGeom>
          <a:noFill/>
        </p:spPr>
        <p:txBody>
          <a:bodyPr wrap="square" rtlCol="0">
            <a:spAutoFit/>
          </a:bodyPr>
          <a:lstStyle/>
          <a:p>
            <a:r>
              <a:rPr lang="en-US" sz="2800" dirty="0" smtClean="0">
                <a:solidFill>
                  <a:srgbClr val="003768"/>
                </a:solidFill>
                <a:latin typeface="Arial"/>
                <a:cs typeface="Arial"/>
              </a:rPr>
              <a:t>Nope, nope, nope.</a:t>
            </a:r>
            <a:endParaRPr lang="en-US" sz="2800" dirty="0">
              <a:solidFill>
                <a:srgbClr val="003768"/>
              </a:solidFill>
              <a:latin typeface="Arial"/>
              <a:cs typeface="Arial"/>
            </a:endParaRPr>
          </a:p>
          <a:p>
            <a:endParaRPr lang="en-US" sz="2800" dirty="0">
              <a:solidFill>
                <a:srgbClr val="003768"/>
              </a:solidFill>
              <a:latin typeface="Arial"/>
              <a:cs typeface="Arial"/>
            </a:endParaRPr>
          </a:p>
          <a:p>
            <a:r>
              <a:rPr lang="en-US" sz="2800" dirty="0" smtClean="0">
                <a:solidFill>
                  <a:srgbClr val="003768"/>
                </a:solidFill>
                <a:latin typeface="Arial"/>
                <a:cs typeface="Arial"/>
              </a:rPr>
              <a:t>NOT all of those program areas are STEM, said the deans. </a:t>
            </a:r>
          </a:p>
          <a:p>
            <a:endParaRPr lang="en-US" sz="2800" dirty="0">
              <a:solidFill>
                <a:srgbClr val="003768"/>
              </a:solidFill>
              <a:latin typeface="Arial"/>
              <a:cs typeface="Arial"/>
            </a:endParaRPr>
          </a:p>
          <a:p>
            <a:r>
              <a:rPr lang="en-US" sz="2800" dirty="0" smtClean="0">
                <a:solidFill>
                  <a:srgbClr val="003768"/>
                </a:solidFill>
                <a:latin typeface="Arial"/>
                <a:cs typeface="Arial"/>
              </a:rPr>
              <a:t>Okay, then what program areas should be included?</a:t>
            </a:r>
          </a:p>
        </p:txBody>
      </p:sp>
      <p:pic>
        <p:nvPicPr>
          <p:cNvPr id="6" name="Picture 5" descr="301 Moved Permanentl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703" y="4876800"/>
            <a:ext cx="1828800" cy="1398243"/>
          </a:xfrm>
          <a:prstGeom prst="rect">
            <a:avLst/>
          </a:prstGeom>
        </p:spPr>
      </p:pic>
    </p:spTree>
    <p:extLst>
      <p:ext uri="{BB962C8B-B14F-4D97-AF65-F5344CB8AC3E}">
        <p14:creationId xmlns:p14="http://schemas.microsoft.com/office/powerpoint/2010/main" val="1737742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Futura Std Bol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Futura Std Bold"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08D38F2AE52BA479041E44756A88872" ma:contentTypeVersion="0" ma:contentTypeDescription="Create a new document." ma:contentTypeScope="" ma:versionID="0a15d2d903fd770261352b57695b8fe9">
  <xsd:schema xmlns:xsd="http://www.w3.org/2001/XMLSchema" xmlns:xs="http://www.w3.org/2001/XMLSchema" xmlns:p="http://schemas.microsoft.com/office/2006/metadata/properties" xmlns:ns2="33a58599-dcb3-4268-95a5-beed1812e2aa" targetNamespace="http://schemas.microsoft.com/office/2006/metadata/properties" ma:root="true" ma:fieldsID="dd6ebb266fb8192fd2ca0a0867970b02" ns2:_="">
    <xsd:import namespace="33a58599-dcb3-4268-95a5-beed1812e2a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58599-dcb3-4268-95a5-beed1812e2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3a58599-dcb3-4268-95a5-beed1812e2aa">C5XKYY5XC7HH-2011-148</_dlc_DocId>
    <_dlc_DocIdUrl xmlns="33a58599-dcb3-4268-95a5-beed1812e2aa">
      <Url>https://intranet.lonestar.edu/marketing/_layouts/15/DocIdRedir.aspx?ID=C5XKYY5XC7HH-2011-148</Url>
      <Description>C5XKYY5XC7HH-2011-148</Description>
    </_dlc_DocIdUrl>
  </documentManagement>
</p:properties>
</file>

<file path=customXml/itemProps1.xml><?xml version="1.0" encoding="utf-8"?>
<ds:datastoreItem xmlns:ds="http://schemas.openxmlformats.org/officeDocument/2006/customXml" ds:itemID="{E239B164-4AA8-4591-A396-92CD2B02CA1C}">
  <ds:schemaRefs>
    <ds:schemaRef ds:uri="http://schemas.microsoft.com/sharepoint/events"/>
  </ds:schemaRefs>
</ds:datastoreItem>
</file>

<file path=customXml/itemProps2.xml><?xml version="1.0" encoding="utf-8"?>
<ds:datastoreItem xmlns:ds="http://schemas.openxmlformats.org/officeDocument/2006/customXml" ds:itemID="{AF33BA4F-62C3-468E-9426-6EB1694FFE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58599-dcb3-4268-95a5-beed1812e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2A973E-33B1-4B38-8D8E-2D16FB817D3E}">
  <ds:schemaRefs>
    <ds:schemaRef ds:uri="http://schemas.microsoft.com/sharepoint/v3/contenttype/forms"/>
  </ds:schemaRefs>
</ds:datastoreItem>
</file>

<file path=customXml/itemProps4.xml><?xml version="1.0" encoding="utf-8"?>
<ds:datastoreItem xmlns:ds="http://schemas.openxmlformats.org/officeDocument/2006/customXml" ds:itemID="{EF81204A-D598-430A-9552-1448510E49AA}">
  <ds:schemaRefs>
    <ds:schemaRef ds:uri="http://www.w3.org/XML/1998/namespace"/>
    <ds:schemaRef ds:uri="33a58599-dcb3-4268-95a5-beed1812e2aa"/>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 powerpoint template</Template>
  <TotalTime>2068</TotalTime>
  <Words>2424</Words>
  <Application>Microsoft Office PowerPoint</Application>
  <PresentationFormat>On-screen Show (4:3)</PresentationFormat>
  <Paragraphs>372</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About LSC</vt:lpstr>
      <vt:lpstr>About LSC</vt:lpstr>
      <vt:lpstr>LSC System</vt:lpstr>
      <vt:lpstr>Building a STEM Dashboard</vt:lpstr>
      <vt:lpstr>Identifying STEM Students at a University</vt:lpstr>
      <vt:lpstr>Identifying STEM Students at a Community College</vt:lpstr>
      <vt:lpstr>Challenges Identifying STEM Students at Lone Star College</vt:lpstr>
      <vt:lpstr>What are the STEM Programs at Lone Star College?</vt:lpstr>
      <vt:lpstr>What are the STEM Programs at Lone Star College?</vt:lpstr>
      <vt:lpstr>Initial Studies</vt:lpstr>
      <vt:lpstr>Pre-Major Course Clusters  Math</vt:lpstr>
      <vt:lpstr>Course Clusters - Physics</vt:lpstr>
      <vt:lpstr>Course Clusters –  Pre-Engineering</vt:lpstr>
      <vt:lpstr>Course Clusters –  Pre-Pharmacy</vt:lpstr>
      <vt:lpstr>Course Clusters –  Pre-Med</vt:lpstr>
      <vt:lpstr>Course Clusters</vt:lpstr>
      <vt:lpstr>Students who passed 9+ credit hours in an area of concentration</vt:lpstr>
      <vt:lpstr>Students who passed 9+ credit hours in an area of concentration</vt:lpstr>
      <vt:lpstr>STEM Majors in Biology, Biotechnology, Computer Science and Engineering</vt:lpstr>
      <vt:lpstr>STEM Majors in Biology, Biotechnology, Computer Science and Engineering</vt:lpstr>
      <vt:lpstr>Conclusion from Initial Studies</vt:lpstr>
      <vt:lpstr>Let’s Create a Dashboard</vt:lpstr>
      <vt:lpstr>Dashboard Content</vt:lpstr>
      <vt:lpstr>Measures</vt:lpstr>
      <vt:lpstr>Completion and Success Trends</vt:lpstr>
      <vt:lpstr>Withdrawal Trends</vt:lpstr>
      <vt:lpstr>Degrees Awarded</vt:lpstr>
      <vt:lpstr>Headcount by Subject</vt:lpstr>
      <vt:lpstr>Finale</vt:lpstr>
      <vt:lpstr>Promoting Women in STEM</vt:lpstr>
      <vt:lpstr>For more information</vt:lpstr>
    </vt:vector>
  </TitlesOfParts>
  <Company>Lone Star College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F Gilliam</dc:creator>
  <cp:lastModifiedBy>Michael J. Albert</cp:lastModifiedBy>
  <cp:revision>140</cp:revision>
  <dcterms:created xsi:type="dcterms:W3CDTF">2013-04-03T19:55:38Z</dcterms:created>
  <dcterms:modified xsi:type="dcterms:W3CDTF">2017-03-09T15:07:51Z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0x010100508D38F2AE52BA479041E44756A88872</vt:lpwstr>
  </property>
  <property fmtid="{D5CDD505-2E9C-101B-9397-08002B2CF9AE}" pid="3" name="_dlc_DocIdItemGuid">
    <vt:lpwstr>18014a75-6021-45f9-a45f-f05075f68b39</vt:lpwstr>
  </property>
</Properties>
</file>