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3" r:id="rId4"/>
    <p:sldId id="270" r:id="rId5"/>
    <p:sldId id="284" r:id="rId6"/>
    <p:sldId id="298" r:id="rId7"/>
    <p:sldId id="272" r:id="rId8"/>
    <p:sldId id="304" r:id="rId9"/>
    <p:sldId id="278" r:id="rId10"/>
    <p:sldId id="286" r:id="rId11"/>
    <p:sldId id="285" r:id="rId12"/>
    <p:sldId id="280" r:id="rId13"/>
    <p:sldId id="302" r:id="rId14"/>
    <p:sldId id="308" r:id="rId15"/>
    <p:sldId id="281" r:id="rId16"/>
    <p:sldId id="305" r:id="rId17"/>
    <p:sldId id="307" r:id="rId18"/>
    <p:sldId id="306" r:id="rId19"/>
    <p:sldId id="310" r:id="rId20"/>
    <p:sldId id="311" r:id="rId21"/>
    <p:sldId id="309" r:id="rId22"/>
  </p:sldIdLst>
  <p:sldSz cx="9144000" cy="6858000" type="screen4x3"/>
  <p:notesSz cx="6950075" cy="9236075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6889" autoAdjust="0"/>
  </p:normalViewPr>
  <p:slideViewPr>
    <p:cSldViewPr>
      <p:cViewPr>
        <p:scale>
          <a:sx n="77" d="100"/>
          <a:sy n="77" d="100"/>
        </p:scale>
        <p:origin x="-11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smtClean="0"/>
              <a:t>11/4/2014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698EA13-C885-4899-AD69-47628A4A0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198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smtClean="0"/>
              <a:t>11/4/2014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910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11/4/2014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11/4/2014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3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A6ECD95B-1449-4EE9-92CA-F264EB5A0D14}" type="datetime8">
              <a:rPr lang="en-US" smtClean="0"/>
              <a:t>2/24/2017 3:07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CF9D-E344-4443-B648-E195EBC99B18}" type="datetime8">
              <a:rPr lang="en-US" smtClean="0">
                <a:solidFill>
                  <a:schemeClr val="tx2"/>
                </a:solidFill>
              </a:rPr>
              <a:t>2/24/2017 3:07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2386B-35B3-420C-9698-FC6A658BFA5F}" type="datetime8">
              <a:rPr lang="en-US" smtClean="0">
                <a:solidFill>
                  <a:schemeClr val="tx2"/>
                </a:solidFill>
              </a:rPr>
              <a:t>2/24/2017 3:07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A16-4815-42A0-9B55-E8D54C1D8279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2DA7-CC63-46ED-9CFD-D7F985A0D999}" type="datetime8">
              <a:rPr lang="en-US" smtClean="0"/>
              <a:t>2/24/2017 3:07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C9550-1157-4A4B-B097-3C60046E7FFD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62F6-2436-43E1-BAD4-BE2B1CC455EB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94FD-A09E-4EB2-9D31-35574B5315B9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5612-54B6-455B-B3C0-CE3A4507F778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11DC-C236-474A-A812-1014291C4CD6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484F9-43B3-48D0-A197-89EC447E1C67}" type="datetime8">
              <a:rPr lang="en-US" smtClean="0">
                <a:solidFill>
                  <a:schemeClr val="tx2"/>
                </a:solidFill>
              </a:rPr>
              <a:t>2/24/2017 3:07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7695-100A-4020-B550-87B76D9AFBD5}" type="datetime8">
              <a:rPr lang="en-US" smtClean="0"/>
              <a:t>2/24/2017 3:07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7484F9-43B3-48D0-A197-89EC447E1C67}" type="datetime8">
              <a:rPr lang="en-US" smtClean="0">
                <a:solidFill>
                  <a:schemeClr val="tx2"/>
                </a:solidFill>
              </a:rPr>
              <a:t>2/24/2017 3:07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0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1000">
              <a:srgbClr val="03D4A8">
                <a:lumMod val="86000"/>
                <a:lumOff val="14000"/>
                <a:alpha val="18000"/>
              </a:srgbClr>
            </a:gs>
            <a:gs pos="45000">
              <a:srgbClr val="21D6E0"/>
            </a:gs>
            <a:gs pos="98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46670" y="1066800"/>
            <a:ext cx="8229600" cy="167640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Beyond the Gateway:</a:t>
            </a:r>
            <a:br>
              <a:rPr lang="en-US" sz="3200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en-US" sz="3200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Examining Community College Students’ </a:t>
            </a:r>
            <a:br>
              <a:rPr lang="en-US" sz="3200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</a:br>
            <a:r>
              <a:rPr lang="en-US" sz="3200" dirty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+mn-ea"/>
                <a:cs typeface="+mn-cs"/>
              </a:rPr>
              <a:t>Post-developmental Reading Success 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8686800" cy="2514600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Texas Association for Institutional Research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Clear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Lake City,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Texas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February 28, 2017</a:t>
            </a:r>
          </a:p>
          <a:p>
            <a:pPr algn="ctr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Rebecca J. Richter, Ed.D</a:t>
            </a:r>
          </a:p>
          <a:p>
            <a:pPr algn="ctr"/>
            <a:r>
              <a:rPr lang="en-US" sz="3200" b="1" dirty="0" smtClean="0">
                <a:latin typeface="+mj-lt"/>
              </a:rPr>
              <a:t/>
            </a:r>
            <a:br>
              <a:rPr lang="en-US" sz="3200" b="1" dirty="0" smtClean="0">
                <a:latin typeface="+mj-lt"/>
              </a:rPr>
            </a:br>
            <a:r>
              <a:rPr lang="en-US" sz="3200" b="1" dirty="0" smtClean="0">
                <a:latin typeface="+mj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990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latin typeface="+mj-lt"/>
              </a:rPr>
              <a:t> Research Questions – Performance </a:t>
            </a:r>
            <a:endParaRPr lang="en-US" sz="4000" b="1" dirty="0">
              <a:latin typeface="+mj-lt"/>
            </a:endParaRPr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+mj-lt"/>
              </a:rPr>
              <a:t>What is the difference in total grade points earned in reading-intensive courses (RICCCs) as a function of developmental reading need?</a:t>
            </a:r>
            <a:br>
              <a:rPr lang="en-US" sz="2400" b="1" dirty="0">
                <a:latin typeface="+mj-lt"/>
              </a:rPr>
            </a:br>
            <a:endParaRPr lang="en-US" sz="1800" b="1" dirty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+mj-lt"/>
              </a:rPr>
              <a:t>What is the difference in total grade points earned in reading-intensive courses (RICCCs) as a function of developmental reading need and gender?</a:t>
            </a:r>
            <a:br>
              <a:rPr lang="en-US" sz="2400" b="1" dirty="0">
                <a:latin typeface="+mj-lt"/>
              </a:rPr>
            </a:br>
            <a:endParaRPr lang="en-US" sz="1800" b="1" dirty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+mj-lt"/>
              </a:rPr>
              <a:t>What is the difference in total grade points earned in reading-intensive courses (RICCCs) as a function of developmental reading need and ethnicity?</a:t>
            </a:r>
            <a:br>
              <a:rPr lang="en-US" sz="2400" b="1" dirty="0">
                <a:latin typeface="+mj-lt"/>
              </a:rPr>
            </a:br>
            <a:endParaRPr lang="en-US" sz="1800" b="1" dirty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+mj-lt"/>
              </a:rPr>
              <a:t>What is the difference in total grade points earned in reading-intensive courses (RICCCs) as a function of developmental reading need and age</a:t>
            </a:r>
            <a:r>
              <a:rPr lang="en-US" sz="2400" b="1" dirty="0" smtClean="0">
                <a:latin typeface="+mj-lt"/>
              </a:rPr>
              <a:t>?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160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02" y="1524000"/>
            <a:ext cx="8153400" cy="9906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410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+mj-lt"/>
              </a:rPr>
              <a:t>Two cohorts for longitudinal tracking comparison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Completed Developmental Reading Cohort:  Students who completed developmental reading in Spring or Summer 2011  and had no more than three semester credit hours of college-level coursework prior to Fall 2011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Developmental Reading Not Required Cohort:  Had no prior college credits and tested college-ready in reading based on assessment scores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Student level data was compiled from a medium- sized Texas community college’s official state reports (CBM reports)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CBM002 – Texas Success Initiative Report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CBM00S – Student Schedule Report  </a:t>
            </a:r>
            <a:endParaRPr lang="en-US" sz="2400" b="1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609600"/>
            <a:ext cx="81534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Participants, Data Sources, &amp; Context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86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564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609600"/>
            <a:ext cx="81534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Selection of Participants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81000" y="1524000"/>
            <a:ext cx="4076701" cy="5029200"/>
          </a:xfrm>
          <a:prstGeom prst="roundRect">
            <a:avLst>
              <a:gd name="adj" fmla="val 13745"/>
            </a:avLst>
          </a:prstGeom>
          <a:solidFill>
            <a:schemeClr val="bg2"/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457200" y="1565274"/>
            <a:ext cx="4038601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b="1" u="sng" dirty="0" smtClean="0">
                <a:latin typeface="+mj-lt"/>
              </a:rPr>
              <a:t>Completed Developmental </a:t>
            </a:r>
          </a:p>
          <a:p>
            <a:pPr algn="ctr"/>
            <a:r>
              <a:rPr lang="en-US" altLang="en-US" sz="2000" b="1" u="sng" dirty="0" smtClean="0">
                <a:latin typeface="+mj-lt"/>
              </a:rPr>
              <a:t>Reading Cohort</a:t>
            </a:r>
          </a:p>
          <a:p>
            <a:pPr algn="ctr"/>
            <a:endParaRPr lang="en-US" altLang="en-US" sz="2000" b="1" dirty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Tested into developmental reading</a:t>
            </a:r>
            <a:br>
              <a:rPr lang="en-US" altLang="en-US" sz="2000" b="1" dirty="0" smtClean="0">
                <a:latin typeface="+mj-lt"/>
              </a:rPr>
            </a:br>
            <a:endParaRPr lang="en-US" altLang="en-US" b="1" dirty="0" smtClean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Completed developmental reading courses in Spring 2011 or Summer 2011 terms</a:t>
            </a:r>
            <a:br>
              <a:rPr lang="en-US" altLang="en-US" sz="2000" b="1" dirty="0" smtClean="0">
                <a:latin typeface="+mj-lt"/>
              </a:rPr>
            </a:br>
            <a:endParaRPr lang="en-US" altLang="en-US" b="1" dirty="0" smtClean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Earned no more than 3 credits prior to Fall 2011</a:t>
            </a:r>
            <a:br>
              <a:rPr lang="en-US" altLang="en-US" sz="2000" b="1" dirty="0" smtClean="0">
                <a:latin typeface="+mj-lt"/>
              </a:rPr>
            </a:br>
            <a:endParaRPr lang="en-US" altLang="en-US" b="1" dirty="0" smtClean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Took at least 1 reading-intensive core curriculum course in the subsequent 6 terms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4800600" y="1524000"/>
            <a:ext cx="4038600" cy="5029200"/>
          </a:xfrm>
          <a:prstGeom prst="roundRect">
            <a:avLst>
              <a:gd name="adj" fmla="val 13745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4953000" y="1569393"/>
            <a:ext cx="35052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b="1" u="sng" dirty="0" smtClean="0">
                <a:latin typeface="+mj-lt"/>
              </a:rPr>
              <a:t>Developmental Reading </a:t>
            </a:r>
          </a:p>
          <a:p>
            <a:pPr algn="ctr"/>
            <a:r>
              <a:rPr lang="en-US" altLang="en-US" sz="2000" b="1" u="sng" dirty="0" smtClean="0">
                <a:latin typeface="+mj-lt"/>
              </a:rPr>
              <a:t>Not Required Cohort</a:t>
            </a:r>
          </a:p>
          <a:p>
            <a:pPr algn="ctr"/>
            <a:endParaRPr lang="en-US" altLang="en-US" sz="2000" b="1" dirty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Not required to take developmental reading based on assessment score</a:t>
            </a:r>
            <a:r>
              <a:rPr lang="en-US" altLang="en-US" sz="2000" b="1" dirty="0">
                <a:latin typeface="+mj-lt"/>
              </a:rPr>
              <a:t/>
            </a:r>
            <a:br>
              <a:rPr lang="en-US" altLang="en-US" sz="2000" b="1" dirty="0">
                <a:latin typeface="+mj-lt"/>
              </a:rPr>
            </a:br>
            <a:endParaRPr lang="en-US" altLang="en-US" sz="2000" b="1" dirty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 smtClean="0">
                <a:latin typeface="+mj-lt"/>
              </a:rPr>
              <a:t>Not a transfer-in student</a:t>
            </a:r>
            <a:r>
              <a:rPr lang="en-US" altLang="en-US" sz="2000" b="1" dirty="0">
                <a:latin typeface="+mj-lt"/>
              </a:rPr>
              <a:t/>
            </a:r>
            <a:br>
              <a:rPr lang="en-US" altLang="en-US" sz="2000" b="1" dirty="0">
                <a:latin typeface="+mj-lt"/>
              </a:rPr>
            </a:br>
            <a:endParaRPr lang="en-US" altLang="en-US" sz="2000" b="1" dirty="0">
              <a:latin typeface="+mj-lt"/>
            </a:endParaRPr>
          </a:p>
          <a:p>
            <a:pPr marL="228600" indent="-228600">
              <a:buFont typeface="Wingdings" panose="05000000000000000000" pitchFamily="2" charset="2"/>
              <a:buChar char="Ø"/>
            </a:pPr>
            <a:r>
              <a:rPr lang="en-US" altLang="en-US" sz="2000" b="1" dirty="0">
                <a:latin typeface="+mj-lt"/>
              </a:rPr>
              <a:t>Took at least </a:t>
            </a:r>
            <a:r>
              <a:rPr lang="en-US" altLang="en-US" sz="2000" b="1" dirty="0" smtClean="0">
                <a:latin typeface="+mj-lt"/>
              </a:rPr>
              <a:t>1 </a:t>
            </a:r>
            <a:r>
              <a:rPr lang="en-US" altLang="en-US" sz="2000" b="1" dirty="0">
                <a:latin typeface="+mj-lt"/>
              </a:rPr>
              <a:t>reading-intensive core curriculum course in the subsequent </a:t>
            </a:r>
            <a:r>
              <a:rPr lang="en-US" altLang="en-US" sz="2000" b="1" dirty="0" smtClean="0">
                <a:latin typeface="+mj-lt"/>
              </a:rPr>
              <a:t>6 terms</a:t>
            </a:r>
            <a:endParaRPr lang="en-US" altLang="en-US" sz="2000" dirty="0">
              <a:latin typeface="+mj-lt"/>
            </a:endParaRPr>
          </a:p>
          <a:p>
            <a:pPr algn="ctr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0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564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609600"/>
            <a:ext cx="81534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Distribution of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81000" y="1524000"/>
            <a:ext cx="4076701" cy="5029200"/>
          </a:xfrm>
          <a:prstGeom prst="roundRect">
            <a:avLst>
              <a:gd name="adj" fmla="val 13745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457200" y="1565274"/>
            <a:ext cx="40386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en-US" altLang="en-US" sz="2000" b="1" u="sng" dirty="0" smtClean="0">
              <a:latin typeface="+mj-lt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4800600" y="1524000"/>
            <a:ext cx="4038600" cy="5029200"/>
          </a:xfrm>
          <a:prstGeom prst="roundRect">
            <a:avLst>
              <a:gd name="adj" fmla="val 13745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3"/>
          <a:stretch/>
        </p:blipFill>
        <p:spPr bwMode="auto">
          <a:xfrm>
            <a:off x="4849668" y="2196335"/>
            <a:ext cx="3964818" cy="35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88"/>
          <a:stretch/>
        </p:blipFill>
        <p:spPr bwMode="auto">
          <a:xfrm>
            <a:off x="438666" y="2196335"/>
            <a:ext cx="3962400" cy="35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88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334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Data Sources (Variables)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30605"/>
              </p:ext>
            </p:extLst>
          </p:nvPr>
        </p:nvGraphicFramePr>
        <p:xfrm>
          <a:off x="228600" y="1461138"/>
          <a:ext cx="8839200" cy="495013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95600"/>
                <a:gridCol w="5943600"/>
              </a:tblGrid>
              <a:tr h="3374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020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Reading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status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Developmental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reading levels during initial term of study (completed or not required)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528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Term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Students tracked for 2 years</a:t>
                      </a:r>
                    </a:p>
                  </a:txBody>
                  <a:tcPr/>
                </a:tc>
              </a:tr>
              <a:tr h="7020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Courses Taken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Longitudinal focus on core curriculum courses with  college-level reading requirements (RICCCs) </a:t>
                      </a: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Grade in Courses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Numeric, based on A = 4 grade points. B = 3, etc.</a:t>
                      </a: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Persistence (calculated)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umber of RICCCs completed (A-F, withdrawals not included in totals)</a:t>
                      </a: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Performance (calculated)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Accumulated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grade points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in RICCCs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Gender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Male/Female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White/Black/Hispanic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67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Age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Grouped by traditional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(&lt;25) or non-traditional (&gt;=25)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1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" y="1447800"/>
            <a:ext cx="9026769" cy="5181600"/>
          </a:xfrm>
        </p:spPr>
        <p:txBody>
          <a:bodyPr>
            <a:noAutofit/>
          </a:bodyPr>
          <a:lstStyle/>
          <a:p>
            <a:pPr marL="511175" indent="-511175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+mj-lt"/>
              </a:rPr>
              <a:t>Analysis was conducted using SPSS version 21</a:t>
            </a:r>
          </a:p>
          <a:p>
            <a:pPr marL="511175" indent="-511175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+mj-lt"/>
              </a:rPr>
              <a:t>Determined if variables meet assumptions of normality</a:t>
            </a:r>
          </a:p>
          <a:p>
            <a:pPr marL="784225" lvl="2" indent="-273050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Calculated standard skewness and standard kurtosis of the data (</a:t>
            </a:r>
            <a:r>
              <a:rPr lang="en-US" sz="2400" b="1" dirty="0" err="1" smtClean="0">
                <a:latin typeface="+mj-lt"/>
              </a:rPr>
              <a:t>Onwuegbuzie</a:t>
            </a:r>
            <a:r>
              <a:rPr lang="en-US" sz="2400" b="1" dirty="0" smtClean="0">
                <a:latin typeface="+mj-lt"/>
              </a:rPr>
              <a:t> &amp; Daniel, 2002)</a:t>
            </a:r>
          </a:p>
          <a:p>
            <a:pPr marL="511175" lvl="1" indent="-511175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800" b="1" dirty="0">
                <a:latin typeface="+mj-lt"/>
              </a:rPr>
              <a:t>Used the Levene test </a:t>
            </a:r>
            <a:r>
              <a:rPr lang="en-US" sz="2800" b="1" dirty="0" smtClean="0">
                <a:latin typeface="+mj-lt"/>
              </a:rPr>
              <a:t>to check </a:t>
            </a:r>
            <a:r>
              <a:rPr lang="en-US" sz="2800" b="1" dirty="0">
                <a:latin typeface="+mj-lt"/>
              </a:rPr>
              <a:t>if </a:t>
            </a:r>
            <a:r>
              <a:rPr lang="en-US" sz="2800" b="1" dirty="0" smtClean="0">
                <a:latin typeface="+mj-lt"/>
              </a:rPr>
              <a:t>variables met the </a:t>
            </a:r>
            <a:r>
              <a:rPr lang="en-US" sz="2800" b="1" dirty="0">
                <a:latin typeface="+mj-lt"/>
              </a:rPr>
              <a:t>assumption of homogeneity of variance </a:t>
            </a:r>
            <a:endParaRPr lang="en-US" sz="2800" b="1" dirty="0" smtClean="0">
              <a:latin typeface="+mj-lt"/>
            </a:endParaRPr>
          </a:p>
          <a:p>
            <a:pPr marL="511175" lvl="1" indent="-511175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+mj-lt"/>
              </a:rPr>
              <a:t>Conduct appropriate statistical analyses on the data set </a:t>
            </a:r>
          </a:p>
          <a:p>
            <a:pPr marL="798513" lvl="1" indent="-433388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Statistical significance based on alpha level = 0.05</a:t>
            </a:r>
          </a:p>
          <a:p>
            <a:pPr marL="511175" indent="-511175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+mj-lt"/>
              </a:rPr>
              <a:t>Calculate effect size for practical significance</a:t>
            </a:r>
          </a:p>
          <a:p>
            <a:pPr marL="798513" lvl="1" indent="-287338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Odds ratios</a:t>
            </a:r>
          </a:p>
          <a:p>
            <a:pPr marL="798513" lvl="1" indent="-287338">
              <a:buClr>
                <a:schemeClr val="bg2">
                  <a:lumMod val="50000"/>
                </a:schemeClr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Games-Howell multiple comparisons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533400"/>
            <a:ext cx="8766048" cy="9144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Data Analysis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457200"/>
            <a:ext cx="8766048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Data Analysis – Persistence 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121384"/>
              </p:ext>
            </p:extLst>
          </p:nvPr>
        </p:nvGraphicFramePr>
        <p:xfrm>
          <a:off x="177114" y="1161534"/>
          <a:ext cx="8763000" cy="540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2801"/>
                <a:gridCol w="1600199"/>
                <a:gridCol w="1676400"/>
                <a:gridCol w="2133600"/>
              </a:tblGrid>
              <a:tr h="450272">
                <a:tc>
                  <a:txBody>
                    <a:bodyPr/>
                    <a:lstStyle/>
                    <a:p>
                      <a:pPr marL="217170" indent="-217170" algn="ctr"/>
                      <a:r>
                        <a:rPr lang="en-US" sz="1800" dirty="0">
                          <a:effectLst/>
                          <a:latin typeface="+mj-lt"/>
                        </a:rPr>
                        <a:t>Research Questions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Assumptions Violated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</a:rPr>
                        <a:t>Procedures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Findings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109226">
                <a:tc>
                  <a:txBody>
                    <a:bodyPr/>
                    <a:lstStyle/>
                    <a:p>
                      <a:pPr lvl="0"/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number of RICCCs taken as a function of developmental reading need?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(Threshold = 4 RICCCs or higher)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3147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err="1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Kruskal</a:t>
                      </a: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-Wallis </a:t>
                      </a:r>
                    </a:p>
                    <a:p>
                      <a:pPr marL="33147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Odds ratio</a:t>
                      </a:r>
                      <a:endParaRPr lang="en-US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DRNR 1.7</a:t>
                      </a:r>
                      <a:r>
                        <a:rPr lang="en-US" sz="1600" b="1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x that of CDR </a:t>
                      </a:r>
                      <a:endParaRPr lang="en-US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number of RICCCs taken as a function of developmental reading need and gender?</a:t>
                      </a:r>
                      <a:endParaRPr lang="en-US" sz="16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  <a:endParaRPr lang="en-US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147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Kruskal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-Wallis</a:t>
                      </a:r>
                    </a:p>
                    <a:p>
                      <a:pPr marL="33147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Odds ratio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Males took more RICCCs</a:t>
                      </a:r>
                    </a:p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DRNR</a:t>
                      </a: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– Female 1.66x that of CDR—Female 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25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number of RICCCs taken as a function of developmental reading need</a:t>
                      </a:r>
                      <a:r>
                        <a:rPr kumimoji="0"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and ethnicity?</a:t>
                      </a:r>
                      <a:endParaRPr lang="en-US" sz="16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3147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Kruskal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-Wallis</a:t>
                      </a:r>
                    </a:p>
                    <a:p>
                      <a:pPr marL="33147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Odds ratio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DRNR –White</a:t>
                      </a: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2.71 that of CDR—White </a:t>
                      </a:r>
                    </a:p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CDR—Non-W 1.96x that of CDR—W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</a:tr>
              <a:tr h="1406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number of RICCCs taken as a function of developmental reading need</a:t>
                      </a:r>
                      <a:r>
                        <a:rPr kumimoji="0"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and age?</a:t>
                      </a:r>
                      <a:endParaRPr lang="en-US" sz="16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  <a:p>
                      <a:pPr marL="230188" indent="-185738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Homogeneity of Variance</a:t>
                      </a:r>
                    </a:p>
                    <a:p>
                      <a:pPr marL="160020" indent="-114300" algn="l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Welch test </a:t>
                      </a:r>
                      <a:r>
                        <a:rPr kumimoji="0" lang="en-US" sz="2000" b="1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*</a:t>
                      </a:r>
                      <a:endParaRPr kumimoji="0" lang="en-US" sz="1600" b="1" kern="1200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Games-Howell</a:t>
                      </a: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Multiple Comparisons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Odds ratio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-185738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DRNR—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Trad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1.96x that of DRNR—Non-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Trad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and 2.58x that of CDR—Non-</a:t>
                      </a:r>
                      <a:r>
                        <a:rPr lang="en-US" sz="1600" b="1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Trad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6552398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*  Statistically significant difference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70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" y="475734"/>
            <a:ext cx="8766048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Data Analysis – Performance 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147325"/>
              </p:ext>
            </p:extLst>
          </p:nvPr>
        </p:nvGraphicFramePr>
        <p:xfrm>
          <a:off x="177115" y="1159064"/>
          <a:ext cx="8763000" cy="5398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599"/>
                <a:gridCol w="1676400"/>
                <a:gridCol w="1676400"/>
                <a:gridCol w="2133601"/>
              </a:tblGrid>
              <a:tr h="457199">
                <a:tc>
                  <a:txBody>
                    <a:bodyPr/>
                    <a:lstStyle/>
                    <a:p>
                      <a:pPr marL="217170" indent="-217170" algn="ctr"/>
                      <a:r>
                        <a:rPr lang="en-US" sz="1800" dirty="0">
                          <a:effectLst/>
                          <a:latin typeface="+mj-lt"/>
                        </a:rPr>
                        <a:t>Research Questions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Assumptions Violated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</a:rPr>
                        <a:t>Procedures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Findings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993899">
                <a:tc>
                  <a:txBody>
                    <a:bodyPr/>
                    <a:lstStyle/>
                    <a:p>
                      <a:pPr lvl="0"/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total grade points in RICCCs taken as a function of developmental reading need?</a:t>
                      </a:r>
                    </a:p>
                    <a:p>
                      <a:pPr lvl="0"/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(Threshold</a:t>
                      </a:r>
                      <a:r>
                        <a:rPr kumimoji="0"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= 19 TGP or higher)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Homogeneity of Variance</a:t>
                      </a:r>
                      <a:endParaRPr lang="en-US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Welch test 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Odds ratio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DRNR earned more TGPs </a:t>
                      </a: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DRNR 1.95x that of CRD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lvl="0"/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total grade points in RICCCs taken as a function of developmental reading need and gender?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Homogeneity of Variance</a:t>
                      </a: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Welch test</a:t>
                      </a: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Odds ratio</a:t>
                      </a: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Women far more likely to earn 19 + RICCCs, DRNR took more than CDR</a:t>
                      </a: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lvl="0"/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total grade points in RICCCs taken as a function of developmental reading need and ethnicity?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Kruskal</a:t>
                      </a: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-Wallis </a:t>
                      </a:r>
                      <a:r>
                        <a:rPr kumimoji="0" 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kumimoji="0" lang="en-US" sz="16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Games-Howell Multiple Comparisons</a:t>
                      </a: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Odds ratio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Sig difference DRNR—W and DRNR—B </a:t>
                      </a: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CDR—W 1.87x DRNR—W </a:t>
                      </a:r>
                    </a:p>
                  </a:txBody>
                  <a:tcPr marL="42265" marR="42265" marT="0" marB="0" anchor="ctr">
                    <a:solidFill>
                      <a:schemeClr val="bg2"/>
                    </a:solidFill>
                  </a:tcPr>
                </a:tc>
              </a:tr>
              <a:tr h="1432560">
                <a:tc>
                  <a:txBody>
                    <a:bodyPr/>
                    <a:lstStyle/>
                    <a:p>
                      <a:pPr lvl="0"/>
                      <a:r>
                        <a:rPr kumimoji="0"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What is the difference in total grade points in RICCCs taken as a function of developmental reading need and age?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Normality</a:t>
                      </a:r>
                    </a:p>
                    <a:p>
                      <a:pPr marL="38862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Homogeneity of Variance</a:t>
                      </a: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Welch test 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Games-Howell Multiple Comparisons</a:t>
                      </a: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Odds ratio</a:t>
                      </a: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3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DRNR had significantly more  TGPs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3018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DRNR—</a:t>
                      </a:r>
                      <a:r>
                        <a:rPr kumimoji="0" lang="en-US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Trad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 1.84x CDR—Non-</a:t>
                      </a:r>
                      <a:r>
                        <a:rPr kumimoji="0" lang="en-US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Times New Roman"/>
                        </a:rPr>
                        <a:t>Trad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65" marR="4226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553200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*  Statistically significant difference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55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762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Discussion:  Implications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>
            <a:spLocks/>
          </p:cNvSpPr>
          <p:nvPr/>
        </p:nvSpPr>
        <p:spPr>
          <a:xfrm>
            <a:off x="533404" y="1603128"/>
            <a:ext cx="8077195" cy="42165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How does lack of reading ability affect students?</a:t>
            </a:r>
          </a:p>
          <a:p>
            <a:endParaRPr lang="en-US" sz="2400" b="1" dirty="0" smtClean="0">
              <a:latin typeface="+mj-lt"/>
            </a:endParaRP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Students do not progress through college-level courses as quickly, if at all, as students with strong reading skills</a:t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marL="800100" lvl="1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Incur substantial debt by taking additional classes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Developmental classes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Retaking failed classes</a:t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marL="800100" lvl="1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Become discouraged by lack of progress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Drop out of college without completing a credential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6299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1" y="762000"/>
            <a:ext cx="83058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Discussion:  Recommendations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533404" y="1603128"/>
            <a:ext cx="8077195" cy="483209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What are some suggestions for further research?</a:t>
            </a:r>
          </a:p>
          <a:p>
            <a:endParaRPr lang="en-US" sz="1000" b="1" dirty="0" smtClean="0">
              <a:latin typeface="+mj-lt"/>
            </a:endParaRP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Replicate the study using a larger study group</a:t>
            </a:r>
            <a:br>
              <a:rPr lang="en-US" sz="2400" b="1" dirty="0" smtClean="0">
                <a:latin typeface="+mj-lt"/>
              </a:rPr>
            </a:br>
            <a:endParaRPr lang="en-US" sz="1000" b="1" dirty="0" smtClean="0">
              <a:latin typeface="+mj-lt"/>
            </a:endParaRPr>
          </a:p>
          <a:p>
            <a:pPr marL="800100" lvl="1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Data are available at the state level.  All community colleges report the same data to the Texas Higher Education Coordinating Board</a:t>
            </a:r>
            <a:br>
              <a:rPr lang="en-US" sz="2400" b="1" dirty="0" smtClean="0">
                <a:latin typeface="+mj-lt"/>
              </a:rPr>
            </a:br>
            <a:endParaRPr lang="en-US" sz="1000" b="1" dirty="0" smtClean="0">
              <a:latin typeface="+mj-lt"/>
            </a:endParaRP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Add more demographic variables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Full-time versus part-time students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Economic status/financial aid need</a:t>
            </a:r>
          </a:p>
          <a:p>
            <a:pPr marL="1257300" lvl="2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Majors and fields of study differences </a:t>
            </a:r>
            <a:br>
              <a:rPr lang="en-US" sz="2400" b="1" dirty="0" smtClean="0">
                <a:latin typeface="+mj-lt"/>
              </a:rPr>
            </a:br>
            <a:endParaRPr lang="en-US" sz="1000" b="1" dirty="0" smtClean="0">
              <a:latin typeface="+mj-lt"/>
            </a:endParaRP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81000"/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+mj-lt"/>
              </a:rPr>
              <a:t>Expand the time frame to accommodate part-time enrollment, stop-outs, etc.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053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8848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Introduction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105400"/>
          </a:xfrm>
        </p:spPr>
        <p:txBody>
          <a:bodyPr>
            <a:noAutofit/>
          </a:bodyPr>
          <a:lstStyle/>
          <a:p>
            <a:pPr marL="365760" lvl="1" indent="0">
              <a:buNone/>
            </a:pPr>
            <a:r>
              <a:rPr lang="en-US" sz="3200" b="1" dirty="0" smtClean="0">
                <a:latin typeface="+mj-lt"/>
              </a:rPr>
              <a:t>Developmental Education and Reading</a:t>
            </a:r>
          </a:p>
          <a:p>
            <a:pPr marL="800100" lvl="2" indent="-28098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Developmental education participation estimates vary:</a:t>
            </a:r>
          </a:p>
          <a:p>
            <a:pPr marL="1257300" lvl="3" indent="-28098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Byrd and McDonald (2005) – 41% of first-time community college students and 29% of all entering undergraduates are underprepared</a:t>
            </a:r>
          </a:p>
          <a:p>
            <a:pPr marL="1257300" lvl="3" indent="-28098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Fulton (2012) – 40% to 60% placed into developmental education</a:t>
            </a:r>
          </a:p>
          <a:p>
            <a:pPr marL="800100" lvl="2" indent="-28098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Developmental reading</a:t>
            </a:r>
          </a:p>
          <a:p>
            <a:pPr marL="1257300" lvl="3" indent="-28098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NCES (2011) – 14% first-time college students cannot read at an acceptable level</a:t>
            </a:r>
          </a:p>
          <a:p>
            <a:pPr marL="1143000" lvl="3" indent="0">
              <a:buNone/>
            </a:pPr>
            <a:r>
              <a:rPr lang="en-US" sz="2800" dirty="0" smtClean="0">
                <a:latin typeface="+mj-lt"/>
              </a:rPr>
              <a:t>	</a:t>
            </a:r>
          </a:p>
          <a:p>
            <a:pPr lvl="1">
              <a:buFont typeface="Wingdings" pitchFamily="2" charset="2"/>
              <a:buChar char="Ø"/>
            </a:pP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8288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Questions?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539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10600" cy="9906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/>
              <a:t> </a:t>
            </a:r>
            <a:r>
              <a:rPr lang="en-US" sz="4000" b="1" dirty="0" smtClean="0">
                <a:latin typeface="+mj-lt"/>
              </a:rPr>
              <a:t>Developmental Reading History</a:t>
            </a:r>
            <a:endParaRPr lang="en-US" sz="4000" b="1" dirty="0">
              <a:latin typeface="+mj-lt"/>
            </a:endParaRPr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76200" y="1447800"/>
            <a:ext cx="9067800" cy="5334000"/>
          </a:xfrm>
        </p:spPr>
        <p:txBody>
          <a:bodyPr>
            <a:noAutofit/>
          </a:bodyPr>
          <a:lstStyle/>
          <a:p>
            <a:pPr marL="568325" lvl="2" indent="-33813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Skills assessment in community colleges</a:t>
            </a:r>
          </a:p>
          <a:p>
            <a:pPr marL="971550" lvl="3" indent="-403225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Texas history of developmental testing and placement</a:t>
            </a:r>
          </a:p>
          <a:p>
            <a:pPr marL="971550" lvl="3" indent="-403225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TASP (1987) to the current Texas Success Initiative </a:t>
            </a:r>
          </a:p>
          <a:p>
            <a:pPr marL="568325" lvl="2" indent="-338138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High school graduates underprepared for college</a:t>
            </a:r>
          </a:p>
          <a:p>
            <a:pPr marL="971550" lvl="3" indent="-346075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Adelman (2006) – “challenging and rigorous coursework” 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is vital</a:t>
            </a:r>
          </a:p>
          <a:p>
            <a:pPr marL="971550" lvl="3" indent="-346075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Abraham and Creech (2002) – taking 4 years of English is best</a:t>
            </a:r>
          </a:p>
          <a:p>
            <a:pPr marL="971550" lvl="3" indent="-346075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Bailey (2009) – length of time out of school is a factor</a:t>
            </a:r>
          </a:p>
          <a:p>
            <a:pPr marL="1257300" lvl="3" indent="-280988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Bailey (2009) – language and cultural barriers</a:t>
            </a:r>
          </a:p>
          <a:p>
            <a:pPr marL="1257300" lvl="3" indent="-280988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Schnieders (2010); Choy, Horn, </a:t>
            </a:r>
            <a:r>
              <a:rPr lang="en-US" sz="2400" b="1" dirty="0" err="1" smtClean="0">
                <a:latin typeface="+mj-lt"/>
              </a:rPr>
              <a:t>Nuñez</a:t>
            </a:r>
            <a:r>
              <a:rPr lang="en-US" sz="2400" b="1" dirty="0" smtClean="0">
                <a:latin typeface="+mj-lt"/>
              </a:rPr>
              <a:t>, and Chen </a:t>
            </a:r>
            <a:br>
              <a:rPr lang="en-US" sz="2400" b="1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    (2000) – first-generation college students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0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8848" cy="9906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latin typeface="+mj-lt"/>
              </a:rPr>
              <a:t>  Why is Inability to Read a Problem?</a:t>
            </a:r>
            <a:endParaRPr lang="en-US" b="1" dirty="0"/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-8238" y="1447800"/>
            <a:ext cx="9220200" cy="5334000"/>
          </a:xfrm>
        </p:spPr>
        <p:txBody>
          <a:bodyPr>
            <a:normAutofit/>
          </a:bodyPr>
          <a:lstStyle/>
          <a:p>
            <a:pPr marL="633413" lvl="2" indent="-290513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Developmental education’s role in success</a:t>
            </a:r>
          </a:p>
          <a:p>
            <a:pPr marL="914400" lvl="3" indent="-280988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Complete College America (2010) – underprepared community college students rarely receive a college credential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Less than 10% earn an associate degree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Less than 40% earn an occupational certificate</a:t>
            </a:r>
          </a:p>
          <a:p>
            <a:pPr marL="633413" lvl="2" indent="-290513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Costs to provide developmental education</a:t>
            </a:r>
          </a:p>
          <a:p>
            <a:pPr marL="914400" lvl="3" indent="-280988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Saxon and Boylan (2001) – costs are difficult to determine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Bailey and Cho (2010) – approximately $1 billion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err="1" smtClean="0">
                <a:latin typeface="+mj-lt"/>
              </a:rPr>
              <a:t>Pretlow</a:t>
            </a:r>
            <a:r>
              <a:rPr lang="en-US" sz="2400" b="1" dirty="0" smtClean="0">
                <a:latin typeface="+mj-lt"/>
              </a:rPr>
              <a:t> and Washington (2011) – $1.3 billion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Schnieders (2010) - $1.4 billion</a:t>
            </a:r>
          </a:p>
          <a:p>
            <a:pPr marL="1433513" lvl="4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Strong American Schools (2008) - $1.9 billion at community colleges alone plus $500 million at universities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22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8848" cy="9906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latin typeface="+mj-lt"/>
              </a:rPr>
              <a:t>  Other Problems</a:t>
            </a:r>
            <a:endParaRPr lang="en-US" b="1" dirty="0"/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05400"/>
          </a:xfrm>
        </p:spPr>
        <p:txBody>
          <a:bodyPr>
            <a:noAutofit/>
          </a:bodyPr>
          <a:lstStyle/>
          <a:p>
            <a:pPr marL="685800" lvl="2" indent="-342900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Costs to students who incur substantial loan debt with no credential</a:t>
            </a:r>
          </a:p>
          <a:p>
            <a:pPr marL="976313" lvl="3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Student loan debt in 2012 was more than $1 trillion (Donoghue, 2012)</a:t>
            </a:r>
          </a:p>
          <a:p>
            <a:pPr marL="685800" lvl="2" indent="-342900"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</a:rPr>
              <a:t>Open admissions brings higher numbers of unprepared students</a:t>
            </a:r>
          </a:p>
          <a:p>
            <a:pPr marL="976313" lvl="3" indent="-290513">
              <a:buFont typeface="Wingdings" pitchFamily="2" charset="2"/>
              <a:buChar char="Ø"/>
            </a:pPr>
            <a:r>
              <a:rPr lang="en-US" sz="2400" b="1" dirty="0">
                <a:latin typeface="+mj-lt"/>
              </a:rPr>
              <a:t>About 60% of students are unprepared for college-level work</a:t>
            </a:r>
          </a:p>
          <a:p>
            <a:pPr marL="976313" lvl="3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“Meet students where they are and take them to where they need to be” is a common theme in community colleges</a:t>
            </a:r>
          </a:p>
          <a:p>
            <a:pPr marL="976313" lvl="3" indent="-290513">
              <a:buFont typeface="Wingdings" pitchFamily="2" charset="2"/>
              <a:buChar char="Ø"/>
            </a:pPr>
            <a:r>
              <a:rPr lang="en-US" sz="2400" b="1" dirty="0" smtClean="0">
                <a:latin typeface="+mj-lt"/>
              </a:rPr>
              <a:t>“Last resort” in education for many students, primarily older students and minorities (Cohen &amp; Brawer, 2003)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32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8848" cy="990600"/>
          </a:xfrm>
        </p:spPr>
        <p:txBody>
          <a:bodyPr>
            <a:normAutofit/>
          </a:bodyPr>
          <a:lstStyle/>
          <a:p>
            <a:pPr marL="365760" lvl="1" indent="0" algn="ctr"/>
            <a:r>
              <a:rPr lang="en-US" sz="4000" b="1" dirty="0" smtClean="0">
                <a:latin typeface="+mj-lt"/>
              </a:rPr>
              <a:t>Purpose of the Study</a:t>
            </a:r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86400"/>
          </a:xfrm>
        </p:spPr>
        <p:txBody>
          <a:bodyPr>
            <a:normAutofit fontScale="92500" lnSpcReduction="20000"/>
          </a:bodyPr>
          <a:lstStyle/>
          <a:p>
            <a:pPr marL="365760" lvl="1" indent="0" algn="ctr">
              <a:buNone/>
            </a:pPr>
            <a:r>
              <a:rPr lang="en-US" sz="2600" b="1" i="1" dirty="0">
                <a:latin typeface="+mj-lt"/>
              </a:rPr>
              <a:t>The purpose of </a:t>
            </a:r>
            <a:r>
              <a:rPr lang="en-US" sz="2600" b="1" i="1" dirty="0" smtClean="0">
                <a:latin typeface="+mj-lt"/>
              </a:rPr>
              <a:t>the </a:t>
            </a:r>
            <a:r>
              <a:rPr lang="en-US" sz="2600" b="1" i="1" dirty="0">
                <a:latin typeface="+mj-lt"/>
              </a:rPr>
              <a:t>study </a:t>
            </a:r>
            <a:r>
              <a:rPr lang="en-US" sz="2600" b="1" i="1" dirty="0" smtClean="0">
                <a:latin typeface="+mj-lt"/>
              </a:rPr>
              <a:t>was </a:t>
            </a:r>
            <a:r>
              <a:rPr lang="en-US" sz="2600" b="1" i="1" dirty="0">
                <a:latin typeface="+mj-lt"/>
              </a:rPr>
              <a:t>to determine the effectiveness of students’ participation in community college developmental reading courses </a:t>
            </a:r>
            <a:r>
              <a:rPr lang="en-US" sz="2600" b="1" i="1" dirty="0" smtClean="0">
                <a:latin typeface="+mj-lt"/>
              </a:rPr>
              <a:t>(RICCCs) on </a:t>
            </a:r>
            <a:r>
              <a:rPr lang="en-US" sz="2600" b="1" i="1" dirty="0">
                <a:latin typeface="+mj-lt"/>
              </a:rPr>
              <a:t>these students’ subsequent success in college courses with high level reading </a:t>
            </a:r>
            <a:r>
              <a:rPr lang="en-US" sz="2600" b="1" i="1" dirty="0" smtClean="0">
                <a:latin typeface="+mj-lt"/>
              </a:rPr>
              <a:t>demands. </a:t>
            </a:r>
            <a:r>
              <a:rPr lang="en-US" sz="2600" b="1" i="1" dirty="0">
                <a:latin typeface="+mj-lt"/>
              </a:rPr>
              <a:t>   </a:t>
            </a:r>
            <a:endParaRPr lang="en-US" sz="2600" b="1" i="1" dirty="0" smtClean="0">
              <a:latin typeface="+mj-lt"/>
            </a:endParaRPr>
          </a:p>
          <a:p>
            <a:pPr marL="365760" lvl="1" indent="0" algn="ctr">
              <a:buNone/>
            </a:pPr>
            <a:endParaRPr lang="en-US" sz="700" b="1" i="1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Effectiveness of developmental reading programs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Currently measure success by passing a single reading-intensive course with a grade of C or higher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Study will take into account all of a students’ RICCCs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Compare developmental reading students’ outcomes to students not required to take developmental reading</a:t>
            </a:r>
            <a:endParaRPr lang="en-US" sz="2500" b="1" dirty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Consider impact of developmental reading on students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Persistence (number of RICCCs taken) 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>
                <a:latin typeface="+mj-lt"/>
              </a:rPr>
              <a:t>P</a:t>
            </a:r>
            <a:r>
              <a:rPr lang="en-US" sz="2500" b="1" dirty="0" smtClean="0">
                <a:latin typeface="+mj-lt"/>
              </a:rPr>
              <a:t>erformance (accumulated grade points from RICCCs)</a:t>
            </a:r>
          </a:p>
          <a:p>
            <a:pPr lvl="2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Determine if demographics influence success</a:t>
            </a:r>
          </a:p>
          <a:p>
            <a:pPr marL="1371600" lvl="4">
              <a:buFont typeface="Wingdings" pitchFamily="2" charset="2"/>
              <a:buChar char="Ø"/>
            </a:pPr>
            <a:r>
              <a:rPr lang="en-US" sz="2500" b="1" dirty="0" smtClean="0">
                <a:latin typeface="+mj-lt"/>
              </a:rPr>
              <a:t>Gender, ethnicity, age</a:t>
            </a:r>
            <a:endParaRPr lang="en-US" sz="25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2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Method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838200" y="1666104"/>
            <a:ext cx="7628675" cy="4125096"/>
          </a:xfrm>
          <a:prstGeom prst="roundRect">
            <a:avLst>
              <a:gd name="adj" fmla="val 13745"/>
            </a:avLst>
          </a:prstGeom>
          <a:solidFill>
            <a:schemeClr val="tx2">
              <a:lumMod val="20000"/>
              <a:lumOff val="80000"/>
              <a:alpha val="65000"/>
            </a:schemeClr>
          </a:solidFill>
          <a:ln w="38100">
            <a:solidFill>
              <a:schemeClr val="tx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68580" algn="ctr">
              <a:lnSpc>
                <a:spcPct val="150000"/>
              </a:lnSpc>
            </a:pPr>
            <a:r>
              <a:rPr lang="en-US" sz="2800" b="1" dirty="0" smtClean="0">
                <a:latin typeface="+mj-lt"/>
              </a:rPr>
              <a:t>Research Design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Research Questions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Participants, Data Sources, and Context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Procedures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Data Analysis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549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34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latin typeface="+mj-lt"/>
              </a:rPr>
              <a:t>Non-experimental method (Johnson, 2001)</a:t>
            </a:r>
          </a:p>
          <a:p>
            <a:pPr marL="511175" lvl="1" indent="-222250">
              <a:buFont typeface="Wingdings" panose="05000000000000000000" pitchFamily="2" charset="2"/>
              <a:buChar char="Ø"/>
            </a:pPr>
            <a:r>
              <a:rPr lang="en-US" altLang="en-US" sz="2600" b="1" dirty="0" smtClean="0">
                <a:latin typeface="+mj-lt"/>
              </a:rPr>
              <a:t>Common in education research</a:t>
            </a:r>
          </a:p>
          <a:p>
            <a:pPr marL="511175" lvl="1" indent="-222250"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+mj-lt"/>
              </a:rPr>
              <a:t>Examines relationships after </a:t>
            </a:r>
            <a:r>
              <a:rPr lang="en-US" sz="2600" b="1" dirty="0">
                <a:latin typeface="+mj-lt"/>
              </a:rPr>
              <a:t>an </a:t>
            </a:r>
            <a:r>
              <a:rPr lang="en-US" sz="2600" b="1" dirty="0" smtClean="0">
                <a:latin typeface="+mj-lt"/>
              </a:rPr>
              <a:t>event </a:t>
            </a:r>
            <a:r>
              <a:rPr lang="en-US" sz="2600" b="1" dirty="0">
                <a:latin typeface="+mj-lt"/>
              </a:rPr>
              <a:t>has </a:t>
            </a:r>
            <a:r>
              <a:rPr lang="en-US" sz="2600" b="1" dirty="0" smtClean="0">
                <a:latin typeface="+mj-lt"/>
              </a:rPr>
              <a:t>occurred</a:t>
            </a:r>
            <a:r>
              <a:rPr lang="en-US" sz="2600" b="1" dirty="0">
                <a:latin typeface="+mj-lt"/>
              </a:rPr>
              <a:t>. </a:t>
            </a:r>
            <a:r>
              <a:rPr lang="en-US" sz="2600" b="1" dirty="0" smtClean="0">
                <a:latin typeface="+mj-lt"/>
              </a:rPr>
              <a:t>The purpose of the study is </a:t>
            </a:r>
            <a:r>
              <a:rPr lang="en-US" sz="2600" b="1" dirty="0">
                <a:latin typeface="+mj-lt"/>
              </a:rPr>
              <a:t>to determine whether the independent variable affected the </a:t>
            </a:r>
            <a:r>
              <a:rPr lang="en-US" sz="2600" b="1" dirty="0" smtClean="0">
                <a:latin typeface="+mj-lt"/>
              </a:rPr>
              <a:t>outcome (the dependent variable) </a:t>
            </a:r>
            <a:r>
              <a:rPr lang="en-US" sz="2600" b="1" dirty="0">
                <a:latin typeface="+mj-lt"/>
              </a:rPr>
              <a:t>by comparing two or more groups of individuals </a:t>
            </a:r>
            <a:r>
              <a:rPr lang="en-US" sz="2600" b="1" dirty="0" smtClean="0">
                <a:latin typeface="+mj-lt"/>
              </a:rPr>
              <a:t>(Johnson &amp; Christensen, 2008)</a:t>
            </a:r>
          </a:p>
          <a:p>
            <a:pPr marL="511175" lvl="1" indent="-222250">
              <a:buFont typeface="Wingdings" panose="05000000000000000000" pitchFamily="2" charset="2"/>
              <a:buChar char="Ø"/>
            </a:pPr>
            <a:r>
              <a:rPr lang="en-US" altLang="en-US" sz="2600" b="1" dirty="0" smtClean="0">
                <a:latin typeface="+mj-lt"/>
              </a:rPr>
              <a:t>Not as powerful as experimental research, but acceptable when events have already occurred (</a:t>
            </a:r>
            <a:r>
              <a:rPr lang="en-US" altLang="en-US" sz="2600" b="1" i="1" dirty="0" smtClean="0">
                <a:latin typeface="+mj-lt"/>
              </a:rPr>
              <a:t>ex post facto</a:t>
            </a:r>
            <a:r>
              <a:rPr lang="en-US" altLang="en-US" sz="2600" b="1" dirty="0" smtClean="0">
                <a:latin typeface="+mj-lt"/>
              </a:rPr>
              <a:t> study) and conditions cannot be manipulated (Gall, Gall, &amp; Borg, 2010)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b="1" dirty="0" smtClean="0">
                <a:latin typeface="+mj-lt"/>
              </a:rPr>
              <a:t>Archived quantitative data </a:t>
            </a:r>
            <a:endParaRPr lang="en-US" altLang="en-US" b="1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5048" y="5334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Research Design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9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08848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Research </a:t>
            </a:r>
            <a:r>
              <a:rPr lang="en-US" sz="4000" b="1" dirty="0" smtClean="0">
                <a:solidFill>
                  <a:schemeClr val="tx1"/>
                </a:solidFill>
              </a:rPr>
              <a:t>Questions – Persistence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334000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+mj-lt"/>
              </a:rPr>
              <a:t>What </a:t>
            </a:r>
            <a:r>
              <a:rPr lang="en-US" b="1" dirty="0">
                <a:latin typeface="+mj-lt"/>
              </a:rPr>
              <a:t>is the difference in number of reading intensive courses  (RICCCs) taken as a function of developmental reading need</a:t>
            </a:r>
            <a:r>
              <a:rPr lang="en-US" b="1" dirty="0" smtClean="0">
                <a:latin typeface="+mj-lt"/>
              </a:rPr>
              <a:t>?</a:t>
            </a:r>
            <a:br>
              <a:rPr lang="en-US" b="1" dirty="0" smtClean="0">
                <a:latin typeface="+mj-lt"/>
              </a:rPr>
            </a:br>
            <a:endParaRPr lang="en-US" b="1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+mj-lt"/>
              </a:rPr>
              <a:t>What is the difference in number of reading intensive courses (RICCCs) taken as a function of developmental reading need and gender</a:t>
            </a:r>
            <a:r>
              <a:rPr lang="en-US" b="1" dirty="0" smtClean="0">
                <a:latin typeface="+mj-lt"/>
              </a:rPr>
              <a:t>?</a:t>
            </a:r>
            <a:br>
              <a:rPr lang="en-US" b="1" dirty="0" smtClean="0">
                <a:latin typeface="+mj-lt"/>
              </a:rPr>
            </a:br>
            <a:endParaRPr lang="en-US" b="1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+mj-lt"/>
              </a:rPr>
              <a:t>What is the difference in number of reading intensive courses (RICCCs) taken as a function of developmental reading need and ethnicity</a:t>
            </a:r>
            <a:r>
              <a:rPr lang="en-US" b="1" dirty="0" smtClean="0">
                <a:latin typeface="+mj-lt"/>
              </a:rPr>
              <a:t>?</a:t>
            </a:r>
            <a:br>
              <a:rPr lang="en-US" b="1" dirty="0" smtClean="0">
                <a:latin typeface="+mj-lt"/>
              </a:rPr>
            </a:br>
            <a:endParaRPr lang="en-US" b="1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+mj-lt"/>
              </a:rPr>
              <a:t>What is the difference in number of reading intensive courses (RICCCs) taken as a function of developmental reading need and age?</a:t>
            </a:r>
          </a:p>
          <a:p>
            <a:pPr marL="365760" lvl="1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575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1237</Words>
  <Application>Microsoft Office PowerPoint</Application>
  <PresentationFormat>On-screen Show (4:3)</PresentationFormat>
  <Paragraphs>224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Beyond the Gateway: Examining Community College Students’  Post-developmental Reading Success </vt:lpstr>
      <vt:lpstr>Introduction</vt:lpstr>
      <vt:lpstr> Developmental Reading History</vt:lpstr>
      <vt:lpstr>  Why is Inability to Read a Problem?</vt:lpstr>
      <vt:lpstr>  Other Problems</vt:lpstr>
      <vt:lpstr>Purpose of the Study</vt:lpstr>
      <vt:lpstr>Method</vt:lpstr>
      <vt:lpstr>PowerPoint Presentation</vt:lpstr>
      <vt:lpstr> Research Questions – Persistence </vt:lpstr>
      <vt:lpstr> Research Questions – Performance </vt:lpstr>
      <vt:lpstr> </vt:lpstr>
      <vt:lpstr> </vt:lpstr>
      <vt:lpstr> </vt:lpstr>
      <vt:lpstr> </vt:lpstr>
      <vt:lpstr> </vt:lpstr>
      <vt:lpstr>PowerPoint Presentation</vt:lpstr>
      <vt:lpstr>PowerPoint Presentation</vt:lpstr>
      <vt:lpstr>Discussion:  Implications</vt:lpstr>
      <vt:lpstr>Discussion:  Recommendations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2014-10-24T13:00:33Z</dcterms:created>
  <dcterms:modified xsi:type="dcterms:W3CDTF">2017-02-24T21:07:43Z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