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4" r:id="rId6"/>
    <p:sldMasterId id="2147483690" r:id="rId7"/>
  </p:sldMasterIdLst>
  <p:notesMasterIdLst>
    <p:notesMasterId r:id="rId34"/>
  </p:notesMasterIdLst>
  <p:handoutMasterIdLst>
    <p:handoutMasterId r:id="rId35"/>
  </p:handoutMasterIdLst>
  <p:sldIdLst>
    <p:sldId id="257" r:id="rId8"/>
    <p:sldId id="328"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5" r:id="rId27"/>
    <p:sldId id="279" r:id="rId28"/>
    <p:sldId id="323" r:id="rId29"/>
    <p:sldId id="324" r:id="rId30"/>
    <p:sldId id="326" r:id="rId31"/>
    <p:sldId id="327" r:id="rId32"/>
    <p:sldId id="30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83"/>
    <a:srgbClr val="A62242"/>
    <a:srgbClr val="242B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44" autoAdjust="0"/>
    <p:restoredTop sz="70567" autoAdjust="0"/>
  </p:normalViewPr>
  <p:slideViewPr>
    <p:cSldViewPr snapToGrid="0">
      <p:cViewPr>
        <p:scale>
          <a:sx n="90" d="100"/>
          <a:sy n="90" d="100"/>
        </p:scale>
        <p:origin x="-114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76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60BE9B-C06D-4D59-A827-09B858006A4B}" type="datetimeFigureOut">
              <a:rPr lang="en-US" smtClean="0"/>
              <a:t>3/9/2017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9EEFAA-F53A-46A2-9826-51E1578230B0}" type="slidenum">
              <a:rPr lang="en-US" smtClean="0"/>
              <a:t>‹#›</a:t>
            </a:fld>
            <a:endParaRPr lang="en-US"/>
          </a:p>
        </p:txBody>
      </p:sp>
    </p:spTree>
    <p:extLst>
      <p:ext uri="{BB962C8B-B14F-4D97-AF65-F5344CB8AC3E}">
        <p14:creationId xmlns:p14="http://schemas.microsoft.com/office/powerpoint/2010/main" val="530673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64D48-0C95-4FB6-8CE9-7EA5F69F50DC}" type="datetimeFigureOut">
              <a:rPr lang="en-US" smtClean="0"/>
              <a:t>3/9/2017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2C798A-60EA-4F3C-B644-E6CB0105F259}" type="slidenum">
              <a:rPr lang="en-US" smtClean="0"/>
              <a:t>‹#›</a:t>
            </a:fld>
            <a:endParaRPr lang="en-US"/>
          </a:p>
        </p:txBody>
      </p:sp>
    </p:spTree>
    <p:extLst>
      <p:ext uri="{BB962C8B-B14F-4D97-AF65-F5344CB8AC3E}">
        <p14:creationId xmlns:p14="http://schemas.microsoft.com/office/powerpoint/2010/main" val="138636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C798A-60EA-4F3C-B644-E6CB0105F259}" type="slidenum">
              <a:rPr lang="en-US" smtClean="0"/>
              <a:t>1</a:t>
            </a:fld>
            <a:endParaRPr lang="en-US"/>
          </a:p>
        </p:txBody>
      </p:sp>
    </p:spTree>
    <p:extLst>
      <p:ext uri="{BB962C8B-B14F-4D97-AF65-F5344CB8AC3E}">
        <p14:creationId xmlns:p14="http://schemas.microsoft.com/office/powerpoint/2010/main" val="2612328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C798A-60EA-4F3C-B644-E6CB0105F259}" type="slidenum">
              <a:rPr lang="en-US" smtClean="0"/>
              <a:t>25</a:t>
            </a:fld>
            <a:endParaRPr lang="en-US"/>
          </a:p>
        </p:txBody>
      </p:sp>
    </p:spTree>
    <p:extLst>
      <p:ext uri="{BB962C8B-B14F-4D97-AF65-F5344CB8AC3E}">
        <p14:creationId xmlns:p14="http://schemas.microsoft.com/office/powerpoint/2010/main" val="223121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C798A-60EA-4F3C-B644-E6CB0105F25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07630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C798A-60EA-4F3C-B644-E6CB0105F25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63611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2000" dirty="0" smtClean="0"/>
              <a:t>Here is the draft design of the new public facing portal.</a:t>
            </a:r>
            <a:r>
              <a:rPr lang="en-US" sz="2000" baseline="0" dirty="0" smtClean="0"/>
              <a:t> Compared with the existing home page, the new design aims to make the</a:t>
            </a:r>
            <a:r>
              <a:rPr lang="en-US" sz="2000" dirty="0" smtClean="0">
                <a:effectLst/>
              </a:rPr>
              <a:t> site simple and well organized, at the same time visually appealing to the site visitors. </a:t>
            </a:r>
            <a:br>
              <a:rPr lang="en-US" sz="2000" dirty="0" smtClean="0">
                <a:effectLst/>
              </a:rPr>
            </a:br>
            <a:endParaRPr lang="en-US" sz="2000" dirty="0"/>
          </a:p>
        </p:txBody>
      </p:sp>
      <p:sp>
        <p:nvSpPr>
          <p:cNvPr id="4" name="Slide Number Placeholder 3"/>
          <p:cNvSpPr>
            <a:spLocks noGrp="1"/>
          </p:cNvSpPr>
          <p:nvPr>
            <p:ph type="sldNum" sz="quarter" idx="10"/>
          </p:nvPr>
        </p:nvSpPr>
        <p:spPr/>
        <p:txBody>
          <a:bodyPr/>
          <a:lstStyle/>
          <a:p>
            <a:fld id="{2B2C798A-60EA-4F3C-B644-E6CB0105F25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071142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Responsive</a:t>
            </a:r>
            <a:r>
              <a:rPr lang="en-US" sz="2000" baseline="0" dirty="0" smtClean="0"/>
              <a:t> web design is incorporated in the new public portal to provide a greater user experience for all visitors. The new site can </a:t>
            </a:r>
            <a:r>
              <a:rPr lang="en-US" sz="1200" b="0" i="1" kern="1200" dirty="0" smtClean="0">
                <a:solidFill>
                  <a:schemeClr val="tx1"/>
                </a:solidFill>
                <a:effectLst/>
                <a:latin typeface="+mn-lt"/>
                <a:ea typeface="+mn-ea"/>
                <a:cs typeface="+mn-cs"/>
              </a:rPr>
              <a:t>adjust</a:t>
            </a:r>
            <a:r>
              <a:rPr lang="en-US" sz="1200" b="0" kern="1200" dirty="0" smtClean="0">
                <a:solidFill>
                  <a:schemeClr val="tx1"/>
                </a:solidFill>
                <a:effectLst/>
                <a:latin typeface="+mn-lt"/>
                <a:ea typeface="+mn-ea"/>
                <a:cs typeface="+mn-cs"/>
              </a:rPr>
              <a:t> the </a:t>
            </a:r>
            <a:r>
              <a:rPr lang="en-US" sz="1200" b="0" i="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and position of images, columns, and other elements based on the </a:t>
            </a:r>
            <a:r>
              <a:rPr lang="en-US" sz="1200" b="0" i="1" kern="1200" dirty="0" smtClean="0">
                <a:solidFill>
                  <a:schemeClr val="tx1"/>
                </a:solidFill>
                <a:effectLst/>
                <a:latin typeface="+mn-lt"/>
                <a:ea typeface="+mn-ea"/>
                <a:cs typeface="+mn-cs"/>
              </a:rPr>
              <a:t>size</a:t>
            </a:r>
            <a:r>
              <a:rPr lang="en-US" sz="1200" b="0" kern="1200" dirty="0" smtClean="0">
                <a:solidFill>
                  <a:schemeClr val="tx1"/>
                </a:solidFill>
                <a:effectLst/>
                <a:latin typeface="+mn-lt"/>
                <a:ea typeface="+mn-ea"/>
                <a:cs typeface="+mn-cs"/>
              </a:rPr>
              <a:t> of the device</a:t>
            </a:r>
            <a:r>
              <a:rPr lang="en-US" sz="1200" b="0" kern="1200" baseline="0" dirty="0" smtClean="0">
                <a:solidFill>
                  <a:schemeClr val="tx1"/>
                </a:solidFill>
                <a:effectLst/>
                <a:latin typeface="+mn-lt"/>
                <a:ea typeface="+mn-ea"/>
                <a:cs typeface="+mn-cs"/>
              </a:rPr>
              <a:t> used by a visitor when interacting with the website. </a:t>
            </a:r>
            <a:endParaRPr lang="en-US" sz="2000" dirty="0"/>
          </a:p>
        </p:txBody>
      </p:sp>
      <p:sp>
        <p:nvSpPr>
          <p:cNvPr id="4" name="Slide Number Placeholder 3"/>
          <p:cNvSpPr>
            <a:spLocks noGrp="1"/>
          </p:cNvSpPr>
          <p:nvPr>
            <p:ph type="sldNum" sz="quarter" idx="10"/>
          </p:nvPr>
        </p:nvSpPr>
        <p:spPr/>
        <p:txBody>
          <a:bodyPr/>
          <a:lstStyle/>
          <a:p>
            <a:fld id="{2B2C798A-60EA-4F3C-B644-E6CB0105F25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38952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C798A-60EA-4F3C-B644-E6CB0105F259}" type="slidenum">
              <a:rPr lang="en-US" smtClean="0"/>
              <a:t>21</a:t>
            </a:fld>
            <a:endParaRPr lang="en-US"/>
          </a:p>
        </p:txBody>
      </p:sp>
    </p:spTree>
    <p:extLst>
      <p:ext uri="{BB962C8B-B14F-4D97-AF65-F5344CB8AC3E}">
        <p14:creationId xmlns:p14="http://schemas.microsoft.com/office/powerpoint/2010/main" val="1572951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C798A-60EA-4F3C-B644-E6CB0105F259}" type="slidenum">
              <a:rPr lang="en-US" smtClean="0"/>
              <a:t>22</a:t>
            </a:fld>
            <a:endParaRPr lang="en-US"/>
          </a:p>
        </p:txBody>
      </p:sp>
    </p:spTree>
    <p:extLst>
      <p:ext uri="{BB962C8B-B14F-4D97-AF65-F5344CB8AC3E}">
        <p14:creationId xmlns:p14="http://schemas.microsoft.com/office/powerpoint/2010/main" val="816651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C798A-60EA-4F3C-B644-E6CB0105F259}" type="slidenum">
              <a:rPr lang="en-US" smtClean="0"/>
              <a:t>23</a:t>
            </a:fld>
            <a:endParaRPr lang="en-US"/>
          </a:p>
        </p:txBody>
      </p:sp>
    </p:spTree>
    <p:extLst>
      <p:ext uri="{BB962C8B-B14F-4D97-AF65-F5344CB8AC3E}">
        <p14:creationId xmlns:p14="http://schemas.microsoft.com/office/powerpoint/2010/main" val="81759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C798A-60EA-4F3C-B644-E6CB0105F259}" type="slidenum">
              <a:rPr lang="en-US" smtClean="0"/>
              <a:t>24</a:t>
            </a:fld>
            <a:endParaRPr lang="en-US"/>
          </a:p>
        </p:txBody>
      </p:sp>
    </p:spTree>
    <p:extLst>
      <p:ext uri="{BB962C8B-B14F-4D97-AF65-F5344CB8AC3E}">
        <p14:creationId xmlns:p14="http://schemas.microsoft.com/office/powerpoint/2010/main" val="2170312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1219" y="1122363"/>
            <a:ext cx="5486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721219" y="3602038"/>
            <a:ext cx="54864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E20364-84A7-4FAA-8FAC-C7781E534971}" type="datetime1">
              <a:rPr lang="en-US" smtClean="0"/>
              <a:t>3/9/2017</a:t>
            </a:fld>
            <a:endParaRPr lang="en-US"/>
          </a:p>
        </p:txBody>
      </p:sp>
      <p:sp>
        <p:nvSpPr>
          <p:cNvPr id="5" name="Footer Placeholder 4"/>
          <p:cNvSpPr>
            <a:spLocks noGrp="1"/>
          </p:cNvSpPr>
          <p:nvPr>
            <p:ph type="ftr" sz="quarter" idx="11"/>
          </p:nvPr>
        </p:nvSpPr>
        <p:spPr/>
        <p:txBody>
          <a:bodyPr/>
          <a:lstStyle/>
          <a:p>
            <a:r>
              <a:rPr lang="en-US" dirty="0" smtClean="0"/>
              <a:t>TACRAO Jul 2016 2016</a:t>
            </a:r>
            <a:endParaRPr lang="en-US" dirty="0"/>
          </a:p>
        </p:txBody>
      </p:sp>
      <p:sp>
        <p:nvSpPr>
          <p:cNvPr id="6" name="Slide Number Placeholder 5"/>
          <p:cNvSpPr>
            <a:spLocks noGrp="1"/>
          </p:cNvSpPr>
          <p:nvPr>
            <p:ph type="sldNum" sz="quarter" idx="12"/>
          </p:nvPr>
        </p:nvSpPr>
        <p:spPr/>
        <p:txBody>
          <a:bodyPr/>
          <a:lstStyle/>
          <a:p>
            <a:fld id="{42B960B7-1A5D-4A40-9C6E-0A7BBAA5F990}"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9995" y="1802639"/>
            <a:ext cx="4084773" cy="1371600"/>
          </a:xfrm>
          <a:prstGeom prst="rect">
            <a:avLst/>
          </a:prstGeom>
          <a:noFill/>
          <a:ln>
            <a:noFill/>
          </a:ln>
        </p:spPr>
      </p:pic>
      <p:sp>
        <p:nvSpPr>
          <p:cNvPr id="9" name="Text Box 7"/>
          <p:cNvSpPr txBox="1"/>
          <p:nvPr userDrawn="1"/>
        </p:nvSpPr>
        <p:spPr>
          <a:xfrm>
            <a:off x="6876865" y="3133308"/>
            <a:ext cx="4731027" cy="12820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0000"/>
              </a:lnSpc>
              <a:spcBef>
                <a:spcPts val="0"/>
              </a:spcBef>
              <a:spcAft>
                <a:spcPts val="0"/>
              </a:spcAft>
            </a:pPr>
            <a:r>
              <a:rPr lang="en-US" sz="3000" b="1" baseline="0" dirty="0">
                <a:solidFill>
                  <a:srgbClr val="A6A6A6"/>
                </a:solidFill>
                <a:effectLst/>
                <a:ea typeface="Calibri" panose="020F0502020204030204" pitchFamily="34" charset="0"/>
                <a:cs typeface="Times New Roman" panose="02020603050405020304" pitchFamily="18" charset="0"/>
              </a:rPr>
              <a:t>Texas Higher Education</a:t>
            </a:r>
            <a:endParaRPr lang="en-US" sz="3000" baseline="0" dirty="0">
              <a:effectLst/>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3000" b="1" baseline="0" dirty="0">
                <a:solidFill>
                  <a:srgbClr val="A6A6A6"/>
                </a:solidFill>
                <a:effectLst/>
                <a:ea typeface="Calibri" panose="020F0502020204030204" pitchFamily="34" charset="0"/>
                <a:cs typeface="Times New Roman" panose="02020603050405020304" pitchFamily="18" charset="0"/>
              </a:rPr>
              <a:t>Coordinating Board</a:t>
            </a:r>
            <a:endParaRPr lang="en-US" sz="3000" baseline="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54383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AD001-F5BE-4812-8229-5C82C3410AEB}" type="datetime1">
              <a:rPr lang="en-US" smtClean="0"/>
              <a:t>3/9/2017</a:t>
            </a:fld>
            <a:endParaRPr lang="en-US"/>
          </a:p>
        </p:txBody>
      </p:sp>
      <p:sp>
        <p:nvSpPr>
          <p:cNvPr id="5" name="Footer Placeholder 4"/>
          <p:cNvSpPr>
            <a:spLocks noGrp="1"/>
          </p:cNvSpPr>
          <p:nvPr>
            <p:ph type="ftr" sz="quarter" idx="11"/>
          </p:nvPr>
        </p:nvSpPr>
        <p:spPr/>
        <p:txBody>
          <a:bodyPr/>
          <a:lstStyle/>
          <a:p>
            <a:r>
              <a:rPr lang="en-US" smtClean="0"/>
              <a:t>TAIR 2016</a:t>
            </a:r>
            <a:endParaRPr lang="en-US"/>
          </a:p>
        </p:txBody>
      </p:sp>
      <p:sp>
        <p:nvSpPr>
          <p:cNvPr id="6" name="Slide Number Placeholder 5"/>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22306056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21F97-04DA-49B1-96E9-28C8CEDBC19E}" type="datetime1">
              <a:rPr lang="en-US" smtClean="0"/>
              <a:t>3/9/2017</a:t>
            </a:fld>
            <a:endParaRPr lang="en-US"/>
          </a:p>
        </p:txBody>
      </p:sp>
      <p:sp>
        <p:nvSpPr>
          <p:cNvPr id="5" name="Footer Placeholder 4"/>
          <p:cNvSpPr>
            <a:spLocks noGrp="1"/>
          </p:cNvSpPr>
          <p:nvPr>
            <p:ph type="ftr" sz="quarter" idx="11"/>
          </p:nvPr>
        </p:nvSpPr>
        <p:spPr/>
        <p:txBody>
          <a:bodyPr/>
          <a:lstStyle/>
          <a:p>
            <a:r>
              <a:rPr lang="en-US" smtClean="0"/>
              <a:t>TAIR 2016</a:t>
            </a:r>
            <a:endParaRPr lang="en-US"/>
          </a:p>
        </p:txBody>
      </p:sp>
      <p:sp>
        <p:nvSpPr>
          <p:cNvPr id="6" name="Slide Number Placeholder 5"/>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40612221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defTabSz="914377">
              <a:defRPr/>
            </a:lvl1pPr>
          </a:lstStyle>
          <a:p>
            <a:pPr>
              <a:defRPr/>
            </a:pPr>
            <a:r>
              <a:rPr lang="en-US" smtClean="0"/>
              <a:t>TAIR 2016</a:t>
            </a:r>
            <a:endParaRPr lang="en-US"/>
          </a:p>
        </p:txBody>
      </p:sp>
      <p:sp>
        <p:nvSpPr>
          <p:cNvPr id="5" name="Slide Number Placeholder 5"/>
          <p:cNvSpPr>
            <a:spLocks noGrp="1"/>
          </p:cNvSpPr>
          <p:nvPr>
            <p:ph type="sldNum" sz="quarter" idx="11"/>
          </p:nvPr>
        </p:nvSpPr>
        <p:spPr/>
        <p:txBody>
          <a:bodyPr/>
          <a:lstStyle>
            <a:lvl1pPr defTabSz="914377">
              <a:defRPr/>
            </a:lvl1pPr>
          </a:lstStyle>
          <a:p>
            <a:pPr>
              <a:defRPr/>
            </a:pPr>
            <a:fld id="{CE8D626B-18A4-4C81-A613-F27B297E10EA}" type="slidenum">
              <a:rPr lang="en-US" smtClean="0"/>
              <a:pPr>
                <a:defRPr/>
              </a:pPr>
              <a:t>‹#›</a:t>
            </a:fld>
            <a:endParaRPr lang="en-US"/>
          </a:p>
        </p:txBody>
      </p:sp>
    </p:spTree>
    <p:extLst>
      <p:ext uri="{BB962C8B-B14F-4D97-AF65-F5344CB8AC3E}">
        <p14:creationId xmlns:p14="http://schemas.microsoft.com/office/powerpoint/2010/main" val="11034406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1218" y="1122363"/>
            <a:ext cx="5486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721218" y="3602038"/>
            <a:ext cx="5486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97BA7A-53D8-47E1-8DF4-91CBE3F76F85}" type="datetime1">
              <a:rPr lang="en-US" smtClean="0">
                <a:solidFill>
                  <a:srgbClr val="005F83">
                    <a:tint val="75000"/>
                  </a:srgbClr>
                </a:solidFill>
              </a:rPr>
              <a:pPr/>
              <a:t>3/9/2017</a:t>
            </a:fld>
            <a:endParaRPr lang="en-US">
              <a:solidFill>
                <a:srgbClr val="005F83">
                  <a:tint val="75000"/>
                </a:srgbClr>
              </a:solidFill>
            </a:endParaRPr>
          </a:p>
        </p:txBody>
      </p:sp>
      <p:sp>
        <p:nvSpPr>
          <p:cNvPr id="5" name="Footer Placeholder 4"/>
          <p:cNvSpPr>
            <a:spLocks noGrp="1"/>
          </p:cNvSpPr>
          <p:nvPr>
            <p:ph type="ftr" sz="quarter" idx="11"/>
          </p:nvPr>
        </p:nvSpPr>
        <p:spPr/>
        <p:txBody>
          <a:bodyPr/>
          <a:lstStyle/>
          <a:p>
            <a:endParaRPr lang="en-US">
              <a:solidFill>
                <a:srgbClr val="005F83">
                  <a:tint val="75000"/>
                </a:srgbClr>
              </a:solidFill>
            </a:endParaRPr>
          </a:p>
        </p:txBody>
      </p:sp>
      <p:sp>
        <p:nvSpPr>
          <p:cNvPr id="6" name="Slide Number Placeholder 5"/>
          <p:cNvSpPr>
            <a:spLocks noGrp="1"/>
          </p:cNvSpPr>
          <p:nvPr>
            <p:ph type="sldNum" sz="quarter" idx="12"/>
          </p:nvPr>
        </p:nvSpPr>
        <p:spPr/>
        <p:txBody>
          <a:bodyPr/>
          <a:lstStyle/>
          <a:p>
            <a:fld id="{42B960B7-1A5D-4A40-9C6E-0A7BBAA5F990}" type="slidenum">
              <a:rPr lang="en-US" smtClean="0">
                <a:solidFill>
                  <a:srgbClr val="005F83">
                    <a:tint val="75000"/>
                  </a:srgbClr>
                </a:solidFill>
              </a:rPr>
              <a:pPr/>
              <a:t>‹#›</a:t>
            </a:fld>
            <a:endParaRPr lang="en-US">
              <a:solidFill>
                <a:srgbClr val="005F83">
                  <a:tint val="75000"/>
                </a:srgb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99993" y="1802639"/>
            <a:ext cx="4084773" cy="1371600"/>
          </a:xfrm>
          <a:prstGeom prst="rect">
            <a:avLst/>
          </a:prstGeom>
          <a:noFill/>
          <a:ln>
            <a:noFill/>
          </a:ln>
        </p:spPr>
      </p:pic>
      <p:sp>
        <p:nvSpPr>
          <p:cNvPr id="9" name="Text Box 7"/>
          <p:cNvSpPr txBox="1"/>
          <p:nvPr userDrawn="1"/>
        </p:nvSpPr>
        <p:spPr>
          <a:xfrm>
            <a:off x="6876866" y="3133304"/>
            <a:ext cx="4731026" cy="12820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3000" b="1" dirty="0">
                <a:solidFill>
                  <a:srgbClr val="A6A6A6"/>
                </a:solidFill>
                <a:ea typeface="Calibri" panose="020F0502020204030204" pitchFamily="34" charset="0"/>
                <a:cs typeface="Times New Roman" panose="02020603050405020304" pitchFamily="18" charset="0"/>
              </a:rPr>
              <a:t>Texas Higher Education</a:t>
            </a:r>
            <a:endParaRPr lang="en-US" sz="3000" dirty="0">
              <a:solidFill>
                <a:srgbClr val="005F83"/>
              </a:solidFill>
              <a:ea typeface="Calibri" panose="020F0502020204030204" pitchFamily="34" charset="0"/>
              <a:cs typeface="Times New Roman" panose="02020603050405020304" pitchFamily="18" charset="0"/>
            </a:endParaRPr>
          </a:p>
          <a:p>
            <a:pPr algn="ctr"/>
            <a:r>
              <a:rPr lang="en-US" sz="3000" b="1" dirty="0">
                <a:solidFill>
                  <a:srgbClr val="A6A6A6"/>
                </a:solidFill>
                <a:ea typeface="Calibri" panose="020F0502020204030204" pitchFamily="34" charset="0"/>
                <a:cs typeface="Times New Roman" panose="02020603050405020304" pitchFamily="18" charset="0"/>
              </a:rPr>
              <a:t>Coordinating Board</a:t>
            </a:r>
            <a:endParaRPr lang="en-US" sz="3000" dirty="0">
              <a:solidFill>
                <a:srgbClr val="005F83"/>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9016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3B788-CED7-4AA7-B3A6-4C1094926646}" type="datetime1">
              <a:rPr lang="en-US" smtClean="0">
                <a:solidFill>
                  <a:srgbClr val="005F83">
                    <a:tint val="75000"/>
                  </a:srgbClr>
                </a:solidFill>
              </a:rPr>
              <a:pPr/>
              <a:t>3/9/2017</a:t>
            </a:fld>
            <a:endParaRPr lang="en-US">
              <a:solidFill>
                <a:srgbClr val="005F83">
                  <a:tint val="75000"/>
                </a:srgbClr>
              </a:solidFill>
            </a:endParaRPr>
          </a:p>
        </p:txBody>
      </p:sp>
      <p:sp>
        <p:nvSpPr>
          <p:cNvPr id="5" name="Footer Placeholder 4"/>
          <p:cNvSpPr>
            <a:spLocks noGrp="1"/>
          </p:cNvSpPr>
          <p:nvPr>
            <p:ph type="ftr" sz="quarter" idx="11"/>
          </p:nvPr>
        </p:nvSpPr>
        <p:spPr/>
        <p:txBody>
          <a:bodyPr/>
          <a:lstStyle/>
          <a:p>
            <a:endParaRPr lang="en-US">
              <a:solidFill>
                <a:srgbClr val="005F83">
                  <a:tint val="75000"/>
                </a:srgbClr>
              </a:solidFill>
            </a:endParaRPr>
          </a:p>
        </p:txBody>
      </p:sp>
      <p:sp>
        <p:nvSpPr>
          <p:cNvPr id="6" name="Slide Number Placeholder 5"/>
          <p:cNvSpPr>
            <a:spLocks noGrp="1"/>
          </p:cNvSpPr>
          <p:nvPr>
            <p:ph type="sldNum" sz="quarter" idx="12"/>
          </p:nvPr>
        </p:nvSpPr>
        <p:spPr/>
        <p:txBody>
          <a:bodyPr/>
          <a:lstStyle/>
          <a:p>
            <a:fld id="{42B960B7-1A5D-4A40-9C6E-0A7BBAA5F990}" type="slidenum">
              <a:rPr lang="en-US" smtClean="0">
                <a:solidFill>
                  <a:srgbClr val="005F83">
                    <a:tint val="75000"/>
                  </a:srgbClr>
                </a:solidFill>
              </a:rPr>
              <a:pPr/>
              <a:t>‹#›</a:t>
            </a:fld>
            <a:endParaRPr lang="en-US">
              <a:solidFill>
                <a:srgbClr val="005F83">
                  <a:tint val="75000"/>
                </a:srgb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58719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CDEF5A-4AB5-45F6-BBE5-999A3ABA6EB5}" type="datetime1">
              <a:rPr lang="en-US" smtClean="0">
                <a:solidFill>
                  <a:srgbClr val="005F83">
                    <a:tint val="75000"/>
                  </a:srgbClr>
                </a:solidFill>
              </a:rPr>
              <a:pPr/>
              <a:t>3/9/2017</a:t>
            </a:fld>
            <a:endParaRPr lang="en-US">
              <a:solidFill>
                <a:srgbClr val="005F83">
                  <a:tint val="75000"/>
                </a:srgbClr>
              </a:solidFill>
            </a:endParaRPr>
          </a:p>
        </p:txBody>
      </p:sp>
      <p:sp>
        <p:nvSpPr>
          <p:cNvPr id="5" name="Footer Placeholder 4"/>
          <p:cNvSpPr>
            <a:spLocks noGrp="1"/>
          </p:cNvSpPr>
          <p:nvPr>
            <p:ph type="ftr" sz="quarter" idx="11"/>
          </p:nvPr>
        </p:nvSpPr>
        <p:spPr/>
        <p:txBody>
          <a:bodyPr/>
          <a:lstStyle/>
          <a:p>
            <a:endParaRPr lang="en-US">
              <a:solidFill>
                <a:srgbClr val="005F83">
                  <a:tint val="75000"/>
                </a:srgbClr>
              </a:solidFill>
            </a:endParaRPr>
          </a:p>
        </p:txBody>
      </p:sp>
      <p:sp>
        <p:nvSpPr>
          <p:cNvPr id="6" name="Slide Number Placeholder 5"/>
          <p:cNvSpPr>
            <a:spLocks noGrp="1"/>
          </p:cNvSpPr>
          <p:nvPr>
            <p:ph type="sldNum" sz="quarter" idx="12"/>
          </p:nvPr>
        </p:nvSpPr>
        <p:spPr/>
        <p:txBody>
          <a:bodyPr/>
          <a:lstStyle/>
          <a:p>
            <a:fld id="{42B960B7-1A5D-4A40-9C6E-0A7BBAA5F990}" type="slidenum">
              <a:rPr lang="en-US" smtClean="0">
                <a:solidFill>
                  <a:srgbClr val="005F83">
                    <a:tint val="75000"/>
                  </a:srgbClr>
                </a:solidFill>
              </a:rPr>
              <a:pPr/>
              <a:t>‹#›</a:t>
            </a:fld>
            <a:endParaRPr lang="en-US" dirty="0">
              <a:solidFill>
                <a:srgbClr val="005F83">
                  <a:tint val="75000"/>
                </a:srgb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2023" y="1147860"/>
            <a:ext cx="6807953" cy="2286000"/>
          </a:xfrm>
          <a:prstGeom prst="rect">
            <a:avLst/>
          </a:prstGeom>
          <a:noFill/>
          <a:ln>
            <a:noFill/>
          </a:ln>
        </p:spPr>
      </p:pic>
      <p:sp>
        <p:nvSpPr>
          <p:cNvPr id="9" name="Text Box 7"/>
          <p:cNvSpPr txBox="1"/>
          <p:nvPr userDrawn="1"/>
        </p:nvSpPr>
        <p:spPr>
          <a:xfrm>
            <a:off x="2929144" y="3333948"/>
            <a:ext cx="6321011" cy="166212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4800" b="1" dirty="0">
                <a:solidFill>
                  <a:srgbClr val="A6A6A6"/>
                </a:solidFill>
                <a:ea typeface="Calibri" panose="020F0502020204030204" pitchFamily="34" charset="0"/>
                <a:cs typeface="Times New Roman" panose="02020603050405020304" pitchFamily="18" charset="0"/>
              </a:rPr>
              <a:t>Texas Higher Education</a:t>
            </a:r>
            <a:endParaRPr lang="en-US" sz="4800" dirty="0">
              <a:solidFill>
                <a:srgbClr val="005F83"/>
              </a:solidFill>
              <a:ea typeface="Calibri" panose="020F0502020204030204" pitchFamily="34" charset="0"/>
              <a:cs typeface="Times New Roman" panose="02020603050405020304" pitchFamily="18" charset="0"/>
            </a:endParaRPr>
          </a:p>
          <a:p>
            <a:pPr algn="ctr"/>
            <a:r>
              <a:rPr lang="en-US" sz="4800" b="1" dirty="0">
                <a:solidFill>
                  <a:srgbClr val="A6A6A6"/>
                </a:solidFill>
                <a:ea typeface="Calibri" panose="020F0502020204030204" pitchFamily="34" charset="0"/>
                <a:cs typeface="Times New Roman" panose="02020603050405020304" pitchFamily="18" charset="0"/>
              </a:rPr>
              <a:t>Coordinating Board</a:t>
            </a:r>
            <a:endParaRPr lang="en-US" sz="4800" dirty="0">
              <a:solidFill>
                <a:srgbClr val="005F83"/>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9418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C422BD9-7A36-4675-9576-44FCD0757E72}" type="datetime1">
              <a:rPr lang="en-US" smtClean="0">
                <a:solidFill>
                  <a:srgbClr val="005F83">
                    <a:tint val="75000"/>
                  </a:srgbClr>
                </a:solidFill>
              </a:rPr>
              <a:pPr/>
              <a:t>3/9/2017</a:t>
            </a:fld>
            <a:endParaRPr lang="en-US">
              <a:solidFill>
                <a:srgbClr val="005F83">
                  <a:tint val="75000"/>
                </a:srgbClr>
              </a:solidFill>
            </a:endParaRPr>
          </a:p>
        </p:txBody>
      </p:sp>
      <p:sp>
        <p:nvSpPr>
          <p:cNvPr id="6" name="Footer Placeholder 5"/>
          <p:cNvSpPr>
            <a:spLocks noGrp="1"/>
          </p:cNvSpPr>
          <p:nvPr>
            <p:ph type="ftr" sz="quarter" idx="11"/>
          </p:nvPr>
        </p:nvSpPr>
        <p:spPr/>
        <p:txBody>
          <a:bodyPr/>
          <a:lstStyle/>
          <a:p>
            <a:endParaRPr lang="en-US">
              <a:solidFill>
                <a:srgbClr val="005F83">
                  <a:tint val="75000"/>
                </a:srgbClr>
              </a:solidFill>
            </a:endParaRPr>
          </a:p>
        </p:txBody>
      </p:sp>
      <p:sp>
        <p:nvSpPr>
          <p:cNvPr id="7" name="Slide Number Placeholder 6"/>
          <p:cNvSpPr>
            <a:spLocks noGrp="1"/>
          </p:cNvSpPr>
          <p:nvPr>
            <p:ph type="sldNum" sz="quarter" idx="12"/>
          </p:nvPr>
        </p:nvSpPr>
        <p:spPr/>
        <p:txBody>
          <a:bodyPr/>
          <a:lstStyle/>
          <a:p>
            <a:fld id="{42B960B7-1A5D-4A40-9C6E-0A7BBAA5F990}" type="slidenum">
              <a:rPr lang="en-US" smtClean="0">
                <a:solidFill>
                  <a:srgbClr val="005F83">
                    <a:tint val="75000"/>
                  </a:srgbClr>
                </a:solidFill>
              </a:rPr>
              <a:pPr/>
              <a:t>‹#›</a:t>
            </a:fld>
            <a:endParaRPr lang="en-US">
              <a:solidFill>
                <a:srgbClr val="005F83">
                  <a:tint val="75000"/>
                </a:srgbClr>
              </a:solidFill>
            </a:endParaRPr>
          </a:p>
        </p:txBody>
      </p:sp>
      <p:sp>
        <p:nvSpPr>
          <p:cNvPr id="8" name="Title 7"/>
          <p:cNvSpPr>
            <a:spLocks noGrp="1"/>
          </p:cNvSpPr>
          <p:nvPr>
            <p:ph type="title"/>
          </p:nvPr>
        </p:nvSpPr>
        <p:spPr>
          <a:xfrm>
            <a:off x="838200" y="538929"/>
            <a:ext cx="10515600" cy="701731"/>
          </a:xfrm>
          <a:solidFill>
            <a:srgbClr val="005B83"/>
          </a:solidFill>
        </p:spPr>
        <p:txBody>
          <a:bodyPr>
            <a:spAutoFit/>
          </a:bodyPr>
          <a:lstStyle>
            <a:lvl1pPr algn="ct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589653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solidFill>
            <a:srgbClr val="005B8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a:solidFill>
            <a:srgbClr val="005B8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27FBF-B971-4BF1-8DDB-089EBC527EA3}" type="datetime1">
              <a:rPr lang="en-US" smtClean="0">
                <a:solidFill>
                  <a:srgbClr val="005F83">
                    <a:tint val="75000"/>
                  </a:srgbClr>
                </a:solidFill>
              </a:rPr>
              <a:pPr/>
              <a:t>3/9/2017</a:t>
            </a:fld>
            <a:endParaRPr lang="en-US">
              <a:solidFill>
                <a:srgbClr val="005F83">
                  <a:tint val="75000"/>
                </a:srgbClr>
              </a:solidFill>
            </a:endParaRPr>
          </a:p>
        </p:txBody>
      </p:sp>
      <p:sp>
        <p:nvSpPr>
          <p:cNvPr id="8" name="Footer Placeholder 7"/>
          <p:cNvSpPr>
            <a:spLocks noGrp="1"/>
          </p:cNvSpPr>
          <p:nvPr>
            <p:ph type="ftr" sz="quarter" idx="11"/>
          </p:nvPr>
        </p:nvSpPr>
        <p:spPr/>
        <p:txBody>
          <a:bodyPr/>
          <a:lstStyle/>
          <a:p>
            <a:endParaRPr lang="en-US">
              <a:solidFill>
                <a:srgbClr val="005F83">
                  <a:tint val="75000"/>
                </a:srgbClr>
              </a:solidFill>
            </a:endParaRPr>
          </a:p>
        </p:txBody>
      </p:sp>
      <p:sp>
        <p:nvSpPr>
          <p:cNvPr id="9" name="Slide Number Placeholder 8"/>
          <p:cNvSpPr>
            <a:spLocks noGrp="1"/>
          </p:cNvSpPr>
          <p:nvPr>
            <p:ph type="sldNum" sz="quarter" idx="12"/>
          </p:nvPr>
        </p:nvSpPr>
        <p:spPr/>
        <p:txBody>
          <a:bodyPr/>
          <a:lstStyle/>
          <a:p>
            <a:fld id="{42B960B7-1A5D-4A40-9C6E-0A7BBAA5F990}" type="slidenum">
              <a:rPr lang="en-US" smtClean="0">
                <a:solidFill>
                  <a:srgbClr val="005F83">
                    <a:tint val="75000"/>
                  </a:srgbClr>
                </a:solidFill>
              </a:rPr>
              <a:pPr/>
              <a:t>‹#›</a:t>
            </a:fld>
            <a:endParaRPr lang="en-US" dirty="0">
              <a:solidFill>
                <a:srgbClr val="005F83">
                  <a:tint val="75000"/>
                </a:srgbClr>
              </a:solidFill>
            </a:endParaRPr>
          </a:p>
        </p:txBody>
      </p:sp>
      <p:sp>
        <p:nvSpPr>
          <p:cNvPr id="10" name="Title 9"/>
          <p:cNvSpPr>
            <a:spLocks noGrp="1"/>
          </p:cNvSpPr>
          <p:nvPr>
            <p:ph type="title"/>
          </p:nvPr>
        </p:nvSpPr>
        <p:spPr>
          <a:xfrm>
            <a:off x="838200" y="365125"/>
            <a:ext cx="10515600" cy="114935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053220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BACA31-0934-446B-B13F-460152A62521}" type="datetime1">
              <a:rPr lang="en-US" smtClean="0">
                <a:solidFill>
                  <a:srgbClr val="005F83">
                    <a:tint val="75000"/>
                  </a:srgbClr>
                </a:solidFill>
              </a:rPr>
              <a:pPr/>
              <a:t>3/9/2017</a:t>
            </a:fld>
            <a:endParaRPr lang="en-US">
              <a:solidFill>
                <a:srgbClr val="005F83">
                  <a:tint val="75000"/>
                </a:srgbClr>
              </a:solidFill>
            </a:endParaRPr>
          </a:p>
        </p:txBody>
      </p:sp>
      <p:sp>
        <p:nvSpPr>
          <p:cNvPr id="4" name="Footer Placeholder 3"/>
          <p:cNvSpPr>
            <a:spLocks noGrp="1"/>
          </p:cNvSpPr>
          <p:nvPr>
            <p:ph type="ftr" sz="quarter" idx="11"/>
          </p:nvPr>
        </p:nvSpPr>
        <p:spPr/>
        <p:txBody>
          <a:bodyPr/>
          <a:lstStyle/>
          <a:p>
            <a:endParaRPr lang="en-US">
              <a:solidFill>
                <a:srgbClr val="005F83">
                  <a:tint val="75000"/>
                </a:srgbClr>
              </a:solidFill>
            </a:endParaRPr>
          </a:p>
        </p:txBody>
      </p:sp>
      <p:sp>
        <p:nvSpPr>
          <p:cNvPr id="5" name="Slide Number Placeholder 4"/>
          <p:cNvSpPr>
            <a:spLocks noGrp="1"/>
          </p:cNvSpPr>
          <p:nvPr>
            <p:ph type="sldNum" sz="quarter" idx="12"/>
          </p:nvPr>
        </p:nvSpPr>
        <p:spPr/>
        <p:txBody>
          <a:bodyPr/>
          <a:lstStyle/>
          <a:p>
            <a:fld id="{42B960B7-1A5D-4A40-9C6E-0A7BBAA5F990}" type="slidenum">
              <a:rPr lang="en-US" smtClean="0">
                <a:solidFill>
                  <a:srgbClr val="005F83">
                    <a:tint val="75000"/>
                  </a:srgbClr>
                </a:solidFill>
              </a:rPr>
              <a:pPr/>
              <a:t>‹#›</a:t>
            </a:fld>
            <a:endParaRPr lang="en-US">
              <a:solidFill>
                <a:srgbClr val="005F83">
                  <a:tint val="75000"/>
                </a:srgbClr>
              </a:solidFill>
            </a:endParaRPr>
          </a:p>
        </p:txBody>
      </p:sp>
    </p:spTree>
    <p:extLst>
      <p:ext uri="{BB962C8B-B14F-4D97-AF65-F5344CB8AC3E}">
        <p14:creationId xmlns:p14="http://schemas.microsoft.com/office/powerpoint/2010/main" val="23836656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5AF84-87F5-491B-B55F-05890D2A79EA}" type="datetime1">
              <a:rPr lang="en-US" smtClean="0">
                <a:solidFill>
                  <a:srgbClr val="005F83">
                    <a:tint val="75000"/>
                  </a:srgbClr>
                </a:solidFill>
              </a:rPr>
              <a:pPr/>
              <a:t>3/9/2017</a:t>
            </a:fld>
            <a:endParaRPr lang="en-US">
              <a:solidFill>
                <a:srgbClr val="005F83">
                  <a:tint val="75000"/>
                </a:srgbClr>
              </a:solidFill>
            </a:endParaRPr>
          </a:p>
        </p:txBody>
      </p:sp>
      <p:sp>
        <p:nvSpPr>
          <p:cNvPr id="3" name="Footer Placeholder 2"/>
          <p:cNvSpPr>
            <a:spLocks noGrp="1"/>
          </p:cNvSpPr>
          <p:nvPr>
            <p:ph type="ftr" sz="quarter" idx="11"/>
          </p:nvPr>
        </p:nvSpPr>
        <p:spPr/>
        <p:txBody>
          <a:bodyPr/>
          <a:lstStyle/>
          <a:p>
            <a:endParaRPr lang="en-US">
              <a:solidFill>
                <a:srgbClr val="005F83">
                  <a:tint val="75000"/>
                </a:srgbClr>
              </a:solidFill>
            </a:endParaRPr>
          </a:p>
        </p:txBody>
      </p:sp>
      <p:sp>
        <p:nvSpPr>
          <p:cNvPr id="4" name="Slide Number Placeholder 3"/>
          <p:cNvSpPr>
            <a:spLocks noGrp="1"/>
          </p:cNvSpPr>
          <p:nvPr>
            <p:ph type="sldNum" sz="quarter" idx="12"/>
          </p:nvPr>
        </p:nvSpPr>
        <p:spPr/>
        <p:txBody>
          <a:bodyPr/>
          <a:lstStyle/>
          <a:p>
            <a:fld id="{42B960B7-1A5D-4A40-9C6E-0A7BBAA5F990}" type="slidenum">
              <a:rPr lang="en-US" smtClean="0">
                <a:solidFill>
                  <a:srgbClr val="005F83">
                    <a:tint val="75000"/>
                  </a:srgbClr>
                </a:solidFill>
              </a:rPr>
              <a:pPr/>
              <a:t>‹#›</a:t>
            </a:fld>
            <a:endParaRPr lang="en-US">
              <a:solidFill>
                <a:srgbClr val="005F83">
                  <a:tint val="75000"/>
                </a:srgbClr>
              </a:solidFill>
            </a:endParaRPr>
          </a:p>
        </p:txBody>
      </p:sp>
      <p:sp>
        <p:nvSpPr>
          <p:cNvPr id="5" name="TextBox 4"/>
          <p:cNvSpPr txBox="1"/>
          <p:nvPr userDrawn="1"/>
        </p:nvSpPr>
        <p:spPr>
          <a:xfrm>
            <a:off x="0" y="355138"/>
            <a:ext cx="12192000" cy="730712"/>
          </a:xfrm>
          <a:prstGeom prst="rect">
            <a:avLst/>
          </a:prstGeom>
          <a:solidFill>
            <a:srgbClr val="FFC000"/>
          </a:solidFill>
        </p:spPr>
        <p:txBody>
          <a:bodyPr wrap="none" rtlCol="0">
            <a:noAutofit/>
          </a:bodyPr>
          <a:lstStyle/>
          <a:p>
            <a:endParaRPr lang="en-US" sz="1350" dirty="0">
              <a:solidFill>
                <a:srgbClr val="FFFFFF"/>
              </a:solidFill>
            </a:endParaRPr>
          </a:p>
        </p:txBody>
      </p:sp>
    </p:spTree>
    <p:extLst>
      <p:ext uri="{BB962C8B-B14F-4D97-AF65-F5344CB8AC3E}">
        <p14:creationId xmlns:p14="http://schemas.microsoft.com/office/powerpoint/2010/main" val="20716601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9BBA4-CB6E-46E2-85B2-E35DF2B4EE35}" type="datetime1">
              <a:rPr lang="en-US" smtClean="0"/>
              <a:t>3/9/2017</a:t>
            </a:fld>
            <a:endParaRPr lang="en-US"/>
          </a:p>
        </p:txBody>
      </p:sp>
      <p:sp>
        <p:nvSpPr>
          <p:cNvPr id="5" name="Footer Placeholder 4"/>
          <p:cNvSpPr>
            <a:spLocks noGrp="1"/>
          </p:cNvSpPr>
          <p:nvPr>
            <p:ph type="ftr" sz="quarter" idx="11"/>
          </p:nvPr>
        </p:nvSpPr>
        <p:spPr/>
        <p:txBody>
          <a:bodyPr/>
          <a:lstStyle/>
          <a:p>
            <a:r>
              <a:rPr lang="en-US" smtClean="0"/>
              <a:t>TAIR 2016</a:t>
            </a:r>
            <a:endParaRPr lang="en-US"/>
          </a:p>
        </p:txBody>
      </p:sp>
      <p:sp>
        <p:nvSpPr>
          <p:cNvPr id="6" name="Slide Number Placeholder 5"/>
          <p:cNvSpPr>
            <a:spLocks noGrp="1"/>
          </p:cNvSpPr>
          <p:nvPr>
            <p:ph type="sldNum" sz="quarter" idx="12"/>
          </p:nvPr>
        </p:nvSpPr>
        <p:spPr/>
        <p:txBody>
          <a:bodyPr/>
          <a:lstStyle/>
          <a:p>
            <a:fld id="{42B960B7-1A5D-4A40-9C6E-0A7BBAA5F990}"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00544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005B83"/>
          </a:solidFill>
        </p:spPr>
        <p:txBody>
          <a:bodyPr anchor="b"/>
          <a:lstStyle>
            <a:lvl1pP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29213" y="457201"/>
            <a:ext cx="6226175"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9D4F50-C12E-481E-9933-2C3DCCD8F64C}" type="datetime1">
              <a:rPr lang="en-US" smtClean="0">
                <a:solidFill>
                  <a:srgbClr val="005F83">
                    <a:tint val="75000"/>
                  </a:srgbClr>
                </a:solidFill>
              </a:rPr>
              <a:pPr/>
              <a:t>3/9/2017</a:t>
            </a:fld>
            <a:endParaRPr lang="en-US">
              <a:solidFill>
                <a:srgbClr val="005F83">
                  <a:tint val="75000"/>
                </a:srgbClr>
              </a:solidFill>
            </a:endParaRPr>
          </a:p>
        </p:txBody>
      </p:sp>
      <p:sp>
        <p:nvSpPr>
          <p:cNvPr id="6" name="Footer Placeholder 5"/>
          <p:cNvSpPr>
            <a:spLocks noGrp="1"/>
          </p:cNvSpPr>
          <p:nvPr>
            <p:ph type="ftr" sz="quarter" idx="11"/>
          </p:nvPr>
        </p:nvSpPr>
        <p:spPr/>
        <p:txBody>
          <a:bodyPr/>
          <a:lstStyle/>
          <a:p>
            <a:endParaRPr lang="en-US">
              <a:solidFill>
                <a:srgbClr val="005F83">
                  <a:tint val="75000"/>
                </a:srgbClr>
              </a:solidFill>
            </a:endParaRPr>
          </a:p>
        </p:txBody>
      </p:sp>
      <p:sp>
        <p:nvSpPr>
          <p:cNvPr id="7" name="Slide Number Placeholder 6"/>
          <p:cNvSpPr>
            <a:spLocks noGrp="1"/>
          </p:cNvSpPr>
          <p:nvPr>
            <p:ph type="sldNum" sz="quarter" idx="12"/>
          </p:nvPr>
        </p:nvSpPr>
        <p:spPr/>
        <p:txBody>
          <a:bodyPr/>
          <a:lstStyle/>
          <a:p>
            <a:fld id="{42B960B7-1A5D-4A40-9C6E-0A7BBAA5F990}" type="slidenum">
              <a:rPr lang="en-US" smtClean="0">
                <a:solidFill>
                  <a:srgbClr val="005F83">
                    <a:tint val="75000"/>
                  </a:srgbClr>
                </a:solidFill>
              </a:rPr>
              <a:pPr/>
              <a:t>‹#›</a:t>
            </a:fld>
            <a:endParaRPr lang="en-US">
              <a:solidFill>
                <a:srgbClr val="005F83">
                  <a:tint val="75000"/>
                </a:srgbClr>
              </a:solidFill>
            </a:endParaRPr>
          </a:p>
        </p:txBody>
      </p:sp>
    </p:spTree>
    <p:extLst>
      <p:ext uri="{BB962C8B-B14F-4D97-AF65-F5344CB8AC3E}">
        <p14:creationId xmlns:p14="http://schemas.microsoft.com/office/powerpoint/2010/main" val="36605522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3F8FB-C2D1-4FDA-ABFE-FEA876E66E75}" type="datetime1">
              <a:rPr lang="en-US" smtClean="0">
                <a:solidFill>
                  <a:srgbClr val="005F83">
                    <a:tint val="75000"/>
                  </a:srgbClr>
                </a:solidFill>
              </a:rPr>
              <a:pPr/>
              <a:t>3/9/2017</a:t>
            </a:fld>
            <a:endParaRPr lang="en-US">
              <a:solidFill>
                <a:srgbClr val="005F83">
                  <a:tint val="75000"/>
                </a:srgbClr>
              </a:solidFill>
            </a:endParaRPr>
          </a:p>
        </p:txBody>
      </p:sp>
      <p:sp>
        <p:nvSpPr>
          <p:cNvPr id="6" name="Footer Placeholder 5"/>
          <p:cNvSpPr>
            <a:spLocks noGrp="1"/>
          </p:cNvSpPr>
          <p:nvPr>
            <p:ph type="ftr" sz="quarter" idx="11"/>
          </p:nvPr>
        </p:nvSpPr>
        <p:spPr/>
        <p:txBody>
          <a:bodyPr/>
          <a:lstStyle/>
          <a:p>
            <a:endParaRPr lang="en-US">
              <a:solidFill>
                <a:srgbClr val="005F83">
                  <a:tint val="75000"/>
                </a:srgbClr>
              </a:solidFill>
            </a:endParaRPr>
          </a:p>
        </p:txBody>
      </p:sp>
      <p:sp>
        <p:nvSpPr>
          <p:cNvPr id="7" name="Slide Number Placeholder 6"/>
          <p:cNvSpPr>
            <a:spLocks noGrp="1"/>
          </p:cNvSpPr>
          <p:nvPr>
            <p:ph type="sldNum" sz="quarter" idx="12"/>
          </p:nvPr>
        </p:nvSpPr>
        <p:spPr/>
        <p:txBody>
          <a:bodyPr/>
          <a:lstStyle/>
          <a:p>
            <a:fld id="{42B960B7-1A5D-4A40-9C6E-0A7BBAA5F990}" type="slidenum">
              <a:rPr lang="en-US" smtClean="0">
                <a:solidFill>
                  <a:srgbClr val="005F83">
                    <a:tint val="75000"/>
                  </a:srgbClr>
                </a:solidFill>
              </a:rPr>
              <a:pPr/>
              <a:t>‹#›</a:t>
            </a:fld>
            <a:endParaRPr lang="en-US">
              <a:solidFill>
                <a:srgbClr val="005F83">
                  <a:tint val="75000"/>
                </a:srgbClr>
              </a:solidFill>
            </a:endParaRPr>
          </a:p>
        </p:txBody>
      </p:sp>
    </p:spTree>
    <p:extLst>
      <p:ext uri="{BB962C8B-B14F-4D97-AF65-F5344CB8AC3E}">
        <p14:creationId xmlns:p14="http://schemas.microsoft.com/office/powerpoint/2010/main" val="312490367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CA1A8-3755-4E03-9976-2EC4D1EF86D2}" type="datetime1">
              <a:rPr lang="en-US" smtClean="0">
                <a:solidFill>
                  <a:srgbClr val="005F83">
                    <a:tint val="75000"/>
                  </a:srgbClr>
                </a:solidFill>
              </a:rPr>
              <a:pPr/>
              <a:t>3/9/2017</a:t>
            </a:fld>
            <a:endParaRPr lang="en-US">
              <a:solidFill>
                <a:srgbClr val="005F83">
                  <a:tint val="75000"/>
                </a:srgbClr>
              </a:solidFill>
            </a:endParaRPr>
          </a:p>
        </p:txBody>
      </p:sp>
      <p:sp>
        <p:nvSpPr>
          <p:cNvPr id="5" name="Footer Placeholder 4"/>
          <p:cNvSpPr>
            <a:spLocks noGrp="1"/>
          </p:cNvSpPr>
          <p:nvPr>
            <p:ph type="ftr" sz="quarter" idx="11"/>
          </p:nvPr>
        </p:nvSpPr>
        <p:spPr/>
        <p:txBody>
          <a:bodyPr/>
          <a:lstStyle/>
          <a:p>
            <a:endParaRPr lang="en-US">
              <a:solidFill>
                <a:srgbClr val="005F83">
                  <a:tint val="75000"/>
                </a:srgbClr>
              </a:solidFill>
            </a:endParaRPr>
          </a:p>
        </p:txBody>
      </p:sp>
      <p:sp>
        <p:nvSpPr>
          <p:cNvPr id="6" name="Slide Number Placeholder 5"/>
          <p:cNvSpPr>
            <a:spLocks noGrp="1"/>
          </p:cNvSpPr>
          <p:nvPr>
            <p:ph type="sldNum" sz="quarter" idx="12"/>
          </p:nvPr>
        </p:nvSpPr>
        <p:spPr/>
        <p:txBody>
          <a:bodyPr/>
          <a:lstStyle/>
          <a:p>
            <a:fld id="{42B960B7-1A5D-4A40-9C6E-0A7BBAA5F990}" type="slidenum">
              <a:rPr lang="en-US" smtClean="0">
                <a:solidFill>
                  <a:srgbClr val="005F83">
                    <a:tint val="75000"/>
                  </a:srgbClr>
                </a:solidFill>
              </a:rPr>
              <a:pPr/>
              <a:t>‹#›</a:t>
            </a:fld>
            <a:endParaRPr lang="en-US">
              <a:solidFill>
                <a:srgbClr val="005F83">
                  <a:tint val="75000"/>
                </a:srgbClr>
              </a:solidFill>
            </a:endParaRPr>
          </a:p>
        </p:txBody>
      </p:sp>
    </p:spTree>
    <p:extLst>
      <p:ext uri="{BB962C8B-B14F-4D97-AF65-F5344CB8AC3E}">
        <p14:creationId xmlns:p14="http://schemas.microsoft.com/office/powerpoint/2010/main" val="47768927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8E58B-B472-4410-84AD-50E4AF135A22}" type="datetime1">
              <a:rPr lang="en-US" smtClean="0">
                <a:solidFill>
                  <a:srgbClr val="005F83">
                    <a:tint val="75000"/>
                  </a:srgbClr>
                </a:solidFill>
              </a:rPr>
              <a:pPr/>
              <a:t>3/9/2017</a:t>
            </a:fld>
            <a:endParaRPr lang="en-US">
              <a:solidFill>
                <a:srgbClr val="005F83">
                  <a:tint val="75000"/>
                </a:srgbClr>
              </a:solidFill>
            </a:endParaRPr>
          </a:p>
        </p:txBody>
      </p:sp>
      <p:sp>
        <p:nvSpPr>
          <p:cNvPr id="5" name="Footer Placeholder 4"/>
          <p:cNvSpPr>
            <a:spLocks noGrp="1"/>
          </p:cNvSpPr>
          <p:nvPr>
            <p:ph type="ftr" sz="quarter" idx="11"/>
          </p:nvPr>
        </p:nvSpPr>
        <p:spPr/>
        <p:txBody>
          <a:bodyPr/>
          <a:lstStyle/>
          <a:p>
            <a:endParaRPr lang="en-US">
              <a:solidFill>
                <a:srgbClr val="005F83">
                  <a:tint val="75000"/>
                </a:srgbClr>
              </a:solidFill>
            </a:endParaRPr>
          </a:p>
        </p:txBody>
      </p:sp>
      <p:sp>
        <p:nvSpPr>
          <p:cNvPr id="6" name="Slide Number Placeholder 5"/>
          <p:cNvSpPr>
            <a:spLocks noGrp="1"/>
          </p:cNvSpPr>
          <p:nvPr>
            <p:ph type="sldNum" sz="quarter" idx="12"/>
          </p:nvPr>
        </p:nvSpPr>
        <p:spPr/>
        <p:txBody>
          <a:bodyPr/>
          <a:lstStyle/>
          <a:p>
            <a:fld id="{42B960B7-1A5D-4A40-9C6E-0A7BBAA5F990}" type="slidenum">
              <a:rPr lang="en-US" smtClean="0">
                <a:solidFill>
                  <a:srgbClr val="005F83">
                    <a:tint val="75000"/>
                  </a:srgbClr>
                </a:solidFill>
              </a:rPr>
              <a:pPr/>
              <a:t>‹#›</a:t>
            </a:fld>
            <a:endParaRPr lang="en-US">
              <a:solidFill>
                <a:srgbClr val="005F83">
                  <a:tint val="75000"/>
                </a:srgbClr>
              </a:solidFill>
            </a:endParaRPr>
          </a:p>
        </p:txBody>
      </p:sp>
    </p:spTree>
    <p:extLst>
      <p:ext uri="{BB962C8B-B14F-4D97-AF65-F5344CB8AC3E}">
        <p14:creationId xmlns:p14="http://schemas.microsoft.com/office/powerpoint/2010/main" val="45233809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defTabSz="914400">
              <a:defRPr/>
            </a:lvl1pPr>
          </a:lstStyle>
          <a:p>
            <a:pPr>
              <a:defRPr/>
            </a:pPr>
            <a:endParaRPr lang="en-US">
              <a:solidFill>
                <a:srgbClr val="005F83">
                  <a:tint val="75000"/>
                </a:srgbClr>
              </a:solidFill>
            </a:endParaRPr>
          </a:p>
        </p:txBody>
      </p:sp>
      <p:sp>
        <p:nvSpPr>
          <p:cNvPr id="5" name="Slide Number Placeholder 5"/>
          <p:cNvSpPr>
            <a:spLocks noGrp="1"/>
          </p:cNvSpPr>
          <p:nvPr>
            <p:ph type="sldNum" sz="quarter" idx="11"/>
          </p:nvPr>
        </p:nvSpPr>
        <p:spPr/>
        <p:txBody>
          <a:bodyPr/>
          <a:lstStyle>
            <a:lvl1pPr defTabSz="914400">
              <a:defRPr/>
            </a:lvl1pPr>
          </a:lstStyle>
          <a:p>
            <a:pPr>
              <a:defRPr/>
            </a:pPr>
            <a:fld id="{CE8D626B-18A4-4C81-A613-F27B297E10EA}" type="slidenum">
              <a:rPr lang="en-US" smtClean="0">
                <a:solidFill>
                  <a:srgbClr val="005F83">
                    <a:tint val="75000"/>
                  </a:srgbClr>
                </a:solidFill>
              </a:rPr>
              <a:pPr>
                <a:defRPr/>
              </a:pPr>
              <a:t>‹#›</a:t>
            </a:fld>
            <a:endParaRPr lang="en-US">
              <a:solidFill>
                <a:srgbClr val="005F83">
                  <a:tint val="75000"/>
                </a:srgbClr>
              </a:solidFill>
            </a:endParaRPr>
          </a:p>
        </p:txBody>
      </p:sp>
    </p:spTree>
    <p:extLst>
      <p:ext uri="{BB962C8B-B14F-4D97-AF65-F5344CB8AC3E}">
        <p14:creationId xmlns:p14="http://schemas.microsoft.com/office/powerpoint/2010/main" val="22790937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458FC1-F8C8-41D1-8EAB-28A27F4E1556}" type="datetime1">
              <a:rPr lang="en-US" smtClean="0">
                <a:solidFill>
                  <a:prstClr val="black">
                    <a:tint val="75000"/>
                  </a:prstClr>
                </a:solidFill>
              </a:rPr>
              <a:pPr/>
              <a:t>3/9/2017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2B960B7-1A5D-4A40-9C6E-0A7BBAA5F990}" type="slidenum">
              <a:rPr lang="en-US" smtClean="0">
                <a:solidFill>
                  <a:prstClr val="white"/>
                </a:solidFill>
              </a:rPr>
              <a:pPr/>
              <a:t>‹#›</a:t>
            </a:fld>
            <a:endParaRPr lang="en-US" dirty="0">
              <a:solidFill>
                <a:prstClr val="white"/>
              </a:solidFill>
            </a:endParaRPr>
          </a:p>
        </p:txBody>
      </p:sp>
      <p:sp>
        <p:nvSpPr>
          <p:cNvPr id="8" name="Text Box 7"/>
          <p:cNvSpPr txBox="1"/>
          <p:nvPr userDrawn="1"/>
        </p:nvSpPr>
        <p:spPr>
          <a:xfrm>
            <a:off x="6581993" y="3133306"/>
            <a:ext cx="5209888" cy="12820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3000" b="1" dirty="0">
                <a:solidFill>
                  <a:srgbClr val="A6A6A6"/>
                </a:solidFill>
                <a:ea typeface="Calibri" panose="020F0502020204030204" pitchFamily="34" charset="0"/>
                <a:cs typeface="Times New Roman" panose="02020603050405020304" pitchFamily="18" charset="0"/>
              </a:rPr>
              <a:t>Texas Higher Education</a:t>
            </a:r>
            <a:endParaRPr lang="en-US" sz="3000" dirty="0">
              <a:solidFill>
                <a:prstClr val="black"/>
              </a:solidFill>
              <a:ea typeface="Calibri" panose="020F0502020204030204" pitchFamily="34" charset="0"/>
              <a:cs typeface="Times New Roman" panose="02020603050405020304" pitchFamily="18" charset="0"/>
            </a:endParaRPr>
          </a:p>
          <a:p>
            <a:pPr algn="ctr"/>
            <a:r>
              <a:rPr lang="en-US" sz="3000" b="1" dirty="0">
                <a:solidFill>
                  <a:srgbClr val="A6A6A6"/>
                </a:solidFill>
                <a:ea typeface="Calibri" panose="020F0502020204030204" pitchFamily="34" charset="0"/>
                <a:cs typeface="Times New Roman" panose="02020603050405020304" pitchFamily="18" charset="0"/>
              </a:rPr>
              <a:t>Coordinating Board</a:t>
            </a:r>
            <a:endParaRPr lang="en-US" sz="3000" dirty="0">
              <a:solidFill>
                <a:prstClr val="black"/>
              </a:solidFill>
              <a:ea typeface="Calibri" panose="020F0502020204030204" pitchFamily="34" charset="0"/>
              <a:cs typeface="Times New Roman" panose="02020603050405020304" pitchFamily="18" charset="0"/>
            </a:endParaRPr>
          </a:p>
        </p:txBody>
      </p:sp>
      <p:pic>
        <p:nvPicPr>
          <p:cNvPr id="9" name="Content Placeholder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1993" y="1734433"/>
            <a:ext cx="5120640" cy="1398873"/>
          </a:xfrm>
          <a:prstGeom prst="rect">
            <a:avLst/>
          </a:prstGeom>
        </p:spPr>
      </p:pic>
    </p:spTree>
    <p:extLst>
      <p:ext uri="{BB962C8B-B14F-4D97-AF65-F5344CB8AC3E}">
        <p14:creationId xmlns:p14="http://schemas.microsoft.com/office/powerpoint/2010/main" val="1457183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9C981A-55FF-4F91-ABE5-3C4766D61789}" type="datetime1">
              <a:rPr lang="en-US" smtClean="0">
                <a:solidFill>
                  <a:prstClr val="black">
                    <a:tint val="75000"/>
                  </a:prstClr>
                </a:solidFill>
              </a:rPr>
              <a:pPr/>
              <a:t>3/9/2017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337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4C7F74-63C9-4AA7-9C52-F3588D71B927}" type="datetime1">
              <a:rPr lang="en-US" smtClean="0">
                <a:solidFill>
                  <a:prstClr val="black">
                    <a:tint val="75000"/>
                  </a:prstClr>
                </a:solidFill>
              </a:rPr>
              <a:pPr/>
              <a:t>3/9/2017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841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1CEFE0-AAD3-40A9-86A1-C65D59368D62}" type="datetime1">
              <a:rPr lang="en-US" smtClean="0">
                <a:solidFill>
                  <a:prstClr val="black">
                    <a:tint val="75000"/>
                  </a:prstClr>
                </a:solidFill>
              </a:rPr>
              <a:pPr/>
              <a:t>3/9/2017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6347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208075-6DEC-4183-A7F5-24B3C01629A3}" type="datetime1">
              <a:rPr lang="en-US" smtClean="0">
                <a:solidFill>
                  <a:prstClr val="black">
                    <a:tint val="75000"/>
                  </a:prstClr>
                </a:solidFill>
              </a:rPr>
              <a:pPr/>
              <a:t>3/9/2017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202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F6B0F-89E5-47A0-B572-F2C663BD8C5B}" type="datetime1">
              <a:rPr lang="en-US" smtClean="0"/>
              <a:t>3/9/2017</a:t>
            </a:fld>
            <a:endParaRPr lang="en-US"/>
          </a:p>
        </p:txBody>
      </p:sp>
      <p:sp>
        <p:nvSpPr>
          <p:cNvPr id="5" name="Footer Placeholder 4"/>
          <p:cNvSpPr>
            <a:spLocks noGrp="1"/>
          </p:cNvSpPr>
          <p:nvPr>
            <p:ph type="ftr" sz="quarter" idx="11"/>
          </p:nvPr>
        </p:nvSpPr>
        <p:spPr/>
        <p:txBody>
          <a:bodyPr/>
          <a:lstStyle/>
          <a:p>
            <a:r>
              <a:rPr lang="en-US" smtClean="0"/>
              <a:t>TAIR 2016</a:t>
            </a:r>
            <a:endParaRPr lang="en-US"/>
          </a:p>
        </p:txBody>
      </p:sp>
      <p:sp>
        <p:nvSpPr>
          <p:cNvPr id="6" name="Slide Number Placeholder 5"/>
          <p:cNvSpPr>
            <a:spLocks noGrp="1"/>
          </p:cNvSpPr>
          <p:nvPr>
            <p:ph type="sldNum" sz="quarter" idx="12"/>
          </p:nvPr>
        </p:nvSpPr>
        <p:spPr/>
        <p:txBody>
          <a:bodyPr/>
          <a:lstStyle/>
          <a:p>
            <a:fld id="{42B960B7-1A5D-4A40-9C6E-0A7BBAA5F990}"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2026" y="1147860"/>
            <a:ext cx="6807953" cy="2286000"/>
          </a:xfrm>
          <a:prstGeom prst="rect">
            <a:avLst/>
          </a:prstGeom>
          <a:noFill/>
          <a:ln>
            <a:noFill/>
          </a:ln>
        </p:spPr>
      </p:pic>
      <p:sp>
        <p:nvSpPr>
          <p:cNvPr id="9" name="Text Box 7"/>
          <p:cNvSpPr txBox="1"/>
          <p:nvPr userDrawn="1"/>
        </p:nvSpPr>
        <p:spPr>
          <a:xfrm>
            <a:off x="2929145" y="3333951"/>
            <a:ext cx="6321011" cy="166212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0000"/>
              </a:lnSpc>
              <a:spcBef>
                <a:spcPts val="0"/>
              </a:spcBef>
              <a:spcAft>
                <a:spcPts val="0"/>
              </a:spcAft>
            </a:pPr>
            <a:r>
              <a:rPr lang="en-US" sz="4800" b="1" baseline="0" dirty="0">
                <a:solidFill>
                  <a:srgbClr val="A6A6A6"/>
                </a:solidFill>
                <a:effectLst/>
                <a:ea typeface="Calibri" panose="020F0502020204030204" pitchFamily="34" charset="0"/>
                <a:cs typeface="Times New Roman" panose="02020603050405020304" pitchFamily="18" charset="0"/>
              </a:rPr>
              <a:t>Texas Higher Education</a:t>
            </a:r>
            <a:endParaRPr lang="en-US" sz="4800" baseline="0" dirty="0">
              <a:effectLst/>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4800" b="1" baseline="0" dirty="0">
                <a:solidFill>
                  <a:srgbClr val="A6A6A6"/>
                </a:solidFill>
                <a:effectLst/>
                <a:ea typeface="Calibri" panose="020F0502020204030204" pitchFamily="34" charset="0"/>
                <a:cs typeface="Times New Roman" panose="02020603050405020304" pitchFamily="18" charset="0"/>
              </a:rPr>
              <a:t>Coordinating Board</a:t>
            </a:r>
            <a:endParaRPr lang="en-US" sz="4800" baseline="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01837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C94DF-5859-41F0-A3A3-C133ACD3C839}" type="datetime1">
              <a:rPr lang="en-US" smtClean="0">
                <a:solidFill>
                  <a:prstClr val="black">
                    <a:tint val="75000"/>
                  </a:prstClr>
                </a:solidFill>
              </a:rPr>
              <a:pPr/>
              <a:t>3/9/2017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7954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D280F-7FF3-442C-8B23-B6C08430036C}" type="datetime1">
              <a:rPr lang="en-US" smtClean="0">
                <a:solidFill>
                  <a:prstClr val="black">
                    <a:tint val="75000"/>
                  </a:prstClr>
                </a:solidFill>
              </a:rPr>
              <a:pPr/>
              <a:t>3/9/2017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dirty="0">
              <a:solidFill>
                <a:prstClr val="black">
                  <a:tint val="75000"/>
                </a:prstClr>
              </a:solidFill>
            </a:endParaRPr>
          </a:p>
        </p:txBody>
      </p:sp>
      <p:sp>
        <p:nvSpPr>
          <p:cNvPr id="5" name="TextBox 4"/>
          <p:cNvSpPr txBox="1"/>
          <p:nvPr userDrawn="1"/>
        </p:nvSpPr>
        <p:spPr>
          <a:xfrm>
            <a:off x="0" y="355138"/>
            <a:ext cx="12192000" cy="730712"/>
          </a:xfrm>
          <a:prstGeom prst="rect">
            <a:avLst/>
          </a:prstGeom>
          <a:solidFill>
            <a:srgbClr val="FFC000"/>
          </a:solidFill>
        </p:spPr>
        <p:txBody>
          <a:bodyPr wrap="none" rtlCol="0">
            <a:noAutofit/>
          </a:bodyPr>
          <a:lstStyle/>
          <a:p>
            <a:endParaRPr lang="en-US" sz="1350" dirty="0">
              <a:solidFill>
                <a:prstClr val="white"/>
              </a:solidFill>
            </a:endParaRPr>
          </a:p>
        </p:txBody>
      </p:sp>
    </p:spTree>
    <p:extLst>
      <p:ext uri="{BB962C8B-B14F-4D97-AF65-F5344CB8AC3E}">
        <p14:creationId xmlns:p14="http://schemas.microsoft.com/office/powerpoint/2010/main" val="331070707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3C185-6130-4C9E-808D-DA44F3DF74EB}" type="datetime1">
              <a:rPr lang="en-US" smtClean="0">
                <a:solidFill>
                  <a:prstClr val="black">
                    <a:tint val="75000"/>
                  </a:prstClr>
                </a:solidFill>
              </a:rPr>
              <a:pPr/>
              <a:t>3/9/2017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7326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EFA93B-71DF-4652-BAB3-6140CB129F36}" type="datetime1">
              <a:rPr lang="en-US" smtClean="0">
                <a:solidFill>
                  <a:prstClr val="black">
                    <a:tint val="75000"/>
                  </a:prstClr>
                </a:solidFill>
              </a:rPr>
              <a:pPr/>
              <a:t>3/9/2017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1654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22D20B-9627-4ACA-A581-0A59FC76EABB}" type="datetime1">
              <a:rPr lang="en-US" smtClean="0">
                <a:solidFill>
                  <a:prstClr val="black">
                    <a:tint val="75000"/>
                  </a:prstClr>
                </a:solidFill>
              </a:rPr>
              <a:pPr/>
              <a:t>3/9/2017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405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F62AC-092A-4C54-AB98-BAF81A9F464D}" type="datetime1">
              <a:rPr lang="en-US" smtClean="0">
                <a:solidFill>
                  <a:prstClr val="black">
                    <a:tint val="75000"/>
                  </a:prstClr>
                </a:solidFill>
              </a:rPr>
              <a:pPr/>
              <a:t>3/9/2017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8166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C0ABB-9B14-4413-9BE6-9D87ABBD946C}" type="datetime1">
              <a:rPr lang="en-US" smtClean="0">
                <a:solidFill>
                  <a:prstClr val="black">
                    <a:tint val="75000"/>
                  </a:prstClr>
                </a:solidFill>
              </a:rPr>
              <a:pPr/>
              <a:t>3/9/2017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8221432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DE5B03C-E61A-4556-ABA9-E4D97D5BD3AA}" type="datetime1">
              <a:rPr lang="en-US" smtClean="0">
                <a:solidFill>
                  <a:prstClr val="black">
                    <a:tint val="75000"/>
                  </a:prstClr>
                </a:solidFill>
              </a:rPr>
              <a:pPr/>
              <a:t>3/9/2017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nvPr>
        </p:nvSpPr>
        <p:spPr>
          <a:xfrm>
            <a:off x="838200" y="538929"/>
            <a:ext cx="10515600" cy="701731"/>
          </a:xfrm>
          <a:solidFill>
            <a:srgbClr val="005B83"/>
          </a:solidFill>
        </p:spPr>
        <p:txBody>
          <a:bodyPr>
            <a:spAutoFit/>
          </a:bodyPr>
          <a:lstStyle>
            <a:lvl1pPr algn="ct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4945828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a:solidFill>
            <a:srgbClr val="005B8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1" y="1681163"/>
            <a:ext cx="5183188" cy="823912"/>
          </a:xfrm>
          <a:solidFill>
            <a:srgbClr val="005B8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DF07ED-CF37-4D94-B59C-E3C984ECACB2}" type="datetime1">
              <a:rPr lang="en-US" smtClean="0">
                <a:solidFill>
                  <a:prstClr val="black">
                    <a:tint val="75000"/>
                  </a:prstClr>
                </a:solidFill>
              </a:rPr>
              <a:pPr/>
              <a:t>3/9/2017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a:xfrm>
            <a:off x="838200" y="365127"/>
            <a:ext cx="10515600" cy="114935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6931552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64B7C3-C31F-4F34-89D7-18366AE55CF6}" type="datetime1">
              <a:rPr lang="en-US" smtClean="0">
                <a:solidFill>
                  <a:prstClr val="black">
                    <a:tint val="75000"/>
                  </a:prstClr>
                </a:solidFill>
              </a:rPr>
              <a:pPr/>
              <a:t>3/9/2017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5176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00FE9FF-F213-475E-B5FE-2AE7857C1136}" type="datetime1">
              <a:rPr lang="en-US" smtClean="0"/>
              <a:t>3/9/2017</a:t>
            </a:fld>
            <a:endParaRPr lang="en-US"/>
          </a:p>
        </p:txBody>
      </p:sp>
      <p:sp>
        <p:nvSpPr>
          <p:cNvPr id="6" name="Footer Placeholder 5"/>
          <p:cNvSpPr>
            <a:spLocks noGrp="1"/>
          </p:cNvSpPr>
          <p:nvPr>
            <p:ph type="ftr" sz="quarter" idx="11"/>
          </p:nvPr>
        </p:nvSpPr>
        <p:spPr/>
        <p:txBody>
          <a:bodyPr/>
          <a:lstStyle/>
          <a:p>
            <a:r>
              <a:rPr lang="en-US" smtClean="0"/>
              <a:t>TAIR 2016</a:t>
            </a:r>
            <a:endParaRPr lang="en-US"/>
          </a:p>
        </p:txBody>
      </p:sp>
      <p:sp>
        <p:nvSpPr>
          <p:cNvPr id="7" name="Slide Number Placeholder 6"/>
          <p:cNvSpPr>
            <a:spLocks noGrp="1"/>
          </p:cNvSpPr>
          <p:nvPr>
            <p:ph type="sldNum" sz="quarter" idx="12"/>
          </p:nvPr>
        </p:nvSpPr>
        <p:spPr/>
        <p:txBody>
          <a:bodyPr/>
          <a:lstStyle/>
          <a:p>
            <a:fld id="{42B960B7-1A5D-4A40-9C6E-0A7BBAA5F990}" type="slidenum">
              <a:rPr lang="en-US" smtClean="0"/>
              <a:t>‹#›</a:t>
            </a:fld>
            <a:endParaRPr lang="en-US"/>
          </a:p>
        </p:txBody>
      </p:sp>
      <p:sp>
        <p:nvSpPr>
          <p:cNvPr id="8" name="Title 7"/>
          <p:cNvSpPr>
            <a:spLocks noGrp="1"/>
          </p:cNvSpPr>
          <p:nvPr>
            <p:ph type="title"/>
          </p:nvPr>
        </p:nvSpPr>
        <p:spPr>
          <a:xfrm>
            <a:off x="838200" y="538929"/>
            <a:ext cx="10515600" cy="701731"/>
          </a:xfrm>
          <a:solidFill>
            <a:srgbClr val="005B83"/>
          </a:solidFill>
        </p:spPr>
        <p:txBody>
          <a:bodyPr>
            <a:spAutoFit/>
          </a:bodyPr>
          <a:lstStyle>
            <a:lvl1pPr algn="ct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7829063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458FC1-F8C8-41D1-8EAB-28A27F4E1556}" type="datetime1">
              <a:rPr lang="en-US" smtClean="0">
                <a:solidFill>
                  <a:prstClr val="black">
                    <a:tint val="75000"/>
                  </a:prstClr>
                </a:solidFill>
              </a:rPr>
              <a:pPr/>
              <a:t>3/9/2017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2B960B7-1A5D-4A40-9C6E-0A7BBAA5F990}" type="slidenum">
              <a:rPr lang="en-US" smtClean="0">
                <a:solidFill>
                  <a:prstClr val="white"/>
                </a:solidFill>
              </a:rPr>
              <a:pPr/>
              <a:t>‹#›</a:t>
            </a:fld>
            <a:endParaRPr lang="en-US" dirty="0">
              <a:solidFill>
                <a:prstClr val="white"/>
              </a:solidFill>
            </a:endParaRPr>
          </a:p>
        </p:txBody>
      </p:sp>
      <p:sp>
        <p:nvSpPr>
          <p:cNvPr id="8" name="Text Box 7"/>
          <p:cNvSpPr txBox="1"/>
          <p:nvPr userDrawn="1"/>
        </p:nvSpPr>
        <p:spPr>
          <a:xfrm>
            <a:off x="6581993" y="3133306"/>
            <a:ext cx="5209888" cy="12820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3000" b="1" dirty="0">
                <a:solidFill>
                  <a:srgbClr val="A6A6A6"/>
                </a:solidFill>
                <a:ea typeface="Calibri" panose="020F0502020204030204" pitchFamily="34" charset="0"/>
                <a:cs typeface="Times New Roman" panose="02020603050405020304" pitchFamily="18" charset="0"/>
              </a:rPr>
              <a:t>Texas Higher Education</a:t>
            </a:r>
            <a:endParaRPr lang="en-US" sz="3000" dirty="0">
              <a:solidFill>
                <a:prstClr val="black"/>
              </a:solidFill>
              <a:ea typeface="Calibri" panose="020F0502020204030204" pitchFamily="34" charset="0"/>
              <a:cs typeface="Times New Roman" panose="02020603050405020304" pitchFamily="18" charset="0"/>
            </a:endParaRPr>
          </a:p>
          <a:p>
            <a:pPr algn="ctr"/>
            <a:r>
              <a:rPr lang="en-US" sz="3000" b="1" dirty="0">
                <a:solidFill>
                  <a:srgbClr val="A6A6A6"/>
                </a:solidFill>
                <a:ea typeface="Calibri" panose="020F0502020204030204" pitchFamily="34" charset="0"/>
                <a:cs typeface="Times New Roman" panose="02020603050405020304" pitchFamily="18" charset="0"/>
              </a:rPr>
              <a:t>Coordinating Board</a:t>
            </a:r>
            <a:endParaRPr lang="en-US" sz="3000" dirty="0">
              <a:solidFill>
                <a:prstClr val="black"/>
              </a:solidFill>
              <a:ea typeface="Calibri" panose="020F0502020204030204" pitchFamily="34" charset="0"/>
              <a:cs typeface="Times New Roman" panose="02020603050405020304" pitchFamily="18" charset="0"/>
            </a:endParaRPr>
          </a:p>
        </p:txBody>
      </p:sp>
      <p:pic>
        <p:nvPicPr>
          <p:cNvPr id="9" name="Content Placeholder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1993" y="1734433"/>
            <a:ext cx="5120640" cy="1398873"/>
          </a:xfrm>
          <a:prstGeom prst="rect">
            <a:avLst/>
          </a:prstGeom>
        </p:spPr>
      </p:pic>
    </p:spTree>
    <p:extLst>
      <p:ext uri="{BB962C8B-B14F-4D97-AF65-F5344CB8AC3E}">
        <p14:creationId xmlns:p14="http://schemas.microsoft.com/office/powerpoint/2010/main" val="2625721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9C981A-55FF-4F91-ABE5-3C4766D61789}" type="datetime1">
              <a:rPr lang="en-US" smtClean="0">
                <a:solidFill>
                  <a:prstClr val="black">
                    <a:tint val="75000"/>
                  </a:prstClr>
                </a:solidFill>
              </a:rPr>
              <a:pPr/>
              <a:t>3/9/2017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298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4C7F74-63C9-4AA7-9C52-F3588D71B927}" type="datetime1">
              <a:rPr lang="en-US" smtClean="0">
                <a:solidFill>
                  <a:prstClr val="black">
                    <a:tint val="75000"/>
                  </a:prstClr>
                </a:solidFill>
              </a:rPr>
              <a:pPr/>
              <a:t>3/9/2017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294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1CEFE0-AAD3-40A9-86A1-C65D59368D62}" type="datetime1">
              <a:rPr lang="en-US" smtClean="0">
                <a:solidFill>
                  <a:prstClr val="black">
                    <a:tint val="75000"/>
                  </a:prstClr>
                </a:solidFill>
              </a:rPr>
              <a:pPr/>
              <a:t>3/9/2017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793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208075-6DEC-4183-A7F5-24B3C01629A3}" type="datetime1">
              <a:rPr lang="en-US" smtClean="0">
                <a:solidFill>
                  <a:prstClr val="black">
                    <a:tint val="75000"/>
                  </a:prstClr>
                </a:solidFill>
              </a:rPr>
              <a:pPr/>
              <a:t>3/9/2017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1531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C94DF-5859-41F0-A3A3-C133ACD3C839}" type="datetime1">
              <a:rPr lang="en-US" smtClean="0">
                <a:solidFill>
                  <a:prstClr val="black">
                    <a:tint val="75000"/>
                  </a:prstClr>
                </a:solidFill>
              </a:rPr>
              <a:pPr/>
              <a:t>3/9/2017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723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D280F-7FF3-442C-8B23-B6C08430036C}" type="datetime1">
              <a:rPr lang="en-US" smtClean="0">
                <a:solidFill>
                  <a:prstClr val="black">
                    <a:tint val="75000"/>
                  </a:prstClr>
                </a:solidFill>
              </a:rPr>
              <a:pPr/>
              <a:t>3/9/2017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a:solidFill>
                <a:prstClr val="black">
                  <a:tint val="75000"/>
                </a:prstClr>
              </a:solidFill>
            </a:endParaRPr>
          </a:p>
        </p:txBody>
      </p:sp>
      <p:sp>
        <p:nvSpPr>
          <p:cNvPr id="5" name="TextBox 4"/>
          <p:cNvSpPr txBox="1"/>
          <p:nvPr userDrawn="1"/>
        </p:nvSpPr>
        <p:spPr>
          <a:xfrm>
            <a:off x="0" y="355138"/>
            <a:ext cx="12192000" cy="730712"/>
          </a:xfrm>
          <a:prstGeom prst="rect">
            <a:avLst/>
          </a:prstGeom>
          <a:solidFill>
            <a:srgbClr val="FFC000"/>
          </a:solidFill>
        </p:spPr>
        <p:txBody>
          <a:bodyPr wrap="none" rtlCol="0">
            <a:noAutofit/>
          </a:bodyPr>
          <a:lstStyle/>
          <a:p>
            <a:endParaRPr lang="en-US" sz="1350" dirty="0">
              <a:solidFill>
                <a:prstClr val="white"/>
              </a:solidFill>
            </a:endParaRPr>
          </a:p>
        </p:txBody>
      </p:sp>
    </p:spTree>
    <p:extLst>
      <p:ext uri="{BB962C8B-B14F-4D97-AF65-F5344CB8AC3E}">
        <p14:creationId xmlns:p14="http://schemas.microsoft.com/office/powerpoint/2010/main" val="173051269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3C185-6130-4C9E-808D-DA44F3DF74EB}" type="datetime1">
              <a:rPr lang="en-US" smtClean="0">
                <a:solidFill>
                  <a:prstClr val="black">
                    <a:tint val="75000"/>
                  </a:prstClr>
                </a:solidFill>
              </a:rPr>
              <a:pPr/>
              <a:t>3/9/2017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6245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EFA93B-71DF-4652-BAB3-6140CB129F36}" type="datetime1">
              <a:rPr lang="en-US" smtClean="0">
                <a:solidFill>
                  <a:prstClr val="black">
                    <a:tint val="75000"/>
                  </a:prstClr>
                </a:solidFill>
              </a:rPr>
              <a:pPr/>
              <a:t>3/9/2017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493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22D20B-9627-4ACA-A581-0A59FC76EABB}" type="datetime1">
              <a:rPr lang="en-US" smtClean="0">
                <a:solidFill>
                  <a:prstClr val="black">
                    <a:tint val="75000"/>
                  </a:prstClr>
                </a:solidFill>
              </a:rPr>
              <a:pPr/>
              <a:t>3/9/2017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89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a:solidFill>
            <a:srgbClr val="005B83"/>
          </a:solidFill>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2" y="1681163"/>
            <a:ext cx="5183188" cy="823912"/>
          </a:xfrm>
          <a:solidFill>
            <a:srgbClr val="005B83"/>
          </a:solidFill>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D2346-787F-4BF7-AF66-D8ACAC1E5C7A}" type="datetime1">
              <a:rPr lang="en-US" smtClean="0"/>
              <a:t>3/9/2017</a:t>
            </a:fld>
            <a:endParaRPr lang="en-US"/>
          </a:p>
        </p:txBody>
      </p:sp>
      <p:sp>
        <p:nvSpPr>
          <p:cNvPr id="8" name="Footer Placeholder 7"/>
          <p:cNvSpPr>
            <a:spLocks noGrp="1"/>
          </p:cNvSpPr>
          <p:nvPr>
            <p:ph type="ftr" sz="quarter" idx="11"/>
          </p:nvPr>
        </p:nvSpPr>
        <p:spPr/>
        <p:txBody>
          <a:bodyPr/>
          <a:lstStyle/>
          <a:p>
            <a:r>
              <a:rPr lang="en-US" smtClean="0"/>
              <a:t>TAIR 2016</a:t>
            </a:r>
            <a:endParaRPr lang="en-US"/>
          </a:p>
        </p:txBody>
      </p:sp>
      <p:sp>
        <p:nvSpPr>
          <p:cNvPr id="9" name="Slide Number Placeholder 8"/>
          <p:cNvSpPr>
            <a:spLocks noGrp="1"/>
          </p:cNvSpPr>
          <p:nvPr>
            <p:ph type="sldNum" sz="quarter" idx="12"/>
          </p:nvPr>
        </p:nvSpPr>
        <p:spPr/>
        <p:txBody>
          <a:bodyPr/>
          <a:lstStyle/>
          <a:p>
            <a:fld id="{42B960B7-1A5D-4A40-9C6E-0A7BBAA5F990}" type="slidenum">
              <a:rPr lang="en-US" smtClean="0"/>
              <a:t>‹#›</a:t>
            </a:fld>
            <a:endParaRPr lang="en-US" dirty="0"/>
          </a:p>
        </p:txBody>
      </p:sp>
      <p:sp>
        <p:nvSpPr>
          <p:cNvPr id="10" name="Title 9"/>
          <p:cNvSpPr>
            <a:spLocks noGrp="1"/>
          </p:cNvSpPr>
          <p:nvPr>
            <p:ph type="title"/>
          </p:nvPr>
        </p:nvSpPr>
        <p:spPr>
          <a:xfrm>
            <a:off x="838200" y="365129"/>
            <a:ext cx="10515600" cy="114935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3156040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F62AC-092A-4C54-AB98-BAF81A9F464D}" type="datetime1">
              <a:rPr lang="en-US" smtClean="0">
                <a:solidFill>
                  <a:prstClr val="black">
                    <a:tint val="75000"/>
                  </a:prstClr>
                </a:solidFill>
              </a:rPr>
              <a:pPr/>
              <a:t>3/9/2017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205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C0ABB-9B14-4413-9BE6-9D87ABBD946C}" type="datetime1">
              <a:rPr lang="en-US" smtClean="0">
                <a:solidFill>
                  <a:prstClr val="black">
                    <a:tint val="75000"/>
                  </a:prstClr>
                </a:solidFill>
              </a:rPr>
              <a:pPr/>
              <a:t>3/9/2017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889197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DE5B03C-E61A-4556-ABA9-E4D97D5BD3AA}" type="datetime1">
              <a:rPr lang="en-US" smtClean="0">
                <a:solidFill>
                  <a:prstClr val="black">
                    <a:tint val="75000"/>
                  </a:prstClr>
                </a:solidFill>
              </a:rPr>
              <a:pPr/>
              <a:t>3/9/2017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a:solidFill>
                <a:prstClr val="black">
                  <a:tint val="75000"/>
                </a:prstClr>
              </a:solidFill>
            </a:endParaRPr>
          </a:p>
        </p:txBody>
      </p:sp>
      <p:sp>
        <p:nvSpPr>
          <p:cNvPr id="8" name="Title 7"/>
          <p:cNvSpPr>
            <a:spLocks noGrp="1"/>
          </p:cNvSpPr>
          <p:nvPr>
            <p:ph type="title"/>
          </p:nvPr>
        </p:nvSpPr>
        <p:spPr>
          <a:xfrm>
            <a:off x="838200" y="538929"/>
            <a:ext cx="10515600" cy="701731"/>
          </a:xfrm>
          <a:solidFill>
            <a:srgbClr val="005B83"/>
          </a:solidFill>
        </p:spPr>
        <p:txBody>
          <a:bodyPr>
            <a:spAutoFit/>
          </a:bodyPr>
          <a:lstStyle>
            <a:lvl1pPr algn="ct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620994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a:solidFill>
            <a:srgbClr val="005B8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1" y="1681163"/>
            <a:ext cx="5183188" cy="823912"/>
          </a:xfrm>
          <a:solidFill>
            <a:srgbClr val="005B8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DF07ED-CF37-4D94-B59C-E3C984ECACB2}" type="datetime1">
              <a:rPr lang="en-US" smtClean="0">
                <a:solidFill>
                  <a:prstClr val="black">
                    <a:tint val="75000"/>
                  </a:prstClr>
                </a:solidFill>
              </a:rPr>
              <a:pPr/>
              <a:t>3/9/2017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a:xfrm>
            <a:off x="838200" y="365127"/>
            <a:ext cx="10515600" cy="114935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5042453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64B7C3-C31F-4F34-89D7-18366AE55CF6}" type="datetime1">
              <a:rPr lang="en-US" smtClean="0">
                <a:solidFill>
                  <a:prstClr val="black">
                    <a:tint val="75000"/>
                  </a:prstClr>
                </a:solidFill>
              </a:rPr>
              <a:pPr/>
              <a:t>3/9/2017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B960B7-1A5D-4A40-9C6E-0A7BBAA5F9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0125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4E1F6F-A7EF-406F-951D-3E17ACC8826B}" type="datetime1">
              <a:rPr lang="en-US" smtClean="0"/>
              <a:t>3/9/2017</a:t>
            </a:fld>
            <a:endParaRPr lang="en-US"/>
          </a:p>
        </p:txBody>
      </p:sp>
      <p:sp>
        <p:nvSpPr>
          <p:cNvPr id="4" name="Footer Placeholder 3"/>
          <p:cNvSpPr>
            <a:spLocks noGrp="1"/>
          </p:cNvSpPr>
          <p:nvPr>
            <p:ph type="ftr" sz="quarter" idx="11"/>
          </p:nvPr>
        </p:nvSpPr>
        <p:spPr/>
        <p:txBody>
          <a:bodyPr/>
          <a:lstStyle/>
          <a:p>
            <a:r>
              <a:rPr lang="en-US" smtClean="0"/>
              <a:t>TAIR 2016</a:t>
            </a:r>
            <a:endParaRPr lang="en-US"/>
          </a:p>
        </p:txBody>
      </p:sp>
      <p:sp>
        <p:nvSpPr>
          <p:cNvPr id="5" name="Slide Number Placeholder 4"/>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3874702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6754D-408C-4642-903A-15BE6DD6E2E7}" type="datetime1">
              <a:rPr lang="en-US" smtClean="0"/>
              <a:t>3/9/2017</a:t>
            </a:fld>
            <a:endParaRPr lang="en-US"/>
          </a:p>
        </p:txBody>
      </p:sp>
      <p:sp>
        <p:nvSpPr>
          <p:cNvPr id="3" name="Footer Placeholder 2"/>
          <p:cNvSpPr>
            <a:spLocks noGrp="1"/>
          </p:cNvSpPr>
          <p:nvPr>
            <p:ph type="ftr" sz="quarter" idx="11"/>
          </p:nvPr>
        </p:nvSpPr>
        <p:spPr/>
        <p:txBody>
          <a:bodyPr/>
          <a:lstStyle/>
          <a:p>
            <a:r>
              <a:rPr lang="en-US" smtClean="0"/>
              <a:t>TAIR 2016</a:t>
            </a:r>
            <a:endParaRPr lang="en-US"/>
          </a:p>
        </p:txBody>
      </p:sp>
      <p:sp>
        <p:nvSpPr>
          <p:cNvPr id="4" name="Slide Number Placeholder 3"/>
          <p:cNvSpPr>
            <a:spLocks noGrp="1"/>
          </p:cNvSpPr>
          <p:nvPr>
            <p:ph type="sldNum" sz="quarter" idx="12"/>
          </p:nvPr>
        </p:nvSpPr>
        <p:spPr/>
        <p:txBody>
          <a:bodyPr/>
          <a:lstStyle/>
          <a:p>
            <a:fld id="{42B960B7-1A5D-4A40-9C6E-0A7BBAA5F990}" type="slidenum">
              <a:rPr lang="en-US" smtClean="0"/>
              <a:t>‹#›</a:t>
            </a:fld>
            <a:endParaRPr lang="en-US"/>
          </a:p>
        </p:txBody>
      </p:sp>
      <p:sp>
        <p:nvSpPr>
          <p:cNvPr id="5" name="TextBox 4"/>
          <p:cNvSpPr txBox="1"/>
          <p:nvPr userDrawn="1"/>
        </p:nvSpPr>
        <p:spPr>
          <a:xfrm>
            <a:off x="0" y="355138"/>
            <a:ext cx="12192000" cy="730712"/>
          </a:xfrm>
          <a:prstGeom prst="rect">
            <a:avLst/>
          </a:prstGeom>
          <a:solidFill>
            <a:srgbClr val="FFC000"/>
          </a:solidFill>
        </p:spPr>
        <p:txBody>
          <a:bodyPr wrap="none" rtlCol="0">
            <a:noAutofit/>
          </a:bodyPr>
          <a:lstStyle/>
          <a:p>
            <a:endParaRPr lang="en-US" sz="1351" dirty="0">
              <a:solidFill>
                <a:schemeClr val="bg1"/>
              </a:solidFill>
            </a:endParaRPr>
          </a:p>
        </p:txBody>
      </p:sp>
    </p:spTree>
    <p:extLst>
      <p:ext uri="{BB962C8B-B14F-4D97-AF65-F5344CB8AC3E}">
        <p14:creationId xmlns:p14="http://schemas.microsoft.com/office/powerpoint/2010/main" val="13565842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005B83"/>
          </a:solidFill>
        </p:spPr>
        <p:txBody>
          <a:bodyPr anchor="b"/>
          <a:lstStyle>
            <a:lvl1pP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29215" y="457201"/>
            <a:ext cx="6226175"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2E585E-E87F-4D03-A051-FAE0B392AAA6}" type="datetime1">
              <a:rPr lang="en-US" smtClean="0"/>
              <a:t>3/9/2017</a:t>
            </a:fld>
            <a:endParaRPr lang="en-US"/>
          </a:p>
        </p:txBody>
      </p:sp>
      <p:sp>
        <p:nvSpPr>
          <p:cNvPr id="6" name="Footer Placeholder 5"/>
          <p:cNvSpPr>
            <a:spLocks noGrp="1"/>
          </p:cNvSpPr>
          <p:nvPr>
            <p:ph type="ftr" sz="quarter" idx="11"/>
          </p:nvPr>
        </p:nvSpPr>
        <p:spPr/>
        <p:txBody>
          <a:bodyPr/>
          <a:lstStyle/>
          <a:p>
            <a:r>
              <a:rPr lang="en-US" smtClean="0"/>
              <a:t>TAIR 2016</a:t>
            </a:r>
            <a:endParaRPr lang="en-US"/>
          </a:p>
        </p:txBody>
      </p:sp>
      <p:sp>
        <p:nvSpPr>
          <p:cNvPr id="7" name="Slide Number Placeholder 6"/>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42141280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A3319C-407D-432E-9873-6935FDD98D63}" type="datetime1">
              <a:rPr lang="en-US" smtClean="0"/>
              <a:t>3/9/2017</a:t>
            </a:fld>
            <a:endParaRPr lang="en-US"/>
          </a:p>
        </p:txBody>
      </p:sp>
      <p:sp>
        <p:nvSpPr>
          <p:cNvPr id="6" name="Footer Placeholder 5"/>
          <p:cNvSpPr>
            <a:spLocks noGrp="1"/>
          </p:cNvSpPr>
          <p:nvPr>
            <p:ph type="ftr" sz="quarter" idx="11"/>
          </p:nvPr>
        </p:nvSpPr>
        <p:spPr/>
        <p:txBody>
          <a:bodyPr/>
          <a:lstStyle/>
          <a:p>
            <a:r>
              <a:rPr lang="en-US" smtClean="0"/>
              <a:t>TAIR 2016</a:t>
            </a:r>
            <a:endParaRPr lang="en-US"/>
          </a:p>
        </p:txBody>
      </p:sp>
      <p:sp>
        <p:nvSpPr>
          <p:cNvPr id="7" name="Slide Number Placeholder 6"/>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42667444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jpe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2.jpeg"/><Relationship Id="rId2" Type="http://schemas.openxmlformats.org/officeDocument/2006/relationships/slideLayout" Target="../slideLayouts/slideLayout41.xml"/><Relationship Id="rId16"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6259594"/>
            <a:ext cx="12192000" cy="612541"/>
          </a:xfrm>
          <a:prstGeom prst="rect">
            <a:avLst/>
          </a:prstGeom>
          <a:solidFill>
            <a:srgbClr val="A62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3200" b="1" dirty="0">
              <a:solidFill>
                <a:prstClr val="white"/>
              </a:solidFill>
            </a:endParaRPr>
          </a:p>
        </p:txBody>
      </p:sp>
      <p:sp>
        <p:nvSpPr>
          <p:cNvPr id="4" name="Date Placeholder 3"/>
          <p:cNvSpPr>
            <a:spLocks noGrp="1"/>
          </p:cNvSpPr>
          <p:nvPr>
            <p:ph type="dt" sz="half" idx="2"/>
          </p:nvPr>
        </p:nvSpPr>
        <p:spPr>
          <a:xfrm>
            <a:off x="1633332" y="6356354"/>
            <a:ext cx="1371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C0277-67EE-4FE4-87AD-79B94A96ECC4}" type="datetime1">
              <a:rPr lang="en-US" smtClean="0"/>
              <a:t>3/9/2017</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TAIR 2016</a:t>
            </a:r>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960B7-1A5D-4A40-9C6E-0A7BBAA5F990}" type="slidenum">
              <a:rPr lang="en-US" smtClean="0"/>
              <a:t>‹#›</a:t>
            </a:fld>
            <a:endParaRPr lang="en-US"/>
          </a:p>
        </p:txBody>
      </p:sp>
      <p:sp>
        <p:nvSpPr>
          <p:cNvPr id="7" name="Rectangle 6"/>
          <p:cNvSpPr/>
          <p:nvPr userDrawn="1"/>
        </p:nvSpPr>
        <p:spPr>
          <a:xfrm>
            <a:off x="0" y="0"/>
            <a:ext cx="12192000" cy="230188"/>
          </a:xfrm>
          <a:prstGeom prst="rect">
            <a:avLst/>
          </a:prstGeom>
          <a:solidFill>
            <a:srgbClr val="005B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dirty="0">
              <a:solidFill>
                <a:prstClr val="white"/>
              </a:solidFill>
            </a:endParaRP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5112" y="6350934"/>
            <a:ext cx="1280160" cy="429859"/>
          </a:xfrm>
          <a:prstGeom prst="rect">
            <a:avLst/>
          </a:prstGeom>
          <a:noFill/>
          <a:ln>
            <a:noFill/>
          </a:ln>
        </p:spPr>
      </p:pic>
    </p:spTree>
    <p:extLst>
      <p:ext uri="{BB962C8B-B14F-4D97-AF65-F5344CB8AC3E}">
        <p14:creationId xmlns:p14="http://schemas.microsoft.com/office/powerpoint/2010/main" val="889043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6259590"/>
            <a:ext cx="12192000" cy="612541"/>
          </a:xfrm>
          <a:prstGeom prst="rect">
            <a:avLst/>
          </a:prstGeom>
          <a:solidFill>
            <a:srgbClr val="A62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4" name="Date Placeholder 3"/>
          <p:cNvSpPr>
            <a:spLocks noGrp="1"/>
          </p:cNvSpPr>
          <p:nvPr>
            <p:ph type="dt" sz="half" idx="2"/>
          </p:nvPr>
        </p:nvSpPr>
        <p:spPr>
          <a:xfrm>
            <a:off x="1633332" y="6356350"/>
            <a:ext cx="1371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7672A-820E-4F3B-8A30-874BB5A7688A}" type="datetime1">
              <a:rPr lang="en-US" smtClean="0">
                <a:solidFill>
                  <a:srgbClr val="005F83">
                    <a:tint val="75000"/>
                  </a:srgbClr>
                </a:solidFill>
              </a:rPr>
              <a:pPr/>
              <a:t>3/9/2017</a:t>
            </a:fld>
            <a:endParaRPr lang="en-US">
              <a:solidFill>
                <a:srgbClr val="005F83">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5F83">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960B7-1A5D-4A40-9C6E-0A7BBAA5F990}" type="slidenum">
              <a:rPr lang="en-US" smtClean="0">
                <a:solidFill>
                  <a:srgbClr val="005F83">
                    <a:tint val="75000"/>
                  </a:srgbClr>
                </a:solidFill>
              </a:rPr>
              <a:pPr/>
              <a:t>‹#›</a:t>
            </a:fld>
            <a:endParaRPr lang="en-US">
              <a:solidFill>
                <a:srgbClr val="005F83">
                  <a:tint val="75000"/>
                </a:srgbClr>
              </a:solidFill>
            </a:endParaRPr>
          </a:p>
        </p:txBody>
      </p:sp>
      <p:sp>
        <p:nvSpPr>
          <p:cNvPr id="7" name="Rectangle 6"/>
          <p:cNvSpPr/>
          <p:nvPr userDrawn="1"/>
        </p:nvSpPr>
        <p:spPr>
          <a:xfrm>
            <a:off x="0" y="0"/>
            <a:ext cx="12192000" cy="230188"/>
          </a:xfrm>
          <a:prstGeom prst="rect">
            <a:avLst/>
          </a:prstGeom>
          <a:solidFill>
            <a:srgbClr val="005B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5112" y="6350930"/>
            <a:ext cx="1280160" cy="429859"/>
          </a:xfrm>
          <a:prstGeom prst="rect">
            <a:avLst/>
          </a:prstGeom>
          <a:noFill/>
          <a:ln>
            <a:noFill/>
          </a:ln>
        </p:spPr>
      </p:pic>
    </p:spTree>
    <p:extLst>
      <p:ext uri="{BB962C8B-B14F-4D97-AF65-F5344CB8AC3E}">
        <p14:creationId xmlns:p14="http://schemas.microsoft.com/office/powerpoint/2010/main" val="5277687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C052B-8ED7-4757-9A71-39A5137BB16D}" type="datetime1">
              <a:rPr lang="en-US" smtClean="0">
                <a:solidFill>
                  <a:prstClr val="black">
                    <a:tint val="75000"/>
                  </a:prstClr>
                </a:solidFill>
              </a:rPr>
              <a:pPr/>
              <a:t>3/9/2017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960B7-1A5D-4A40-9C6E-0A7BBAA5F990}"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6259592"/>
            <a:ext cx="12192000" cy="612541"/>
          </a:xfrm>
          <a:prstGeom prst="rect">
            <a:avLst/>
          </a:prstGeom>
          <a:solidFill>
            <a:srgbClr val="A62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8" name="Rectangle 7"/>
          <p:cNvSpPr/>
          <p:nvPr userDrawn="1"/>
        </p:nvSpPr>
        <p:spPr>
          <a:xfrm>
            <a:off x="0" y="0"/>
            <a:ext cx="12192000" cy="230188"/>
          </a:xfrm>
          <a:prstGeom prst="rect">
            <a:avLst/>
          </a:prstGeom>
          <a:solidFill>
            <a:srgbClr val="005B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35145" y="6315290"/>
            <a:ext cx="1625600" cy="487680"/>
          </a:xfrm>
          <a:prstGeom prst="rect">
            <a:avLst/>
          </a:prstGeom>
        </p:spPr>
      </p:pic>
    </p:spTree>
    <p:extLst>
      <p:ext uri="{BB962C8B-B14F-4D97-AF65-F5344CB8AC3E}">
        <p14:creationId xmlns:p14="http://schemas.microsoft.com/office/powerpoint/2010/main" val="5552034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C052B-8ED7-4757-9A71-39A5137BB16D}" type="datetime1">
              <a:rPr lang="en-US" smtClean="0">
                <a:solidFill>
                  <a:prstClr val="black">
                    <a:tint val="75000"/>
                  </a:prstClr>
                </a:solidFill>
              </a:rPr>
              <a:pPr/>
              <a:t>3/9/2017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960B7-1A5D-4A40-9C6E-0A7BBAA5F990}"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6259592"/>
            <a:ext cx="12192000" cy="612541"/>
          </a:xfrm>
          <a:prstGeom prst="rect">
            <a:avLst/>
          </a:prstGeom>
          <a:solidFill>
            <a:srgbClr val="A62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8" name="Rectangle 7"/>
          <p:cNvSpPr/>
          <p:nvPr userDrawn="1"/>
        </p:nvSpPr>
        <p:spPr>
          <a:xfrm>
            <a:off x="0" y="0"/>
            <a:ext cx="12192000" cy="230188"/>
          </a:xfrm>
          <a:prstGeom prst="rect">
            <a:avLst/>
          </a:prstGeom>
          <a:solidFill>
            <a:srgbClr val="005B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35145" y="6315290"/>
            <a:ext cx="1625600" cy="487680"/>
          </a:xfrm>
          <a:prstGeom prst="rect">
            <a:avLst/>
          </a:prstGeom>
        </p:spPr>
      </p:pic>
    </p:spTree>
    <p:extLst>
      <p:ext uri="{BB962C8B-B14F-4D97-AF65-F5344CB8AC3E}">
        <p14:creationId xmlns:p14="http://schemas.microsoft.com/office/powerpoint/2010/main" val="398882021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hyperlink" Target="mailto:Melissa.Humphries@thecb.state.tx.us" TargetMode="Externa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026" y="1436916"/>
            <a:ext cx="6841430" cy="1928076"/>
          </a:xfrm>
        </p:spPr>
        <p:txBody>
          <a:bodyPr>
            <a:noAutofit/>
          </a:bodyPr>
          <a:lstStyle/>
          <a:p>
            <a:r>
              <a:rPr lang="en-US" sz="4800" dirty="0" smtClean="0"/>
              <a:t>Texas Higher Education Coordinating Board update</a:t>
            </a:r>
            <a:endParaRPr lang="en-US" sz="4800" dirty="0"/>
          </a:p>
        </p:txBody>
      </p:sp>
      <p:sp>
        <p:nvSpPr>
          <p:cNvPr id="4" name="Subtitle 3"/>
          <p:cNvSpPr>
            <a:spLocks noGrp="1"/>
          </p:cNvSpPr>
          <p:nvPr>
            <p:ph type="subTitle" idx="1"/>
          </p:nvPr>
        </p:nvSpPr>
        <p:spPr>
          <a:xfrm>
            <a:off x="860481" y="5486400"/>
            <a:ext cx="6356237" cy="469391"/>
          </a:xfrm>
        </p:spPr>
        <p:txBody>
          <a:bodyPr>
            <a:normAutofit/>
          </a:bodyPr>
          <a:lstStyle/>
          <a:p>
            <a:r>
              <a:rPr lang="en-US" dirty="0"/>
              <a:t>Melissa </a:t>
            </a:r>
            <a:r>
              <a:rPr lang="en-US" dirty="0" smtClean="0"/>
              <a:t>Humphries, Bill </a:t>
            </a:r>
            <a:r>
              <a:rPr lang="en-US" dirty="0"/>
              <a:t>Abasolo</a:t>
            </a:r>
            <a:r>
              <a:rPr lang="en-US" dirty="0" smtClean="0"/>
              <a:t>, Doug Parker</a:t>
            </a:r>
          </a:p>
        </p:txBody>
      </p:sp>
      <p:sp>
        <p:nvSpPr>
          <p:cNvPr id="5" name="Slide Number Placeholder 4"/>
          <p:cNvSpPr>
            <a:spLocks noGrp="1"/>
          </p:cNvSpPr>
          <p:nvPr>
            <p:ph type="sldNum" sz="quarter" idx="12"/>
          </p:nvPr>
        </p:nvSpPr>
        <p:spPr/>
        <p:txBody>
          <a:bodyPr/>
          <a:lstStyle/>
          <a:p>
            <a:fld id="{42B960B7-1A5D-4A40-9C6E-0A7BBAA5F990}" type="slidenum">
              <a:rPr lang="en-US" smtClean="0"/>
              <a:t>1</a:t>
            </a:fld>
            <a:endParaRPr lang="en-US"/>
          </a:p>
        </p:txBody>
      </p:sp>
      <p:sp>
        <p:nvSpPr>
          <p:cNvPr id="6" name="Footer Placeholder 2"/>
          <p:cNvSpPr>
            <a:spLocks noGrp="1"/>
          </p:cNvSpPr>
          <p:nvPr>
            <p:ph type="ftr" sz="quarter" idx="11"/>
          </p:nvPr>
        </p:nvSpPr>
        <p:spPr>
          <a:xfrm>
            <a:off x="4038600" y="6356354"/>
            <a:ext cx="4114800" cy="365125"/>
          </a:xfrm>
        </p:spPr>
        <p:txBody>
          <a:bodyPr/>
          <a:lstStyle/>
          <a:p>
            <a:endParaRPr lang="en-US" dirty="0"/>
          </a:p>
        </p:txBody>
      </p:sp>
      <p:sp>
        <p:nvSpPr>
          <p:cNvPr id="7" name="TextBox 6"/>
          <p:cNvSpPr txBox="1"/>
          <p:nvPr/>
        </p:nvSpPr>
        <p:spPr>
          <a:xfrm>
            <a:off x="365760" y="3877056"/>
            <a:ext cx="6850958" cy="923330"/>
          </a:xfrm>
          <a:prstGeom prst="rect">
            <a:avLst/>
          </a:prstGeom>
          <a:noFill/>
        </p:spPr>
        <p:txBody>
          <a:bodyPr wrap="square" rtlCol="0">
            <a:spAutoFit/>
          </a:bodyPr>
          <a:lstStyle/>
          <a:p>
            <a:r>
              <a:rPr lang="en-US" sz="3000" dirty="0" smtClean="0"/>
              <a:t>Texas Association for Institutional Research</a:t>
            </a:r>
          </a:p>
          <a:p>
            <a:pPr algn="ctr"/>
            <a:r>
              <a:rPr lang="en-US" sz="2400" dirty="0" smtClean="0"/>
              <a:t>March 1, 2017 </a:t>
            </a:r>
            <a:endParaRPr lang="en-US" sz="2400" dirty="0"/>
          </a:p>
        </p:txBody>
      </p:sp>
    </p:spTree>
    <p:extLst>
      <p:ext uri="{BB962C8B-B14F-4D97-AF65-F5344CB8AC3E}">
        <p14:creationId xmlns:p14="http://schemas.microsoft.com/office/powerpoint/2010/main" val="2030104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7643" y="1069221"/>
            <a:ext cx="4134394" cy="2387600"/>
          </a:xfrm>
        </p:spPr>
        <p:txBody>
          <a:bodyPr>
            <a:normAutofit/>
          </a:bodyPr>
          <a:lstStyle/>
          <a:p>
            <a:r>
              <a:rPr lang="en-US" sz="4800" dirty="0"/>
              <a:t>Accountability System</a:t>
            </a:r>
          </a:p>
        </p:txBody>
      </p:sp>
      <p:sp>
        <p:nvSpPr>
          <p:cNvPr id="4" name="Subtitle 3"/>
          <p:cNvSpPr>
            <a:spLocks noGrp="1"/>
          </p:cNvSpPr>
          <p:nvPr>
            <p:ph type="subTitle" idx="1"/>
          </p:nvPr>
        </p:nvSpPr>
        <p:spPr>
          <a:xfrm>
            <a:off x="2303237" y="4517293"/>
            <a:ext cx="3443207" cy="1005841"/>
          </a:xfrm>
        </p:spPr>
        <p:txBody>
          <a:bodyPr>
            <a:normAutofit fontScale="62500" lnSpcReduction="20000"/>
          </a:bodyPr>
          <a:lstStyle/>
          <a:p>
            <a:r>
              <a:rPr lang="en-US" dirty="0" smtClean="0"/>
              <a:t>Bill Abasolo, JD</a:t>
            </a:r>
          </a:p>
          <a:p>
            <a:r>
              <a:rPr lang="en-US" dirty="0" smtClean="0"/>
              <a:t>Director of Strategic Planning and Analysis</a:t>
            </a:r>
          </a:p>
          <a:p>
            <a:r>
              <a:rPr lang="en-US" dirty="0" smtClean="0"/>
              <a:t>Division of Strategic Planning and Funding</a:t>
            </a:r>
            <a:endParaRPr lang="en-US" dirty="0"/>
          </a:p>
        </p:txBody>
      </p:sp>
    </p:spTree>
    <p:extLst>
      <p:ext uri="{BB962C8B-B14F-4D97-AF65-F5344CB8AC3E}">
        <p14:creationId xmlns:p14="http://schemas.microsoft.com/office/powerpoint/2010/main" val="1141210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B960B7-1A5D-4A40-9C6E-0A7BBAA5F990}" type="slidenum">
              <a:rPr lang="en-US" smtClean="0">
                <a:solidFill>
                  <a:prstClr val="black">
                    <a:tint val="75000"/>
                  </a:prstClr>
                </a:solidFill>
              </a:rPr>
              <a:pPr/>
              <a:t>11</a:t>
            </a:fld>
            <a:endParaRPr lang="en-US">
              <a:solidFill>
                <a:prstClr val="black">
                  <a:tint val="75000"/>
                </a:prstClr>
              </a:solidFill>
            </a:endParaRPr>
          </a:p>
        </p:txBody>
      </p:sp>
      <p:sp>
        <p:nvSpPr>
          <p:cNvPr id="5" name="Oval 4"/>
          <p:cNvSpPr/>
          <p:nvPr/>
        </p:nvSpPr>
        <p:spPr>
          <a:xfrm>
            <a:off x="5175504" y="3108962"/>
            <a:ext cx="829056" cy="231648"/>
          </a:xfrm>
          <a:prstGeom prst="ellipse">
            <a:avLst/>
          </a:prstGeom>
          <a:noFill/>
          <a:ln>
            <a:solidFill>
              <a:srgbClr val="A62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Content Placeholder 1"/>
          <p:cNvSpPr>
            <a:spLocks noGrp="1"/>
          </p:cNvSpPr>
          <p:nvPr>
            <p:ph idx="1"/>
          </p:nvPr>
        </p:nvSpPr>
        <p:spPr/>
        <p:txBody>
          <a:bodyPr/>
          <a:lstStyle/>
          <a:p>
            <a:endParaRPr lang="en-US" dirty="0"/>
          </a:p>
        </p:txBody>
      </p:sp>
      <p:pic>
        <p:nvPicPr>
          <p:cNvPr id="8" name="Picture 7"/>
          <p:cNvPicPr>
            <a:picLocks noChangeAspect="1"/>
          </p:cNvPicPr>
          <p:nvPr/>
        </p:nvPicPr>
        <p:blipFill rotWithShape="1">
          <a:blip r:embed="rId2"/>
          <a:srcRect l="6874" t="6548" r="23174" b="15404"/>
          <a:stretch/>
        </p:blipFill>
        <p:spPr>
          <a:xfrm>
            <a:off x="1682496" y="682752"/>
            <a:ext cx="8741665" cy="5486400"/>
          </a:xfrm>
          <a:prstGeom prst="rect">
            <a:avLst/>
          </a:prstGeom>
          <a:ln w="12700">
            <a:solidFill>
              <a:srgbClr val="005B83"/>
            </a:solidFill>
          </a:ln>
        </p:spPr>
      </p:pic>
      <p:sp>
        <p:nvSpPr>
          <p:cNvPr id="9" name="Oval 8"/>
          <p:cNvSpPr/>
          <p:nvPr/>
        </p:nvSpPr>
        <p:spPr>
          <a:xfrm>
            <a:off x="1682496" y="768096"/>
            <a:ext cx="3084577" cy="2170176"/>
          </a:xfrm>
          <a:prstGeom prst="ellipse">
            <a:avLst/>
          </a:prstGeom>
          <a:noFill/>
          <a:ln>
            <a:solidFill>
              <a:srgbClr val="A62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05325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B960B7-1A5D-4A40-9C6E-0A7BBAA5F990}" type="slidenum">
              <a:rPr lang="en-US" smtClean="0">
                <a:solidFill>
                  <a:prstClr val="black">
                    <a:tint val="75000"/>
                  </a:prstClr>
                </a:solidFill>
              </a:rPr>
              <a:pPr/>
              <a:t>12</a:t>
            </a:fld>
            <a:endParaRPr lang="en-US">
              <a:solidFill>
                <a:prstClr val="black">
                  <a:tint val="75000"/>
                </a:prstClr>
              </a:solidFill>
            </a:endParaRPr>
          </a:p>
        </p:txBody>
      </p:sp>
      <p:sp>
        <p:nvSpPr>
          <p:cNvPr id="5" name="Oval 4"/>
          <p:cNvSpPr/>
          <p:nvPr/>
        </p:nvSpPr>
        <p:spPr>
          <a:xfrm>
            <a:off x="5175504" y="3108962"/>
            <a:ext cx="829056" cy="231648"/>
          </a:xfrm>
          <a:prstGeom prst="ellipse">
            <a:avLst/>
          </a:prstGeom>
          <a:noFill/>
          <a:ln>
            <a:solidFill>
              <a:srgbClr val="A62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Content Placeholder 2"/>
          <p:cNvPicPr>
            <a:picLocks noGrp="1" noChangeAspect="1"/>
          </p:cNvPicPr>
          <p:nvPr>
            <p:ph idx="1"/>
          </p:nvPr>
        </p:nvPicPr>
        <p:blipFill>
          <a:blip r:embed="rId2"/>
          <a:stretch>
            <a:fillRect/>
          </a:stretch>
        </p:blipFill>
        <p:spPr>
          <a:xfrm>
            <a:off x="1665426" y="397715"/>
            <a:ext cx="8862070" cy="5423058"/>
          </a:xfrm>
          <a:prstGeom prst="rect">
            <a:avLst/>
          </a:prstGeom>
        </p:spPr>
      </p:pic>
    </p:spTree>
    <p:extLst>
      <p:ext uri="{BB962C8B-B14F-4D97-AF65-F5344CB8AC3E}">
        <p14:creationId xmlns:p14="http://schemas.microsoft.com/office/powerpoint/2010/main" val="3006973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5075" y="484977"/>
            <a:ext cx="6853816" cy="415498"/>
          </a:xfrm>
          <a:prstGeom prst="rect">
            <a:avLst/>
          </a:prstGeom>
          <a:noFill/>
        </p:spPr>
        <p:txBody>
          <a:bodyPr wrap="square" rtlCol="0">
            <a:spAutoFit/>
          </a:bodyPr>
          <a:lstStyle/>
          <a:p>
            <a:pPr algn="ctr"/>
            <a:r>
              <a:rPr lang="en-US" sz="2100" b="1" dirty="0">
                <a:solidFill>
                  <a:prstClr val="black"/>
                </a:solidFill>
              </a:rPr>
              <a:t>New Public Portal</a:t>
            </a:r>
          </a:p>
        </p:txBody>
      </p:sp>
      <p:sp>
        <p:nvSpPr>
          <p:cNvPr id="4" name="Slide Number Placeholder 3"/>
          <p:cNvSpPr>
            <a:spLocks noGrp="1"/>
          </p:cNvSpPr>
          <p:nvPr>
            <p:ph type="sldNum" sz="quarter" idx="12"/>
          </p:nvPr>
        </p:nvSpPr>
        <p:spPr/>
        <p:txBody>
          <a:bodyPr/>
          <a:lstStyle/>
          <a:p>
            <a:fld id="{42B960B7-1A5D-4A40-9C6E-0A7BBAA5F990}" type="slidenum">
              <a:rPr lang="en-US" sz="2000" b="1">
                <a:solidFill>
                  <a:prstClr val="white"/>
                </a:solidFill>
              </a:rPr>
              <a:pPr/>
              <a:t>13</a:t>
            </a:fld>
            <a:endParaRPr lang="en-US" sz="2000" b="1" dirty="0">
              <a:solidFill>
                <a:prstClr val="white"/>
              </a:solidFill>
            </a:endParaRPr>
          </a:p>
        </p:txBody>
      </p:sp>
      <p:pic>
        <p:nvPicPr>
          <p:cNvPr id="6" name="Picture 5"/>
          <p:cNvPicPr>
            <a:picLocks noChangeAspect="1"/>
          </p:cNvPicPr>
          <p:nvPr/>
        </p:nvPicPr>
        <p:blipFill>
          <a:blip r:embed="rId3"/>
          <a:stretch>
            <a:fillRect/>
          </a:stretch>
        </p:blipFill>
        <p:spPr>
          <a:xfrm>
            <a:off x="1844432" y="1676596"/>
            <a:ext cx="8319240" cy="3948266"/>
          </a:xfrm>
          <a:prstGeom prst="rect">
            <a:avLst/>
          </a:prstGeom>
        </p:spPr>
      </p:pic>
      <p:sp>
        <p:nvSpPr>
          <p:cNvPr id="7" name="Rectangle 6"/>
          <p:cNvSpPr/>
          <p:nvPr/>
        </p:nvSpPr>
        <p:spPr>
          <a:xfrm>
            <a:off x="1844432" y="1676596"/>
            <a:ext cx="8319240" cy="3948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77550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B960B7-1A5D-4A40-9C6E-0A7BBAA5F990}" type="slidenum">
              <a:rPr lang="en-US" smtClean="0">
                <a:solidFill>
                  <a:prstClr val="black">
                    <a:tint val="75000"/>
                  </a:prstClr>
                </a:solidFill>
              </a:rPr>
              <a:pPr/>
              <a:t>14</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2024932" y="1534603"/>
            <a:ext cx="8071554" cy="4404495"/>
          </a:xfrm>
          <a:prstGeom prst="rect">
            <a:avLst/>
          </a:prstGeom>
          <a:ln w="12700">
            <a:solidFill>
              <a:schemeClr val="tx1"/>
            </a:solidFill>
          </a:ln>
        </p:spPr>
      </p:pic>
      <p:sp>
        <p:nvSpPr>
          <p:cNvPr id="4" name="Rectangle 3"/>
          <p:cNvSpPr/>
          <p:nvPr/>
        </p:nvSpPr>
        <p:spPr>
          <a:xfrm>
            <a:off x="2024932" y="1534602"/>
            <a:ext cx="8071554" cy="43652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2575075" y="484977"/>
            <a:ext cx="6853816" cy="415498"/>
          </a:xfrm>
          <a:prstGeom prst="rect">
            <a:avLst/>
          </a:prstGeom>
          <a:noFill/>
        </p:spPr>
        <p:txBody>
          <a:bodyPr wrap="square" rtlCol="0">
            <a:spAutoFit/>
          </a:bodyPr>
          <a:lstStyle/>
          <a:p>
            <a:pPr algn="ctr"/>
            <a:r>
              <a:rPr lang="en-US" sz="2100" b="1" dirty="0">
                <a:solidFill>
                  <a:prstClr val="black"/>
                </a:solidFill>
              </a:rPr>
              <a:t>New Reports</a:t>
            </a:r>
          </a:p>
        </p:txBody>
      </p:sp>
    </p:spTree>
    <p:extLst>
      <p:ext uri="{BB962C8B-B14F-4D97-AF65-F5344CB8AC3E}">
        <p14:creationId xmlns:p14="http://schemas.microsoft.com/office/powerpoint/2010/main" val="724282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B960B7-1A5D-4A40-9C6E-0A7BBAA5F990}" type="slidenum">
              <a:rPr lang="en-US" smtClean="0">
                <a:solidFill>
                  <a:prstClr val="black">
                    <a:tint val="75000"/>
                  </a:prstClr>
                </a:solidFill>
              </a:rPr>
              <a:pPr/>
              <a:t>15</a:t>
            </a:fld>
            <a:endParaRPr lang="en-US">
              <a:solidFill>
                <a:prstClr val="black">
                  <a:tint val="75000"/>
                </a:prstClr>
              </a:solidFill>
            </a:endParaRPr>
          </a:p>
        </p:txBody>
      </p:sp>
      <p:pic>
        <p:nvPicPr>
          <p:cNvPr id="3" name="Picture 2"/>
          <p:cNvPicPr>
            <a:picLocks noChangeAspect="1"/>
          </p:cNvPicPr>
          <p:nvPr/>
        </p:nvPicPr>
        <p:blipFill>
          <a:blip r:embed="rId2"/>
          <a:stretch>
            <a:fillRect/>
          </a:stretch>
        </p:blipFill>
        <p:spPr>
          <a:xfrm>
            <a:off x="2096494" y="1541623"/>
            <a:ext cx="7942856" cy="4330139"/>
          </a:xfrm>
          <a:prstGeom prst="rect">
            <a:avLst/>
          </a:prstGeom>
        </p:spPr>
      </p:pic>
      <p:sp>
        <p:nvSpPr>
          <p:cNvPr id="4" name="Rectangle 3"/>
          <p:cNvSpPr/>
          <p:nvPr/>
        </p:nvSpPr>
        <p:spPr>
          <a:xfrm>
            <a:off x="2080592" y="1534602"/>
            <a:ext cx="7958759" cy="43414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2575075" y="484977"/>
            <a:ext cx="6853816" cy="415498"/>
          </a:xfrm>
          <a:prstGeom prst="rect">
            <a:avLst/>
          </a:prstGeom>
          <a:noFill/>
        </p:spPr>
        <p:txBody>
          <a:bodyPr wrap="square" rtlCol="0">
            <a:spAutoFit/>
          </a:bodyPr>
          <a:lstStyle/>
          <a:p>
            <a:pPr algn="ctr"/>
            <a:r>
              <a:rPr lang="en-US" sz="2100" b="1" dirty="0">
                <a:solidFill>
                  <a:prstClr val="black"/>
                </a:solidFill>
              </a:rPr>
              <a:t>Sector Specific/Other</a:t>
            </a:r>
          </a:p>
        </p:txBody>
      </p:sp>
    </p:spTree>
    <p:extLst>
      <p:ext uri="{BB962C8B-B14F-4D97-AF65-F5344CB8AC3E}">
        <p14:creationId xmlns:p14="http://schemas.microsoft.com/office/powerpoint/2010/main" val="2108503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B960B7-1A5D-4A40-9C6E-0A7BBAA5F990}" type="slidenum">
              <a:rPr lang="en-US" smtClean="0">
                <a:solidFill>
                  <a:prstClr val="black">
                    <a:tint val="75000"/>
                  </a:prstClr>
                </a:solidFill>
              </a:rPr>
              <a:pPr/>
              <a:t>16</a:t>
            </a:fld>
            <a:endParaRPr lang="en-US">
              <a:solidFill>
                <a:prstClr val="black">
                  <a:tint val="75000"/>
                </a:prstClr>
              </a:solidFill>
            </a:endParaRPr>
          </a:p>
        </p:txBody>
      </p:sp>
      <p:pic>
        <p:nvPicPr>
          <p:cNvPr id="3" name="Picture 2"/>
          <p:cNvPicPr>
            <a:picLocks noChangeAspect="1"/>
          </p:cNvPicPr>
          <p:nvPr/>
        </p:nvPicPr>
        <p:blipFill>
          <a:blip r:embed="rId2"/>
          <a:stretch>
            <a:fillRect/>
          </a:stretch>
        </p:blipFill>
        <p:spPr>
          <a:xfrm>
            <a:off x="2064690" y="1525576"/>
            <a:ext cx="7974661" cy="4318633"/>
          </a:xfrm>
          <a:prstGeom prst="rect">
            <a:avLst/>
          </a:prstGeom>
        </p:spPr>
      </p:pic>
      <p:sp>
        <p:nvSpPr>
          <p:cNvPr id="4" name="TextBox 3"/>
          <p:cNvSpPr txBox="1"/>
          <p:nvPr/>
        </p:nvSpPr>
        <p:spPr>
          <a:xfrm>
            <a:off x="2575075" y="484977"/>
            <a:ext cx="6853816" cy="415498"/>
          </a:xfrm>
          <a:prstGeom prst="rect">
            <a:avLst/>
          </a:prstGeom>
          <a:noFill/>
        </p:spPr>
        <p:txBody>
          <a:bodyPr wrap="square" rtlCol="0">
            <a:spAutoFit/>
          </a:bodyPr>
          <a:lstStyle/>
          <a:p>
            <a:pPr algn="ctr"/>
            <a:r>
              <a:rPr lang="en-US" sz="2100" b="1" dirty="0">
                <a:solidFill>
                  <a:prstClr val="black"/>
                </a:solidFill>
              </a:rPr>
              <a:t>Resources</a:t>
            </a:r>
          </a:p>
        </p:txBody>
      </p:sp>
    </p:spTree>
    <p:extLst>
      <p:ext uri="{BB962C8B-B14F-4D97-AF65-F5344CB8AC3E}">
        <p14:creationId xmlns:p14="http://schemas.microsoft.com/office/powerpoint/2010/main" val="2700321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B960B7-1A5D-4A40-9C6E-0A7BBAA5F990}" type="slidenum">
              <a:rPr lang="en-US" smtClean="0">
                <a:solidFill>
                  <a:prstClr val="black">
                    <a:tint val="75000"/>
                  </a:prstClr>
                </a:solidFill>
              </a:rPr>
              <a:pPr/>
              <a:t>17</a:t>
            </a:fld>
            <a:endParaRPr lang="en-US">
              <a:solidFill>
                <a:prstClr val="black">
                  <a:tint val="75000"/>
                </a:prstClr>
              </a:solidFill>
            </a:endParaRPr>
          </a:p>
        </p:txBody>
      </p:sp>
      <p:pic>
        <p:nvPicPr>
          <p:cNvPr id="3" name="Picture 2"/>
          <p:cNvPicPr>
            <a:picLocks noChangeAspect="1"/>
          </p:cNvPicPr>
          <p:nvPr/>
        </p:nvPicPr>
        <p:blipFill>
          <a:blip r:embed="rId2"/>
          <a:stretch>
            <a:fillRect/>
          </a:stretch>
        </p:blipFill>
        <p:spPr>
          <a:xfrm>
            <a:off x="1863615" y="1948071"/>
            <a:ext cx="8481028" cy="3482671"/>
          </a:xfrm>
          <a:prstGeom prst="rect">
            <a:avLst/>
          </a:prstGeom>
        </p:spPr>
      </p:pic>
      <p:sp>
        <p:nvSpPr>
          <p:cNvPr id="4" name="Rectangle 3"/>
          <p:cNvSpPr/>
          <p:nvPr/>
        </p:nvSpPr>
        <p:spPr>
          <a:xfrm>
            <a:off x="1857955" y="1940118"/>
            <a:ext cx="8476090" cy="3482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2575075" y="484977"/>
            <a:ext cx="6853816" cy="415498"/>
          </a:xfrm>
          <a:prstGeom prst="rect">
            <a:avLst/>
          </a:prstGeom>
          <a:noFill/>
        </p:spPr>
        <p:txBody>
          <a:bodyPr wrap="square" rtlCol="0">
            <a:spAutoFit/>
          </a:bodyPr>
          <a:lstStyle/>
          <a:p>
            <a:pPr algn="ctr"/>
            <a:r>
              <a:rPr lang="en-US" sz="2100" b="1" dirty="0">
                <a:solidFill>
                  <a:prstClr val="black"/>
                </a:solidFill>
              </a:rPr>
              <a:t>Interactive</a:t>
            </a:r>
          </a:p>
        </p:txBody>
      </p:sp>
    </p:spTree>
    <p:extLst>
      <p:ext uri="{BB962C8B-B14F-4D97-AF65-F5344CB8AC3E}">
        <p14:creationId xmlns:p14="http://schemas.microsoft.com/office/powerpoint/2010/main" val="1105722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63166" y="2427954"/>
            <a:ext cx="4634681" cy="1708160"/>
          </a:xfrm>
          <a:prstGeom prst="rect">
            <a:avLst/>
          </a:prstGeom>
          <a:noFill/>
        </p:spPr>
        <p:txBody>
          <a:bodyPr wrap="square" rtlCol="0">
            <a:spAutoFit/>
          </a:bodyPr>
          <a:lstStyle/>
          <a:p>
            <a:r>
              <a:rPr lang="en-US" sz="2100" b="1" dirty="0">
                <a:solidFill>
                  <a:prstClr val="black"/>
                </a:solidFill>
              </a:rPr>
              <a:t>Responsive Web Design is incorporated in the new Accountability public portal to provide a greater user experience for all visitors, regardless of the device they use to interact with the website.</a:t>
            </a:r>
          </a:p>
        </p:txBody>
      </p:sp>
      <p:sp>
        <p:nvSpPr>
          <p:cNvPr id="5" name="TextBox 4"/>
          <p:cNvSpPr txBox="1"/>
          <p:nvPr/>
        </p:nvSpPr>
        <p:spPr>
          <a:xfrm>
            <a:off x="2499275" y="559108"/>
            <a:ext cx="6853816" cy="415498"/>
          </a:xfrm>
          <a:prstGeom prst="rect">
            <a:avLst/>
          </a:prstGeom>
          <a:noFill/>
        </p:spPr>
        <p:txBody>
          <a:bodyPr wrap="square" rtlCol="0">
            <a:spAutoFit/>
          </a:bodyPr>
          <a:lstStyle/>
          <a:p>
            <a:pPr algn="ctr"/>
            <a:r>
              <a:rPr lang="en-US" sz="2100" b="1" dirty="0">
                <a:solidFill>
                  <a:prstClr val="black"/>
                </a:solidFill>
              </a:rPr>
              <a:t>Responsive Web Design Provides Greater User Experience</a:t>
            </a:r>
          </a:p>
        </p:txBody>
      </p:sp>
      <p:pic>
        <p:nvPicPr>
          <p:cNvPr id="6" name="Picture 5"/>
          <p:cNvPicPr>
            <a:picLocks noChangeAspect="1"/>
          </p:cNvPicPr>
          <p:nvPr/>
        </p:nvPicPr>
        <p:blipFill>
          <a:blip r:embed="rId3"/>
          <a:stretch>
            <a:fillRect/>
          </a:stretch>
        </p:blipFill>
        <p:spPr>
          <a:xfrm>
            <a:off x="2251949" y="1798355"/>
            <a:ext cx="2708560" cy="3934605"/>
          </a:xfrm>
          <a:prstGeom prst="rect">
            <a:avLst/>
          </a:prstGeom>
          <a:effectLst>
            <a:glow rad="101600">
              <a:schemeClr val="accent1">
                <a:satMod val="175000"/>
                <a:alpha val="40000"/>
              </a:schemeClr>
            </a:glow>
            <a:outerShdw blurRad="50800" dist="38100" dir="16200000" rotWithShape="0">
              <a:prstClr val="black">
                <a:alpha val="40000"/>
              </a:prstClr>
            </a:outerShdw>
          </a:effectLst>
        </p:spPr>
      </p:pic>
      <p:sp>
        <p:nvSpPr>
          <p:cNvPr id="4" name="Slide Number Placeholder 3"/>
          <p:cNvSpPr>
            <a:spLocks noGrp="1"/>
          </p:cNvSpPr>
          <p:nvPr>
            <p:ph type="sldNum" sz="quarter" idx="12"/>
          </p:nvPr>
        </p:nvSpPr>
        <p:spPr/>
        <p:txBody>
          <a:bodyPr/>
          <a:lstStyle/>
          <a:p>
            <a:fld id="{42B960B7-1A5D-4A40-9C6E-0A7BBAA5F990}" type="slidenum">
              <a:rPr lang="en-US" sz="2000" b="1">
                <a:solidFill>
                  <a:prstClr val="white"/>
                </a:solidFill>
              </a:rPr>
              <a:pPr/>
              <a:t>18</a:t>
            </a:fld>
            <a:endParaRPr lang="en-US" sz="2000" b="1" dirty="0">
              <a:solidFill>
                <a:prstClr val="white"/>
              </a:solidFill>
            </a:endParaRPr>
          </a:p>
        </p:txBody>
      </p:sp>
    </p:spTree>
    <p:extLst>
      <p:ext uri="{BB962C8B-B14F-4D97-AF65-F5344CB8AC3E}">
        <p14:creationId xmlns:p14="http://schemas.microsoft.com/office/powerpoint/2010/main" val="3410395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A62242"/>
                </a:solidFill>
              </a:rPr>
              <a:t>Revised Accountability</a:t>
            </a:r>
            <a:endParaRPr lang="en-US" b="1" dirty="0">
              <a:solidFill>
                <a:srgbClr val="A62242"/>
              </a:solidFill>
            </a:endParaRPr>
          </a:p>
        </p:txBody>
      </p:sp>
      <p:sp>
        <p:nvSpPr>
          <p:cNvPr id="7" name="Slide Number Placeholder 6"/>
          <p:cNvSpPr>
            <a:spLocks noGrp="1"/>
          </p:cNvSpPr>
          <p:nvPr>
            <p:ph type="sldNum" sz="quarter" idx="12"/>
          </p:nvPr>
        </p:nvSpPr>
        <p:spPr/>
        <p:txBody>
          <a:bodyPr/>
          <a:lstStyle/>
          <a:p>
            <a:fld id="{42B960B7-1A5D-4A40-9C6E-0A7BBAA5F990}" type="slidenum">
              <a:rPr lang="en-US" smtClean="0">
                <a:solidFill>
                  <a:prstClr val="black">
                    <a:tint val="75000"/>
                  </a:prstClr>
                </a:solidFill>
              </a:rPr>
              <a:pPr/>
              <a:t>19</a:t>
            </a:fld>
            <a:endParaRPr lang="en-US" dirty="0">
              <a:solidFill>
                <a:prstClr val="black">
                  <a:tint val="75000"/>
                </a:prstClr>
              </a:solidFill>
            </a:endParaRPr>
          </a:p>
        </p:txBody>
      </p:sp>
      <p:sp>
        <p:nvSpPr>
          <p:cNvPr id="13" name="Text Placeholder 2"/>
          <p:cNvSpPr txBox="1">
            <a:spLocks/>
          </p:cNvSpPr>
          <p:nvPr/>
        </p:nvSpPr>
        <p:spPr>
          <a:xfrm>
            <a:off x="1524000" y="1983348"/>
            <a:ext cx="9144000" cy="15583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prstClr val="black"/>
                </a:solidFill>
              </a:rPr>
              <a:t>Soft launch available at:</a:t>
            </a:r>
          </a:p>
          <a:p>
            <a:pPr marL="0" indent="0" algn="ctr">
              <a:buNone/>
            </a:pPr>
            <a:r>
              <a:rPr lang="en-US" sz="3200" b="1" dirty="0">
                <a:solidFill>
                  <a:srgbClr val="005B83"/>
                </a:solidFill>
              </a:rPr>
              <a:t>http://www.txhigheredaccountability.org/AcctPublic</a:t>
            </a:r>
          </a:p>
        </p:txBody>
      </p:sp>
      <p:sp>
        <p:nvSpPr>
          <p:cNvPr id="5" name="Text Placeholder 2"/>
          <p:cNvSpPr txBox="1">
            <a:spLocks/>
          </p:cNvSpPr>
          <p:nvPr/>
        </p:nvSpPr>
        <p:spPr>
          <a:xfrm>
            <a:off x="1624884" y="3925911"/>
            <a:ext cx="9144000" cy="15583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prstClr val="black"/>
                </a:solidFill>
              </a:rPr>
              <a:t>Send comments to:</a:t>
            </a:r>
          </a:p>
          <a:p>
            <a:pPr marL="0" indent="0" algn="ctr">
              <a:buNone/>
            </a:pPr>
            <a:r>
              <a:rPr lang="en-US" sz="3200" b="1" dirty="0">
                <a:solidFill>
                  <a:srgbClr val="005B83"/>
                </a:solidFill>
              </a:rPr>
              <a:t>bill.abasolo@thecb.state.tx.us</a:t>
            </a:r>
          </a:p>
        </p:txBody>
      </p:sp>
    </p:spTree>
    <p:extLst>
      <p:ext uri="{BB962C8B-B14F-4D97-AF65-F5344CB8AC3E}">
        <p14:creationId xmlns:p14="http://schemas.microsoft.com/office/powerpoint/2010/main" val="4209153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9221"/>
            <a:ext cx="7243481" cy="2911108"/>
          </a:xfrm>
        </p:spPr>
        <p:txBody>
          <a:bodyPr>
            <a:noAutofit/>
          </a:bodyPr>
          <a:lstStyle/>
          <a:p>
            <a:r>
              <a:rPr lang="en-US" sz="3600" dirty="0"/>
              <a:t>Data collection on students with Intellectual and Developmental Disabilities (IDD) </a:t>
            </a:r>
            <a:br>
              <a:rPr lang="en-US" sz="3600" dirty="0"/>
            </a:br>
            <a:r>
              <a:rPr lang="en-US" sz="3600" dirty="0"/>
              <a:t>&amp;</a:t>
            </a:r>
            <a:br>
              <a:rPr lang="en-US" sz="3600" dirty="0"/>
            </a:br>
            <a:r>
              <a:rPr lang="en-US" sz="3600" dirty="0"/>
              <a:t>85</a:t>
            </a:r>
            <a:r>
              <a:rPr lang="en-US" sz="3600" baseline="30000" dirty="0"/>
              <a:t>th</a:t>
            </a:r>
            <a:r>
              <a:rPr lang="en-US" sz="3600" dirty="0"/>
              <a:t> Legislative Session Filed Bills on DE/TSI</a:t>
            </a:r>
          </a:p>
        </p:txBody>
      </p:sp>
      <p:sp>
        <p:nvSpPr>
          <p:cNvPr id="4" name="Subtitle 3"/>
          <p:cNvSpPr>
            <a:spLocks noGrp="1"/>
          </p:cNvSpPr>
          <p:nvPr>
            <p:ph type="subTitle" idx="1"/>
          </p:nvPr>
        </p:nvSpPr>
        <p:spPr>
          <a:xfrm>
            <a:off x="2303237" y="4517293"/>
            <a:ext cx="3443207" cy="1005841"/>
          </a:xfrm>
        </p:spPr>
        <p:txBody>
          <a:bodyPr>
            <a:normAutofit fontScale="62500" lnSpcReduction="20000"/>
          </a:bodyPr>
          <a:lstStyle/>
          <a:p>
            <a:r>
              <a:rPr lang="en-US" dirty="0" smtClean="0"/>
              <a:t>Melissa Humphries</a:t>
            </a:r>
          </a:p>
          <a:p>
            <a:r>
              <a:rPr lang="en-US" dirty="0" smtClean="0"/>
              <a:t>Program Director, Research</a:t>
            </a:r>
          </a:p>
          <a:p>
            <a:r>
              <a:rPr lang="en-US" dirty="0" smtClean="0"/>
              <a:t>Division of Strategic Planning and Funding</a:t>
            </a:r>
            <a:endParaRPr lang="en-US" dirty="0"/>
          </a:p>
        </p:txBody>
      </p:sp>
    </p:spTree>
    <p:extLst>
      <p:ext uri="{BB962C8B-B14F-4D97-AF65-F5344CB8AC3E}">
        <p14:creationId xmlns:p14="http://schemas.microsoft.com/office/powerpoint/2010/main" val="1329893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218" y="1122363"/>
            <a:ext cx="5486400" cy="1782202"/>
          </a:xfrm>
        </p:spPr>
        <p:txBody>
          <a:bodyPr>
            <a:normAutofit/>
          </a:bodyPr>
          <a:lstStyle/>
          <a:p>
            <a:r>
              <a:rPr lang="en-US" dirty="0" smtClean="0"/>
              <a:t>Reporting Updates</a:t>
            </a:r>
            <a:endParaRPr lang="en-US" dirty="0"/>
          </a:p>
        </p:txBody>
      </p:sp>
      <p:sp>
        <p:nvSpPr>
          <p:cNvPr id="4" name="Subtitle 3"/>
          <p:cNvSpPr>
            <a:spLocks noGrp="1"/>
          </p:cNvSpPr>
          <p:nvPr>
            <p:ph type="subTitle" idx="1"/>
          </p:nvPr>
        </p:nvSpPr>
        <p:spPr>
          <a:xfrm>
            <a:off x="721218" y="3602037"/>
            <a:ext cx="5486400" cy="2544119"/>
          </a:xfrm>
        </p:spPr>
        <p:txBody>
          <a:bodyPr>
            <a:normAutofit lnSpcReduction="10000"/>
          </a:bodyPr>
          <a:lstStyle/>
          <a:p>
            <a:r>
              <a:rPr lang="en-US" dirty="0" smtClean="0"/>
              <a:t>2017 Annual TAIR Conference</a:t>
            </a:r>
          </a:p>
          <a:p>
            <a:r>
              <a:rPr lang="en-US" dirty="0" smtClean="0"/>
              <a:t>March 1, 2017</a:t>
            </a:r>
          </a:p>
          <a:p>
            <a:r>
              <a:rPr lang="en-US" dirty="0" smtClean="0"/>
              <a:t>Clear Lake, TX</a:t>
            </a:r>
          </a:p>
          <a:p>
            <a:endParaRPr lang="en-US" dirty="0" smtClean="0"/>
          </a:p>
          <a:p>
            <a:r>
              <a:rPr lang="en-US" dirty="0" smtClean="0"/>
              <a:t>Doug Parker</a:t>
            </a:r>
          </a:p>
          <a:p>
            <a:r>
              <a:rPr lang="en-US" dirty="0" smtClean="0"/>
              <a:t>Director, Educational Data Center</a:t>
            </a:r>
            <a:endParaRPr lang="en-US" dirty="0"/>
          </a:p>
          <a:p>
            <a:endParaRPr lang="en-US" dirty="0"/>
          </a:p>
        </p:txBody>
      </p:sp>
      <p:sp>
        <p:nvSpPr>
          <p:cNvPr id="3" name="Footer Placeholder 2"/>
          <p:cNvSpPr>
            <a:spLocks noGrp="1"/>
          </p:cNvSpPr>
          <p:nvPr>
            <p:ph type="ftr" sz="quarter" idx="11"/>
          </p:nvPr>
        </p:nvSpPr>
        <p:spPr/>
        <p:txBody>
          <a:bodyPr/>
          <a:lstStyle/>
          <a:p>
            <a:endParaRPr lang="en-US" dirty="0">
              <a:solidFill>
                <a:srgbClr val="005F83">
                  <a:tint val="75000"/>
                </a:srgbClr>
              </a:solidFill>
            </a:endParaRPr>
          </a:p>
        </p:txBody>
      </p:sp>
    </p:spTree>
    <p:extLst>
      <p:ext uri="{BB962C8B-B14F-4D97-AF65-F5344CB8AC3E}">
        <p14:creationId xmlns:p14="http://schemas.microsoft.com/office/powerpoint/2010/main" val="1392323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7552" y="1792941"/>
            <a:ext cx="9765792" cy="3382461"/>
          </a:xfrm>
        </p:spPr>
        <p:txBody>
          <a:bodyPr>
            <a:noAutofit/>
          </a:bodyPr>
          <a:lstStyle/>
          <a:p>
            <a:r>
              <a:rPr lang="en-US" dirty="0" smtClean="0"/>
              <a:t>Thanks for getting your error-free Spring CBM001, CBM004, and CBM00C and your FY2016 certified CBM002 and CBM00S data to us</a:t>
            </a:r>
          </a:p>
          <a:p>
            <a:r>
              <a:rPr lang="en-US" dirty="0" smtClean="0"/>
              <a:t> We now need you to work on certification of your Spring 2017 reports so we can send the final Formula Funding data run to the LBB</a:t>
            </a:r>
          </a:p>
          <a:p>
            <a:r>
              <a:rPr lang="en-US" dirty="0" smtClean="0"/>
              <a:t>Please try to have all of your Spring 2017 reports we use for Formula Funding certified by April 3</a:t>
            </a:r>
            <a:r>
              <a:rPr lang="en-US" baseline="30000" dirty="0" smtClean="0"/>
              <a:t>rd</a:t>
            </a:r>
            <a:endParaRPr lang="en-US" dirty="0" smtClean="0"/>
          </a:p>
          <a:p>
            <a:pPr marL="0" indent="0">
              <a:buNone/>
            </a:pPr>
            <a:endParaRPr lang="en-US" sz="2400" dirty="0" smtClean="0"/>
          </a:p>
        </p:txBody>
      </p:sp>
      <p:sp>
        <p:nvSpPr>
          <p:cNvPr id="4" name="Title 3"/>
          <p:cNvSpPr>
            <a:spLocks noGrp="1"/>
          </p:cNvSpPr>
          <p:nvPr>
            <p:ph type="title"/>
          </p:nvPr>
        </p:nvSpPr>
        <p:spPr>
          <a:xfrm>
            <a:off x="838200" y="537883"/>
            <a:ext cx="10515600" cy="991908"/>
          </a:xfrm>
        </p:spPr>
        <p:txBody>
          <a:bodyPr>
            <a:normAutofit fontScale="90000"/>
          </a:bodyPr>
          <a:lstStyle/>
          <a:p>
            <a:pPr algn="ctr"/>
            <a:r>
              <a:rPr lang="en-US" b="1" dirty="0" smtClean="0"/>
              <a:t>Reporting</a:t>
            </a:r>
            <a:r>
              <a:rPr lang="en-US" dirty="0" smtClean="0"/>
              <a:t> </a:t>
            </a:r>
            <a:r>
              <a:rPr lang="en-US" b="1" dirty="0" smtClean="0"/>
              <a:t>updates</a:t>
            </a: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42B960B7-1A5D-4A40-9C6E-0A7BBAA5F990}" type="slidenum">
              <a:rPr lang="en-US" smtClean="0"/>
              <a:t>21</a:t>
            </a:fld>
            <a:endParaRPr lang="en-US"/>
          </a:p>
        </p:txBody>
      </p:sp>
    </p:spTree>
    <p:extLst>
      <p:ext uri="{BB962C8B-B14F-4D97-AF65-F5344CB8AC3E}">
        <p14:creationId xmlns:p14="http://schemas.microsoft.com/office/powerpoint/2010/main" val="3111635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7552" y="1792941"/>
            <a:ext cx="9765792" cy="3382461"/>
          </a:xfrm>
        </p:spPr>
        <p:txBody>
          <a:bodyPr>
            <a:noAutofit/>
          </a:bodyPr>
          <a:lstStyle/>
          <a:p>
            <a:r>
              <a:rPr lang="en-US" dirty="0" smtClean="0"/>
              <a:t>The FADS report is being rewritten with an initial due date of February 2018</a:t>
            </a:r>
          </a:p>
          <a:p>
            <a:r>
              <a:rPr lang="en-US" dirty="0" smtClean="0"/>
              <a:t>It will combine data collected on “End of Year” reports with the new FADS.</a:t>
            </a:r>
          </a:p>
          <a:p>
            <a:r>
              <a:rPr lang="en-US" dirty="0" smtClean="0"/>
              <a:t>There are approximately 20 new items added to the report</a:t>
            </a:r>
          </a:p>
          <a:p>
            <a:r>
              <a:rPr lang="en-US" dirty="0" smtClean="0"/>
              <a:t>It will be submitted 3 times each year – February, July, and December</a:t>
            </a:r>
          </a:p>
          <a:p>
            <a:pPr marL="0" indent="0">
              <a:buNone/>
            </a:pPr>
            <a:endParaRPr lang="en-US" sz="2400" dirty="0" smtClean="0"/>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838200" y="537883"/>
            <a:ext cx="10515600" cy="991908"/>
          </a:xfrm>
        </p:spPr>
        <p:txBody>
          <a:bodyPr>
            <a:normAutofit fontScale="90000"/>
          </a:bodyPr>
          <a:lstStyle/>
          <a:p>
            <a:pPr algn="ctr"/>
            <a:r>
              <a:rPr lang="en-US" b="1" dirty="0" smtClean="0"/>
              <a:t>Reporting</a:t>
            </a:r>
            <a:r>
              <a:rPr lang="en-US" dirty="0" smtClean="0"/>
              <a:t> </a:t>
            </a:r>
            <a:r>
              <a:rPr lang="en-US" b="1" dirty="0" smtClean="0"/>
              <a:t>updates</a:t>
            </a: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42B960B7-1A5D-4A40-9C6E-0A7BBAA5F990}" type="slidenum">
              <a:rPr lang="en-US" smtClean="0"/>
              <a:t>22</a:t>
            </a:fld>
            <a:endParaRPr lang="en-US"/>
          </a:p>
        </p:txBody>
      </p:sp>
    </p:spTree>
    <p:extLst>
      <p:ext uri="{BB962C8B-B14F-4D97-AF65-F5344CB8AC3E}">
        <p14:creationId xmlns:p14="http://schemas.microsoft.com/office/powerpoint/2010/main" val="3133369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4094" y="2348753"/>
            <a:ext cx="11205882" cy="2826649"/>
          </a:xfrm>
        </p:spPr>
        <p:txBody>
          <a:bodyPr>
            <a:noAutofit/>
          </a:bodyPr>
          <a:lstStyle/>
          <a:p>
            <a:pPr marL="0" indent="0">
              <a:buNone/>
            </a:pPr>
            <a:r>
              <a:rPr lang="en-US" dirty="0" smtClean="0"/>
              <a:t>Recommendation for institutions changing Student Information Systems</a:t>
            </a:r>
          </a:p>
          <a:p>
            <a:pPr lvl="1"/>
            <a:r>
              <a:rPr lang="en-US" dirty="0" smtClean="0"/>
              <a:t>The optimum time to begin is in the Summer of an odd year – after the Legislative session has convened</a:t>
            </a:r>
          </a:p>
          <a:p>
            <a:pPr lvl="1"/>
            <a:r>
              <a:rPr lang="en-US" dirty="0" smtClean="0"/>
              <a:t>Being caught mid-conversion during a Formula Funding cycle is not pleasant</a:t>
            </a:r>
          </a:p>
        </p:txBody>
      </p:sp>
      <p:sp>
        <p:nvSpPr>
          <p:cNvPr id="3" name="Footer Placeholder 2"/>
          <p:cNvSpPr>
            <a:spLocks noGrp="1"/>
          </p:cNvSpPr>
          <p:nvPr>
            <p:ph type="ftr" sz="quarter" idx="11"/>
          </p:nvPr>
        </p:nvSpPr>
        <p:spPr>
          <a:xfrm>
            <a:off x="4038600" y="6270535"/>
            <a:ext cx="4114800" cy="365125"/>
          </a:xfrm>
        </p:spPr>
        <p:txBody>
          <a:bodyPr/>
          <a:lstStyle/>
          <a:p>
            <a:endParaRPr lang="en-US" dirty="0"/>
          </a:p>
        </p:txBody>
      </p:sp>
      <p:sp>
        <p:nvSpPr>
          <p:cNvPr id="4" name="Title 3"/>
          <p:cNvSpPr>
            <a:spLocks noGrp="1"/>
          </p:cNvSpPr>
          <p:nvPr>
            <p:ph type="title"/>
          </p:nvPr>
        </p:nvSpPr>
        <p:spPr>
          <a:xfrm>
            <a:off x="838200" y="537883"/>
            <a:ext cx="10515600" cy="991908"/>
          </a:xfrm>
        </p:spPr>
        <p:txBody>
          <a:bodyPr>
            <a:normAutofit fontScale="90000"/>
          </a:bodyPr>
          <a:lstStyle/>
          <a:p>
            <a:pPr algn="ctr"/>
            <a:r>
              <a:rPr lang="en-US" b="1" dirty="0" smtClean="0"/>
              <a:t>Reporting</a:t>
            </a:r>
            <a:r>
              <a:rPr lang="en-US" dirty="0" smtClean="0"/>
              <a:t> </a:t>
            </a:r>
            <a:r>
              <a:rPr lang="en-US" b="1" dirty="0" smtClean="0"/>
              <a:t>updates</a:t>
            </a: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42B960B7-1A5D-4A40-9C6E-0A7BBAA5F990}" type="slidenum">
              <a:rPr lang="en-US" smtClean="0"/>
              <a:t>23</a:t>
            </a:fld>
            <a:endParaRPr lang="en-US"/>
          </a:p>
        </p:txBody>
      </p:sp>
    </p:spTree>
    <p:extLst>
      <p:ext uri="{BB962C8B-B14F-4D97-AF65-F5344CB8AC3E}">
        <p14:creationId xmlns:p14="http://schemas.microsoft.com/office/powerpoint/2010/main" val="1135671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4094" y="1529791"/>
            <a:ext cx="11205882" cy="3645611"/>
          </a:xfrm>
        </p:spPr>
        <p:txBody>
          <a:bodyPr>
            <a:noAutofit/>
          </a:bodyPr>
          <a:lstStyle/>
          <a:p>
            <a:pPr marL="0" indent="0">
              <a:buNone/>
            </a:pPr>
            <a:r>
              <a:rPr lang="en-US" dirty="0" smtClean="0"/>
              <a:t>Proposed Legislation</a:t>
            </a:r>
          </a:p>
          <a:p>
            <a:pPr lvl="1"/>
            <a:r>
              <a:rPr lang="en-US" dirty="0" smtClean="0"/>
              <a:t>Collect veterans information on the student CBM reports</a:t>
            </a:r>
          </a:p>
          <a:p>
            <a:pPr lvl="1"/>
            <a:r>
              <a:rPr lang="en-US" dirty="0" smtClean="0"/>
              <a:t>Change the Disability threshold from 100% to 80% where spouse and all children (under age 26) of the disabled veteran will receive a Hazlewood exemption</a:t>
            </a:r>
          </a:p>
          <a:p>
            <a:pPr lvl="1"/>
            <a:r>
              <a:rPr lang="en-US" dirty="0" smtClean="0"/>
              <a:t>Collection of the Hazlewood Exemption data will be transferred to the Coordinating Board from the Texas Veterans Commission (September 2018)</a:t>
            </a:r>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838200" y="537883"/>
            <a:ext cx="10515600" cy="991908"/>
          </a:xfrm>
        </p:spPr>
        <p:txBody>
          <a:bodyPr>
            <a:normAutofit fontScale="90000"/>
          </a:bodyPr>
          <a:lstStyle/>
          <a:p>
            <a:pPr algn="ctr"/>
            <a:r>
              <a:rPr lang="en-US" b="1" dirty="0" smtClean="0"/>
              <a:t>Reporting</a:t>
            </a:r>
            <a:r>
              <a:rPr lang="en-US" dirty="0" smtClean="0"/>
              <a:t> </a:t>
            </a:r>
            <a:r>
              <a:rPr lang="en-US" b="1" dirty="0" smtClean="0"/>
              <a:t>updates</a:t>
            </a: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42B960B7-1A5D-4A40-9C6E-0A7BBAA5F990}" type="slidenum">
              <a:rPr lang="en-US" smtClean="0"/>
              <a:t>24</a:t>
            </a:fld>
            <a:endParaRPr lang="en-US"/>
          </a:p>
        </p:txBody>
      </p:sp>
    </p:spTree>
    <p:extLst>
      <p:ext uri="{BB962C8B-B14F-4D97-AF65-F5344CB8AC3E}">
        <p14:creationId xmlns:p14="http://schemas.microsoft.com/office/powerpoint/2010/main" val="7240604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4094" y="1529791"/>
            <a:ext cx="11205882" cy="3645611"/>
          </a:xfrm>
        </p:spPr>
        <p:txBody>
          <a:bodyPr>
            <a:noAutofit/>
          </a:bodyPr>
          <a:lstStyle/>
          <a:p>
            <a:r>
              <a:rPr lang="en-US" dirty="0" smtClean="0"/>
              <a:t>CBM edit program</a:t>
            </a:r>
          </a:p>
          <a:p>
            <a:endParaRPr lang="en-US" dirty="0" smtClean="0"/>
          </a:p>
          <a:p>
            <a:pPr lvl="1"/>
            <a:r>
              <a:rPr lang="en-US" dirty="0" smtClean="0"/>
              <a:t>Problem – CTC CBM0E1 – year to year comparison – various comparisons are showing with no data from last year</a:t>
            </a:r>
          </a:p>
          <a:p>
            <a:pPr marL="457189" lvl="1" indent="0">
              <a:buNone/>
            </a:pPr>
            <a:r>
              <a:rPr lang="en-US" dirty="0" smtClean="0"/>
              <a:t> </a:t>
            </a:r>
          </a:p>
          <a:p>
            <a:pPr lvl="1"/>
            <a:r>
              <a:rPr lang="en-US" dirty="0" smtClean="0"/>
              <a:t>If you see others please alert your data analyst and me</a:t>
            </a:r>
          </a:p>
        </p:txBody>
      </p:sp>
      <p:sp>
        <p:nvSpPr>
          <p:cNvPr id="3" name="Footer Placeholder 2"/>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838200" y="537883"/>
            <a:ext cx="10515600" cy="991908"/>
          </a:xfrm>
        </p:spPr>
        <p:txBody>
          <a:bodyPr>
            <a:normAutofit fontScale="90000"/>
          </a:bodyPr>
          <a:lstStyle/>
          <a:p>
            <a:pPr algn="ctr"/>
            <a:r>
              <a:rPr lang="en-US" b="1" dirty="0" smtClean="0"/>
              <a:t>Reporting</a:t>
            </a:r>
            <a:r>
              <a:rPr lang="en-US" dirty="0" smtClean="0"/>
              <a:t> </a:t>
            </a:r>
            <a:r>
              <a:rPr lang="en-US" b="1" dirty="0" smtClean="0"/>
              <a:t>updates</a:t>
            </a: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42B960B7-1A5D-4A40-9C6E-0A7BBAA5F990}" type="slidenum">
              <a:rPr lang="en-US" smtClean="0"/>
              <a:t>25</a:t>
            </a:fld>
            <a:endParaRPr lang="en-US"/>
          </a:p>
        </p:txBody>
      </p:sp>
    </p:spTree>
    <p:extLst>
      <p:ext uri="{BB962C8B-B14F-4D97-AF65-F5344CB8AC3E}">
        <p14:creationId xmlns:p14="http://schemas.microsoft.com/office/powerpoint/2010/main" val="3737128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a:t> </a:t>
            </a:r>
            <a:r>
              <a:rPr lang="en-US" dirty="0" smtClean="0"/>
              <a:t>                            </a:t>
            </a:r>
            <a:r>
              <a:rPr lang="en-US" sz="6000" dirty="0">
                <a:solidFill>
                  <a:srgbClr val="005B83"/>
                </a:solidFill>
              </a:rPr>
              <a:t>Questions?</a:t>
            </a:r>
          </a:p>
        </p:txBody>
      </p:sp>
    </p:spTree>
    <p:extLst>
      <p:ext uri="{BB962C8B-B14F-4D97-AF65-F5344CB8AC3E}">
        <p14:creationId xmlns:p14="http://schemas.microsoft.com/office/powerpoint/2010/main" val="20824323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Data Collection on Students with Intellectual and Developmental Disabilities</a:t>
            </a:r>
          </a:p>
        </p:txBody>
      </p:sp>
      <p:sp>
        <p:nvSpPr>
          <p:cNvPr id="4" name="Content Placeholder 3"/>
          <p:cNvSpPr>
            <a:spLocks noGrp="1"/>
          </p:cNvSpPr>
          <p:nvPr>
            <p:ph idx="1"/>
          </p:nvPr>
        </p:nvSpPr>
        <p:spPr/>
        <p:txBody>
          <a:bodyPr/>
          <a:lstStyle/>
          <a:p>
            <a:r>
              <a:rPr lang="en-US" dirty="0"/>
              <a:t>SB 37, 84</a:t>
            </a:r>
            <a:r>
              <a:rPr lang="en-US" baseline="30000" dirty="0"/>
              <a:t>th</a:t>
            </a:r>
            <a:r>
              <a:rPr lang="en-US" dirty="0"/>
              <a:t> Legislative Session</a:t>
            </a:r>
          </a:p>
          <a:p>
            <a:pPr lvl="1"/>
            <a:r>
              <a:rPr lang="en-US" dirty="0"/>
              <a:t>Requires the THECB to collect and maintain data relating to the participation of persons with intellectual and developmental disabilities (IDD) at IHEs 	</a:t>
            </a:r>
          </a:p>
          <a:p>
            <a:r>
              <a:rPr lang="en-US" dirty="0"/>
              <a:t>Two new items added to CBM001, CBM00A, and </a:t>
            </a:r>
            <a:r>
              <a:rPr lang="en-US" dirty="0" smtClean="0"/>
              <a:t>CBM0E1</a:t>
            </a:r>
          </a:p>
          <a:p>
            <a:pPr lvl="1"/>
            <a:r>
              <a:rPr lang="en-US" dirty="0" smtClean="0"/>
              <a:t>Data collection starts for Spring 2017 students</a:t>
            </a:r>
            <a:endParaRPr lang="en-US" dirty="0"/>
          </a:p>
          <a:p>
            <a:r>
              <a:rPr lang="en-US" dirty="0"/>
              <a:t>Will require communication between reporting officials and Offices of Disability Services</a:t>
            </a:r>
          </a:p>
        </p:txBody>
      </p:sp>
      <p:sp>
        <p:nvSpPr>
          <p:cNvPr id="2" name="Slide Number Placeholder 1"/>
          <p:cNvSpPr>
            <a:spLocks noGrp="1"/>
          </p:cNvSpPr>
          <p:nvPr>
            <p:ph type="sldNum" sz="quarter" idx="12"/>
          </p:nvPr>
        </p:nvSpPr>
        <p:spPr/>
        <p:txBody>
          <a:bodyPr/>
          <a:lstStyle/>
          <a:p>
            <a:fld id="{42B960B7-1A5D-4A40-9C6E-0A7BBAA5F990}"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878804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 Rule 4.12</a:t>
            </a:r>
          </a:p>
        </p:txBody>
      </p:sp>
      <p:sp>
        <p:nvSpPr>
          <p:cNvPr id="9" name="Content Placeholder 8"/>
          <p:cNvSpPr>
            <a:spLocks noGrp="1"/>
          </p:cNvSpPr>
          <p:nvPr>
            <p:ph idx="1"/>
          </p:nvPr>
        </p:nvSpPr>
        <p:spPr/>
        <p:txBody>
          <a:bodyPr>
            <a:normAutofit/>
          </a:bodyPr>
          <a:lstStyle/>
          <a:p>
            <a:r>
              <a:rPr lang="en-US" dirty="0"/>
              <a:t>Provides a broad definition of IDD</a:t>
            </a:r>
          </a:p>
          <a:p>
            <a:r>
              <a:rPr lang="en-US" dirty="0"/>
              <a:t>Specifies that IHEs will report to the THECB on the student record whether a student is identified as having an IDD or Autism Spectrum Disorder</a:t>
            </a:r>
          </a:p>
          <a:p>
            <a:r>
              <a:rPr lang="en-US" dirty="0"/>
              <a:t>Items will be added to the established CBM data collection </a:t>
            </a:r>
          </a:p>
          <a:p>
            <a:r>
              <a:rPr lang="en-US" dirty="0"/>
              <a:t>Specifies data is only reported for students who self-identify to institution</a:t>
            </a:r>
          </a:p>
          <a:p>
            <a:r>
              <a:rPr lang="en-US" dirty="0"/>
              <a:t>Data only reported for students who are in continuing technical education, undergraduate, or graduate </a:t>
            </a:r>
            <a:r>
              <a:rPr lang="en-US" dirty="0" smtClean="0"/>
              <a:t>programs</a:t>
            </a:r>
            <a:endParaRPr lang="en-US" dirty="0"/>
          </a:p>
        </p:txBody>
      </p:sp>
      <p:sp>
        <p:nvSpPr>
          <p:cNvPr id="8" name="Slide Number Placeholder 7"/>
          <p:cNvSpPr>
            <a:spLocks noGrp="1"/>
          </p:cNvSpPr>
          <p:nvPr>
            <p:ph type="sldNum" sz="quarter" idx="12"/>
          </p:nvPr>
        </p:nvSpPr>
        <p:spPr/>
        <p:txBody>
          <a:bodyPr/>
          <a:lstStyle/>
          <a:p>
            <a:fld id="{42B960B7-1A5D-4A40-9C6E-0A7BBAA5F990}"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544251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825556"/>
          </a:xfrm>
        </p:spPr>
        <p:txBody>
          <a:bodyPr/>
          <a:lstStyle/>
          <a:p>
            <a:r>
              <a:rPr lang="en-US" dirty="0"/>
              <a:t>CBM Item: IDD Status</a:t>
            </a:r>
          </a:p>
        </p:txBody>
      </p:sp>
      <p:sp>
        <p:nvSpPr>
          <p:cNvPr id="3" name="Content Placeholder 2"/>
          <p:cNvSpPr>
            <a:spLocks noGrp="1"/>
          </p:cNvSpPr>
          <p:nvPr>
            <p:ph idx="1"/>
          </p:nvPr>
        </p:nvSpPr>
        <p:spPr>
          <a:xfrm>
            <a:off x="1748880" y="1349441"/>
            <a:ext cx="8598336" cy="4827523"/>
          </a:xfrm>
        </p:spPr>
        <p:txBody>
          <a:bodyPr>
            <a:normAutofit fontScale="55000" lnSpcReduction="20000"/>
          </a:bodyPr>
          <a:lstStyle/>
          <a:p>
            <a:pPr marL="0" indent="0">
              <a:buNone/>
            </a:pPr>
            <a:r>
              <a:rPr lang="en-US" sz="4400" u="sng" dirty="0"/>
              <a:t>Individual with IDD</a:t>
            </a:r>
            <a:r>
              <a:rPr lang="en-US" sz="4400" dirty="0"/>
              <a:t>. Student has been identified as having and intellectual or developmental disability. If a student is identified as having both an intellectual disability and identified as being on the Autism Spectrum, prioritize the reporting of the intellectual disability (enter ‘1’). Institutions may only report students who have been identified through self-identification and/or documented receipt of special services.</a:t>
            </a:r>
          </a:p>
          <a:p>
            <a:pPr marL="0" indent="0">
              <a:buNone/>
            </a:pPr>
            <a:endParaRPr lang="en-US" sz="4400" dirty="0"/>
          </a:p>
          <a:p>
            <a:pPr marL="0" indent="0">
              <a:buNone/>
            </a:pPr>
            <a:r>
              <a:rPr lang="en-US" sz="4400" dirty="0"/>
              <a:t>0. 	Student not identified as having an IDD</a:t>
            </a:r>
          </a:p>
          <a:p>
            <a:pPr marL="742950" indent="-742950">
              <a:buAutoNum type="arabicPeriod"/>
            </a:pPr>
            <a:r>
              <a:rPr lang="en-US" sz="4400" dirty="0"/>
              <a:t>   Student identified as having an IDD</a:t>
            </a:r>
          </a:p>
          <a:p>
            <a:pPr marL="742950" indent="-742950">
              <a:buAutoNum type="arabicPeriod"/>
            </a:pPr>
            <a:r>
              <a:rPr lang="en-US" sz="4400" dirty="0"/>
              <a:t>  Student identified as having an Autism Spectrum 		Disorder but not an intellectual disability (report ‘1’ if 	student is also identified as having an intellectual 		disability)</a:t>
            </a:r>
          </a:p>
          <a:p>
            <a:endParaRPr lang="en-US" dirty="0"/>
          </a:p>
        </p:txBody>
      </p:sp>
      <p:sp>
        <p:nvSpPr>
          <p:cNvPr id="4" name="Slide Number Placeholder 3"/>
          <p:cNvSpPr>
            <a:spLocks noGrp="1"/>
          </p:cNvSpPr>
          <p:nvPr>
            <p:ph type="sldNum" sz="quarter" idx="12"/>
          </p:nvPr>
        </p:nvSpPr>
        <p:spPr/>
        <p:txBody>
          <a:bodyPr/>
          <a:lstStyle/>
          <a:p>
            <a:fld id="{42B960B7-1A5D-4A40-9C6E-0A7BBAA5F990}"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948991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CBM Item: Program for students with IDD</a:t>
            </a:r>
          </a:p>
        </p:txBody>
      </p:sp>
      <p:sp>
        <p:nvSpPr>
          <p:cNvPr id="9" name="Content Placeholder 8"/>
          <p:cNvSpPr>
            <a:spLocks noGrp="1"/>
          </p:cNvSpPr>
          <p:nvPr>
            <p:ph idx="1"/>
          </p:nvPr>
        </p:nvSpPr>
        <p:spPr>
          <a:xfrm>
            <a:off x="2152650" y="1481739"/>
            <a:ext cx="7886700" cy="4695225"/>
          </a:xfrm>
        </p:spPr>
        <p:txBody>
          <a:bodyPr>
            <a:normAutofit fontScale="85000" lnSpcReduction="20000"/>
          </a:bodyPr>
          <a:lstStyle/>
          <a:p>
            <a:pPr marL="0" indent="0">
              <a:buNone/>
            </a:pPr>
            <a:r>
              <a:rPr lang="en-US" dirty="0"/>
              <a:t>Individual enrolled in a transitional or other program for students with IDD. Enter ‘1’ if student was ever enrolled in a program for students with ID at your institution. Report if student was enrolled in program at any time. Report only if coded ‘1’ or ‘2’ in previous item. Enter ‘0’ if student was not enrolled in a program for students with IDD.</a:t>
            </a:r>
          </a:p>
          <a:p>
            <a:pPr marL="0" indent="0">
              <a:buNone/>
            </a:pPr>
            <a:endParaRPr lang="en-US" dirty="0"/>
          </a:p>
          <a:p>
            <a:pPr marL="0" indent="0">
              <a:buNone/>
            </a:pPr>
            <a:r>
              <a:rPr lang="en-US" dirty="0" smtClean="0"/>
              <a:t>0</a:t>
            </a:r>
            <a:r>
              <a:rPr lang="en-US" dirty="0"/>
              <a:t>. </a:t>
            </a:r>
            <a:r>
              <a:rPr lang="en-US" dirty="0" smtClean="0"/>
              <a:t>    Student </a:t>
            </a:r>
            <a:r>
              <a:rPr lang="en-US" dirty="0"/>
              <a:t>never participated in a </a:t>
            </a:r>
            <a:r>
              <a:rPr lang="en-US" dirty="0" smtClean="0"/>
              <a:t>postsecondary program      for students </a:t>
            </a:r>
            <a:r>
              <a:rPr lang="en-US" dirty="0"/>
              <a:t>with IDD at this </a:t>
            </a:r>
            <a:r>
              <a:rPr lang="en-US" dirty="0" smtClean="0"/>
              <a:t>institution</a:t>
            </a:r>
          </a:p>
          <a:p>
            <a:pPr marL="514350" indent="-514350">
              <a:buAutoNum type="arabicPeriod"/>
            </a:pPr>
            <a:r>
              <a:rPr lang="en-US" dirty="0" smtClean="0"/>
              <a:t>Student </a:t>
            </a:r>
            <a:r>
              <a:rPr lang="en-US" dirty="0"/>
              <a:t>participated in a postsecondary program </a:t>
            </a:r>
            <a:r>
              <a:rPr lang="en-US" dirty="0" smtClean="0"/>
              <a:t>for students </a:t>
            </a:r>
            <a:r>
              <a:rPr lang="en-US" dirty="0"/>
              <a:t>with IDD at this </a:t>
            </a:r>
            <a:r>
              <a:rPr lang="en-US" dirty="0" smtClean="0"/>
              <a:t>institution</a:t>
            </a:r>
          </a:p>
          <a:p>
            <a:pPr marL="514350" indent="-514350">
              <a:buAutoNum type="arabicPeriod"/>
            </a:pPr>
            <a:r>
              <a:rPr lang="en-US" dirty="0" smtClean="0"/>
              <a:t>It </a:t>
            </a:r>
            <a:r>
              <a:rPr lang="en-US" dirty="0"/>
              <a:t>is unknown if the student participated in a </a:t>
            </a:r>
            <a:r>
              <a:rPr lang="en-US" dirty="0" smtClean="0"/>
              <a:t>postsecondary </a:t>
            </a:r>
            <a:r>
              <a:rPr lang="en-US" dirty="0"/>
              <a:t>program for students with IDD at this institution</a:t>
            </a:r>
          </a:p>
          <a:p>
            <a:pPr marL="0" indent="0">
              <a:buNone/>
            </a:pPr>
            <a:endParaRPr lang="en-US" dirty="0" smtClean="0"/>
          </a:p>
        </p:txBody>
      </p:sp>
      <p:sp>
        <p:nvSpPr>
          <p:cNvPr id="8" name="Slide Number Placeholder 7"/>
          <p:cNvSpPr>
            <a:spLocks noGrp="1"/>
          </p:cNvSpPr>
          <p:nvPr>
            <p:ph type="sldNum" sz="quarter" idx="12"/>
          </p:nvPr>
        </p:nvSpPr>
        <p:spPr/>
        <p:txBody>
          <a:bodyPr/>
          <a:lstStyle/>
          <a:p>
            <a:fld id="{42B960B7-1A5D-4A40-9C6E-0A7BBAA5F990}"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1965458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85</a:t>
            </a:r>
            <a:r>
              <a:rPr lang="en-US" baseline="30000" dirty="0"/>
              <a:t>th</a:t>
            </a:r>
            <a:r>
              <a:rPr lang="en-US" dirty="0"/>
              <a:t> Legislative Session: Filed Bills regarding TSI and DE</a:t>
            </a:r>
          </a:p>
        </p:txBody>
      </p:sp>
      <p:sp>
        <p:nvSpPr>
          <p:cNvPr id="9" name="Content Placeholder 8"/>
          <p:cNvSpPr>
            <a:spLocks noGrp="1"/>
          </p:cNvSpPr>
          <p:nvPr>
            <p:ph idx="1"/>
          </p:nvPr>
        </p:nvSpPr>
        <p:spPr/>
        <p:txBody>
          <a:bodyPr/>
          <a:lstStyle/>
          <a:p>
            <a:r>
              <a:rPr lang="en-US" sz="4000" dirty="0"/>
              <a:t>HB 417- </a:t>
            </a:r>
            <a:r>
              <a:rPr lang="en-US" sz="3600" dirty="0"/>
              <a:t>Repeal of TSI Statute </a:t>
            </a:r>
            <a:r>
              <a:rPr lang="en-US" sz="2400" dirty="0"/>
              <a:t>(TEC 51.3062)</a:t>
            </a:r>
          </a:p>
          <a:p>
            <a:pPr lvl="1"/>
            <a:r>
              <a:rPr lang="en-US" sz="3200" dirty="0"/>
              <a:t>No statewide mandate to assess incoming students for college readiness</a:t>
            </a:r>
          </a:p>
          <a:p>
            <a:pPr lvl="1"/>
            <a:r>
              <a:rPr lang="en-US" sz="3200" dirty="0"/>
              <a:t>No single statewide test with statewide benchmarks (does not affect availability of TSIA)</a:t>
            </a:r>
          </a:p>
          <a:p>
            <a:pPr lvl="1"/>
            <a:r>
              <a:rPr lang="en-US" sz="3200" dirty="0"/>
              <a:t>Filed by Rep. White</a:t>
            </a:r>
          </a:p>
          <a:p>
            <a:endParaRPr lang="en-US" dirty="0" smtClean="0"/>
          </a:p>
        </p:txBody>
      </p:sp>
      <p:sp>
        <p:nvSpPr>
          <p:cNvPr id="8" name="Slide Number Placeholder 7"/>
          <p:cNvSpPr>
            <a:spLocks noGrp="1"/>
          </p:cNvSpPr>
          <p:nvPr>
            <p:ph type="sldNum" sz="quarter" idx="12"/>
          </p:nvPr>
        </p:nvSpPr>
        <p:spPr/>
        <p:txBody>
          <a:bodyPr/>
          <a:lstStyle/>
          <a:p>
            <a:fld id="{42B960B7-1A5D-4A40-9C6E-0A7BBAA5F990}"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143383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85</a:t>
            </a:r>
            <a:r>
              <a:rPr lang="en-US" baseline="30000" dirty="0"/>
              <a:t>th</a:t>
            </a:r>
            <a:r>
              <a:rPr lang="en-US" dirty="0"/>
              <a:t> Legislative Session: Filed Bills regarding TSI and DE</a:t>
            </a:r>
          </a:p>
        </p:txBody>
      </p:sp>
      <p:sp>
        <p:nvSpPr>
          <p:cNvPr id="9" name="Content Placeholder 8"/>
          <p:cNvSpPr>
            <a:spLocks noGrp="1"/>
          </p:cNvSpPr>
          <p:nvPr>
            <p:ph idx="1"/>
          </p:nvPr>
        </p:nvSpPr>
        <p:spPr/>
        <p:txBody>
          <a:bodyPr/>
          <a:lstStyle/>
          <a:p>
            <a:r>
              <a:rPr lang="en-US" sz="4000" dirty="0"/>
              <a:t>HB 2223</a:t>
            </a:r>
          </a:p>
          <a:p>
            <a:pPr lvl="1"/>
            <a:r>
              <a:rPr lang="en-US" dirty="0"/>
              <a:t>Requires </a:t>
            </a:r>
            <a:r>
              <a:rPr lang="en-US" dirty="0" err="1"/>
              <a:t>corequisites</a:t>
            </a:r>
            <a:r>
              <a:rPr lang="en-US" dirty="0"/>
              <a:t> for all DE coursework</a:t>
            </a:r>
          </a:p>
          <a:p>
            <a:pPr lvl="2"/>
            <a:r>
              <a:rPr lang="en-US" dirty="0"/>
              <a:t>35% by 2018-19</a:t>
            </a:r>
          </a:p>
          <a:p>
            <a:pPr lvl="2"/>
            <a:r>
              <a:rPr lang="en-US" dirty="0"/>
              <a:t>65% by 2019-2020</a:t>
            </a:r>
          </a:p>
          <a:p>
            <a:pPr lvl="2"/>
            <a:r>
              <a:rPr lang="en-US" dirty="0"/>
              <a:t>100% by 2020-2021</a:t>
            </a:r>
          </a:p>
          <a:p>
            <a:pPr lvl="1"/>
            <a:r>
              <a:rPr lang="en-US" dirty="0"/>
              <a:t>Exempts BASE and </a:t>
            </a:r>
            <a:r>
              <a:rPr lang="en-US" dirty="0" smtClean="0"/>
              <a:t>ABE</a:t>
            </a:r>
          </a:p>
          <a:p>
            <a:pPr lvl="1"/>
            <a:r>
              <a:rPr lang="en-US" dirty="0" smtClean="0"/>
              <a:t>Filed </a:t>
            </a:r>
            <a:r>
              <a:rPr lang="en-US" dirty="0"/>
              <a:t>by Rep. Giddings</a:t>
            </a:r>
          </a:p>
          <a:p>
            <a:endParaRPr lang="en-US" dirty="0"/>
          </a:p>
        </p:txBody>
      </p:sp>
      <p:sp>
        <p:nvSpPr>
          <p:cNvPr id="8" name="Slide Number Placeholder 7"/>
          <p:cNvSpPr>
            <a:spLocks noGrp="1"/>
          </p:cNvSpPr>
          <p:nvPr>
            <p:ph type="sldNum" sz="quarter" idx="12"/>
          </p:nvPr>
        </p:nvSpPr>
        <p:spPr/>
        <p:txBody>
          <a:bodyPr/>
          <a:lstStyle/>
          <a:p>
            <a:fld id="{42B960B7-1A5D-4A40-9C6E-0A7BBAA5F990}"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448977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Melissa Humphries</a:t>
            </a:r>
          </a:p>
          <a:p>
            <a:pPr marL="0" indent="0">
              <a:buNone/>
            </a:pPr>
            <a:r>
              <a:rPr lang="en-US" i="1" dirty="0" smtClean="0"/>
              <a:t>Research and Evaluation</a:t>
            </a:r>
          </a:p>
          <a:p>
            <a:pPr marL="0" indent="0">
              <a:buNone/>
            </a:pPr>
            <a:r>
              <a:rPr lang="en-US" dirty="0" smtClean="0">
                <a:hlinkClick r:id="rId2"/>
              </a:rPr>
              <a:t>Melissa.Humphries@thecb.state.tx.us</a:t>
            </a:r>
            <a:endParaRPr lang="en-US" dirty="0" smtClean="0"/>
          </a:p>
          <a:p>
            <a:pPr marL="0" indent="0">
              <a:buNone/>
            </a:pPr>
            <a:r>
              <a:rPr lang="en-US" dirty="0" smtClean="0"/>
              <a:t>(512) 427-6546</a:t>
            </a:r>
            <a:endParaRPr lang="en-US" dirty="0"/>
          </a:p>
        </p:txBody>
      </p:sp>
      <p:sp>
        <p:nvSpPr>
          <p:cNvPr id="4" name="Slide Number Placeholder 3"/>
          <p:cNvSpPr>
            <a:spLocks noGrp="1"/>
          </p:cNvSpPr>
          <p:nvPr>
            <p:ph type="sldNum" sz="quarter" idx="12"/>
          </p:nvPr>
        </p:nvSpPr>
        <p:spPr/>
        <p:txBody>
          <a:bodyPr/>
          <a:lstStyle/>
          <a:p>
            <a:fld id="{42B960B7-1A5D-4A40-9C6E-0A7BBAA5F990}"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577877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5B83"/>
      </a:dk1>
      <a:lt1>
        <a:sysClr val="window" lastClr="FFFFFF"/>
      </a:lt1>
      <a:dk2>
        <a:srgbClr val="FFC000"/>
      </a:dk2>
      <a:lt2>
        <a:srgbClr val="FFFFFF"/>
      </a:lt2>
      <a:accent1>
        <a:srgbClr val="242B83"/>
      </a:accent1>
      <a:accent2>
        <a:srgbClr val="538135"/>
      </a:accent2>
      <a:accent3>
        <a:srgbClr val="FFFFFF"/>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60x30TX Colors">
      <a:dk1>
        <a:srgbClr val="005F83"/>
      </a:dk1>
      <a:lt1>
        <a:srgbClr val="FFFFFF"/>
      </a:lt1>
      <a:dk2>
        <a:srgbClr val="A62242"/>
      </a:dk2>
      <a:lt2>
        <a:srgbClr val="F8DFA3"/>
      </a:lt2>
      <a:accent1>
        <a:srgbClr val="8AD0E5"/>
      </a:accent1>
      <a:accent2>
        <a:srgbClr val="F6B020"/>
      </a:accent2>
      <a:accent3>
        <a:srgbClr val="00B087"/>
      </a:accent3>
      <a:accent4>
        <a:srgbClr val="A69FBF"/>
      </a:accent4>
      <a:accent5>
        <a:srgbClr val="F8DFA3"/>
      </a:accent5>
      <a:accent6>
        <a:srgbClr val="614975"/>
      </a:accent6>
      <a:hlink>
        <a:srgbClr val="006649"/>
      </a:hlink>
      <a:folHlink>
        <a:srgbClr val="F6B02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0EDE6827FB6F41877F55964B0AC996" ma:contentTypeVersion="0" ma:contentTypeDescription="Create a new document." ma:contentTypeScope="" ma:versionID="a5c9b7081f50b9e695c378e098c9b820">
  <xsd:schema xmlns:xsd="http://www.w3.org/2001/XMLSchema" xmlns:xs="http://www.w3.org/2001/XMLSchema" xmlns:p="http://schemas.microsoft.com/office/2006/metadata/properties" targetNamespace="http://schemas.microsoft.com/office/2006/metadata/properties" ma:root="true" ma:fieldsID="c8c9a0a9e0eb58710b0c0b4a285a3b8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CA44AC-321D-4C82-BDC1-493DAB4C94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CF73E72-D509-4D0C-BCF4-D89BE31412A0}">
  <ds:schemaRefs>
    <ds:schemaRef ds:uri="http://purl.org/dc/terms/"/>
    <ds:schemaRef ds:uri="http://purl.org/dc/elements/1.1/"/>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3C4C5938-ACEE-4C64-8247-CF7D4873AB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2604</TotalTime>
  <Words>965</Words>
  <Application>Microsoft Office PowerPoint</Application>
  <PresentationFormat>Custom</PresentationFormat>
  <Paragraphs>134</Paragraphs>
  <Slides>26</Slides>
  <Notes>10</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Office Theme</vt:lpstr>
      <vt:lpstr>1_Office Theme</vt:lpstr>
      <vt:lpstr>2_Office Theme</vt:lpstr>
      <vt:lpstr>3_Office Theme</vt:lpstr>
      <vt:lpstr>Texas Higher Education Coordinating Board update</vt:lpstr>
      <vt:lpstr>Data collection on students with Intellectual and Developmental Disabilities (IDD)  &amp; 85th Legislative Session Filed Bills on DE/TSI</vt:lpstr>
      <vt:lpstr>Data Collection on Students with Intellectual and Developmental Disabilities</vt:lpstr>
      <vt:lpstr>TAC Rule 4.12</vt:lpstr>
      <vt:lpstr>CBM Item: IDD Status</vt:lpstr>
      <vt:lpstr>CBM Item: Program for students with IDD</vt:lpstr>
      <vt:lpstr>85th Legislative Session: Filed Bills regarding TSI and DE</vt:lpstr>
      <vt:lpstr>85th Legislative Session: Filed Bills regarding TSI and DE</vt:lpstr>
      <vt:lpstr>Questions</vt:lpstr>
      <vt:lpstr>Accountability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Revised Accountability</vt:lpstr>
      <vt:lpstr>Reporting Updates</vt:lpstr>
      <vt:lpstr>Reporting updates </vt:lpstr>
      <vt:lpstr>Reporting updates </vt:lpstr>
      <vt:lpstr>Reporting updates </vt:lpstr>
      <vt:lpstr>Reporting updates </vt:lpstr>
      <vt:lpstr>Reporting updates </vt:lpstr>
      <vt:lpstr>PowerPoint Presentation</vt:lpstr>
    </vt:vector>
  </TitlesOfParts>
  <Company>THECB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Sophia</dc:creator>
  <cp:lastModifiedBy>Michael J. Albert</cp:lastModifiedBy>
  <cp:revision>121</cp:revision>
  <dcterms:created xsi:type="dcterms:W3CDTF">2015-09-21T17:58:58Z</dcterms:created>
  <dcterms:modified xsi:type="dcterms:W3CDTF">2017-03-09T17:37:03Z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0x010100EF0EDE6827FB6F41877F55964B0AC996</vt:lpwstr>
  </property>
</Properties>
</file>