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28"/>
  </p:notesMasterIdLst>
  <p:handoutMasterIdLst>
    <p:handoutMasterId r:id="rId29"/>
  </p:handoutMasterIdLst>
  <p:sldIdLst>
    <p:sldId id="374" r:id="rId3"/>
    <p:sldId id="375" r:id="rId4"/>
    <p:sldId id="405" r:id="rId5"/>
    <p:sldId id="406" r:id="rId6"/>
    <p:sldId id="407" r:id="rId7"/>
    <p:sldId id="410" r:id="rId8"/>
    <p:sldId id="373" r:id="rId9"/>
    <p:sldId id="409" r:id="rId10"/>
    <p:sldId id="411" r:id="rId11"/>
    <p:sldId id="360" r:id="rId12"/>
    <p:sldId id="361" r:id="rId13"/>
    <p:sldId id="404" r:id="rId14"/>
    <p:sldId id="391" r:id="rId15"/>
    <p:sldId id="394" r:id="rId16"/>
    <p:sldId id="395" r:id="rId17"/>
    <p:sldId id="396" r:id="rId18"/>
    <p:sldId id="397" r:id="rId19"/>
    <p:sldId id="398" r:id="rId20"/>
    <p:sldId id="399" r:id="rId21"/>
    <p:sldId id="400" r:id="rId22"/>
    <p:sldId id="401" r:id="rId23"/>
    <p:sldId id="392" r:id="rId24"/>
    <p:sldId id="384" r:id="rId25"/>
    <p:sldId id="412" r:id="rId26"/>
    <p:sldId id="403" r:id="rId27"/>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26"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26"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26"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26"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26"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26"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26"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26"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26"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9900"/>
    <a:srgbClr val="CCECFF"/>
    <a:srgbClr val="6699FF"/>
    <a:srgbClr val="99CCFF"/>
    <a:srgbClr val="556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7" autoAdjust="0"/>
    <p:restoredTop sz="57664" autoAdjust="0"/>
  </p:normalViewPr>
  <p:slideViewPr>
    <p:cSldViewPr snapToObjects="1">
      <p:cViewPr>
        <p:scale>
          <a:sx n="73" d="100"/>
          <a:sy n="73" d="100"/>
        </p:scale>
        <p:origin x="-2724"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Worksheet4.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5.xlsx"/><Relationship Id="rId1" Type="http://schemas.openxmlformats.org/officeDocument/2006/relationships/themeOverride" Target="../theme/themeOverride5.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6.xlsx"/><Relationship Id="rId1" Type="http://schemas.openxmlformats.org/officeDocument/2006/relationships/themeOverride" Target="../theme/themeOverride6.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Excel_Worksheet7.xlsx"/><Relationship Id="rId1" Type="http://schemas.openxmlformats.org/officeDocument/2006/relationships/themeOverride" Target="../theme/themeOverride7.xml"/><Relationship Id="rId4"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a:effectLst/>
              </a:rPr>
              <a:t>High</a:t>
            </a:r>
            <a:r>
              <a:rPr lang="en-US" sz="1400" baseline="0">
                <a:effectLst/>
              </a:rPr>
              <a:t> School GPA distribution</a:t>
            </a:r>
            <a:br>
              <a:rPr lang="en-US" sz="1400" baseline="0">
                <a:effectLst/>
              </a:rPr>
            </a:br>
            <a:r>
              <a:rPr lang="en-US" sz="1400" baseline="0">
                <a:effectLst/>
              </a:rPr>
              <a:t>Fall 2015</a:t>
            </a:r>
            <a:endParaRPr lang="en-US" sz="1400">
              <a:effectLst/>
            </a:endParaRPr>
          </a:p>
        </c:rich>
      </c:tx>
      <c:layout/>
      <c:overlay val="0"/>
      <c:spPr>
        <a:noFill/>
        <a:ln>
          <a:noFill/>
        </a:ln>
        <a:effectLst/>
      </c:spPr>
    </c:title>
    <c:autoTitleDeleted val="0"/>
    <c:plotArea>
      <c:layout/>
      <c:barChart>
        <c:barDir val="col"/>
        <c:grouping val="clustered"/>
        <c:varyColors val="0"/>
        <c:ser>
          <c:idx val="0"/>
          <c:order val="0"/>
          <c:tx>
            <c:strRef>
              <c:f>Sheet1!$B$40</c:f>
              <c:strCache>
                <c:ptCount val="1"/>
                <c:pt idx="0">
                  <c:v>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Sheet1!$A$41:$A$44</c:f>
              <c:strCache>
                <c:ptCount val="4"/>
                <c:pt idx="0">
                  <c:v>2.5 and Below</c:v>
                </c:pt>
                <c:pt idx="1">
                  <c:v>2.51 to 3.50</c:v>
                </c:pt>
                <c:pt idx="2">
                  <c:v>3.51 to 4.50</c:v>
                </c:pt>
                <c:pt idx="3">
                  <c:v>4.51 to 6.0</c:v>
                </c:pt>
              </c:strCache>
            </c:strRef>
          </c:cat>
          <c:val>
            <c:numRef>
              <c:f>Sheet1!$B$41:$B$44</c:f>
              <c:numCache>
                <c:formatCode>#,##0</c:formatCode>
                <c:ptCount val="4"/>
                <c:pt idx="0" formatCode="General">
                  <c:v>652</c:v>
                </c:pt>
                <c:pt idx="1">
                  <c:v>1399</c:v>
                </c:pt>
                <c:pt idx="2">
                  <c:v>1218</c:v>
                </c:pt>
                <c:pt idx="3">
                  <c:v>1871</c:v>
                </c:pt>
              </c:numCache>
            </c:numRef>
          </c:val>
          <c:extLst xmlns:c16r2="http://schemas.microsoft.com/office/drawing/2015/06/chart">
            <c:ext xmlns:c16="http://schemas.microsoft.com/office/drawing/2014/chart" uri="{C3380CC4-5D6E-409C-BE32-E72D297353CC}">
              <c16:uniqueId val="{00000000-C5E1-4344-B158-589D8CDCDF2B}"/>
            </c:ext>
          </c:extLst>
        </c:ser>
        <c:dLbls>
          <c:showLegendKey val="0"/>
          <c:showVal val="0"/>
          <c:showCatName val="0"/>
          <c:showSerName val="0"/>
          <c:showPercent val="0"/>
          <c:showBubbleSize val="0"/>
        </c:dLbls>
        <c:gapWidth val="75"/>
        <c:axId val="36492416"/>
        <c:axId val="36493952"/>
      </c:barChart>
      <c:catAx>
        <c:axId val="3649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493952"/>
        <c:crosses val="autoZero"/>
        <c:auto val="1"/>
        <c:lblAlgn val="ctr"/>
        <c:lblOffset val="100"/>
        <c:noMultiLvlLbl val="0"/>
      </c:catAx>
      <c:valAx>
        <c:axId val="36493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4924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2"/>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effectLst/>
              </a:rPr>
              <a:t>First</a:t>
            </a:r>
            <a:r>
              <a:rPr lang="en-US" sz="1100" baseline="0">
                <a:effectLst/>
              </a:rPr>
              <a:t> Term Course Completion Rate </a:t>
            </a:r>
            <a:br>
              <a:rPr lang="en-US" sz="1100" baseline="0">
                <a:effectLst/>
              </a:rPr>
            </a:br>
            <a:r>
              <a:rPr lang="en-US" sz="1100" baseline="0">
                <a:effectLst/>
              </a:rPr>
              <a:t>(Academic Transfer Students)   </a:t>
            </a:r>
            <a:endParaRPr lang="en-US" sz="1100">
              <a:effectLst/>
            </a:endParaRPr>
          </a:p>
        </c:rich>
      </c:tx>
      <c:layout/>
      <c:overlay val="0"/>
      <c:spPr>
        <a:noFill/>
        <a:ln>
          <a:noFill/>
        </a:ln>
        <a:effectLst/>
      </c:spPr>
    </c:title>
    <c:autoTitleDeleted val="0"/>
    <c:plotArea>
      <c:layout>
        <c:manualLayout>
          <c:layoutTarget val="inner"/>
          <c:xMode val="edge"/>
          <c:yMode val="edge"/>
          <c:x val="5.9512820076756054E-2"/>
          <c:y val="0.24698646986469869"/>
          <c:w val="0.90880971412050815"/>
          <c:h val="0.62651054227077707"/>
        </c:manualLayout>
      </c:layout>
      <c:barChart>
        <c:barDir val="col"/>
        <c:grouping val="clustered"/>
        <c:varyColors val="0"/>
        <c:ser>
          <c:idx val="0"/>
          <c:order val="0"/>
          <c:tx>
            <c:strRef>
              <c:f>Sheet1!$B$76</c:f>
              <c:strCache>
                <c:ptCount val="1"/>
                <c:pt idx="0">
                  <c:v>Academic Transfer</c:v>
                </c:pt>
              </c:strCache>
            </c:strRef>
          </c:tx>
          <c:spPr>
            <a:solidFill>
              <a:schemeClr val="accent1"/>
            </a:solidFill>
            <a:ln>
              <a:noFill/>
            </a:ln>
            <a:effectLst/>
          </c:spPr>
          <c:invertIfNegative val="0"/>
          <c:dLbls>
            <c:dLbl>
              <c:idx val="3"/>
              <c:layout>
                <c:manualLayout>
                  <c:x val="1.1337675652553272E-7"/>
                  <c:y val="-4.4280249101703618E-2"/>
                </c:manualLayout>
              </c:layout>
              <c:spPr>
                <a:solidFill>
                  <a:sysClr val="window" lastClr="FFFFFF"/>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9.0755826148081364E-2"/>
                      <c:h val="7.0578299483782234E-2"/>
                    </c:manualLayout>
                  </c15:layout>
                </c:ext>
                <c:ext xmlns:c16="http://schemas.microsoft.com/office/drawing/2014/chart" uri="{C3380CC4-5D6E-409C-BE32-E72D297353CC}">
                  <c16:uniqueId val="{00000000-1F52-4FFD-8B6C-658183712031}"/>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Sheet1!$A$77:$A$80</c:f>
              <c:strCache>
                <c:ptCount val="4"/>
                <c:pt idx="0">
                  <c:v>2.5 and Below</c:v>
                </c:pt>
                <c:pt idx="1">
                  <c:v>2.51 to 3.50</c:v>
                </c:pt>
                <c:pt idx="2">
                  <c:v>3.51 to 4.50</c:v>
                </c:pt>
                <c:pt idx="3">
                  <c:v>4.51 to 6.0</c:v>
                </c:pt>
              </c:strCache>
            </c:strRef>
          </c:cat>
          <c:val>
            <c:numRef>
              <c:f>Sheet1!$B$77:$B$80</c:f>
              <c:numCache>
                <c:formatCode>0.0%</c:formatCode>
                <c:ptCount val="4"/>
                <c:pt idx="0">
                  <c:v>0.86260000000000003</c:v>
                </c:pt>
                <c:pt idx="1">
                  <c:v>0.90610000000000002</c:v>
                </c:pt>
                <c:pt idx="2">
                  <c:v>0.91579999999999995</c:v>
                </c:pt>
                <c:pt idx="3">
                  <c:v>0.9274</c:v>
                </c:pt>
              </c:numCache>
            </c:numRef>
          </c:val>
          <c:extLst xmlns:c16r2="http://schemas.microsoft.com/office/drawing/2015/06/chart">
            <c:ext xmlns:c16="http://schemas.microsoft.com/office/drawing/2014/chart" uri="{C3380CC4-5D6E-409C-BE32-E72D297353CC}">
              <c16:uniqueId val="{00000001-1F52-4FFD-8B6C-658183712031}"/>
            </c:ext>
          </c:extLst>
        </c:ser>
        <c:dLbls>
          <c:showLegendKey val="0"/>
          <c:showVal val="0"/>
          <c:showCatName val="0"/>
          <c:showSerName val="0"/>
          <c:showPercent val="0"/>
          <c:showBubbleSize val="0"/>
        </c:dLbls>
        <c:gapWidth val="75"/>
        <c:axId val="41064320"/>
        <c:axId val="41065856"/>
      </c:barChart>
      <c:lineChart>
        <c:grouping val="standard"/>
        <c:varyColors val="0"/>
        <c:ser>
          <c:idx val="1"/>
          <c:order val="1"/>
          <c:tx>
            <c:strRef>
              <c:f>Sheet1!$C$76</c:f>
              <c:strCache>
                <c:ptCount val="1"/>
                <c:pt idx="0">
                  <c:v>Academic Transfer</c:v>
                </c:pt>
              </c:strCache>
            </c:strRef>
          </c:tx>
          <c:spPr>
            <a:ln w="28575" cap="rnd">
              <a:solidFill>
                <a:schemeClr val="accent2"/>
              </a:solidFill>
              <a:round/>
            </a:ln>
            <a:effectLst/>
          </c:spPr>
          <c:marker>
            <c:symbol val="none"/>
          </c:marker>
          <c:cat>
            <c:strRef>
              <c:f>Sheet1!$A$77:$A$80</c:f>
              <c:strCache>
                <c:ptCount val="4"/>
                <c:pt idx="0">
                  <c:v>2.5 and Below</c:v>
                </c:pt>
                <c:pt idx="1">
                  <c:v>2.51 to 3.50</c:v>
                </c:pt>
                <c:pt idx="2">
                  <c:v>3.51 to 4.50</c:v>
                </c:pt>
                <c:pt idx="3">
                  <c:v>4.51 to 6.0</c:v>
                </c:pt>
              </c:strCache>
            </c:strRef>
          </c:cat>
          <c:val>
            <c:numRef>
              <c:f>Sheet1!$C$77:$C$80</c:f>
              <c:numCache>
                <c:formatCode>0.0%</c:formatCode>
                <c:ptCount val="4"/>
                <c:pt idx="0">
                  <c:v>0.86260000000000003</c:v>
                </c:pt>
                <c:pt idx="1">
                  <c:v>0.90610000000000002</c:v>
                </c:pt>
                <c:pt idx="2">
                  <c:v>0.91579999999999995</c:v>
                </c:pt>
                <c:pt idx="3">
                  <c:v>0.9274</c:v>
                </c:pt>
              </c:numCache>
            </c:numRef>
          </c:val>
          <c:smooth val="0"/>
          <c:extLst xmlns:c16r2="http://schemas.microsoft.com/office/drawing/2015/06/chart">
            <c:ext xmlns:c16="http://schemas.microsoft.com/office/drawing/2014/chart" uri="{C3380CC4-5D6E-409C-BE32-E72D297353CC}">
              <c16:uniqueId val="{00000002-1F52-4FFD-8B6C-658183712031}"/>
            </c:ext>
          </c:extLst>
        </c:ser>
        <c:dLbls>
          <c:showLegendKey val="0"/>
          <c:showVal val="0"/>
          <c:showCatName val="0"/>
          <c:showSerName val="0"/>
          <c:showPercent val="0"/>
          <c:showBubbleSize val="0"/>
        </c:dLbls>
        <c:marker val="1"/>
        <c:smooth val="0"/>
        <c:axId val="41064320"/>
        <c:axId val="41065856"/>
      </c:lineChart>
      <c:catAx>
        <c:axId val="4106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065856"/>
        <c:crosses val="autoZero"/>
        <c:auto val="1"/>
        <c:lblAlgn val="ctr"/>
        <c:lblOffset val="100"/>
        <c:noMultiLvlLbl val="0"/>
      </c:catAx>
      <c:valAx>
        <c:axId val="41065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0643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2"/>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effectLst/>
              </a:rPr>
              <a:t>First</a:t>
            </a:r>
            <a:r>
              <a:rPr lang="en-US" sz="1100" baseline="0">
                <a:effectLst/>
              </a:rPr>
              <a:t> Term Course Completion Rate </a:t>
            </a:r>
            <a:br>
              <a:rPr lang="en-US" sz="1100" baseline="0">
                <a:effectLst/>
              </a:rPr>
            </a:br>
            <a:r>
              <a:rPr lang="en-US" sz="1100" baseline="0">
                <a:effectLst/>
              </a:rPr>
              <a:t>(Workforce Students)   </a:t>
            </a:r>
            <a:endParaRPr lang="en-US" sz="1100">
              <a:effectLst/>
            </a:endParaRPr>
          </a:p>
        </c:rich>
      </c:tx>
      <c:layout/>
      <c:overlay val="0"/>
      <c:spPr>
        <a:noFill/>
        <a:ln>
          <a:noFill/>
        </a:ln>
        <a:effectLst/>
      </c:spPr>
    </c:title>
    <c:autoTitleDeleted val="0"/>
    <c:plotArea>
      <c:layout>
        <c:manualLayout>
          <c:layoutTarget val="inner"/>
          <c:xMode val="edge"/>
          <c:yMode val="edge"/>
          <c:x val="6.527235931361712E-2"/>
          <c:y val="0.26174661746617467"/>
          <c:w val="0.90880971412050815"/>
          <c:h val="0.62651054227077707"/>
        </c:manualLayout>
      </c:layout>
      <c:barChart>
        <c:barDir val="col"/>
        <c:grouping val="clustered"/>
        <c:varyColors val="0"/>
        <c:ser>
          <c:idx val="0"/>
          <c:order val="0"/>
          <c:tx>
            <c:strRef>
              <c:f>Sheet1!$D$76</c:f>
              <c:strCache>
                <c:ptCount val="1"/>
                <c:pt idx="0">
                  <c:v>Workforce</c:v>
                </c:pt>
              </c:strCache>
            </c:strRef>
          </c:tx>
          <c:spPr>
            <a:solidFill>
              <a:schemeClr val="accent1"/>
            </a:solidFill>
            <a:ln>
              <a:noFill/>
            </a:ln>
            <a:effectLst/>
          </c:spPr>
          <c:invertIfNegative val="0"/>
          <c:dLbls>
            <c:dLbl>
              <c:idx val="2"/>
              <c:layout>
                <c:manualLayout>
                  <c:x val="2.8797696184305254E-3"/>
                  <c:y val="-3.44403444034440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1F8-4CE7-9C57-849F1A481AC8}"/>
                </c:ext>
              </c:extLst>
            </c:dLbl>
            <c:dLbl>
              <c:idx val="3"/>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(Sheet1!$A$77,Sheet1!$A$78,Sheet1!$A$79,Sheet1!$A$80)</c:f>
              <c:strCache>
                <c:ptCount val="4"/>
                <c:pt idx="0">
                  <c:v>2.5 and Below</c:v>
                </c:pt>
                <c:pt idx="1">
                  <c:v>2.51 to 3.50</c:v>
                </c:pt>
                <c:pt idx="2">
                  <c:v>3.51 to 4.50</c:v>
                </c:pt>
                <c:pt idx="3">
                  <c:v>4.51 to 6.0</c:v>
                </c:pt>
              </c:strCache>
            </c:strRef>
          </c:cat>
          <c:val>
            <c:numRef>
              <c:f>(Sheet1!$D$77,Sheet1!$D$78,Sheet1!$D$79,Sheet1!$D$80)</c:f>
              <c:numCache>
                <c:formatCode>0.0%</c:formatCode>
                <c:ptCount val="4"/>
                <c:pt idx="0">
                  <c:v>0.85299999999999998</c:v>
                </c:pt>
                <c:pt idx="1">
                  <c:v>0.91600000000000004</c:v>
                </c:pt>
                <c:pt idx="2">
                  <c:v>0.88800000000000001</c:v>
                </c:pt>
                <c:pt idx="3">
                  <c:v>0.92900000000000005</c:v>
                </c:pt>
              </c:numCache>
            </c:numRef>
          </c:val>
          <c:extLst xmlns:c16r2="http://schemas.microsoft.com/office/drawing/2015/06/chart">
            <c:ext xmlns:c16="http://schemas.microsoft.com/office/drawing/2014/chart" uri="{C3380CC4-5D6E-409C-BE32-E72D297353CC}">
              <c16:uniqueId val="{00000002-C1F8-4CE7-9C57-849F1A481AC8}"/>
            </c:ext>
          </c:extLst>
        </c:ser>
        <c:dLbls>
          <c:showLegendKey val="0"/>
          <c:showVal val="0"/>
          <c:showCatName val="0"/>
          <c:showSerName val="0"/>
          <c:showPercent val="0"/>
          <c:showBubbleSize val="0"/>
        </c:dLbls>
        <c:gapWidth val="75"/>
        <c:axId val="46705280"/>
        <c:axId val="46719360"/>
      </c:barChart>
      <c:lineChart>
        <c:grouping val="standard"/>
        <c:varyColors val="0"/>
        <c:ser>
          <c:idx val="1"/>
          <c:order val="1"/>
          <c:tx>
            <c:strRef>
              <c:f>Sheet1!$E$76</c:f>
              <c:strCache>
                <c:ptCount val="1"/>
                <c:pt idx="0">
                  <c:v>Workforce</c:v>
                </c:pt>
              </c:strCache>
            </c:strRef>
          </c:tx>
          <c:spPr>
            <a:ln w="28575" cap="rnd">
              <a:solidFill>
                <a:schemeClr val="accent2"/>
              </a:solidFill>
              <a:round/>
            </a:ln>
            <a:effectLst/>
          </c:spPr>
          <c:marker>
            <c:symbol val="none"/>
          </c:marker>
          <c:cat>
            <c:strRef>
              <c:f>(Sheet1!$A$77,Sheet1!$A$78,Sheet1!$A$79,Sheet1!$A$80)</c:f>
              <c:strCache>
                <c:ptCount val="4"/>
                <c:pt idx="0">
                  <c:v>2.5 and Below</c:v>
                </c:pt>
                <c:pt idx="1">
                  <c:v>2.51 to 3.50</c:v>
                </c:pt>
                <c:pt idx="2">
                  <c:v>3.51 to 4.50</c:v>
                </c:pt>
                <c:pt idx="3">
                  <c:v>4.51 to 6.0</c:v>
                </c:pt>
              </c:strCache>
            </c:strRef>
          </c:cat>
          <c:val>
            <c:numRef>
              <c:f>(Sheet1!$E$77,Sheet1!$E$78,Sheet1!$E$79,Sheet1!$E$80)</c:f>
              <c:numCache>
                <c:formatCode>0.0%</c:formatCode>
                <c:ptCount val="4"/>
                <c:pt idx="0">
                  <c:v>0.85299999999999998</c:v>
                </c:pt>
                <c:pt idx="1">
                  <c:v>0.91600000000000004</c:v>
                </c:pt>
                <c:pt idx="2">
                  <c:v>0.88800000000000001</c:v>
                </c:pt>
                <c:pt idx="3">
                  <c:v>0.92900000000000005</c:v>
                </c:pt>
              </c:numCache>
            </c:numRef>
          </c:val>
          <c:smooth val="0"/>
          <c:extLst xmlns:c16r2="http://schemas.microsoft.com/office/drawing/2015/06/chart">
            <c:ext xmlns:c16="http://schemas.microsoft.com/office/drawing/2014/chart" uri="{C3380CC4-5D6E-409C-BE32-E72D297353CC}">
              <c16:uniqueId val="{00000003-C1F8-4CE7-9C57-849F1A481AC8}"/>
            </c:ext>
          </c:extLst>
        </c:ser>
        <c:dLbls>
          <c:showLegendKey val="0"/>
          <c:showVal val="0"/>
          <c:showCatName val="0"/>
          <c:showSerName val="0"/>
          <c:showPercent val="0"/>
          <c:showBubbleSize val="0"/>
        </c:dLbls>
        <c:marker val="1"/>
        <c:smooth val="0"/>
        <c:axId val="46705280"/>
        <c:axId val="46719360"/>
      </c:lineChart>
      <c:catAx>
        <c:axId val="4670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719360"/>
        <c:crosses val="autoZero"/>
        <c:auto val="1"/>
        <c:lblAlgn val="ctr"/>
        <c:lblOffset val="100"/>
        <c:noMultiLvlLbl val="0"/>
      </c:catAx>
      <c:valAx>
        <c:axId val="4671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7052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2"/>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effectLst/>
              </a:rPr>
              <a:t>First</a:t>
            </a:r>
            <a:r>
              <a:rPr lang="en-US" sz="1100" baseline="0">
                <a:effectLst/>
              </a:rPr>
              <a:t> Term Course Success Rate </a:t>
            </a:r>
            <a:br>
              <a:rPr lang="en-US" sz="1100" baseline="0">
                <a:effectLst/>
              </a:rPr>
            </a:br>
            <a:r>
              <a:rPr lang="en-US" sz="1100" baseline="0">
                <a:effectLst/>
              </a:rPr>
              <a:t>(Academic Transfer Students)   </a:t>
            </a:r>
            <a:endParaRPr lang="en-US" sz="1100">
              <a:effectLst/>
            </a:endParaRPr>
          </a:p>
        </c:rich>
      </c:tx>
      <c:layout/>
      <c:overlay val="0"/>
      <c:spPr>
        <a:noFill/>
        <a:ln>
          <a:noFill/>
        </a:ln>
        <a:effectLst/>
      </c:spPr>
    </c:title>
    <c:autoTitleDeleted val="0"/>
    <c:plotArea>
      <c:layout>
        <c:manualLayout>
          <c:layoutTarget val="inner"/>
          <c:xMode val="edge"/>
          <c:yMode val="edge"/>
          <c:x val="5.9512820076756054E-2"/>
          <c:y val="0.24698646986469869"/>
          <c:w val="0.90880971412050815"/>
          <c:h val="0.62651054227077707"/>
        </c:manualLayout>
      </c:layout>
      <c:barChart>
        <c:barDir val="col"/>
        <c:grouping val="clustered"/>
        <c:varyColors val="0"/>
        <c:ser>
          <c:idx val="0"/>
          <c:order val="0"/>
          <c:tx>
            <c:strRef>
              <c:f>Sheet1!$B$97</c:f>
              <c:strCache>
                <c:ptCount val="1"/>
                <c:pt idx="0">
                  <c:v>Academic Transfer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Sheet1!$A$98:$A$101</c:f>
              <c:strCache>
                <c:ptCount val="4"/>
                <c:pt idx="0">
                  <c:v>2.5 and Below</c:v>
                </c:pt>
                <c:pt idx="1">
                  <c:v>2.51 to 3.50</c:v>
                </c:pt>
                <c:pt idx="2">
                  <c:v>3.51 to 4.50</c:v>
                </c:pt>
                <c:pt idx="3">
                  <c:v>4.51 to 6.0</c:v>
                </c:pt>
              </c:strCache>
            </c:strRef>
          </c:cat>
          <c:val>
            <c:numRef>
              <c:f>Sheet1!$B$98:$B$101</c:f>
              <c:numCache>
                <c:formatCode>0.0%</c:formatCode>
                <c:ptCount val="4"/>
                <c:pt idx="0">
                  <c:v>0.54200000000000004</c:v>
                </c:pt>
                <c:pt idx="1">
                  <c:v>0.68300000000000005</c:v>
                </c:pt>
                <c:pt idx="2">
                  <c:v>0.69499999999999995</c:v>
                </c:pt>
                <c:pt idx="3">
                  <c:v>0.753</c:v>
                </c:pt>
              </c:numCache>
            </c:numRef>
          </c:val>
          <c:extLst xmlns:c16r2="http://schemas.microsoft.com/office/drawing/2015/06/chart">
            <c:ext xmlns:c16="http://schemas.microsoft.com/office/drawing/2014/chart" uri="{C3380CC4-5D6E-409C-BE32-E72D297353CC}">
              <c16:uniqueId val="{00000000-E467-4DA3-BA84-4ED9707A8574}"/>
            </c:ext>
          </c:extLst>
        </c:ser>
        <c:dLbls>
          <c:showLegendKey val="0"/>
          <c:showVal val="0"/>
          <c:showCatName val="0"/>
          <c:showSerName val="0"/>
          <c:showPercent val="0"/>
          <c:showBubbleSize val="0"/>
        </c:dLbls>
        <c:gapWidth val="75"/>
        <c:axId val="49201536"/>
        <c:axId val="49203072"/>
      </c:barChart>
      <c:lineChart>
        <c:grouping val="standard"/>
        <c:varyColors val="0"/>
        <c:ser>
          <c:idx val="1"/>
          <c:order val="1"/>
          <c:tx>
            <c:strRef>
              <c:f>Sheet1!$C$97</c:f>
              <c:strCache>
                <c:ptCount val="1"/>
                <c:pt idx="0">
                  <c:v>Academic Transfer</c:v>
                </c:pt>
              </c:strCache>
            </c:strRef>
          </c:tx>
          <c:spPr>
            <a:ln w="28575" cap="rnd">
              <a:solidFill>
                <a:schemeClr val="accent2"/>
              </a:solidFill>
              <a:round/>
            </a:ln>
            <a:effectLst/>
          </c:spPr>
          <c:marker>
            <c:symbol val="none"/>
          </c:marker>
          <c:cat>
            <c:strRef>
              <c:f>Sheet1!$A$98:$A$101</c:f>
              <c:strCache>
                <c:ptCount val="4"/>
                <c:pt idx="0">
                  <c:v>2.5 and Below</c:v>
                </c:pt>
                <c:pt idx="1">
                  <c:v>2.51 to 3.50</c:v>
                </c:pt>
                <c:pt idx="2">
                  <c:v>3.51 to 4.50</c:v>
                </c:pt>
                <c:pt idx="3">
                  <c:v>4.51 to 6.0</c:v>
                </c:pt>
              </c:strCache>
            </c:strRef>
          </c:cat>
          <c:val>
            <c:numRef>
              <c:f>Sheet1!$C$98:$C$101</c:f>
              <c:numCache>
                <c:formatCode>0.0%</c:formatCode>
                <c:ptCount val="4"/>
                <c:pt idx="0">
                  <c:v>0.54200000000000004</c:v>
                </c:pt>
                <c:pt idx="1">
                  <c:v>0.68300000000000005</c:v>
                </c:pt>
                <c:pt idx="2">
                  <c:v>0.69499999999999995</c:v>
                </c:pt>
                <c:pt idx="3">
                  <c:v>0.753</c:v>
                </c:pt>
              </c:numCache>
            </c:numRef>
          </c:val>
          <c:smooth val="0"/>
          <c:extLst xmlns:c16r2="http://schemas.microsoft.com/office/drawing/2015/06/chart">
            <c:ext xmlns:c16="http://schemas.microsoft.com/office/drawing/2014/chart" uri="{C3380CC4-5D6E-409C-BE32-E72D297353CC}">
              <c16:uniqueId val="{00000001-E467-4DA3-BA84-4ED9707A8574}"/>
            </c:ext>
          </c:extLst>
        </c:ser>
        <c:dLbls>
          <c:showLegendKey val="0"/>
          <c:showVal val="0"/>
          <c:showCatName val="0"/>
          <c:showSerName val="0"/>
          <c:showPercent val="0"/>
          <c:showBubbleSize val="0"/>
        </c:dLbls>
        <c:marker val="1"/>
        <c:smooth val="0"/>
        <c:axId val="49201536"/>
        <c:axId val="49203072"/>
      </c:lineChart>
      <c:catAx>
        <c:axId val="4920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203072"/>
        <c:crosses val="autoZero"/>
        <c:auto val="1"/>
        <c:lblAlgn val="ctr"/>
        <c:lblOffset val="100"/>
        <c:noMultiLvlLbl val="0"/>
      </c:catAx>
      <c:valAx>
        <c:axId val="4920307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2015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2"/>
      </a:solid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effectLst/>
              </a:rPr>
              <a:t>First</a:t>
            </a:r>
            <a:r>
              <a:rPr lang="en-US" sz="1100" baseline="0">
                <a:effectLst/>
              </a:rPr>
              <a:t> Term Course Success Rate </a:t>
            </a:r>
            <a:br>
              <a:rPr lang="en-US" sz="1100" baseline="0">
                <a:effectLst/>
              </a:rPr>
            </a:br>
            <a:r>
              <a:rPr lang="en-US" sz="1100" baseline="0">
                <a:effectLst/>
              </a:rPr>
              <a:t>(Workforce Students)   </a:t>
            </a:r>
            <a:endParaRPr lang="en-US" sz="1100">
              <a:effectLst/>
            </a:endParaRPr>
          </a:p>
        </c:rich>
      </c:tx>
      <c:layout/>
      <c:overlay val="0"/>
      <c:spPr>
        <a:noFill/>
        <a:ln>
          <a:noFill/>
        </a:ln>
        <a:effectLst/>
      </c:spPr>
    </c:title>
    <c:autoTitleDeleted val="0"/>
    <c:plotArea>
      <c:layout>
        <c:manualLayout>
          <c:layoutTarget val="inner"/>
          <c:xMode val="edge"/>
          <c:yMode val="edge"/>
          <c:x val="6.527235931361712E-2"/>
          <c:y val="0.26174661746617467"/>
          <c:w val="0.90880971412050815"/>
          <c:h val="0.62651054227077707"/>
        </c:manualLayout>
      </c:layout>
      <c:barChart>
        <c:barDir val="col"/>
        <c:grouping val="clustered"/>
        <c:varyColors val="0"/>
        <c:ser>
          <c:idx val="0"/>
          <c:order val="0"/>
          <c:tx>
            <c:strRef>
              <c:f>Sheet1!$D$97</c:f>
              <c:strCache>
                <c:ptCount val="1"/>
                <c:pt idx="0">
                  <c:v>Workforce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(Sheet1!$A$98,Sheet1!$A$99,Sheet1!$A$100,Sheet1!$A$101)</c:f>
              <c:strCache>
                <c:ptCount val="4"/>
                <c:pt idx="0">
                  <c:v>2.5 and Below</c:v>
                </c:pt>
                <c:pt idx="1">
                  <c:v>2.51 to 3.50</c:v>
                </c:pt>
                <c:pt idx="2">
                  <c:v>3.51 to 4.50</c:v>
                </c:pt>
                <c:pt idx="3">
                  <c:v>4.51 to 6.0</c:v>
                </c:pt>
              </c:strCache>
            </c:strRef>
          </c:cat>
          <c:val>
            <c:numRef>
              <c:f>(Sheet1!$D$98,Sheet1!$D$99,Sheet1!$D$100,Sheet1!$D$101)</c:f>
              <c:numCache>
                <c:formatCode>0.0%</c:formatCode>
                <c:ptCount val="4"/>
                <c:pt idx="0">
                  <c:v>0.47199999999999998</c:v>
                </c:pt>
                <c:pt idx="1">
                  <c:v>0.70699999999999996</c:v>
                </c:pt>
                <c:pt idx="2">
                  <c:v>0.65100000000000002</c:v>
                </c:pt>
                <c:pt idx="3">
                  <c:v>0.74299999999999999</c:v>
                </c:pt>
              </c:numCache>
            </c:numRef>
          </c:val>
          <c:extLst xmlns:c16r2="http://schemas.microsoft.com/office/drawing/2015/06/chart">
            <c:ext xmlns:c16="http://schemas.microsoft.com/office/drawing/2014/chart" uri="{C3380CC4-5D6E-409C-BE32-E72D297353CC}">
              <c16:uniqueId val="{00000000-F3E0-4D22-8466-CD8ABED2FDB2}"/>
            </c:ext>
          </c:extLst>
        </c:ser>
        <c:dLbls>
          <c:showLegendKey val="0"/>
          <c:showVal val="0"/>
          <c:showCatName val="0"/>
          <c:showSerName val="0"/>
          <c:showPercent val="0"/>
          <c:showBubbleSize val="0"/>
        </c:dLbls>
        <c:gapWidth val="75"/>
        <c:axId val="48934912"/>
        <c:axId val="48936448"/>
      </c:barChart>
      <c:lineChart>
        <c:grouping val="standard"/>
        <c:varyColors val="0"/>
        <c:ser>
          <c:idx val="1"/>
          <c:order val="1"/>
          <c:tx>
            <c:strRef>
              <c:f>Sheet1!$E$97</c:f>
              <c:strCache>
                <c:ptCount val="1"/>
                <c:pt idx="0">
                  <c:v>Workforce</c:v>
                </c:pt>
              </c:strCache>
            </c:strRef>
          </c:tx>
          <c:spPr>
            <a:ln w="28575" cap="rnd">
              <a:solidFill>
                <a:schemeClr val="accent2"/>
              </a:solidFill>
              <a:round/>
            </a:ln>
            <a:effectLst/>
          </c:spPr>
          <c:marker>
            <c:symbol val="none"/>
          </c:marker>
          <c:cat>
            <c:strRef>
              <c:f>(Sheet1!$A$98,Sheet1!$A$99,Sheet1!$A$100,Sheet1!$A$101)</c:f>
              <c:strCache>
                <c:ptCount val="4"/>
                <c:pt idx="0">
                  <c:v>2.5 and Below</c:v>
                </c:pt>
                <c:pt idx="1">
                  <c:v>2.51 to 3.50</c:v>
                </c:pt>
                <c:pt idx="2">
                  <c:v>3.51 to 4.50</c:v>
                </c:pt>
                <c:pt idx="3">
                  <c:v>4.51 to 6.0</c:v>
                </c:pt>
              </c:strCache>
            </c:strRef>
          </c:cat>
          <c:val>
            <c:numRef>
              <c:f>(Sheet1!$E$98,Sheet1!$E$99,Sheet1!$E$100,Sheet1!$E$101)</c:f>
              <c:numCache>
                <c:formatCode>0.0%</c:formatCode>
                <c:ptCount val="4"/>
                <c:pt idx="0">
                  <c:v>0.47199999999999998</c:v>
                </c:pt>
                <c:pt idx="1">
                  <c:v>0.70699999999999996</c:v>
                </c:pt>
                <c:pt idx="2">
                  <c:v>0.65100000000000002</c:v>
                </c:pt>
                <c:pt idx="3">
                  <c:v>0.74299999999999999</c:v>
                </c:pt>
              </c:numCache>
            </c:numRef>
          </c:val>
          <c:smooth val="0"/>
          <c:extLst xmlns:c16r2="http://schemas.microsoft.com/office/drawing/2015/06/chart">
            <c:ext xmlns:c16="http://schemas.microsoft.com/office/drawing/2014/chart" uri="{C3380CC4-5D6E-409C-BE32-E72D297353CC}">
              <c16:uniqueId val="{00000001-F3E0-4D22-8466-CD8ABED2FDB2}"/>
            </c:ext>
          </c:extLst>
        </c:ser>
        <c:dLbls>
          <c:showLegendKey val="0"/>
          <c:showVal val="0"/>
          <c:showCatName val="0"/>
          <c:showSerName val="0"/>
          <c:showPercent val="0"/>
          <c:showBubbleSize val="0"/>
        </c:dLbls>
        <c:marker val="1"/>
        <c:smooth val="0"/>
        <c:axId val="48934912"/>
        <c:axId val="48936448"/>
      </c:lineChart>
      <c:catAx>
        <c:axId val="4893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936448"/>
        <c:crosses val="autoZero"/>
        <c:auto val="1"/>
        <c:lblAlgn val="ctr"/>
        <c:lblOffset val="100"/>
        <c:noMultiLvlLbl val="0"/>
      </c:catAx>
      <c:valAx>
        <c:axId val="48936448"/>
        <c:scaling>
          <c:orientation val="minMax"/>
          <c:max val="0.8"/>
          <c:min val="0.4"/>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9349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2"/>
      </a:solid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baseline="0">
                <a:effectLst/>
              </a:rPr>
              <a:t> Graduate/Transfer Rate </a:t>
            </a:r>
            <a:br>
              <a:rPr lang="en-US" sz="1100" baseline="0">
                <a:effectLst/>
              </a:rPr>
            </a:br>
            <a:r>
              <a:rPr lang="en-US" sz="1100" baseline="0">
                <a:effectLst/>
              </a:rPr>
              <a:t>(Academic Transfer Students)   </a:t>
            </a:r>
            <a:endParaRPr lang="en-US" sz="1100">
              <a:effectLst/>
            </a:endParaRPr>
          </a:p>
        </c:rich>
      </c:tx>
      <c:layout/>
      <c:overlay val="0"/>
      <c:spPr>
        <a:noFill/>
        <a:ln>
          <a:noFill/>
        </a:ln>
        <a:effectLst/>
      </c:spPr>
    </c:title>
    <c:autoTitleDeleted val="0"/>
    <c:plotArea>
      <c:layout>
        <c:manualLayout>
          <c:layoutTarget val="inner"/>
          <c:xMode val="edge"/>
          <c:yMode val="edge"/>
          <c:x val="5.9512820076756054E-2"/>
          <c:y val="0.24698646986469869"/>
          <c:w val="0.90880971412050815"/>
          <c:h val="0.62651054227077707"/>
        </c:manualLayout>
      </c:layout>
      <c:barChart>
        <c:barDir val="col"/>
        <c:grouping val="clustered"/>
        <c:varyColors val="0"/>
        <c:ser>
          <c:idx val="0"/>
          <c:order val="0"/>
          <c:tx>
            <c:strRef>
              <c:f>Sheet1!$B$118</c:f>
              <c:strCache>
                <c:ptCount val="1"/>
                <c:pt idx="0">
                  <c:v>Academic Transfer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Sheet1!$A$119:$A$122</c:f>
              <c:strCache>
                <c:ptCount val="4"/>
                <c:pt idx="0">
                  <c:v>2.5 and Below</c:v>
                </c:pt>
                <c:pt idx="1">
                  <c:v>2.51 to 3.50</c:v>
                </c:pt>
                <c:pt idx="2">
                  <c:v>3.51 to 4.50</c:v>
                </c:pt>
                <c:pt idx="3">
                  <c:v>4.51 to 6.0</c:v>
                </c:pt>
              </c:strCache>
            </c:strRef>
          </c:cat>
          <c:val>
            <c:numRef>
              <c:f>Sheet1!$B$119:$B$122</c:f>
              <c:numCache>
                <c:formatCode>0.00%</c:formatCode>
                <c:ptCount val="4"/>
                <c:pt idx="0">
                  <c:v>0.14099999999999999</c:v>
                </c:pt>
                <c:pt idx="1">
                  <c:v>0.27100000000000002</c:v>
                </c:pt>
                <c:pt idx="2">
                  <c:v>0.20599999999999999</c:v>
                </c:pt>
                <c:pt idx="3">
                  <c:v>0.34599999999999997</c:v>
                </c:pt>
              </c:numCache>
            </c:numRef>
          </c:val>
          <c:extLst xmlns:c16r2="http://schemas.microsoft.com/office/drawing/2015/06/chart">
            <c:ext xmlns:c16="http://schemas.microsoft.com/office/drawing/2014/chart" uri="{C3380CC4-5D6E-409C-BE32-E72D297353CC}">
              <c16:uniqueId val="{00000000-8D28-4EA0-BB97-F59ADCADD315}"/>
            </c:ext>
          </c:extLst>
        </c:ser>
        <c:dLbls>
          <c:showLegendKey val="0"/>
          <c:showVal val="0"/>
          <c:showCatName val="0"/>
          <c:showSerName val="0"/>
          <c:showPercent val="0"/>
          <c:showBubbleSize val="0"/>
        </c:dLbls>
        <c:gapWidth val="75"/>
        <c:axId val="49473408"/>
        <c:axId val="49474944"/>
      </c:barChart>
      <c:lineChart>
        <c:grouping val="standard"/>
        <c:varyColors val="0"/>
        <c:ser>
          <c:idx val="1"/>
          <c:order val="1"/>
          <c:tx>
            <c:strRef>
              <c:f>Sheet1!$C$118</c:f>
              <c:strCache>
                <c:ptCount val="1"/>
                <c:pt idx="0">
                  <c:v>Academic Transfer</c:v>
                </c:pt>
              </c:strCache>
            </c:strRef>
          </c:tx>
          <c:spPr>
            <a:ln w="28575" cap="rnd">
              <a:solidFill>
                <a:schemeClr val="accent2"/>
              </a:solidFill>
              <a:round/>
            </a:ln>
            <a:effectLst/>
          </c:spPr>
          <c:marker>
            <c:symbol val="none"/>
          </c:marker>
          <c:cat>
            <c:strRef>
              <c:f>Sheet1!$A$119:$A$122</c:f>
              <c:strCache>
                <c:ptCount val="4"/>
                <c:pt idx="0">
                  <c:v>2.5 and Below</c:v>
                </c:pt>
                <c:pt idx="1">
                  <c:v>2.51 to 3.50</c:v>
                </c:pt>
                <c:pt idx="2">
                  <c:v>3.51 to 4.50</c:v>
                </c:pt>
                <c:pt idx="3">
                  <c:v>4.51 to 6.0</c:v>
                </c:pt>
              </c:strCache>
            </c:strRef>
          </c:cat>
          <c:val>
            <c:numRef>
              <c:f>Sheet1!$C$119:$C$122</c:f>
              <c:numCache>
                <c:formatCode>0.00%</c:formatCode>
                <c:ptCount val="4"/>
                <c:pt idx="0">
                  <c:v>0.14099999999999999</c:v>
                </c:pt>
                <c:pt idx="1">
                  <c:v>0.27100000000000002</c:v>
                </c:pt>
                <c:pt idx="2">
                  <c:v>0.20599999999999999</c:v>
                </c:pt>
                <c:pt idx="3">
                  <c:v>0.34599999999999997</c:v>
                </c:pt>
              </c:numCache>
            </c:numRef>
          </c:val>
          <c:smooth val="0"/>
          <c:extLst xmlns:c16r2="http://schemas.microsoft.com/office/drawing/2015/06/chart">
            <c:ext xmlns:c16="http://schemas.microsoft.com/office/drawing/2014/chart" uri="{C3380CC4-5D6E-409C-BE32-E72D297353CC}">
              <c16:uniqueId val="{00000001-8D28-4EA0-BB97-F59ADCADD315}"/>
            </c:ext>
          </c:extLst>
        </c:ser>
        <c:dLbls>
          <c:showLegendKey val="0"/>
          <c:showVal val="0"/>
          <c:showCatName val="0"/>
          <c:showSerName val="0"/>
          <c:showPercent val="0"/>
          <c:showBubbleSize val="0"/>
        </c:dLbls>
        <c:marker val="1"/>
        <c:smooth val="0"/>
        <c:axId val="49473408"/>
        <c:axId val="49474944"/>
      </c:lineChart>
      <c:catAx>
        <c:axId val="4947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474944"/>
        <c:crosses val="autoZero"/>
        <c:auto val="1"/>
        <c:lblAlgn val="ctr"/>
        <c:lblOffset val="100"/>
        <c:noMultiLvlLbl val="0"/>
      </c:catAx>
      <c:valAx>
        <c:axId val="49474944"/>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473408"/>
        <c:crosses val="autoZero"/>
        <c:crossBetween val="between"/>
      </c:valAx>
      <c:spPr>
        <a:noFill/>
        <a:ln w="25400">
          <a:noFill/>
        </a:ln>
        <a:effectLst/>
      </c:spPr>
    </c:plotArea>
    <c:plotVisOnly val="1"/>
    <c:dispBlanksAs val="gap"/>
    <c:showDLblsOverMax val="0"/>
  </c:chart>
  <c:spPr>
    <a:solidFill>
      <a:schemeClr val="bg1"/>
    </a:solidFill>
    <a:ln w="9525" cap="flat" cmpd="sng" algn="ctr">
      <a:solidFill>
        <a:schemeClr val="bg2"/>
      </a:solid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baseline="0">
                <a:effectLst/>
              </a:rPr>
              <a:t>Graduation Rate </a:t>
            </a:r>
            <a:br>
              <a:rPr lang="en-US" sz="1100" baseline="0">
                <a:effectLst/>
              </a:rPr>
            </a:br>
            <a:r>
              <a:rPr lang="en-US" sz="1100" baseline="0">
                <a:effectLst/>
              </a:rPr>
              <a:t>(Workforce Students)   </a:t>
            </a:r>
            <a:endParaRPr lang="en-US" sz="1100">
              <a:effectLst/>
            </a:endParaRPr>
          </a:p>
        </c:rich>
      </c:tx>
      <c:layout/>
      <c:overlay val="0"/>
      <c:spPr>
        <a:noFill/>
        <a:ln>
          <a:noFill/>
        </a:ln>
        <a:effectLst/>
      </c:spPr>
    </c:title>
    <c:autoTitleDeleted val="0"/>
    <c:plotArea>
      <c:layout>
        <c:manualLayout>
          <c:layoutTarget val="inner"/>
          <c:xMode val="edge"/>
          <c:yMode val="edge"/>
          <c:x val="6.527235931361712E-2"/>
          <c:y val="0.26174661746617467"/>
          <c:w val="0.90880971412050815"/>
          <c:h val="0.62651054227077707"/>
        </c:manualLayout>
      </c:layout>
      <c:barChart>
        <c:barDir val="col"/>
        <c:grouping val="clustered"/>
        <c:varyColors val="0"/>
        <c:ser>
          <c:idx val="0"/>
          <c:order val="0"/>
          <c:tx>
            <c:strRef>
              <c:f>Sheet1!$D$118</c:f>
              <c:strCache>
                <c:ptCount val="1"/>
                <c:pt idx="0">
                  <c:v>Workforce</c:v>
                </c:pt>
              </c:strCache>
            </c:strRef>
          </c:tx>
          <c:spPr>
            <a:solidFill>
              <a:schemeClr val="accent1"/>
            </a:solidFill>
            <a:ln>
              <a:noFill/>
            </a:ln>
            <a:effectLst/>
          </c:spPr>
          <c:invertIfNegative val="0"/>
          <c:cat>
            <c:strRef>
              <c:f>(Sheet1!$A$119,Sheet1!$A$120,Sheet1!$A$121,Sheet1!$A$122)</c:f>
              <c:strCache>
                <c:ptCount val="4"/>
                <c:pt idx="0">
                  <c:v>2.5 and Below</c:v>
                </c:pt>
                <c:pt idx="1">
                  <c:v>2.51 to 3.50</c:v>
                </c:pt>
                <c:pt idx="2">
                  <c:v>3.51 to 4.50</c:v>
                </c:pt>
                <c:pt idx="3">
                  <c:v>4.51 to 6.0</c:v>
                </c:pt>
              </c:strCache>
            </c:strRef>
          </c:cat>
          <c:val>
            <c:numRef>
              <c:f>(Sheet1!$D$119,Sheet1!$D$120,Sheet1!$D$121,Sheet1!$D$122)</c:f>
              <c:numCache>
                <c:formatCode>0.00%</c:formatCode>
                <c:ptCount val="4"/>
                <c:pt idx="0">
                  <c:v>6.9000000000000006E-2</c:v>
                </c:pt>
                <c:pt idx="1">
                  <c:v>0.27900000000000003</c:v>
                </c:pt>
                <c:pt idx="2">
                  <c:v>0.16900000000000001</c:v>
                </c:pt>
                <c:pt idx="3">
                  <c:v>0.26200000000000001</c:v>
                </c:pt>
              </c:numCache>
            </c:numRef>
          </c:val>
          <c:extLst xmlns:c16r2="http://schemas.microsoft.com/office/drawing/2015/06/chart">
            <c:ext xmlns:c16="http://schemas.microsoft.com/office/drawing/2014/chart" uri="{C3380CC4-5D6E-409C-BE32-E72D297353CC}">
              <c16:uniqueId val="{00000000-3AEE-4CC1-AF85-2CF94FBBDEE8}"/>
            </c:ext>
          </c:extLst>
        </c:ser>
        <c:dLbls>
          <c:showLegendKey val="0"/>
          <c:showVal val="0"/>
          <c:showCatName val="0"/>
          <c:showSerName val="0"/>
          <c:showPercent val="0"/>
          <c:showBubbleSize val="0"/>
        </c:dLbls>
        <c:gapWidth val="75"/>
        <c:axId val="49675264"/>
        <c:axId val="49550080"/>
      </c:barChart>
      <c:lineChart>
        <c:grouping val="standard"/>
        <c:varyColors val="0"/>
        <c:ser>
          <c:idx val="1"/>
          <c:order val="1"/>
          <c:tx>
            <c:strRef>
              <c:f>Sheet1!$E$118</c:f>
              <c:strCache>
                <c:ptCount val="1"/>
                <c:pt idx="0">
                  <c:v>Workforce</c:v>
                </c:pt>
              </c:strCache>
            </c:strRef>
          </c:tx>
          <c:spPr>
            <a:ln w="28575" cap="rnd">
              <a:solidFill>
                <a:schemeClr val="accent2"/>
              </a:solidFill>
              <a:round/>
            </a:ln>
            <a:effectLst/>
          </c:spPr>
          <c:marker>
            <c:symbol val="none"/>
          </c:marker>
          <c:dLbls>
            <c:dLbl>
              <c:idx val="0"/>
              <c:layout>
                <c:manualLayout>
                  <c:x val="-7.4874010079193684E-2"/>
                  <c:y val="-5.90405904059040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AEE-4CC1-AF85-2CF94FBBDEE8}"/>
                </c:ext>
              </c:extLst>
            </c:dLbl>
            <c:dLbl>
              <c:idx val="1"/>
              <c:layout>
                <c:manualLayout>
                  <c:x val="-4.0316774658027354E-2"/>
                  <c:y val="-7.380073800738011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AEE-4CC1-AF85-2CF94FBBDEE8}"/>
                </c:ext>
              </c:extLst>
            </c:dLbl>
            <c:dLbl>
              <c:idx val="2"/>
              <c:layout>
                <c:manualLayout>
                  <c:x val="-6.0475161987041143E-2"/>
                  <c:y val="-9.348093480934818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AEE-4CC1-AF85-2CF94FBBDEE8}"/>
                </c:ext>
              </c:extLst>
            </c:dLbl>
            <c:dLbl>
              <c:idx val="3"/>
              <c:layout>
                <c:manualLayout>
                  <c:x val="-7.7753779697624301E-2"/>
                  <c:y val="-6.396063960639611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AEE-4CC1-AF85-2CF94FBBDE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(Sheet1!$A$119,Sheet1!$A$120,Sheet1!$A$121,Sheet1!$A$122)</c:f>
              <c:strCache>
                <c:ptCount val="4"/>
                <c:pt idx="0">
                  <c:v>2.5 and Below</c:v>
                </c:pt>
                <c:pt idx="1">
                  <c:v>2.51 to 3.50</c:v>
                </c:pt>
                <c:pt idx="2">
                  <c:v>3.51 to 4.50</c:v>
                </c:pt>
                <c:pt idx="3">
                  <c:v>4.51 to 6.0</c:v>
                </c:pt>
              </c:strCache>
            </c:strRef>
          </c:cat>
          <c:val>
            <c:numRef>
              <c:f>(Sheet1!$E$119,Sheet1!$E$120,Sheet1!$E$121,Sheet1!$E$122)</c:f>
              <c:numCache>
                <c:formatCode>0.0%</c:formatCode>
                <c:ptCount val="4"/>
                <c:pt idx="0">
                  <c:v>6.9000000000000006E-2</c:v>
                </c:pt>
                <c:pt idx="1">
                  <c:v>0.27900000000000003</c:v>
                </c:pt>
                <c:pt idx="2">
                  <c:v>0.16900000000000001</c:v>
                </c:pt>
                <c:pt idx="3">
                  <c:v>0.26200000000000001</c:v>
                </c:pt>
              </c:numCache>
            </c:numRef>
          </c:val>
          <c:smooth val="0"/>
          <c:extLst xmlns:c16r2="http://schemas.microsoft.com/office/drawing/2015/06/chart">
            <c:ext xmlns:c16="http://schemas.microsoft.com/office/drawing/2014/chart" uri="{C3380CC4-5D6E-409C-BE32-E72D297353CC}">
              <c16:uniqueId val="{00000005-3AEE-4CC1-AF85-2CF94FBBDEE8}"/>
            </c:ext>
          </c:extLst>
        </c:ser>
        <c:dLbls>
          <c:showLegendKey val="0"/>
          <c:showVal val="0"/>
          <c:showCatName val="0"/>
          <c:showSerName val="0"/>
          <c:showPercent val="0"/>
          <c:showBubbleSize val="0"/>
        </c:dLbls>
        <c:marker val="1"/>
        <c:smooth val="0"/>
        <c:axId val="49675264"/>
        <c:axId val="49550080"/>
      </c:lineChart>
      <c:catAx>
        <c:axId val="4967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550080"/>
        <c:crosses val="autoZero"/>
        <c:auto val="1"/>
        <c:lblAlgn val="ctr"/>
        <c:lblOffset val="100"/>
        <c:noMultiLvlLbl val="0"/>
      </c:catAx>
      <c:valAx>
        <c:axId val="49550080"/>
        <c:scaling>
          <c:orientation val="minMax"/>
          <c:max val="0.4"/>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6752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2"/>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040063" cy="465138"/>
          </a:xfrm>
          <a:prstGeom prst="rect">
            <a:avLst/>
          </a:prstGeom>
          <a:noFill/>
          <a:ln w="9525">
            <a:noFill/>
            <a:miter lim="800000"/>
            <a:headEnd/>
            <a:tailEnd/>
          </a:ln>
        </p:spPr>
        <p:txBody>
          <a:bodyPr vert="horz" wrap="square" lIns="91960" tIns="45980" rIns="91960" bIns="45980" numCol="1" anchor="t" anchorCtr="0" compatLnSpc="1">
            <a:prstTxWarp prst="textNoShape">
              <a:avLst/>
            </a:prstTxWarp>
          </a:bodyPr>
          <a:lstStyle>
            <a:lvl1pPr defTabSz="460120">
              <a:defRPr sz="1300"/>
            </a:lvl1pPr>
          </a:lstStyle>
          <a:p>
            <a:pPr>
              <a:defRPr/>
            </a:pPr>
            <a:endParaRPr lang="en-US" dirty="0"/>
          </a:p>
        </p:txBody>
      </p:sp>
      <p:sp>
        <p:nvSpPr>
          <p:cNvPr id="3" name="Date Placeholder 2"/>
          <p:cNvSpPr>
            <a:spLocks noGrp="1"/>
          </p:cNvSpPr>
          <p:nvPr>
            <p:ph type="dt" sz="quarter" idx="1"/>
          </p:nvPr>
        </p:nvSpPr>
        <p:spPr bwMode="auto">
          <a:xfrm>
            <a:off x="3970339" y="0"/>
            <a:ext cx="3038476" cy="465138"/>
          </a:xfrm>
          <a:prstGeom prst="rect">
            <a:avLst/>
          </a:prstGeom>
          <a:noFill/>
          <a:ln w="9525">
            <a:noFill/>
            <a:miter lim="800000"/>
            <a:headEnd/>
            <a:tailEnd/>
          </a:ln>
        </p:spPr>
        <p:txBody>
          <a:bodyPr vert="horz" wrap="square" lIns="91960" tIns="45980" rIns="91960" bIns="45980" numCol="1" anchor="t" anchorCtr="0" compatLnSpc="1">
            <a:prstTxWarp prst="textNoShape">
              <a:avLst/>
            </a:prstTxWarp>
          </a:bodyPr>
          <a:lstStyle>
            <a:lvl1pPr algn="r" defTabSz="460120">
              <a:defRPr sz="1300"/>
            </a:lvl1pPr>
          </a:lstStyle>
          <a:p>
            <a:pPr>
              <a:defRPr/>
            </a:pPr>
            <a:fld id="{95D9A57E-C9D7-4BD1-9D99-CFBB2CA207A7}" type="datetime1">
              <a:rPr lang="en-US"/>
              <a:pPr>
                <a:defRPr/>
              </a:pPr>
              <a:t>3/9/2017</a:t>
            </a:fld>
            <a:endParaRPr lang="en-US" dirty="0"/>
          </a:p>
        </p:txBody>
      </p:sp>
      <p:sp>
        <p:nvSpPr>
          <p:cNvPr id="4" name="Footer Placeholder 3"/>
          <p:cNvSpPr>
            <a:spLocks noGrp="1"/>
          </p:cNvSpPr>
          <p:nvPr>
            <p:ph type="ftr" sz="quarter" idx="2"/>
          </p:nvPr>
        </p:nvSpPr>
        <p:spPr bwMode="auto">
          <a:xfrm>
            <a:off x="2" y="8831263"/>
            <a:ext cx="3040063" cy="463550"/>
          </a:xfrm>
          <a:prstGeom prst="rect">
            <a:avLst/>
          </a:prstGeom>
          <a:noFill/>
          <a:ln w="9525">
            <a:noFill/>
            <a:miter lim="800000"/>
            <a:headEnd/>
            <a:tailEnd/>
          </a:ln>
        </p:spPr>
        <p:txBody>
          <a:bodyPr vert="horz" wrap="square" lIns="91960" tIns="45980" rIns="91960" bIns="45980" numCol="1" anchor="b" anchorCtr="0" compatLnSpc="1">
            <a:prstTxWarp prst="textNoShape">
              <a:avLst/>
            </a:prstTxWarp>
          </a:bodyPr>
          <a:lstStyle>
            <a:lvl1pPr defTabSz="460120">
              <a:defRPr sz="1300"/>
            </a:lvl1pPr>
          </a:lstStyle>
          <a:p>
            <a:pPr>
              <a:defRPr/>
            </a:pPr>
            <a:endParaRPr lang="en-US" dirty="0"/>
          </a:p>
        </p:txBody>
      </p:sp>
      <p:sp>
        <p:nvSpPr>
          <p:cNvPr id="5" name="Slide Number Placeholder 4"/>
          <p:cNvSpPr>
            <a:spLocks noGrp="1"/>
          </p:cNvSpPr>
          <p:nvPr>
            <p:ph type="sldNum" sz="quarter" idx="3"/>
          </p:nvPr>
        </p:nvSpPr>
        <p:spPr bwMode="auto">
          <a:xfrm>
            <a:off x="3970339" y="8831263"/>
            <a:ext cx="3038476" cy="463550"/>
          </a:xfrm>
          <a:prstGeom prst="rect">
            <a:avLst/>
          </a:prstGeom>
          <a:noFill/>
          <a:ln w="9525">
            <a:noFill/>
            <a:miter lim="800000"/>
            <a:headEnd/>
            <a:tailEnd/>
          </a:ln>
        </p:spPr>
        <p:txBody>
          <a:bodyPr vert="horz" wrap="square" lIns="91960" tIns="45980" rIns="91960" bIns="45980" numCol="1" anchor="b" anchorCtr="0" compatLnSpc="1">
            <a:prstTxWarp prst="textNoShape">
              <a:avLst/>
            </a:prstTxWarp>
          </a:bodyPr>
          <a:lstStyle>
            <a:lvl1pPr algn="r" defTabSz="460120">
              <a:defRPr sz="1300"/>
            </a:lvl1pPr>
          </a:lstStyle>
          <a:p>
            <a:pPr>
              <a:defRPr/>
            </a:pPr>
            <a:fld id="{3A28E1A6-946B-4706-A5E7-B2F36BF01C88}" type="slidenum">
              <a:rPr lang="en-US"/>
              <a:pPr>
                <a:defRPr/>
              </a:pPr>
              <a:t>‹#›</a:t>
            </a:fld>
            <a:endParaRPr lang="en-US" dirty="0"/>
          </a:p>
        </p:txBody>
      </p:sp>
    </p:spTree>
    <p:extLst>
      <p:ext uri="{BB962C8B-B14F-4D97-AF65-F5344CB8AC3E}">
        <p14:creationId xmlns:p14="http://schemas.microsoft.com/office/powerpoint/2010/main" val="195151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040063" cy="465138"/>
          </a:xfrm>
          <a:prstGeom prst="rect">
            <a:avLst/>
          </a:prstGeom>
          <a:noFill/>
          <a:ln w="9525">
            <a:noFill/>
            <a:miter lim="800000"/>
            <a:headEnd/>
            <a:tailEnd/>
          </a:ln>
        </p:spPr>
        <p:txBody>
          <a:bodyPr vert="horz" wrap="square" lIns="91960" tIns="45980" rIns="91960" bIns="45980" numCol="1" anchor="t" anchorCtr="0" compatLnSpc="1">
            <a:prstTxWarp prst="textNoShape">
              <a:avLst/>
            </a:prstTxWarp>
          </a:bodyPr>
          <a:lstStyle>
            <a:lvl1pPr defTabSz="460120">
              <a:defRPr sz="1300"/>
            </a:lvl1pPr>
          </a:lstStyle>
          <a:p>
            <a:pPr>
              <a:defRPr/>
            </a:pPr>
            <a:endParaRPr lang="en-US" dirty="0"/>
          </a:p>
        </p:txBody>
      </p:sp>
      <p:sp>
        <p:nvSpPr>
          <p:cNvPr id="3" name="Date Placeholder 2"/>
          <p:cNvSpPr>
            <a:spLocks noGrp="1"/>
          </p:cNvSpPr>
          <p:nvPr>
            <p:ph type="dt" idx="1"/>
          </p:nvPr>
        </p:nvSpPr>
        <p:spPr bwMode="auto">
          <a:xfrm>
            <a:off x="3970339" y="0"/>
            <a:ext cx="3038476" cy="465138"/>
          </a:xfrm>
          <a:prstGeom prst="rect">
            <a:avLst/>
          </a:prstGeom>
          <a:noFill/>
          <a:ln w="9525">
            <a:noFill/>
            <a:miter lim="800000"/>
            <a:headEnd/>
            <a:tailEnd/>
          </a:ln>
        </p:spPr>
        <p:txBody>
          <a:bodyPr vert="horz" wrap="square" lIns="91960" tIns="45980" rIns="91960" bIns="45980" numCol="1" anchor="t" anchorCtr="0" compatLnSpc="1">
            <a:prstTxWarp prst="textNoShape">
              <a:avLst/>
            </a:prstTxWarp>
          </a:bodyPr>
          <a:lstStyle>
            <a:lvl1pPr algn="r" defTabSz="460120">
              <a:defRPr sz="1300"/>
            </a:lvl1pPr>
          </a:lstStyle>
          <a:p>
            <a:pPr>
              <a:defRPr/>
            </a:pPr>
            <a:fld id="{19E37A15-519A-4AA8-B2F7-C82EC3FC40A5}" type="datetime1">
              <a:rPr lang="en-US"/>
              <a:pPr>
                <a:defRPr/>
              </a:pPr>
              <a:t>3/9/2017</a:t>
            </a:fld>
            <a:endParaRPr lang="en-US" dirty="0"/>
          </a:p>
        </p:txBody>
      </p:sp>
      <p:sp>
        <p:nvSpPr>
          <p:cNvPr id="22532" name="Slide Image Placeholder 3"/>
          <p:cNvSpPr>
            <a:spLocks noGrp="1" noRot="1" noChangeAspect="1"/>
          </p:cNvSpPr>
          <p:nvPr>
            <p:ph type="sldImg" idx="2"/>
          </p:nvPr>
        </p:nvSpPr>
        <p:spPr bwMode="auto">
          <a:xfrm>
            <a:off x="1182688" y="698500"/>
            <a:ext cx="4646612" cy="3484563"/>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bwMode="auto">
          <a:xfrm>
            <a:off x="700089" y="4418015"/>
            <a:ext cx="5610226" cy="4179887"/>
          </a:xfrm>
          <a:prstGeom prst="rect">
            <a:avLst/>
          </a:prstGeom>
          <a:noFill/>
          <a:ln w="9525">
            <a:noFill/>
            <a:miter lim="800000"/>
            <a:headEnd/>
            <a:tailEnd/>
          </a:ln>
        </p:spPr>
        <p:txBody>
          <a:bodyPr vert="horz" wrap="square" lIns="91960" tIns="45980" rIns="91960" bIns="459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2" y="8831263"/>
            <a:ext cx="3040063" cy="463550"/>
          </a:xfrm>
          <a:prstGeom prst="rect">
            <a:avLst/>
          </a:prstGeom>
          <a:noFill/>
          <a:ln w="9525">
            <a:noFill/>
            <a:miter lim="800000"/>
            <a:headEnd/>
            <a:tailEnd/>
          </a:ln>
        </p:spPr>
        <p:txBody>
          <a:bodyPr vert="horz" wrap="square" lIns="91960" tIns="45980" rIns="91960" bIns="45980" numCol="1" anchor="b" anchorCtr="0" compatLnSpc="1">
            <a:prstTxWarp prst="textNoShape">
              <a:avLst/>
            </a:prstTxWarp>
          </a:bodyPr>
          <a:lstStyle>
            <a:lvl1pPr defTabSz="460120">
              <a:defRPr sz="1300"/>
            </a:lvl1pPr>
          </a:lstStyle>
          <a:p>
            <a:pPr>
              <a:defRPr/>
            </a:pPr>
            <a:endParaRPr lang="en-US" dirty="0"/>
          </a:p>
        </p:txBody>
      </p:sp>
      <p:sp>
        <p:nvSpPr>
          <p:cNvPr id="7" name="Slide Number Placeholder 6"/>
          <p:cNvSpPr>
            <a:spLocks noGrp="1"/>
          </p:cNvSpPr>
          <p:nvPr>
            <p:ph type="sldNum" sz="quarter" idx="5"/>
          </p:nvPr>
        </p:nvSpPr>
        <p:spPr bwMode="auto">
          <a:xfrm>
            <a:off x="3970339" y="8831263"/>
            <a:ext cx="3038476" cy="463550"/>
          </a:xfrm>
          <a:prstGeom prst="rect">
            <a:avLst/>
          </a:prstGeom>
          <a:noFill/>
          <a:ln w="9525">
            <a:noFill/>
            <a:miter lim="800000"/>
            <a:headEnd/>
            <a:tailEnd/>
          </a:ln>
        </p:spPr>
        <p:txBody>
          <a:bodyPr vert="horz" wrap="square" lIns="91960" tIns="45980" rIns="91960" bIns="45980" numCol="1" anchor="b" anchorCtr="0" compatLnSpc="1">
            <a:prstTxWarp prst="textNoShape">
              <a:avLst/>
            </a:prstTxWarp>
          </a:bodyPr>
          <a:lstStyle>
            <a:lvl1pPr algn="r" defTabSz="460120">
              <a:defRPr sz="1300"/>
            </a:lvl1pPr>
          </a:lstStyle>
          <a:p>
            <a:pPr>
              <a:defRPr/>
            </a:pPr>
            <a:fld id="{8A3A118C-96C7-4DF1-AE49-7B0E3B7ABC66}" type="slidenum">
              <a:rPr lang="en-US"/>
              <a:pPr>
                <a:defRPr/>
              </a:pPr>
              <a:t>‹#›</a:t>
            </a:fld>
            <a:endParaRPr lang="en-US" dirty="0"/>
          </a:p>
        </p:txBody>
      </p:sp>
    </p:spTree>
    <p:extLst>
      <p:ext uri="{BB962C8B-B14F-4D97-AF65-F5344CB8AC3E}">
        <p14:creationId xmlns:p14="http://schemas.microsoft.com/office/powerpoint/2010/main" val="386694158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1</a:t>
            </a:fld>
            <a:endParaRPr lang="en-US" dirty="0" smtClean="0"/>
          </a:p>
        </p:txBody>
      </p:sp>
    </p:spTree>
    <p:extLst>
      <p:ext uri="{BB962C8B-B14F-4D97-AF65-F5344CB8AC3E}">
        <p14:creationId xmlns:p14="http://schemas.microsoft.com/office/powerpoint/2010/main" val="85943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algn="l"/>
            <a:r>
              <a:rPr lang="en-US" sz="1800" dirty="0" smtClean="0">
                <a:solidFill>
                  <a:srgbClr val="000000"/>
                </a:solidFill>
                <a:latin typeface="Arial" panose="020B0604020202020204" pitchFamily="34" charset="0"/>
              </a:rPr>
              <a:t>The sample population is 51.5% female and 48.5% male, with a higher proportion of males than the overall LSC population which is 60% female and 40% male. </a:t>
            </a:r>
          </a:p>
          <a:p>
            <a:pPr algn="l"/>
            <a:r>
              <a:rPr lang="en-US" sz="1800" dirty="0" smtClean="0">
                <a:solidFill>
                  <a:srgbClr val="000000"/>
                </a:solidFill>
                <a:latin typeface="Arial" panose="020B0604020202020204" pitchFamily="34" charset="0"/>
              </a:rPr>
              <a:t>The sample population is 50% Hispanic, which is a larger proportion than the overall LSC population, but in line with the overall FTIC population. </a:t>
            </a:r>
            <a:endParaRPr lang="en-US" sz="5400" dirty="0" smtClean="0"/>
          </a:p>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11</a:t>
            </a:fld>
            <a:endParaRPr lang="en-US" dirty="0" smtClean="0"/>
          </a:p>
        </p:txBody>
      </p:sp>
    </p:spTree>
    <p:extLst>
      <p:ext uri="{BB962C8B-B14F-4D97-AF65-F5344CB8AC3E}">
        <p14:creationId xmlns:p14="http://schemas.microsoft.com/office/powerpoint/2010/main" val="3664615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algn="l"/>
            <a:r>
              <a:rPr lang="en-US" sz="1800" dirty="0" smtClean="0">
                <a:solidFill>
                  <a:srgbClr val="000000"/>
                </a:solidFill>
                <a:latin typeface="Arial" panose="020B0604020202020204" pitchFamily="34" charset="0"/>
              </a:rPr>
              <a:t>The sample population is 51.5% female and 48.5% male, with a higher proportion of males than the overall LSC population which is 60% female and 40% male. </a:t>
            </a:r>
          </a:p>
          <a:p>
            <a:pPr algn="l"/>
            <a:r>
              <a:rPr lang="en-US" sz="1800" dirty="0" smtClean="0">
                <a:solidFill>
                  <a:srgbClr val="000000"/>
                </a:solidFill>
                <a:latin typeface="Arial" panose="020B0604020202020204" pitchFamily="34" charset="0"/>
              </a:rPr>
              <a:t>The sample population is 50% Hispanic, which is a larger proportion than the overall LSC population, but in line with the overall FTIC population. </a:t>
            </a:r>
            <a:endParaRPr lang="en-US" sz="5400" dirty="0" smtClean="0"/>
          </a:p>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12</a:t>
            </a:fld>
            <a:endParaRPr lang="en-US" dirty="0" smtClean="0"/>
          </a:p>
        </p:txBody>
      </p:sp>
    </p:spTree>
    <p:extLst>
      <p:ext uri="{BB962C8B-B14F-4D97-AF65-F5344CB8AC3E}">
        <p14:creationId xmlns:p14="http://schemas.microsoft.com/office/powerpoint/2010/main" val="160657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13</a:t>
            </a:fld>
            <a:endParaRPr lang="en-US" dirty="0" smtClean="0"/>
          </a:p>
        </p:txBody>
      </p:sp>
    </p:spTree>
    <p:extLst>
      <p:ext uri="{BB962C8B-B14F-4D97-AF65-F5344CB8AC3E}">
        <p14:creationId xmlns:p14="http://schemas.microsoft.com/office/powerpoint/2010/main" val="227539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14</a:t>
            </a:fld>
            <a:endParaRPr lang="en-US" dirty="0" smtClean="0"/>
          </a:p>
        </p:txBody>
      </p:sp>
    </p:spTree>
    <p:extLst>
      <p:ext uri="{BB962C8B-B14F-4D97-AF65-F5344CB8AC3E}">
        <p14:creationId xmlns:p14="http://schemas.microsoft.com/office/powerpoint/2010/main" val="3824452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15</a:t>
            </a:fld>
            <a:endParaRPr lang="en-US" dirty="0" smtClean="0"/>
          </a:p>
        </p:txBody>
      </p:sp>
    </p:spTree>
    <p:extLst>
      <p:ext uri="{BB962C8B-B14F-4D97-AF65-F5344CB8AC3E}">
        <p14:creationId xmlns:p14="http://schemas.microsoft.com/office/powerpoint/2010/main" val="2059159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16</a:t>
            </a:fld>
            <a:endParaRPr lang="en-US" dirty="0" smtClean="0"/>
          </a:p>
        </p:txBody>
      </p:sp>
    </p:spTree>
    <p:extLst>
      <p:ext uri="{BB962C8B-B14F-4D97-AF65-F5344CB8AC3E}">
        <p14:creationId xmlns:p14="http://schemas.microsoft.com/office/powerpoint/2010/main" val="49316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17</a:t>
            </a:fld>
            <a:endParaRPr lang="en-US" dirty="0" smtClean="0"/>
          </a:p>
        </p:txBody>
      </p:sp>
    </p:spTree>
    <p:extLst>
      <p:ext uri="{BB962C8B-B14F-4D97-AF65-F5344CB8AC3E}">
        <p14:creationId xmlns:p14="http://schemas.microsoft.com/office/powerpoint/2010/main" val="2008637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18</a:t>
            </a:fld>
            <a:endParaRPr lang="en-US" dirty="0" smtClean="0"/>
          </a:p>
        </p:txBody>
      </p:sp>
    </p:spTree>
    <p:extLst>
      <p:ext uri="{BB962C8B-B14F-4D97-AF65-F5344CB8AC3E}">
        <p14:creationId xmlns:p14="http://schemas.microsoft.com/office/powerpoint/2010/main" val="1804922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19</a:t>
            </a:fld>
            <a:endParaRPr lang="en-US" dirty="0" smtClean="0"/>
          </a:p>
        </p:txBody>
      </p:sp>
    </p:spTree>
    <p:extLst>
      <p:ext uri="{BB962C8B-B14F-4D97-AF65-F5344CB8AC3E}">
        <p14:creationId xmlns:p14="http://schemas.microsoft.com/office/powerpoint/2010/main" val="2182575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20</a:t>
            </a:fld>
            <a:endParaRPr lang="en-US" dirty="0" smtClean="0"/>
          </a:p>
        </p:txBody>
      </p:sp>
    </p:spTree>
    <p:extLst>
      <p:ext uri="{BB962C8B-B14F-4D97-AF65-F5344CB8AC3E}">
        <p14:creationId xmlns:p14="http://schemas.microsoft.com/office/powerpoint/2010/main" val="126536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Facts fall 2016</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3</a:t>
            </a:fld>
            <a:endParaRPr lang="en-US"/>
          </a:p>
        </p:txBody>
      </p:sp>
    </p:spTree>
    <p:extLst>
      <p:ext uri="{BB962C8B-B14F-4D97-AF65-F5344CB8AC3E}">
        <p14:creationId xmlns:p14="http://schemas.microsoft.com/office/powerpoint/2010/main" val="1443886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21</a:t>
            </a:fld>
            <a:endParaRPr lang="en-US" dirty="0" smtClean="0"/>
          </a:p>
        </p:txBody>
      </p:sp>
    </p:spTree>
    <p:extLst>
      <p:ext uri="{BB962C8B-B14F-4D97-AF65-F5344CB8AC3E}">
        <p14:creationId xmlns:p14="http://schemas.microsoft.com/office/powerpoint/2010/main" val="3543315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z="1800" dirty="0" smtClean="0">
                <a:solidFill>
                  <a:srgbClr val="000000"/>
                </a:solidFill>
                <a:latin typeface="Arial" panose="020B0604020202020204" pitchFamily="34" charset="0"/>
                <a:cs typeface="Arial" panose="020B0604020202020204" pitchFamily="34" charset="0"/>
              </a:rPr>
              <a:t>Using for decision making</a:t>
            </a:r>
          </a:p>
          <a:p>
            <a:r>
              <a:rPr lang="en-US" sz="1800" dirty="0" smtClean="0">
                <a:solidFill>
                  <a:srgbClr val="000000"/>
                </a:solidFill>
                <a:latin typeface="Arial" panose="020B0604020202020204" pitchFamily="34" charset="0"/>
                <a:cs typeface="Arial" panose="020B0604020202020204" pitchFamily="34" charset="0"/>
              </a:rPr>
              <a:t>FYE, parent education, intervening with at-risk students early</a:t>
            </a:r>
          </a:p>
          <a:p>
            <a:pPr lvl="0"/>
            <a:r>
              <a:rPr lang="en-US" sz="1800" dirty="0" smtClean="0"/>
              <a:t>Present research findings to the college leadership. Make recommendation on identified at-risk students. </a:t>
            </a:r>
          </a:p>
          <a:p>
            <a:pPr lvl="0"/>
            <a:r>
              <a:rPr lang="en-US" sz="1800" dirty="0" smtClean="0"/>
              <a:t>Provide data support to  the adviser committee on identify  ask risk students,  build realistic pathway for at-risk students  to reach the goal(academic help, tutoring, financial aid </a:t>
            </a:r>
            <a:r>
              <a:rPr lang="en-US" sz="1800" dirty="0" err="1" smtClean="0"/>
              <a:t>etc</a:t>
            </a:r>
            <a:r>
              <a:rPr lang="en-US" sz="1800"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smtClean="0">
                <a:ea typeface="ＭＳ Ｐゴシック" pitchFamily="26" charset="-128"/>
              </a:rPr>
              <a:t>SEM- Strategic Enrollment management- strategic</a:t>
            </a:r>
            <a:r>
              <a:rPr lang="en-US" sz="1800" baseline="0" dirty="0" smtClean="0">
                <a:ea typeface="ＭＳ Ｐゴシック" pitchFamily="26" charset="-128"/>
              </a:rPr>
              <a:t> planning- formed new committee to monitor student success, enrollment, retention/persistence, and growth. System-wide high priority initiative.</a:t>
            </a:r>
          </a:p>
          <a:p>
            <a:pPr lvl="0"/>
            <a:endParaRPr lang="en-US" sz="1800" dirty="0" smtClean="0"/>
          </a:p>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22</a:t>
            </a:fld>
            <a:endParaRPr lang="en-US" dirty="0" smtClean="0"/>
          </a:p>
        </p:txBody>
      </p:sp>
    </p:spTree>
    <p:extLst>
      <p:ext uri="{BB962C8B-B14F-4D97-AF65-F5344CB8AC3E}">
        <p14:creationId xmlns:p14="http://schemas.microsoft.com/office/powerpoint/2010/main" val="1943704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z="1800" dirty="0" smtClean="0">
                <a:solidFill>
                  <a:srgbClr val="000000"/>
                </a:solidFill>
                <a:latin typeface="Arial" panose="020B0604020202020204" pitchFamily="34" charset="0"/>
                <a:cs typeface="Arial" panose="020B0604020202020204" pitchFamily="34" charset="0"/>
              </a:rPr>
              <a:t>Using for decision making</a:t>
            </a:r>
          </a:p>
          <a:p>
            <a:r>
              <a:rPr lang="en-US" sz="1800" dirty="0" smtClean="0">
                <a:solidFill>
                  <a:srgbClr val="000000"/>
                </a:solidFill>
                <a:latin typeface="Arial" panose="020B0604020202020204" pitchFamily="34" charset="0"/>
                <a:cs typeface="Arial" panose="020B0604020202020204" pitchFamily="34" charset="0"/>
              </a:rPr>
              <a:t>FYE, parent education, intervening with at-risk students early</a:t>
            </a:r>
          </a:p>
          <a:p>
            <a:pPr lvl="0"/>
            <a:r>
              <a:rPr lang="en-US" sz="1800" dirty="0" smtClean="0"/>
              <a:t>Present research findings to the college leadership. Make recommendation on identified at-risk students. </a:t>
            </a:r>
          </a:p>
          <a:p>
            <a:pPr lvl="0"/>
            <a:r>
              <a:rPr lang="en-US" sz="1800" dirty="0" smtClean="0"/>
              <a:t>Provide data support to  the adviser committee on identify  ask risk students,  build realistic pathway for at-risk students  to reach the goal(academic help, tutoring, financial aid </a:t>
            </a:r>
            <a:r>
              <a:rPr lang="en-US" sz="1800" dirty="0" err="1" smtClean="0"/>
              <a:t>etc</a:t>
            </a:r>
            <a:r>
              <a:rPr lang="en-US" sz="1800" dirty="0" smtClean="0"/>
              <a:t> )</a:t>
            </a:r>
          </a:p>
          <a:p>
            <a:pPr eaLnBrk="1" hangingPunct="1"/>
            <a:r>
              <a:rPr lang="en-US" sz="1800" dirty="0" smtClean="0">
                <a:ea typeface="ＭＳ Ｐゴシック" pitchFamily="26" charset="-128"/>
              </a:rPr>
              <a:t>**Next steps-</a:t>
            </a:r>
            <a:r>
              <a:rPr lang="en-US" sz="1800" baseline="0" dirty="0" smtClean="0">
                <a:ea typeface="ＭＳ Ｐゴシック" pitchFamily="26" charset="-128"/>
              </a:rPr>
              <a:t> include more data. Attempt to crosswalk GPAs across ISDs</a:t>
            </a:r>
          </a:p>
          <a:p>
            <a:pPr eaLnBrk="1" hangingPunct="1"/>
            <a:r>
              <a:rPr lang="en-US" sz="1800" baseline="0" dirty="0" smtClean="0">
                <a:ea typeface="ＭＳ Ｐゴシック" pitchFamily="26" charset="-128"/>
              </a:rPr>
              <a:t>**</a:t>
            </a:r>
            <a:r>
              <a:rPr lang="en-US" sz="1800" baseline="0" dirty="0" err="1" smtClean="0">
                <a:ea typeface="ＭＳ Ｐゴシック" pitchFamily="26" charset="-128"/>
              </a:rPr>
              <a:t>Civitas</a:t>
            </a:r>
            <a:r>
              <a:rPr lang="en-US" sz="1800" baseline="0" dirty="0" smtClean="0">
                <a:ea typeface="ＭＳ Ｐゴシック" pitchFamily="26" charset="-128"/>
              </a:rPr>
              <a:t> data reflects our study results, provides a separate level of verification- especially for lower GPAs.</a:t>
            </a:r>
          </a:p>
          <a:p>
            <a:pPr eaLnBrk="1" hangingPunct="1"/>
            <a:r>
              <a:rPr lang="en-US" sz="1800" dirty="0" smtClean="0">
                <a:ea typeface="ＭＳ Ｐゴシック" pitchFamily="26" charset="-128"/>
              </a:rPr>
              <a:t>**How we will use data- SEM, high</a:t>
            </a:r>
            <a:r>
              <a:rPr lang="en-US" sz="1800" baseline="0" dirty="0" smtClean="0">
                <a:ea typeface="ＭＳ Ｐゴシック" pitchFamily="26" charset="-128"/>
              </a:rPr>
              <a:t> school ISD partnerships, understanding early alert for incoming students.</a:t>
            </a:r>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23</a:t>
            </a:fld>
            <a:endParaRPr lang="en-US" dirty="0" smtClean="0"/>
          </a:p>
        </p:txBody>
      </p:sp>
    </p:spTree>
    <p:extLst>
      <p:ext uri="{BB962C8B-B14F-4D97-AF65-F5344CB8AC3E}">
        <p14:creationId xmlns:p14="http://schemas.microsoft.com/office/powerpoint/2010/main" val="700385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z="1800" dirty="0" smtClean="0">
                <a:solidFill>
                  <a:srgbClr val="000000"/>
                </a:solidFill>
                <a:latin typeface="Arial" panose="020B0604020202020204" pitchFamily="34" charset="0"/>
                <a:cs typeface="Arial" panose="020B0604020202020204" pitchFamily="34" charset="0"/>
              </a:rPr>
              <a:t>Using for decision making</a:t>
            </a:r>
          </a:p>
          <a:p>
            <a:r>
              <a:rPr lang="en-US" sz="1800" dirty="0" smtClean="0">
                <a:solidFill>
                  <a:srgbClr val="000000"/>
                </a:solidFill>
                <a:latin typeface="Arial" panose="020B0604020202020204" pitchFamily="34" charset="0"/>
                <a:cs typeface="Arial" panose="020B0604020202020204" pitchFamily="34" charset="0"/>
              </a:rPr>
              <a:t>FYE, parent education, intervening with at-risk students early</a:t>
            </a:r>
          </a:p>
          <a:p>
            <a:pPr lvl="0"/>
            <a:r>
              <a:rPr lang="en-US" sz="1800" dirty="0" smtClean="0"/>
              <a:t>Present research findings to the college leadership. Make recommendation on identified at-risk students. </a:t>
            </a:r>
          </a:p>
          <a:p>
            <a:pPr lvl="0"/>
            <a:r>
              <a:rPr lang="en-US" sz="1800" dirty="0" smtClean="0"/>
              <a:t>Provide data support to  the adviser committee on identify  ask risk students,  build realistic pathway for at-risk students  to reach the goal(academic help, tutoring, financial aid </a:t>
            </a:r>
            <a:r>
              <a:rPr lang="en-US" sz="1800" dirty="0" err="1" smtClean="0"/>
              <a:t>etc</a:t>
            </a:r>
            <a:r>
              <a:rPr lang="en-US" sz="1800" dirty="0" smtClean="0"/>
              <a:t> )</a:t>
            </a:r>
          </a:p>
          <a:p>
            <a:pPr eaLnBrk="1" hangingPunct="1"/>
            <a:r>
              <a:rPr lang="en-US" sz="1800" dirty="0" smtClean="0">
                <a:ea typeface="ＭＳ Ｐゴシック" pitchFamily="26" charset="-128"/>
              </a:rPr>
              <a:t>**Next steps-</a:t>
            </a:r>
            <a:r>
              <a:rPr lang="en-US" sz="1800" baseline="0" dirty="0" smtClean="0">
                <a:ea typeface="ＭＳ Ｐゴシック" pitchFamily="26" charset="-128"/>
              </a:rPr>
              <a:t> include more data. Attempt to crosswalk GPAs across ISDs</a:t>
            </a:r>
          </a:p>
          <a:p>
            <a:pPr eaLnBrk="1" hangingPunct="1"/>
            <a:r>
              <a:rPr lang="en-US" sz="1800" baseline="0" dirty="0" smtClean="0">
                <a:ea typeface="ＭＳ Ｐゴシック" pitchFamily="26" charset="-128"/>
              </a:rPr>
              <a:t>**</a:t>
            </a:r>
            <a:r>
              <a:rPr lang="en-US" sz="1800" baseline="0" dirty="0" err="1" smtClean="0">
                <a:ea typeface="ＭＳ Ｐゴシック" pitchFamily="26" charset="-128"/>
              </a:rPr>
              <a:t>Civitas</a:t>
            </a:r>
            <a:r>
              <a:rPr lang="en-US" sz="1800" baseline="0" dirty="0" smtClean="0">
                <a:ea typeface="ＭＳ Ｐゴシック" pitchFamily="26" charset="-128"/>
              </a:rPr>
              <a:t> data reflects our study results, provides a separate level of verification- especially for lower GPAs.</a:t>
            </a:r>
          </a:p>
          <a:p>
            <a:pPr eaLnBrk="1" hangingPunct="1"/>
            <a:r>
              <a:rPr lang="en-US" sz="1800" dirty="0" smtClean="0">
                <a:ea typeface="ＭＳ Ｐゴシック" pitchFamily="26" charset="-128"/>
              </a:rPr>
              <a:t>**How we will use data- SEM, high</a:t>
            </a:r>
            <a:r>
              <a:rPr lang="en-US" sz="1800" baseline="0" dirty="0" smtClean="0">
                <a:ea typeface="ＭＳ Ｐゴシック" pitchFamily="26" charset="-128"/>
              </a:rPr>
              <a:t> school ISD partnerships, understanding early alert for incoming students.</a:t>
            </a:r>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24</a:t>
            </a:fld>
            <a:endParaRPr lang="en-US" dirty="0" smtClean="0"/>
          </a:p>
        </p:txBody>
      </p:sp>
    </p:spTree>
    <p:extLst>
      <p:ext uri="{BB962C8B-B14F-4D97-AF65-F5344CB8AC3E}">
        <p14:creationId xmlns:p14="http://schemas.microsoft.com/office/powerpoint/2010/main" val="2496087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z="1800" dirty="0" smtClean="0">
                <a:solidFill>
                  <a:srgbClr val="000000"/>
                </a:solidFill>
                <a:latin typeface="Arial" panose="020B0604020202020204" pitchFamily="34" charset="0"/>
                <a:cs typeface="Arial" panose="020B0604020202020204" pitchFamily="34" charset="0"/>
              </a:rPr>
              <a:t>Using for decision making</a:t>
            </a:r>
          </a:p>
          <a:p>
            <a:r>
              <a:rPr lang="en-US" sz="1800" dirty="0" smtClean="0">
                <a:solidFill>
                  <a:srgbClr val="000000"/>
                </a:solidFill>
                <a:latin typeface="Arial" panose="020B0604020202020204" pitchFamily="34" charset="0"/>
                <a:cs typeface="Arial" panose="020B0604020202020204" pitchFamily="34" charset="0"/>
              </a:rPr>
              <a:t>FYE, parent education, intervening with at-risk students early</a:t>
            </a:r>
          </a:p>
          <a:p>
            <a:pPr lvl="0"/>
            <a:r>
              <a:rPr lang="en-US" sz="1800" dirty="0" smtClean="0"/>
              <a:t>Present research findings to the college leadership. Make recommendation on identified at-risk students. </a:t>
            </a:r>
          </a:p>
          <a:p>
            <a:pPr lvl="0"/>
            <a:r>
              <a:rPr lang="en-US" sz="1800" dirty="0" smtClean="0"/>
              <a:t>Provide data support to  the adviser committee on identify  ask risk students,  build realistic pathway for at-risk students  to reach the goal(academic help, tutoring, financial aid </a:t>
            </a:r>
            <a:r>
              <a:rPr lang="en-US" sz="1800" dirty="0" err="1" smtClean="0"/>
              <a:t>etc</a:t>
            </a:r>
            <a:r>
              <a:rPr lang="en-US" sz="1800" dirty="0" smtClean="0"/>
              <a:t> )</a:t>
            </a:r>
          </a:p>
          <a:p>
            <a:pPr lvl="0"/>
            <a:endParaRPr lang="en-US" sz="1800" dirty="0" smtClean="0"/>
          </a:p>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25</a:t>
            </a:fld>
            <a:endParaRPr lang="en-US" dirty="0" smtClean="0"/>
          </a:p>
        </p:txBody>
      </p:sp>
    </p:spTree>
    <p:extLst>
      <p:ext uri="{BB962C8B-B14F-4D97-AF65-F5344CB8AC3E}">
        <p14:creationId xmlns:p14="http://schemas.microsoft.com/office/powerpoint/2010/main" val="329714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4</a:t>
            </a:fld>
            <a:endParaRPr lang="en-US"/>
          </a:p>
        </p:txBody>
      </p:sp>
    </p:spTree>
    <p:extLst>
      <p:ext uri="{BB962C8B-B14F-4D97-AF65-F5344CB8AC3E}">
        <p14:creationId xmlns:p14="http://schemas.microsoft.com/office/powerpoint/2010/main" val="226435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5</a:t>
            </a:fld>
            <a:endParaRPr lang="en-US"/>
          </a:p>
        </p:txBody>
      </p:sp>
    </p:spTree>
    <p:extLst>
      <p:ext uri="{BB962C8B-B14F-4D97-AF65-F5344CB8AC3E}">
        <p14:creationId xmlns:p14="http://schemas.microsoft.com/office/powerpoint/2010/main" val="127217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z="1800" baseline="0" dirty="0" smtClean="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6</a:t>
            </a:fld>
            <a:endParaRPr lang="en-US" dirty="0" smtClean="0"/>
          </a:p>
        </p:txBody>
      </p:sp>
    </p:spTree>
    <p:extLst>
      <p:ext uri="{BB962C8B-B14F-4D97-AF65-F5344CB8AC3E}">
        <p14:creationId xmlns:p14="http://schemas.microsoft.com/office/powerpoint/2010/main" val="223027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7</a:t>
            </a:fld>
            <a:endParaRPr lang="en-US" dirty="0" smtClean="0"/>
          </a:p>
        </p:txBody>
      </p:sp>
    </p:spTree>
    <p:extLst>
      <p:ext uri="{BB962C8B-B14F-4D97-AF65-F5344CB8AC3E}">
        <p14:creationId xmlns:p14="http://schemas.microsoft.com/office/powerpoint/2010/main" val="290282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sz="1800" baseline="0" dirty="0" smtClean="0">
                <a:ea typeface="ＭＳ Ｐゴシック" pitchFamily="26" charset="-128"/>
              </a:rPr>
              <a:t>Data imported from TREX into Oracle system</a:t>
            </a:r>
          </a:p>
          <a:p>
            <a:pPr eaLnBrk="1" hangingPunct="1"/>
            <a:r>
              <a:rPr lang="en-US" sz="1800" baseline="0" dirty="0" smtClean="0">
                <a:ea typeface="ＭＳ Ｐゴシック" pitchFamily="26" charset="-128"/>
              </a:rPr>
              <a:t>GPA is not weighted, and high schools can have different grade scales among schools in the ISD, and among programs within the school.</a:t>
            </a: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8</a:t>
            </a:fld>
            <a:endParaRPr lang="en-US" dirty="0" smtClean="0"/>
          </a:p>
        </p:txBody>
      </p:sp>
    </p:spTree>
    <p:extLst>
      <p:ext uri="{BB962C8B-B14F-4D97-AF65-F5344CB8AC3E}">
        <p14:creationId xmlns:p14="http://schemas.microsoft.com/office/powerpoint/2010/main" val="295228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sz="1800" dirty="0" smtClean="0">
                <a:ea typeface="ＭＳ Ｐゴシック" pitchFamily="26" charset="-128"/>
              </a:rPr>
              <a:t>Academic Transfer: Take</a:t>
            </a:r>
            <a:r>
              <a:rPr lang="en-US" sz="1800" baseline="0" dirty="0" smtClean="0">
                <a:ea typeface="ＭＳ Ｐゴシック" pitchFamily="26" charset="-128"/>
              </a:rPr>
              <a:t> longer to complete credential. Earn credits to transfer- often without earning a degree. </a:t>
            </a:r>
          </a:p>
          <a:p>
            <a:pPr eaLnBrk="1" hangingPunct="1"/>
            <a:r>
              <a:rPr lang="en-US" sz="1800" baseline="0" dirty="0" smtClean="0">
                <a:ea typeface="ＭＳ Ｐゴシック" pitchFamily="26" charset="-128"/>
              </a:rPr>
              <a:t>Workforce: Clearer pathways. Require fewer credits to earn a credential. Tend to stop out after earning certification in order to take a position. Required to take fewer core classes for certificates.</a:t>
            </a:r>
          </a:p>
          <a:p>
            <a:pPr eaLnBrk="1" hangingPunct="1"/>
            <a:r>
              <a:rPr lang="en-US" sz="1800" dirty="0" smtClean="0">
                <a:ea typeface="ＭＳ Ｐゴシック" pitchFamily="26" charset="-128"/>
              </a:rPr>
              <a:t>Students in the study were recent graduates</a:t>
            </a:r>
            <a:r>
              <a:rPr lang="en-US" sz="1800" baseline="0" dirty="0" smtClean="0">
                <a:ea typeface="ＭＳ Ｐゴシック" pitchFamily="26" charset="-128"/>
              </a:rPr>
              <a:t> (self-reported by the student). We did not look at student age.</a:t>
            </a:r>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9</a:t>
            </a:fld>
            <a:endParaRPr lang="en-US" dirty="0" smtClean="0"/>
          </a:p>
        </p:txBody>
      </p:sp>
    </p:spTree>
    <p:extLst>
      <p:ext uri="{BB962C8B-B14F-4D97-AF65-F5344CB8AC3E}">
        <p14:creationId xmlns:p14="http://schemas.microsoft.com/office/powerpoint/2010/main" val="18268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sz="1800" dirty="0" smtClean="0">
                <a:ea typeface="ＭＳ Ｐゴシック" pitchFamily="26" charset="-128"/>
              </a:rPr>
              <a:t>Reason, cause, purpose: </a:t>
            </a:r>
          </a:p>
          <a:p>
            <a:pPr eaLnBrk="1" hangingPunct="1"/>
            <a:r>
              <a:rPr lang="en-US" sz="1800" dirty="0" smtClean="0">
                <a:ea typeface="ＭＳ Ｐゴシック" pitchFamily="26" charset="-128"/>
              </a:rPr>
              <a:t>Better Partnerships with ISDs, open exchange of information</a:t>
            </a:r>
          </a:p>
          <a:p>
            <a:pPr eaLnBrk="1" hangingPunct="1"/>
            <a:r>
              <a:rPr lang="en-US" sz="1800" dirty="0" smtClean="0">
                <a:ea typeface="ＭＳ Ｐゴシック" pitchFamily="26" charset="-128"/>
              </a:rPr>
              <a:t>better alignment of curriculum, both</a:t>
            </a:r>
            <a:r>
              <a:rPr lang="en-US" sz="1800" baseline="0" dirty="0" smtClean="0">
                <a:ea typeface="ＭＳ Ｐゴシック" pitchFamily="26" charset="-128"/>
              </a:rPr>
              <a:t> academic and workforce</a:t>
            </a:r>
            <a:endParaRPr lang="en-US" sz="1800" dirty="0" smtClean="0">
              <a:ea typeface="ＭＳ Ｐゴシック" pitchFamily="26" charset="-128"/>
            </a:endParaRPr>
          </a:p>
          <a:p>
            <a:pPr eaLnBrk="1" hangingPunct="1"/>
            <a:r>
              <a:rPr lang="en-US" sz="1800" dirty="0" smtClean="0">
                <a:ea typeface="ＭＳ Ｐゴシック" pitchFamily="26" charset="-128"/>
              </a:rPr>
              <a:t>understanding</a:t>
            </a:r>
            <a:r>
              <a:rPr lang="en-US" sz="1800" baseline="0" dirty="0" smtClean="0">
                <a:ea typeface="ＭＳ Ｐゴシック" pitchFamily="26" charset="-128"/>
              </a:rPr>
              <a:t> incoming student success and red flags/ barriers to success, </a:t>
            </a:r>
          </a:p>
          <a:p>
            <a:pPr eaLnBrk="1" hangingPunct="1"/>
            <a:r>
              <a:rPr lang="en-US" sz="1800" baseline="0" dirty="0" smtClean="0">
                <a:ea typeface="ＭＳ Ｐゴシック" pitchFamily="26" charset="-128"/>
              </a:rPr>
              <a:t>Creating early alerts and predictions</a:t>
            </a:r>
          </a:p>
          <a:p>
            <a:pPr eaLnBrk="1" hangingPunct="1"/>
            <a:r>
              <a:rPr lang="en-US" sz="1800" baseline="0" dirty="0" smtClean="0">
                <a:ea typeface="ＭＳ Ｐゴシック" pitchFamily="26" charset="-128"/>
              </a:rPr>
              <a:t>budget allocation, </a:t>
            </a:r>
          </a:p>
          <a:p>
            <a:pPr eaLnBrk="1" hangingPunct="1"/>
            <a:r>
              <a:rPr lang="en-US" sz="1800" baseline="0" dirty="0" smtClean="0">
                <a:ea typeface="ＭＳ Ｐゴシック" pitchFamily="26" charset="-128"/>
              </a:rPr>
              <a:t>performance gaps among different demographics.</a:t>
            </a:r>
            <a:endParaRPr lang="en-US" sz="1800" dirty="0">
              <a:ea typeface="ＭＳ Ｐゴシック" pitchFamily="26" charset="-128"/>
            </a:endParaRPr>
          </a:p>
        </p:txBody>
      </p:sp>
      <p:sp>
        <p:nvSpPr>
          <p:cNvPr id="38916" name="Slide Number Placeholder 3"/>
          <p:cNvSpPr>
            <a:spLocks noGrp="1"/>
          </p:cNvSpPr>
          <p:nvPr>
            <p:ph type="sldNum" sz="quarter" idx="5"/>
          </p:nvPr>
        </p:nvSpPr>
        <p:spPr>
          <a:noFill/>
        </p:spPr>
        <p:txBody>
          <a:bodyPr/>
          <a:lstStyle/>
          <a:p>
            <a:fld id="{1FDE78B3-7A5E-4403-8A7D-D78706EECCCA}" type="slidenum">
              <a:rPr lang="en-US" smtClean="0"/>
              <a:pPr/>
              <a:t>10</a:t>
            </a:fld>
            <a:endParaRPr lang="en-US" dirty="0" smtClean="0"/>
          </a:p>
        </p:txBody>
      </p:sp>
    </p:spTree>
    <p:extLst>
      <p:ext uri="{BB962C8B-B14F-4D97-AF65-F5344CB8AC3E}">
        <p14:creationId xmlns:p14="http://schemas.microsoft.com/office/powerpoint/2010/main" val="3762652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40690F-CD00-4B3F-A1B9-78CE17FD54BD}" type="datetimeFigureOut">
              <a:rPr lang="en-US" smtClean="0"/>
              <a:pPr/>
              <a:t>3/9/2017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099209-EF2B-490C-BC7A-8DC564662660}" type="slidenum">
              <a:rPr lang="en-US" smtClean="0"/>
              <a:pPr/>
              <a:t>‹#›</a:t>
            </a:fld>
            <a:endParaRPr lang="en-US" dirty="0"/>
          </a:p>
        </p:txBody>
      </p:sp>
    </p:spTree>
    <p:extLst>
      <p:ext uri="{BB962C8B-B14F-4D97-AF65-F5344CB8AC3E}">
        <p14:creationId xmlns:p14="http://schemas.microsoft.com/office/powerpoint/2010/main" val="256229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Section Slide Blue"/>
          <p:cNvPicPr>
            <a:picLocks noChangeAspect="1" noChangeArrowheads="1"/>
          </p:cNvPicPr>
          <p:nvPr/>
        </p:nvPicPr>
        <p:blipFill>
          <a:blip r:embed="rId4"/>
          <a:srcRect/>
          <a:stretch>
            <a:fillRect/>
          </a:stretch>
        </p:blipFill>
        <p:spPr bwMode="auto">
          <a:xfrm>
            <a:off x="0" y="0"/>
            <a:ext cx="9145588" cy="6862763"/>
          </a:xfrm>
          <a:prstGeom prst="rect">
            <a:avLst/>
          </a:prstGeom>
          <a:noFill/>
          <a:ln w="9525">
            <a:noFill/>
            <a:miter lim="800000"/>
            <a:headEnd/>
            <a:tailEnd/>
          </a:ln>
        </p:spPr>
      </p:pic>
      <p:sp>
        <p:nvSpPr>
          <p:cNvPr id="1037" name="Rectangle 13"/>
          <p:cNvSpPr>
            <a:spLocks noChangeArrowheads="1"/>
          </p:cNvSpPr>
          <p:nvPr/>
        </p:nvSpPr>
        <p:spPr bwMode="auto">
          <a:xfrm>
            <a:off x="401638" y="1778000"/>
            <a:ext cx="8332787" cy="4851400"/>
          </a:xfrm>
          <a:prstGeom prst="rect">
            <a:avLst/>
          </a:prstGeom>
          <a:solidFill>
            <a:schemeClr val="bg1"/>
          </a:solidFill>
          <a:ln w="9525">
            <a:noFill/>
            <a:miter lim="800000"/>
            <a:headEnd/>
            <a:tailEnd/>
          </a:ln>
        </p:spPr>
        <p:txBody>
          <a:bodyPr wrap="none" anchor="ctr"/>
          <a:lstStyle/>
          <a:p>
            <a:pPr>
              <a:defRPr/>
            </a:pPr>
            <a:endParaRPr lang="en-US" sz="1800" dirty="0">
              <a:latin typeface="Lucida Grande" pitchFamily="26" charset="0"/>
            </a:endParaRPr>
          </a:p>
        </p:txBody>
      </p:sp>
    </p:spTree>
  </p:cSld>
  <p:clrMap bg1="lt1" tx1="dk1" bg2="lt2" tx2="dk2" accent1="accent1" accent2="accent2" accent3="accent3" accent4="accent4" accent5="accent5" accent6="accent6" hlink="hlink" folHlink="folHlink"/>
  <p:sldLayoutIdLst>
    <p:sldLayoutId id="2147483653" r:id="rId1"/>
    <p:sldLayoutId id="2147483656"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112" charset="0"/>
          <a:ea typeface="Geneva" pitchFamily="-112" charset="0"/>
          <a:cs typeface="Geneva" pitchFamily="-112" charset="0"/>
        </a:defRPr>
      </a:lvl2pPr>
      <a:lvl3pPr algn="ctr" rtl="0" eaLnBrk="0" fontAlgn="base" hangingPunct="0">
        <a:spcBef>
          <a:spcPct val="0"/>
        </a:spcBef>
        <a:spcAft>
          <a:spcPct val="0"/>
        </a:spcAft>
        <a:defRPr sz="4400">
          <a:solidFill>
            <a:schemeClr val="tx2"/>
          </a:solidFill>
          <a:latin typeface="Lucida Grande" pitchFamily="-112" charset="0"/>
          <a:ea typeface="Geneva" pitchFamily="-112" charset="0"/>
          <a:cs typeface="Geneva" pitchFamily="-112" charset="0"/>
        </a:defRPr>
      </a:lvl3pPr>
      <a:lvl4pPr algn="ctr" rtl="0" eaLnBrk="0" fontAlgn="base" hangingPunct="0">
        <a:spcBef>
          <a:spcPct val="0"/>
        </a:spcBef>
        <a:spcAft>
          <a:spcPct val="0"/>
        </a:spcAft>
        <a:defRPr sz="4400">
          <a:solidFill>
            <a:schemeClr val="tx2"/>
          </a:solidFill>
          <a:latin typeface="Lucida Grande" pitchFamily="-112" charset="0"/>
          <a:ea typeface="Geneva" pitchFamily="-112" charset="0"/>
          <a:cs typeface="Geneva" pitchFamily="-112" charset="0"/>
        </a:defRPr>
      </a:lvl4pPr>
      <a:lvl5pPr algn="ctr" rtl="0" eaLnBrk="0" fontAlgn="base" hangingPunct="0">
        <a:spcBef>
          <a:spcPct val="0"/>
        </a:spcBef>
        <a:spcAft>
          <a:spcPct val="0"/>
        </a:spcAft>
        <a:defRPr sz="4400">
          <a:solidFill>
            <a:schemeClr val="tx2"/>
          </a:solidFill>
          <a:latin typeface="Lucida Grande" pitchFamily="-112" charset="0"/>
          <a:ea typeface="Geneva" pitchFamily="-112" charset="0"/>
          <a:cs typeface="Geneva" pitchFamily="-112" charset="0"/>
        </a:defRPr>
      </a:lvl5pPr>
      <a:lvl6pPr marL="457200" algn="ctr" rtl="0" fontAlgn="base">
        <a:spcBef>
          <a:spcPct val="0"/>
        </a:spcBef>
        <a:spcAft>
          <a:spcPct val="0"/>
        </a:spcAft>
        <a:defRPr sz="4400">
          <a:solidFill>
            <a:schemeClr val="tx2"/>
          </a:solidFill>
          <a:latin typeface="Lucida Grande" pitchFamily="-112" charset="0"/>
          <a:ea typeface="Geneva" pitchFamily="-112" charset="0"/>
          <a:cs typeface="Geneva" pitchFamily="-112" charset="0"/>
        </a:defRPr>
      </a:lvl6pPr>
      <a:lvl7pPr marL="914400" algn="ctr" rtl="0" fontAlgn="base">
        <a:spcBef>
          <a:spcPct val="0"/>
        </a:spcBef>
        <a:spcAft>
          <a:spcPct val="0"/>
        </a:spcAft>
        <a:defRPr sz="4400">
          <a:solidFill>
            <a:schemeClr val="tx2"/>
          </a:solidFill>
          <a:latin typeface="Lucida Grande" pitchFamily="-112" charset="0"/>
          <a:ea typeface="Geneva" pitchFamily="-112" charset="0"/>
          <a:cs typeface="Geneva" pitchFamily="-112" charset="0"/>
        </a:defRPr>
      </a:lvl7pPr>
      <a:lvl8pPr marL="1371600" algn="ctr" rtl="0" fontAlgn="base">
        <a:spcBef>
          <a:spcPct val="0"/>
        </a:spcBef>
        <a:spcAft>
          <a:spcPct val="0"/>
        </a:spcAft>
        <a:defRPr sz="4400">
          <a:solidFill>
            <a:schemeClr val="tx2"/>
          </a:solidFill>
          <a:latin typeface="Lucida Grande" pitchFamily="-112" charset="0"/>
          <a:ea typeface="Geneva" pitchFamily="-112" charset="0"/>
          <a:cs typeface="Geneva" pitchFamily="-112" charset="0"/>
        </a:defRPr>
      </a:lvl8pPr>
      <a:lvl9pPr marL="1828800" algn="ctr" rtl="0" fontAlgn="base">
        <a:spcBef>
          <a:spcPct val="0"/>
        </a:spcBef>
        <a:spcAft>
          <a:spcPct val="0"/>
        </a:spcAft>
        <a:defRPr sz="4400">
          <a:solidFill>
            <a:schemeClr val="tx2"/>
          </a:solidFill>
          <a:latin typeface="Lucida Grande" pitchFamily="-112" charset="0"/>
          <a:ea typeface="Geneva" pitchFamily="-112" charset="0"/>
          <a:cs typeface="Geneva"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Section Slide Blue"/>
          <p:cNvPicPr>
            <a:picLocks noChangeAspect="1" noChangeArrowheads="1"/>
          </p:cNvPicPr>
          <p:nvPr/>
        </p:nvPicPr>
        <p:blipFill>
          <a:blip r:embed="rId3"/>
          <a:srcRect/>
          <a:stretch>
            <a:fillRect/>
          </a:stretch>
        </p:blipFill>
        <p:spPr bwMode="auto">
          <a:xfrm>
            <a:off x="0" y="-1588"/>
            <a:ext cx="9145588" cy="6862763"/>
          </a:xfrm>
          <a:prstGeom prst="rect">
            <a:avLst/>
          </a:prstGeom>
          <a:noFill/>
          <a:ln w="9525">
            <a:noFill/>
            <a:miter lim="800000"/>
            <a:headEnd/>
            <a:tailEnd/>
          </a:ln>
        </p:spPr>
      </p:pic>
      <p:pic>
        <p:nvPicPr>
          <p:cNvPr id="3075" name="Picture 3" descr="Horiz2C.eps"/>
          <p:cNvPicPr>
            <a:picLocks noChangeAspect="1"/>
          </p:cNvPicPr>
          <p:nvPr/>
        </p:nvPicPr>
        <p:blipFill>
          <a:blip r:embed="rId4"/>
          <a:srcRect/>
          <a:stretch>
            <a:fillRect/>
          </a:stretch>
        </p:blipFill>
        <p:spPr bwMode="auto">
          <a:xfrm>
            <a:off x="990600" y="457200"/>
            <a:ext cx="2152650" cy="1079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112" charset="0"/>
          <a:ea typeface="Geneva" pitchFamily="-112" charset="0"/>
          <a:cs typeface="Geneva" pitchFamily="-112" charset="0"/>
        </a:defRPr>
      </a:lvl2pPr>
      <a:lvl3pPr algn="ctr" rtl="0" eaLnBrk="0" fontAlgn="base" hangingPunct="0">
        <a:spcBef>
          <a:spcPct val="0"/>
        </a:spcBef>
        <a:spcAft>
          <a:spcPct val="0"/>
        </a:spcAft>
        <a:defRPr sz="4400">
          <a:solidFill>
            <a:schemeClr val="tx2"/>
          </a:solidFill>
          <a:latin typeface="Lucida Grande" pitchFamily="-112" charset="0"/>
          <a:ea typeface="Geneva" pitchFamily="-112" charset="0"/>
          <a:cs typeface="Geneva" pitchFamily="-112" charset="0"/>
        </a:defRPr>
      </a:lvl3pPr>
      <a:lvl4pPr algn="ctr" rtl="0" eaLnBrk="0" fontAlgn="base" hangingPunct="0">
        <a:spcBef>
          <a:spcPct val="0"/>
        </a:spcBef>
        <a:spcAft>
          <a:spcPct val="0"/>
        </a:spcAft>
        <a:defRPr sz="4400">
          <a:solidFill>
            <a:schemeClr val="tx2"/>
          </a:solidFill>
          <a:latin typeface="Lucida Grande" pitchFamily="-112" charset="0"/>
          <a:ea typeface="Geneva" pitchFamily="-112" charset="0"/>
          <a:cs typeface="Geneva" pitchFamily="-112" charset="0"/>
        </a:defRPr>
      </a:lvl4pPr>
      <a:lvl5pPr algn="ctr" rtl="0" eaLnBrk="0" fontAlgn="base" hangingPunct="0">
        <a:spcBef>
          <a:spcPct val="0"/>
        </a:spcBef>
        <a:spcAft>
          <a:spcPct val="0"/>
        </a:spcAft>
        <a:defRPr sz="4400">
          <a:solidFill>
            <a:schemeClr val="tx2"/>
          </a:solidFill>
          <a:latin typeface="Lucida Grande" pitchFamily="-112" charset="0"/>
          <a:ea typeface="Geneva" pitchFamily="-112" charset="0"/>
          <a:cs typeface="Geneva" pitchFamily="-112" charset="0"/>
        </a:defRPr>
      </a:lvl5pPr>
      <a:lvl6pPr marL="457200" algn="ctr" rtl="0" fontAlgn="base">
        <a:spcBef>
          <a:spcPct val="0"/>
        </a:spcBef>
        <a:spcAft>
          <a:spcPct val="0"/>
        </a:spcAft>
        <a:defRPr sz="4400">
          <a:solidFill>
            <a:schemeClr val="tx2"/>
          </a:solidFill>
          <a:latin typeface="Lucida Grande" pitchFamily="-112" charset="0"/>
          <a:ea typeface="Geneva" pitchFamily="-112" charset="0"/>
          <a:cs typeface="Geneva" pitchFamily="-112" charset="0"/>
        </a:defRPr>
      </a:lvl6pPr>
      <a:lvl7pPr marL="914400" algn="ctr" rtl="0" fontAlgn="base">
        <a:spcBef>
          <a:spcPct val="0"/>
        </a:spcBef>
        <a:spcAft>
          <a:spcPct val="0"/>
        </a:spcAft>
        <a:defRPr sz="4400">
          <a:solidFill>
            <a:schemeClr val="tx2"/>
          </a:solidFill>
          <a:latin typeface="Lucida Grande" pitchFamily="-112" charset="0"/>
          <a:ea typeface="Geneva" pitchFamily="-112" charset="0"/>
          <a:cs typeface="Geneva" pitchFamily="-112" charset="0"/>
        </a:defRPr>
      </a:lvl7pPr>
      <a:lvl8pPr marL="1371600" algn="ctr" rtl="0" fontAlgn="base">
        <a:spcBef>
          <a:spcPct val="0"/>
        </a:spcBef>
        <a:spcAft>
          <a:spcPct val="0"/>
        </a:spcAft>
        <a:defRPr sz="4400">
          <a:solidFill>
            <a:schemeClr val="tx2"/>
          </a:solidFill>
          <a:latin typeface="Lucida Grande" pitchFamily="-112" charset="0"/>
          <a:ea typeface="Geneva" pitchFamily="-112" charset="0"/>
          <a:cs typeface="Geneva" pitchFamily="-112" charset="0"/>
        </a:defRPr>
      </a:lvl8pPr>
      <a:lvl9pPr marL="1828800" algn="ctr" rtl="0" fontAlgn="base">
        <a:spcBef>
          <a:spcPct val="0"/>
        </a:spcBef>
        <a:spcAft>
          <a:spcPct val="0"/>
        </a:spcAft>
        <a:defRPr sz="4400">
          <a:solidFill>
            <a:schemeClr val="tx2"/>
          </a:solidFill>
          <a:latin typeface="Lucida Grande" pitchFamily="-112" charset="0"/>
          <a:ea typeface="Geneva" pitchFamily="-112" charset="0"/>
          <a:cs typeface="Geneva"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2130425"/>
            <a:ext cx="7772400" cy="536575"/>
          </a:xfrm>
        </p:spPr>
        <p:txBody>
          <a:bodyPr/>
          <a:lstStyle/>
          <a:p>
            <a:r>
              <a:rPr lang="en-US" sz="1400" dirty="0"/>
              <a:t/>
            </a:r>
            <a:br>
              <a:rPr lang="en-US" sz="1400" dirty="0"/>
            </a:br>
            <a:r>
              <a:rPr lang="en-US" sz="1400" dirty="0"/>
              <a:t/>
            </a:r>
            <a:br>
              <a:rPr lang="en-US" sz="1400" dirty="0"/>
            </a:br>
            <a:endParaRPr lang="en-US" sz="1400" dirty="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497889" y="1828800"/>
            <a:ext cx="8153400" cy="4574179"/>
          </a:xfrm>
        </p:spPr>
        <p:txBody>
          <a:bodyPr/>
          <a:lstStyle/>
          <a:p>
            <a:endParaRPr lang="en-US" sz="2000" b="1" dirty="0"/>
          </a:p>
          <a:p>
            <a:r>
              <a:rPr lang="en-US" altLang="zh-CN" b="1" dirty="0" smtClean="0"/>
              <a:t>Is High School GPA a Predictor of College Student  Success? </a:t>
            </a:r>
          </a:p>
          <a:p>
            <a:endParaRPr lang="en-US" sz="2000" b="1" dirty="0" smtClean="0"/>
          </a:p>
          <a:p>
            <a:r>
              <a:rPr lang="en-US" sz="2400" b="1" dirty="0" smtClean="0">
                <a:solidFill>
                  <a:srgbClr val="C00000"/>
                </a:solidFill>
              </a:rPr>
              <a:t>Presented by</a:t>
            </a:r>
          </a:p>
          <a:p>
            <a:r>
              <a:rPr lang="en-US" sz="2400" b="1" dirty="0" smtClean="0"/>
              <a:t>Mei Wang              </a:t>
            </a:r>
          </a:p>
          <a:p>
            <a:r>
              <a:rPr lang="en-US" sz="2400" b="1" dirty="0" smtClean="0"/>
              <a:t>Deseree Probasco</a:t>
            </a:r>
          </a:p>
          <a:p>
            <a:endParaRPr lang="en-US" sz="2000" b="1" dirty="0"/>
          </a:p>
          <a:p>
            <a:endParaRPr lang="en-US" sz="2000" b="1" dirty="0"/>
          </a:p>
          <a:p>
            <a:r>
              <a:rPr lang="en-US" sz="2000" b="1" dirty="0" smtClean="0"/>
              <a:t/>
            </a:r>
            <a:br>
              <a:rPr lang="en-US" sz="2000" b="1" dirty="0" smtClean="0"/>
            </a:br>
            <a:r>
              <a:rPr lang="en-US" sz="2400" b="1" dirty="0" smtClean="0"/>
              <a:t>Lone Star College</a:t>
            </a:r>
            <a:endParaRPr lang="en-US" sz="2400" dirty="0"/>
          </a:p>
          <a:p>
            <a:endParaRPr lang="en-US" sz="20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343934"/>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a:t>
            </a:r>
            <a:r>
              <a:rPr lang="en-US" altLang="zh-CN" sz="2000" b="1" kern="0" dirty="0" smtClean="0">
                <a:solidFill>
                  <a:srgbClr val="FFFFFF"/>
                </a:solidFill>
                <a:latin typeface="Lucida Grande"/>
              </a:rPr>
              <a:t>Success? </a:t>
            </a:r>
            <a:endParaRPr lang="en-US" altLang="zh-CN" sz="2000" b="1" kern="0" dirty="0">
              <a:solidFill>
                <a:srgbClr val="FFFFFF"/>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1919893"/>
            <a:ext cx="7772400" cy="536575"/>
          </a:xfrm>
        </p:spPr>
        <p:txBody>
          <a:bodyPr/>
          <a:lstStyle/>
          <a:p>
            <a:r>
              <a:rPr lang="en-US" sz="2400" b="1" dirty="0" smtClean="0">
                <a:solidFill>
                  <a:srgbClr val="C00000"/>
                </a:solidFill>
                <a:latin typeface="Arial" panose="020B0604020202020204" pitchFamily="34" charset="0"/>
                <a:cs typeface="Arial" panose="020B0604020202020204" pitchFamily="34" charset="0"/>
              </a:rPr>
              <a:t>The Purpose of the Study </a:t>
            </a:r>
            <a:endParaRPr lang="en-US" sz="2400" b="1" dirty="0">
              <a:solidFill>
                <a:srgbClr val="C0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457200" y="2667000"/>
            <a:ext cx="5105400" cy="3810000"/>
          </a:xfrm>
        </p:spPr>
        <p:txBody>
          <a:bodyPr/>
          <a:lstStyle/>
          <a:p>
            <a:pPr algn="l"/>
            <a:r>
              <a:rPr lang="en-US" sz="2000" dirty="0" smtClean="0">
                <a:latin typeface="+mj-lt"/>
                <a:cs typeface="Arial" panose="020B0604020202020204" pitchFamily="34" charset="0"/>
              </a:rPr>
              <a:t>To examine </a:t>
            </a:r>
            <a:r>
              <a:rPr lang="en-US" sz="2000" dirty="0" smtClean="0">
                <a:solidFill>
                  <a:srgbClr val="000000"/>
                </a:solidFill>
                <a:latin typeface="Arial" panose="020B0604020202020204" pitchFamily="34" charset="0"/>
              </a:rPr>
              <a:t>whether </a:t>
            </a:r>
            <a:r>
              <a:rPr lang="en-US" sz="2000" dirty="0">
                <a:solidFill>
                  <a:srgbClr val="000000"/>
                </a:solidFill>
                <a:latin typeface="Arial" panose="020B0604020202020204" pitchFamily="34" charset="0"/>
              </a:rPr>
              <a:t>high school GPA influences a student's college </a:t>
            </a:r>
            <a:r>
              <a:rPr lang="en-US" sz="2000" dirty="0" smtClean="0">
                <a:solidFill>
                  <a:srgbClr val="000000"/>
                </a:solidFill>
                <a:latin typeface="Arial" panose="020B0604020202020204" pitchFamily="34" charset="0"/>
              </a:rPr>
              <a:t>academic success</a:t>
            </a:r>
            <a:r>
              <a:rPr lang="en-US" sz="2000" dirty="0">
                <a:solidFill>
                  <a:srgbClr val="000000"/>
                </a:solidFill>
                <a:latin typeface="Arial" panose="020B0604020202020204" pitchFamily="34" charset="0"/>
              </a:rPr>
              <a:t> </a:t>
            </a:r>
            <a:r>
              <a:rPr lang="en-US" sz="2000" dirty="0" smtClean="0">
                <a:solidFill>
                  <a:srgbClr val="000000"/>
                </a:solidFill>
                <a:latin typeface="Arial" panose="020B0604020202020204" pitchFamily="34" charset="0"/>
              </a:rPr>
              <a:t>at Lone Star College.</a:t>
            </a:r>
            <a:endParaRPr lang="en-US" sz="2000" dirty="0">
              <a:solidFill>
                <a:srgbClr val="000000"/>
              </a:solidFill>
              <a:latin typeface="Arial" panose="020B0604020202020204" pitchFamily="34" charset="0"/>
            </a:endParaRPr>
          </a:p>
          <a:p>
            <a:pPr algn="l"/>
            <a:endParaRPr lang="en-US" sz="2000" dirty="0">
              <a:latin typeface="+mj-lt"/>
              <a:cs typeface="Arial" panose="020B0604020202020204" pitchFamily="34" charset="0"/>
            </a:endParaRPr>
          </a:p>
          <a:p>
            <a:pPr lvl="0" algn="l"/>
            <a:r>
              <a:rPr lang="en-US" sz="2000" b="1" dirty="0" smtClean="0">
                <a:latin typeface="+mj-lt"/>
                <a:cs typeface="Arial" panose="020B0604020202020204" pitchFamily="34" charset="0"/>
              </a:rPr>
              <a:t>Academic outcomes </a:t>
            </a:r>
            <a:r>
              <a:rPr lang="en-US" sz="2000" b="1" dirty="0">
                <a:latin typeface="+mj-lt"/>
                <a:cs typeface="Arial" panose="020B0604020202020204" pitchFamily="34" charset="0"/>
              </a:rPr>
              <a:t>included in this </a:t>
            </a:r>
            <a:r>
              <a:rPr lang="en-US" sz="2000" b="1" dirty="0" smtClean="0">
                <a:latin typeface="+mj-lt"/>
                <a:cs typeface="Arial" panose="020B0604020202020204" pitchFamily="34" charset="0"/>
              </a:rPr>
              <a:t>study:</a:t>
            </a:r>
            <a:endParaRPr lang="en-US" sz="2000" b="1" dirty="0">
              <a:latin typeface="+mj-lt"/>
              <a:cs typeface="Arial" panose="020B0604020202020204" pitchFamily="34" charset="0"/>
            </a:endParaRPr>
          </a:p>
          <a:p>
            <a:pPr marL="285750" lvl="0" indent="-285750" algn="l">
              <a:buFont typeface="Arial" panose="020B0604020202020204" pitchFamily="34" charset="0"/>
              <a:buChar char="•"/>
            </a:pPr>
            <a:r>
              <a:rPr lang="en-US" sz="2000" dirty="0" smtClean="0">
                <a:latin typeface="+mj-lt"/>
                <a:cs typeface="Arial" panose="020B0604020202020204" pitchFamily="34" charset="0"/>
              </a:rPr>
              <a:t>First Term Persistence Rate</a:t>
            </a:r>
          </a:p>
          <a:p>
            <a:pPr marL="285750" lvl="0" indent="-285750" algn="l">
              <a:buFont typeface="Arial" panose="020B0604020202020204" pitchFamily="34" charset="0"/>
              <a:buChar char="•"/>
            </a:pPr>
            <a:r>
              <a:rPr lang="en-US" sz="2000" dirty="0" smtClean="0">
                <a:latin typeface="+mj-lt"/>
                <a:cs typeface="Arial" panose="020B0604020202020204" pitchFamily="34" charset="0"/>
              </a:rPr>
              <a:t>Course Completion Rate</a:t>
            </a:r>
          </a:p>
          <a:p>
            <a:pPr marL="285750" lvl="0" indent="-285750" algn="l">
              <a:buFont typeface="Arial" panose="020B0604020202020204" pitchFamily="34" charset="0"/>
              <a:buChar char="•"/>
            </a:pPr>
            <a:r>
              <a:rPr lang="en-US" sz="2000" dirty="0" smtClean="0">
                <a:latin typeface="+mj-lt"/>
                <a:cs typeface="Arial" panose="020B0604020202020204" pitchFamily="34" charset="0"/>
              </a:rPr>
              <a:t>Course Success Rate</a:t>
            </a:r>
          </a:p>
          <a:p>
            <a:pPr marL="285750" lvl="0" indent="-285750" algn="l">
              <a:buFont typeface="Arial" panose="020B0604020202020204" pitchFamily="34" charset="0"/>
              <a:buChar char="•"/>
            </a:pPr>
            <a:r>
              <a:rPr lang="en-US" sz="2000" dirty="0" smtClean="0">
                <a:latin typeface="+mj-lt"/>
                <a:cs typeface="Arial" panose="020B0604020202020204" pitchFamily="34" charset="0"/>
              </a:rPr>
              <a:t>Degree Completion/Transfer</a:t>
            </a:r>
          </a:p>
          <a:p>
            <a:pPr lvl="0" algn="l"/>
            <a:r>
              <a:rPr lang="en-US" sz="2000" dirty="0" smtClean="0">
                <a:latin typeface="+mj-lt"/>
              </a:rPr>
              <a:t>   </a:t>
            </a:r>
          </a:p>
          <a:p>
            <a:pPr marL="342900" lvl="0" indent="-342900" algn="l">
              <a:buAutoNum type="arabicPeriod"/>
            </a:pPr>
            <a:endParaRPr lang="en-US" sz="2000" dirty="0" smtClean="0">
              <a:latin typeface="+mj-lt"/>
            </a:endParaRPr>
          </a:p>
          <a:p>
            <a:pPr marL="342900" lvl="0" indent="-342900" algn="l">
              <a:buAutoNum type="arabicPeriod"/>
            </a:pPr>
            <a:endParaRPr lang="en-US" sz="2000" dirty="0" smtClean="0">
              <a:latin typeface="+mj-lt"/>
            </a:endParaRPr>
          </a:p>
          <a:p>
            <a:pPr marL="514350" indent="-514350" algn="l">
              <a:buAutoNum type="arabicPeriod"/>
            </a:pPr>
            <a:endParaRPr lang="en-US" sz="2000" dirty="0" smtClean="0">
              <a:latin typeface="+mj-lt"/>
            </a:endParaRPr>
          </a:p>
          <a:p>
            <a:pPr marL="514350" indent="-514350" algn="l">
              <a:buAutoNum type="arabicPeriod"/>
            </a:pPr>
            <a:endParaRPr lang="en-US" sz="4400" dirty="0">
              <a:latin typeface="+mj-lt"/>
            </a:endParaRPr>
          </a:p>
        </p:txBody>
      </p:sp>
      <p:pic>
        <p:nvPicPr>
          <p:cNvPr id="3" name="Picture 2"/>
          <p:cNvPicPr>
            <a:picLocks/>
          </p:cNvPicPr>
          <p:nvPr/>
        </p:nvPicPr>
        <p:blipFill>
          <a:blip r:embed="rId4"/>
          <a:stretch>
            <a:fillRect/>
          </a:stretch>
        </p:blipFill>
        <p:spPr>
          <a:xfrm>
            <a:off x="5228937" y="2622266"/>
            <a:ext cx="978512" cy="1704349"/>
          </a:xfrm>
          <a:prstGeom prst="rect">
            <a:avLst/>
          </a:prstGeom>
        </p:spPr>
      </p:pic>
      <p:pic>
        <p:nvPicPr>
          <p:cNvPr id="7" name="Picture 6"/>
          <p:cNvPicPr>
            <a:picLocks/>
          </p:cNvPicPr>
          <p:nvPr/>
        </p:nvPicPr>
        <p:blipFill>
          <a:blip r:embed="rId5"/>
          <a:stretch>
            <a:fillRect/>
          </a:stretch>
        </p:blipFill>
        <p:spPr>
          <a:xfrm>
            <a:off x="6324600" y="3886200"/>
            <a:ext cx="894081" cy="1508010"/>
          </a:xfrm>
          <a:prstGeom prst="rect">
            <a:avLst/>
          </a:prstGeom>
        </p:spPr>
      </p:pic>
      <p:pic>
        <p:nvPicPr>
          <p:cNvPr id="8" name="Picture 7"/>
          <p:cNvPicPr>
            <a:picLocks/>
          </p:cNvPicPr>
          <p:nvPr/>
        </p:nvPicPr>
        <p:blipFill>
          <a:blip r:embed="rId6"/>
          <a:stretch>
            <a:fillRect/>
          </a:stretch>
        </p:blipFill>
        <p:spPr>
          <a:xfrm>
            <a:off x="7391400" y="4876800"/>
            <a:ext cx="1219200" cy="1600200"/>
          </a:xfrm>
          <a:prstGeom prst="rect">
            <a:avLst/>
          </a:prstGeom>
        </p:spPr>
      </p:pic>
      <p:cxnSp>
        <p:nvCxnSpPr>
          <p:cNvPr id="12" name="Elbow Connector 11"/>
          <p:cNvCxnSpPr/>
          <p:nvPr/>
        </p:nvCxnSpPr>
        <p:spPr bwMode="auto">
          <a:xfrm rot="16200000" flipH="1">
            <a:off x="7437987" y="4181706"/>
            <a:ext cx="722426" cy="362966"/>
          </a:xfrm>
          <a:prstGeom prst="bentConnector3">
            <a:avLst/>
          </a:prstGeom>
          <a:ln>
            <a:solidFill>
              <a:srgbClr val="FF000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3" name="Elbow Connector 12"/>
          <p:cNvCxnSpPr/>
          <p:nvPr/>
        </p:nvCxnSpPr>
        <p:spPr bwMode="auto">
          <a:xfrm rot="16200000" flipH="1">
            <a:off x="6228944" y="3150661"/>
            <a:ext cx="722426" cy="362966"/>
          </a:xfrm>
          <a:prstGeom prst="bentConnector3">
            <a:avLst/>
          </a:prstGeom>
          <a:ln>
            <a:solidFill>
              <a:srgbClr val="FF0000"/>
            </a:solidFill>
            <a:headEnd type="none" w="med" len="med"/>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85385513"/>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Success? </a:t>
            </a: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504582" y="1725856"/>
            <a:ext cx="7772400" cy="536575"/>
          </a:xfrm>
        </p:spPr>
        <p:txBody>
          <a:bodyPr/>
          <a:lstStyle/>
          <a:p>
            <a:r>
              <a:rPr lang="en-US" sz="2400" b="1" dirty="0" smtClean="0">
                <a:solidFill>
                  <a:srgbClr val="C00000"/>
                </a:solidFill>
                <a:latin typeface="Arial" panose="020B0604020202020204" pitchFamily="34" charset="0"/>
                <a:cs typeface="Arial" panose="020B0604020202020204" pitchFamily="34" charset="0"/>
              </a:rPr>
              <a:t>Study Sample </a:t>
            </a:r>
            <a:endParaRPr lang="en-US" sz="2400" b="1" dirty="0">
              <a:solidFill>
                <a:srgbClr val="C0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680953" y="2162135"/>
            <a:ext cx="7772400" cy="3810000"/>
          </a:xfrm>
        </p:spPr>
        <p:txBody>
          <a:bodyPr/>
          <a:lstStyle/>
          <a:p>
            <a:pPr lvl="0"/>
            <a:r>
              <a:rPr lang="en-US" sz="1400" b="1" i="1" dirty="0" smtClean="0">
                <a:solidFill>
                  <a:srgbClr val="000000"/>
                </a:solidFill>
                <a:latin typeface="Arial" panose="020B0604020202020204" pitchFamily="34" charset="0"/>
                <a:cs typeface="Arial" panose="020B0604020202020204" pitchFamily="34" charset="0"/>
              </a:rPr>
              <a:t>Fall 2012, Fall 2013, Fall 2014 and Fall 2015 FTIC students</a:t>
            </a:r>
          </a:p>
          <a:p>
            <a:pPr lvl="0"/>
            <a:r>
              <a:rPr lang="en-US" altLang="zh-CN" sz="1400" b="1" dirty="0" smtClean="0">
                <a:solidFill>
                  <a:srgbClr val="000000"/>
                </a:solidFill>
                <a:latin typeface="Arial" panose="020B0604020202020204" pitchFamily="34" charset="0"/>
              </a:rPr>
              <a:t>Sample G</a:t>
            </a:r>
            <a:r>
              <a:rPr lang="en-US" sz="1400" b="1" dirty="0" smtClean="0">
                <a:solidFill>
                  <a:srgbClr val="000000"/>
                </a:solidFill>
                <a:latin typeface="Arial" panose="020B0604020202020204" pitchFamily="34" charset="0"/>
              </a:rPr>
              <a:t>ender </a:t>
            </a:r>
            <a:r>
              <a:rPr lang="en-US" sz="1400" b="1" dirty="0">
                <a:solidFill>
                  <a:srgbClr val="000000"/>
                </a:solidFill>
                <a:latin typeface="Arial" panose="020B0604020202020204" pitchFamily="34" charset="0"/>
              </a:rPr>
              <a:t>and Race </a:t>
            </a:r>
            <a:r>
              <a:rPr lang="en-US" sz="1400" b="1" dirty="0" smtClean="0">
                <a:solidFill>
                  <a:srgbClr val="000000"/>
                </a:solidFill>
                <a:latin typeface="Arial" panose="020B0604020202020204" pitchFamily="34" charset="0"/>
              </a:rPr>
              <a:t>Distribution Compare to Student Population</a:t>
            </a:r>
          </a:p>
          <a:p>
            <a:pPr lvl="0"/>
            <a:r>
              <a:rPr lang="en-US" sz="2000" b="1" dirty="0" smtClean="0">
                <a:solidFill>
                  <a:srgbClr val="000000"/>
                </a:solidFill>
                <a:latin typeface="Arial" panose="020B0604020202020204" pitchFamily="34" charset="0"/>
              </a:rPr>
              <a:t> </a:t>
            </a:r>
            <a:r>
              <a:rPr lang="en-US" sz="2000" b="1" i="1" dirty="0">
                <a:solidFill>
                  <a:srgbClr val="000000"/>
                </a:solidFill>
                <a:latin typeface="Arial" panose="020B0604020202020204" pitchFamily="34" charset="0"/>
                <a:cs typeface="Arial" panose="020B0604020202020204" pitchFamily="34" charset="0"/>
              </a:rPr>
              <a:t>N=5,180</a:t>
            </a:r>
            <a:endParaRPr lang="en-US" sz="2000" dirty="0" smtClean="0">
              <a:solidFill>
                <a:srgbClr val="000000"/>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93178046"/>
              </p:ext>
            </p:extLst>
          </p:nvPr>
        </p:nvGraphicFramePr>
        <p:xfrm>
          <a:off x="1393724" y="4894198"/>
          <a:ext cx="6134100" cy="1537275"/>
        </p:xfrm>
        <a:graphic>
          <a:graphicData uri="http://schemas.openxmlformats.org/drawingml/2006/table">
            <a:tbl>
              <a:tblPr/>
              <a:tblGrid>
                <a:gridCol w="2309474">
                  <a:extLst>
                    <a:ext uri="{9D8B030D-6E8A-4147-A177-3AD203B41FA5}">
                      <a16:colId xmlns:a16="http://schemas.microsoft.com/office/drawing/2014/main" xmlns="" val="641467936"/>
                    </a:ext>
                  </a:extLst>
                </a:gridCol>
                <a:gridCol w="1245716">
                  <a:extLst>
                    <a:ext uri="{9D8B030D-6E8A-4147-A177-3AD203B41FA5}">
                      <a16:colId xmlns:a16="http://schemas.microsoft.com/office/drawing/2014/main" xmlns="" val="1596601185"/>
                    </a:ext>
                  </a:extLst>
                </a:gridCol>
                <a:gridCol w="1203726">
                  <a:extLst>
                    <a:ext uri="{9D8B030D-6E8A-4147-A177-3AD203B41FA5}">
                      <a16:colId xmlns:a16="http://schemas.microsoft.com/office/drawing/2014/main" xmlns="" val="831989939"/>
                    </a:ext>
                  </a:extLst>
                </a:gridCol>
                <a:gridCol w="1375184">
                  <a:extLst>
                    <a:ext uri="{9D8B030D-6E8A-4147-A177-3AD203B41FA5}">
                      <a16:colId xmlns:a16="http://schemas.microsoft.com/office/drawing/2014/main" xmlns="" val="342261605"/>
                    </a:ext>
                  </a:extLst>
                </a:gridCol>
              </a:tblGrid>
              <a:tr h="291856">
                <a:tc>
                  <a:txBody>
                    <a:bodyPr/>
                    <a:lstStyle/>
                    <a:p>
                      <a:pPr algn="ctr" fontAlgn="ctr"/>
                      <a:r>
                        <a:rPr lang="en-US" sz="1000" b="1" i="0" u="none" strike="noStrike" dirty="0">
                          <a:solidFill>
                            <a:srgbClr val="FFFFFF"/>
                          </a:solidFill>
                          <a:effectLst/>
                          <a:latin typeface="Arial" panose="020B0604020202020204" pitchFamily="34" charset="0"/>
                        </a:rPr>
                        <a:t>Race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ctr" fontAlgn="ctr"/>
                      <a:r>
                        <a:rPr lang="en-US" altLang="zh-CN" sz="1000" b="1" i="0" u="none" strike="noStrike" dirty="0" smtClean="0">
                          <a:solidFill>
                            <a:srgbClr val="FFFFFF"/>
                          </a:solidFill>
                          <a:effectLst/>
                          <a:latin typeface="Arial" panose="020B0604020202020204" pitchFamily="34" charset="0"/>
                        </a:rPr>
                        <a:t>Study</a:t>
                      </a:r>
                      <a:r>
                        <a:rPr lang="en-US" altLang="zh-CN" sz="1000" b="1" i="0" u="none" strike="noStrike" baseline="0" dirty="0" smtClean="0">
                          <a:solidFill>
                            <a:srgbClr val="FFFFFF"/>
                          </a:solidFill>
                          <a:effectLst/>
                          <a:latin typeface="Arial" panose="020B0604020202020204" pitchFamily="34" charset="0"/>
                        </a:rPr>
                        <a:t> </a:t>
                      </a:r>
                      <a:r>
                        <a:rPr lang="en-US" sz="1000" b="1" i="0" u="none" strike="noStrike" dirty="0" smtClean="0">
                          <a:solidFill>
                            <a:srgbClr val="FFFFFF"/>
                          </a:solidFill>
                          <a:effectLst/>
                          <a:latin typeface="Arial" panose="020B0604020202020204" pitchFamily="34" charset="0"/>
                        </a:rPr>
                        <a:t>Sample</a:t>
                      </a:r>
                      <a:endParaRPr lang="en-US" sz="10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ctr" fontAlgn="ctr"/>
                      <a:r>
                        <a:rPr lang="en-US" sz="1000" b="1" i="0" u="none" strike="noStrike">
                          <a:solidFill>
                            <a:srgbClr val="FFFFFF"/>
                          </a:solidFill>
                          <a:effectLst/>
                          <a:latin typeface="Arial" panose="020B0604020202020204" pitchFamily="34" charset="0"/>
                        </a:rPr>
                        <a:t>FTIC Fall 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ctr" fontAlgn="ctr"/>
                      <a:r>
                        <a:rPr lang="en-US" sz="1000" b="1" i="0" u="none" strike="noStrike" dirty="0">
                          <a:solidFill>
                            <a:srgbClr val="FFFFFF"/>
                          </a:solidFill>
                          <a:effectLst/>
                          <a:latin typeface="Arial" panose="020B0604020202020204" pitchFamily="34" charset="0"/>
                        </a:rPr>
                        <a:t>System-wide Fall 2015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extLst>
                  <a:ext uri="{0D108BD9-81ED-4DB2-BD59-A6C34878D82A}">
                    <a16:rowId xmlns:a16="http://schemas.microsoft.com/office/drawing/2014/main" xmlns="" val="4071595701"/>
                  </a:ext>
                </a:extLst>
              </a:tr>
              <a:tr h="177917">
                <a:tc>
                  <a:txBody>
                    <a:bodyPr/>
                    <a:lstStyle/>
                    <a:p>
                      <a:pPr algn="l" fontAlgn="ctr"/>
                      <a:r>
                        <a:rPr lang="en-US" sz="1000" b="0" i="0" u="none" strike="noStrike">
                          <a:solidFill>
                            <a:srgbClr val="000000"/>
                          </a:solidFill>
                          <a:effectLst/>
                          <a:latin typeface="Arial" panose="020B0604020202020204" pitchFamily="34" charset="0"/>
                        </a:rPr>
                        <a:t>White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29.1%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33.5%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4508003"/>
                  </a:ext>
                </a:extLst>
              </a:tr>
              <a:tr h="177917">
                <a:tc>
                  <a:txBody>
                    <a:bodyPr/>
                    <a:lstStyle/>
                    <a:p>
                      <a:pPr algn="l" fontAlgn="ctr"/>
                      <a:r>
                        <a:rPr lang="en-US" sz="1000" b="0" i="0" u="none" strike="noStrike">
                          <a:solidFill>
                            <a:srgbClr val="000000"/>
                          </a:solidFill>
                          <a:effectLst/>
                          <a:latin typeface="Arial" panose="020B0604020202020204" pitchFamily="34" charset="0"/>
                        </a:rPr>
                        <a:t>Black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16.4%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8457376"/>
                  </a:ext>
                </a:extLst>
              </a:tr>
              <a:tr h="177917">
                <a:tc>
                  <a:txBody>
                    <a:bodyPr/>
                    <a:lstStyle/>
                    <a:p>
                      <a:pPr algn="l" fontAlgn="ctr"/>
                      <a:r>
                        <a:rPr lang="en-US" sz="1000" b="0" i="0" u="none" strike="noStrike" dirty="0">
                          <a:solidFill>
                            <a:srgbClr val="000000"/>
                          </a:solidFill>
                          <a:effectLst/>
                          <a:latin typeface="Arial" panose="020B0604020202020204" pitchFamily="34" charset="0"/>
                        </a:rPr>
                        <a:t>Hispanic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36.7%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4535458"/>
                  </a:ext>
                </a:extLst>
              </a:tr>
              <a:tr h="177917">
                <a:tc>
                  <a:txBody>
                    <a:bodyPr/>
                    <a:lstStyle/>
                    <a:p>
                      <a:pPr algn="l" fontAlgn="ctr"/>
                      <a:r>
                        <a:rPr lang="en-US" sz="1000" b="0" i="0" u="none" strike="noStrike">
                          <a:solidFill>
                            <a:srgbClr val="000000"/>
                          </a:solidFill>
                          <a:effectLst/>
                          <a:latin typeface="Arial" panose="020B0604020202020204" pitchFamily="34" charset="0"/>
                        </a:rPr>
                        <a:t>Asian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6.5%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7.1%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3612532"/>
                  </a:ext>
                </a:extLst>
              </a:tr>
              <a:tr h="177917">
                <a:tc>
                  <a:txBody>
                    <a:bodyPr/>
                    <a:lstStyle/>
                    <a:p>
                      <a:pPr algn="l" fontAlgn="ctr"/>
                      <a:r>
                        <a:rPr lang="en-US" sz="1000" b="0" i="0" u="none" strike="noStrike">
                          <a:solidFill>
                            <a:srgbClr val="000000"/>
                          </a:solidFill>
                          <a:effectLst/>
                          <a:latin typeface="Arial" panose="020B0604020202020204" pitchFamily="34" charset="0"/>
                        </a:rPr>
                        <a:t>Amer-Ind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0.3%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851110"/>
                  </a:ext>
                </a:extLst>
              </a:tr>
              <a:tr h="177917">
                <a:tc>
                  <a:txBody>
                    <a:bodyPr/>
                    <a:lstStyle/>
                    <a:p>
                      <a:pPr algn="l" fontAlgn="ctr"/>
                      <a:r>
                        <a:rPr lang="en-US" sz="1000" b="0" i="0" u="none" strike="noStrike">
                          <a:solidFill>
                            <a:srgbClr val="000000"/>
                          </a:solidFill>
                          <a:effectLst/>
                          <a:latin typeface="Arial" panose="020B0604020202020204" pitchFamily="34" charset="0"/>
                        </a:rPr>
                        <a:t>Multiple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5540764"/>
                  </a:ext>
                </a:extLst>
              </a:tr>
              <a:tr h="177917">
                <a:tc>
                  <a:txBody>
                    <a:bodyPr/>
                    <a:lstStyle/>
                    <a:p>
                      <a:pPr algn="l" fontAlgn="ctr"/>
                      <a:r>
                        <a:rPr lang="en-US" sz="1000" b="0" i="0" u="none" strike="noStrike">
                          <a:solidFill>
                            <a:srgbClr val="000000"/>
                          </a:solidFill>
                          <a:effectLst/>
                          <a:latin typeface="Arial" panose="020B0604020202020204" pitchFamily="34" charset="0"/>
                        </a:rPr>
                        <a:t>Unknown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0.8%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9052540"/>
                  </a:ext>
                </a:extLst>
              </a:tr>
            </a:tbl>
          </a:graphicData>
        </a:graphic>
      </p:graphicFrame>
      <p:pic>
        <p:nvPicPr>
          <p:cNvPr id="12" name="Picture 11"/>
          <p:cNvPicPr>
            <a:picLocks noChangeAspect="1"/>
          </p:cNvPicPr>
          <p:nvPr/>
        </p:nvPicPr>
        <p:blipFill rotWithShape="1">
          <a:blip r:embed="rId4"/>
          <a:srcRect b="5863"/>
          <a:stretch/>
        </p:blipFill>
        <p:spPr>
          <a:xfrm>
            <a:off x="1512698" y="3213837"/>
            <a:ext cx="2018143" cy="1619939"/>
          </a:xfrm>
          <a:prstGeom prst="rect">
            <a:avLst/>
          </a:prstGeom>
        </p:spPr>
      </p:pic>
      <p:pic>
        <p:nvPicPr>
          <p:cNvPr id="14" name="Picture 13"/>
          <p:cNvPicPr>
            <a:picLocks noChangeAspect="1"/>
          </p:cNvPicPr>
          <p:nvPr/>
        </p:nvPicPr>
        <p:blipFill>
          <a:blip r:embed="rId5"/>
          <a:stretch>
            <a:fillRect/>
          </a:stretch>
        </p:blipFill>
        <p:spPr>
          <a:xfrm>
            <a:off x="5591815" y="3213837"/>
            <a:ext cx="1851660" cy="1595152"/>
          </a:xfrm>
          <a:prstGeom prst="rect">
            <a:avLst/>
          </a:prstGeom>
        </p:spPr>
      </p:pic>
      <p:pic>
        <p:nvPicPr>
          <p:cNvPr id="3" name="Picture 2"/>
          <p:cNvPicPr>
            <a:picLocks noChangeAspect="1"/>
          </p:cNvPicPr>
          <p:nvPr/>
        </p:nvPicPr>
        <p:blipFill>
          <a:blip r:embed="rId6"/>
          <a:stretch>
            <a:fillRect/>
          </a:stretch>
        </p:blipFill>
        <p:spPr>
          <a:xfrm>
            <a:off x="7443475" y="3224781"/>
            <a:ext cx="752475" cy="1552575"/>
          </a:xfrm>
          <a:prstGeom prst="rect">
            <a:avLst/>
          </a:prstGeom>
        </p:spPr>
      </p:pic>
      <p:pic>
        <p:nvPicPr>
          <p:cNvPr id="7" name="Picture 6"/>
          <p:cNvPicPr>
            <a:picLocks noChangeAspect="1"/>
          </p:cNvPicPr>
          <p:nvPr/>
        </p:nvPicPr>
        <p:blipFill>
          <a:blip r:embed="rId7"/>
          <a:stretch>
            <a:fillRect/>
          </a:stretch>
        </p:blipFill>
        <p:spPr>
          <a:xfrm>
            <a:off x="3632327" y="3193897"/>
            <a:ext cx="1869652" cy="1700301"/>
          </a:xfrm>
          <a:prstGeom prst="rect">
            <a:avLst/>
          </a:prstGeom>
        </p:spPr>
      </p:pic>
    </p:spTree>
    <p:extLst>
      <p:ext uri="{BB962C8B-B14F-4D97-AF65-F5344CB8AC3E}">
        <p14:creationId xmlns:p14="http://schemas.microsoft.com/office/powerpoint/2010/main" val="2533282997"/>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Success? </a:t>
            </a: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571500" y="1981200"/>
            <a:ext cx="7772400" cy="536575"/>
          </a:xfrm>
        </p:spPr>
        <p:txBody>
          <a:bodyPr/>
          <a:lstStyle/>
          <a:p>
            <a:r>
              <a:rPr lang="en-US" altLang="zh-CN" sz="2400" b="1" dirty="0" smtClean="0">
                <a:solidFill>
                  <a:srgbClr val="C00000"/>
                </a:solidFill>
                <a:latin typeface="Arial" panose="020B0604020202020204" pitchFamily="34" charset="0"/>
                <a:cs typeface="Arial" panose="020B0604020202020204" pitchFamily="34" charset="0"/>
              </a:rPr>
              <a:t>Modeling Method </a:t>
            </a:r>
            <a:r>
              <a:rPr lang="en-US" sz="2400" b="1" dirty="0" smtClean="0">
                <a:solidFill>
                  <a:srgbClr val="C00000"/>
                </a:solidFill>
                <a:latin typeface="Arial" panose="020B0604020202020204" pitchFamily="34" charset="0"/>
                <a:cs typeface="Arial" panose="020B0604020202020204" pitchFamily="34" charset="0"/>
              </a:rPr>
              <a:t> </a:t>
            </a:r>
            <a:endParaRPr lang="en-US" sz="2400" b="1" dirty="0">
              <a:solidFill>
                <a:srgbClr val="C0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685800" y="2438400"/>
            <a:ext cx="7658100" cy="4038600"/>
          </a:xfrm>
        </p:spPr>
        <p:txBody>
          <a:bodyPr/>
          <a:lstStyle/>
          <a:p>
            <a:pPr marL="342900" lvl="0" indent="-342900" algn="l">
              <a:buAutoNum type="arabicPeriod"/>
            </a:pPr>
            <a:r>
              <a:rPr lang="en-US" sz="2000" dirty="0" smtClean="0">
                <a:solidFill>
                  <a:srgbClr val="000000"/>
                </a:solidFill>
                <a:latin typeface="Arial" panose="020B0604020202020204" pitchFamily="34" charset="0"/>
              </a:rPr>
              <a:t>Using High School GPA as Continuing Variable: </a:t>
            </a:r>
          </a:p>
          <a:p>
            <a:pPr lvl="0" algn="l"/>
            <a:r>
              <a:rPr lang="en-US" sz="2000" dirty="0">
                <a:solidFill>
                  <a:srgbClr val="000000"/>
                </a:solidFill>
                <a:latin typeface="Arial" panose="020B0604020202020204" pitchFamily="34" charset="0"/>
              </a:rPr>
              <a:t> </a:t>
            </a:r>
            <a:r>
              <a:rPr lang="en-US" sz="2000" dirty="0" smtClean="0">
                <a:solidFill>
                  <a:srgbClr val="000000"/>
                </a:solidFill>
                <a:latin typeface="Arial" panose="020B0604020202020204" pitchFamily="34" charset="0"/>
              </a:rPr>
              <a:t>     Binary dependent variable:</a:t>
            </a:r>
            <a:r>
              <a:rPr lang="en-US" sz="2000" dirty="0">
                <a:solidFill>
                  <a:srgbClr val="000000"/>
                </a:solidFill>
                <a:latin typeface="Arial" panose="020B0604020202020204" pitchFamily="34" charset="0"/>
              </a:rPr>
              <a:t> </a:t>
            </a:r>
            <a:r>
              <a:rPr lang="en-US" sz="2000" dirty="0" smtClean="0">
                <a:solidFill>
                  <a:srgbClr val="000000"/>
                </a:solidFill>
                <a:latin typeface="Arial" panose="020B0604020202020204" pitchFamily="34" charset="0"/>
              </a:rPr>
              <a:t>Logistic Regression</a:t>
            </a:r>
          </a:p>
          <a:p>
            <a:pPr algn="l"/>
            <a:endParaRPr lang="en-US" sz="2000" dirty="0">
              <a:solidFill>
                <a:srgbClr val="000000"/>
              </a:solidFill>
              <a:latin typeface="Arial" panose="020B0604020202020204" pitchFamily="34" charset="0"/>
            </a:endParaRPr>
          </a:p>
          <a:p>
            <a:pPr algn="l"/>
            <a:r>
              <a:rPr lang="en-US" sz="2000" b="1" i="1" dirty="0" smtClean="0">
                <a:solidFill>
                  <a:srgbClr val="333333"/>
                </a:solidFill>
                <a:latin typeface="Arial" panose="020B0604020202020204" pitchFamily="34" charset="0"/>
                <a:cs typeface="Arial" panose="020B0604020202020204" pitchFamily="34" charset="0"/>
              </a:rPr>
              <a:t>No </a:t>
            </a:r>
            <a:r>
              <a:rPr lang="en-US" sz="2000" b="1" i="1" dirty="0">
                <a:solidFill>
                  <a:srgbClr val="333333"/>
                </a:solidFill>
                <a:latin typeface="Arial" panose="020B0604020202020204" pitchFamily="34" charset="0"/>
                <a:cs typeface="Arial" panose="020B0604020202020204" pitchFamily="34" charset="0"/>
              </a:rPr>
              <a:t>Statistically Significant </a:t>
            </a:r>
            <a:r>
              <a:rPr lang="en-US" sz="2000" b="1" i="1" dirty="0" smtClean="0">
                <a:solidFill>
                  <a:srgbClr val="333333"/>
                </a:solidFill>
                <a:latin typeface="Arial" panose="020B0604020202020204" pitchFamily="34" charset="0"/>
                <a:cs typeface="Arial" panose="020B0604020202020204" pitchFamily="34" charset="0"/>
              </a:rPr>
              <a:t>Difference</a:t>
            </a:r>
            <a:endParaRPr lang="en-US" sz="2000" b="1" i="1" dirty="0">
              <a:solidFill>
                <a:srgbClr val="333333"/>
              </a:solidFill>
              <a:latin typeface="Arial" panose="020B0604020202020204" pitchFamily="34" charset="0"/>
              <a:cs typeface="Arial" panose="020B0604020202020204" pitchFamily="34" charset="0"/>
            </a:endParaRPr>
          </a:p>
          <a:p>
            <a:pPr lvl="0" algn="l"/>
            <a:endParaRPr lang="en-US" sz="2000" dirty="0" smtClean="0">
              <a:solidFill>
                <a:srgbClr val="000000"/>
              </a:solidFill>
              <a:latin typeface="Arial" panose="020B0604020202020204" pitchFamily="34" charset="0"/>
            </a:endParaRPr>
          </a:p>
          <a:p>
            <a:pPr lvl="0" algn="l"/>
            <a:r>
              <a:rPr lang="en-US" sz="2000" dirty="0" smtClean="0">
                <a:solidFill>
                  <a:srgbClr val="000000"/>
                </a:solidFill>
                <a:latin typeface="Arial" panose="020B0604020202020204" pitchFamily="34" charset="0"/>
              </a:rPr>
              <a:t>2. Using HS GPA as Categorical Variable: Categorical Analysis </a:t>
            </a:r>
          </a:p>
          <a:p>
            <a:pPr marL="285750" indent="-285750" algn="l">
              <a:buFont typeface="Arial" panose="020B0604020202020204" pitchFamily="34" charset="0"/>
              <a:buChar char="•"/>
            </a:pPr>
            <a:r>
              <a:rPr lang="en-US" sz="2000" dirty="0" smtClean="0">
                <a:solidFill>
                  <a:srgbClr val="000000"/>
                </a:solidFill>
                <a:latin typeface="Arial" panose="020B0604020202020204" pitchFamily="34" charset="0"/>
              </a:rPr>
              <a:t>2.5 </a:t>
            </a:r>
            <a:r>
              <a:rPr lang="en-US" sz="2000" dirty="0">
                <a:solidFill>
                  <a:srgbClr val="000000"/>
                </a:solidFill>
                <a:latin typeface="Arial" panose="020B0604020202020204" pitchFamily="34" charset="0"/>
              </a:rPr>
              <a:t>and </a:t>
            </a:r>
            <a:r>
              <a:rPr lang="en-US" sz="2000" dirty="0" smtClean="0">
                <a:solidFill>
                  <a:srgbClr val="000000"/>
                </a:solidFill>
                <a:latin typeface="Arial" panose="020B0604020202020204" pitchFamily="34" charset="0"/>
              </a:rPr>
              <a:t>Below</a:t>
            </a:r>
          </a:p>
          <a:p>
            <a:pPr marL="285750" indent="-285750" algn="l">
              <a:buFont typeface="Arial" panose="020B0604020202020204" pitchFamily="34" charset="0"/>
              <a:buChar char="•"/>
            </a:pPr>
            <a:r>
              <a:rPr lang="en-US" sz="2000" dirty="0">
                <a:solidFill>
                  <a:srgbClr val="000000"/>
                </a:solidFill>
                <a:latin typeface="Arial" panose="020B0604020202020204" pitchFamily="34" charset="0"/>
              </a:rPr>
              <a:t>2.51 to </a:t>
            </a:r>
            <a:r>
              <a:rPr lang="en-US" sz="2000" dirty="0" smtClean="0">
                <a:solidFill>
                  <a:srgbClr val="000000"/>
                </a:solidFill>
                <a:latin typeface="Arial" panose="020B0604020202020204" pitchFamily="34" charset="0"/>
              </a:rPr>
              <a:t>3.50</a:t>
            </a:r>
          </a:p>
          <a:p>
            <a:pPr marL="285750" indent="-285750" algn="l">
              <a:buFont typeface="Arial" panose="020B0604020202020204" pitchFamily="34" charset="0"/>
              <a:buChar char="•"/>
            </a:pPr>
            <a:r>
              <a:rPr lang="en-US" sz="2000" dirty="0">
                <a:solidFill>
                  <a:srgbClr val="000000"/>
                </a:solidFill>
                <a:latin typeface="Arial" panose="020B0604020202020204" pitchFamily="34" charset="0"/>
              </a:rPr>
              <a:t>3.51 to 4.50</a:t>
            </a:r>
          </a:p>
          <a:p>
            <a:pPr marL="285750" indent="-285750" algn="l">
              <a:buFont typeface="Arial" panose="020B0604020202020204" pitchFamily="34" charset="0"/>
              <a:buChar char="•"/>
            </a:pPr>
            <a:r>
              <a:rPr lang="en-US" sz="2000" dirty="0">
                <a:solidFill>
                  <a:srgbClr val="000000"/>
                </a:solidFill>
                <a:latin typeface="Arial" panose="020B0604020202020204" pitchFamily="34" charset="0"/>
              </a:rPr>
              <a:t>4.51 to 6.0</a:t>
            </a:r>
          </a:p>
          <a:p>
            <a:pPr marL="285750" indent="-285750" algn="l">
              <a:buFont typeface="Arial" panose="020B0604020202020204" pitchFamily="34" charset="0"/>
              <a:buChar char="•"/>
            </a:pPr>
            <a:endParaRPr lang="en-US" sz="1600" dirty="0" smtClean="0">
              <a:solidFill>
                <a:srgbClr val="000000"/>
              </a:solidFill>
              <a:latin typeface="Arial" panose="020B0604020202020204" pitchFamily="34" charset="0"/>
            </a:endParaRPr>
          </a:p>
          <a:p>
            <a:pPr marL="285750" indent="-285750" algn="l">
              <a:buFont typeface="Arial" panose="020B0604020202020204" pitchFamily="34" charset="0"/>
              <a:buChar char="•"/>
            </a:pPr>
            <a:endParaRPr lang="en-US" sz="1600" dirty="0">
              <a:solidFill>
                <a:srgbClr val="000000"/>
              </a:solidFill>
              <a:latin typeface="Arial" panose="020B0604020202020204" pitchFamily="34" charset="0"/>
            </a:endParaRPr>
          </a:p>
          <a:p>
            <a:pPr marL="285750" indent="-285750" algn="l">
              <a:buFont typeface="Arial" panose="020B0604020202020204" pitchFamily="34" charset="0"/>
              <a:buChar char="•"/>
            </a:pPr>
            <a:endParaRPr lang="en-US" sz="1600" dirty="0">
              <a:solidFill>
                <a:srgbClr val="000000"/>
              </a:solidFill>
              <a:latin typeface="Arial" panose="020B0604020202020204" pitchFamily="34" charset="0"/>
            </a:endParaRPr>
          </a:p>
          <a:p>
            <a:pPr marL="285750" lvl="0" indent="-285750" algn="l">
              <a:buFont typeface="Arial" panose="020B0604020202020204" pitchFamily="34" charset="0"/>
              <a:buChar char="•"/>
            </a:pPr>
            <a:endParaRPr lang="en-US" sz="160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607210751"/>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Success? </a:t>
            </a: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79704" y="1981200"/>
            <a:ext cx="7772400" cy="536575"/>
          </a:xfrm>
        </p:spPr>
        <p:txBody>
          <a:bodyPr/>
          <a:lstStyle/>
          <a:p>
            <a:r>
              <a:rPr lang="en-US" sz="2400" b="1" dirty="0" smtClean="0">
                <a:solidFill>
                  <a:srgbClr val="C00000"/>
                </a:solidFill>
                <a:latin typeface="Arial" panose="020B0604020202020204" pitchFamily="34" charset="0"/>
                <a:cs typeface="Arial" panose="020B0604020202020204" pitchFamily="34" charset="0"/>
              </a:rPr>
              <a:t> Sample GPA distribution</a:t>
            </a:r>
            <a:endParaRPr lang="en-US" sz="2400" b="1" dirty="0">
              <a:solidFill>
                <a:srgbClr val="C0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1219200" y="2438400"/>
            <a:ext cx="6477000" cy="4038600"/>
          </a:xfrm>
        </p:spPr>
        <p:txBody>
          <a:bodyPr/>
          <a:lstStyle/>
          <a:p>
            <a:pPr lvl="0" algn="l"/>
            <a:r>
              <a:rPr lang="en-US" sz="2000" b="1" i="1" dirty="0" smtClean="0">
                <a:solidFill>
                  <a:srgbClr val="000000"/>
                </a:solidFill>
              </a:rPr>
              <a:t>N=5,180</a:t>
            </a:r>
          </a:p>
          <a:p>
            <a:pPr lvl="0" algn="l"/>
            <a:r>
              <a:rPr lang="en-US" sz="2000" dirty="0" smtClean="0">
                <a:latin typeface="Arial" panose="020B0604020202020204" pitchFamily="34" charset="0"/>
                <a:ea typeface="Arial" panose="020B0604020202020204" pitchFamily="34" charset="0"/>
              </a:rPr>
              <a:t>Average</a:t>
            </a:r>
            <a:r>
              <a:rPr lang="en-US" sz="2000" spc="-10" dirty="0" smtClean="0">
                <a:latin typeface="Arial" panose="020B0604020202020204" pitchFamily="34" charset="0"/>
                <a:ea typeface="Arial" panose="020B0604020202020204" pitchFamily="34" charset="0"/>
              </a:rPr>
              <a:t> </a:t>
            </a:r>
            <a:r>
              <a:rPr lang="en-US" sz="2000" dirty="0">
                <a:latin typeface="Arial" panose="020B0604020202020204" pitchFamily="34" charset="0"/>
                <a:ea typeface="Arial" panose="020B0604020202020204" pitchFamily="34" charset="0"/>
              </a:rPr>
              <a:t>GPA:</a:t>
            </a:r>
            <a:r>
              <a:rPr lang="en-US" sz="2000" spc="-145" dirty="0">
                <a:latin typeface="Arial" panose="020B0604020202020204" pitchFamily="34" charset="0"/>
                <a:ea typeface="Arial" panose="020B0604020202020204" pitchFamily="34" charset="0"/>
              </a:rPr>
              <a:t> </a:t>
            </a:r>
            <a:r>
              <a:rPr lang="en-US" sz="2000" dirty="0">
                <a:latin typeface="Arial" panose="020B0604020202020204" pitchFamily="34" charset="0"/>
                <a:ea typeface="Arial" panose="020B0604020202020204" pitchFamily="34" charset="0"/>
              </a:rPr>
              <a:t>3.88	Median GPA: </a:t>
            </a:r>
            <a:r>
              <a:rPr lang="en-US" sz="2000" spc="30" dirty="0">
                <a:latin typeface="Arial" panose="020B0604020202020204" pitchFamily="34" charset="0"/>
                <a:ea typeface="Arial" panose="020B0604020202020204" pitchFamily="34" charset="0"/>
              </a:rPr>
              <a:t> </a:t>
            </a:r>
            <a:r>
              <a:rPr lang="en-US" sz="2000" dirty="0" smtClean="0">
                <a:latin typeface="Arial" panose="020B0604020202020204" pitchFamily="34" charset="0"/>
                <a:ea typeface="Arial" panose="020B0604020202020204" pitchFamily="34" charset="0"/>
              </a:rPr>
              <a:t>3.90</a:t>
            </a:r>
          </a:p>
          <a:p>
            <a:pPr lvl="0" algn="l"/>
            <a:r>
              <a:rPr lang="en-US" sz="2000" b="1" dirty="0" smtClean="0">
                <a:latin typeface="Arial" panose="020B0604020202020204" pitchFamily="34" charset="0"/>
                <a:ea typeface="Arial" panose="020B0604020202020204" pitchFamily="34" charset="0"/>
              </a:rPr>
              <a:t>50.9</a:t>
            </a:r>
            <a:r>
              <a:rPr lang="en-US" sz="2000" b="1" dirty="0">
                <a:latin typeface="Arial" panose="020B0604020202020204" pitchFamily="34" charset="0"/>
                <a:ea typeface="Arial" panose="020B0604020202020204" pitchFamily="34" charset="0"/>
              </a:rPr>
              <a:t>% </a:t>
            </a:r>
            <a:r>
              <a:rPr lang="en-US" sz="2000" dirty="0">
                <a:latin typeface="Arial" panose="020B0604020202020204" pitchFamily="34" charset="0"/>
                <a:ea typeface="Arial" panose="020B0604020202020204" pitchFamily="34" charset="0"/>
              </a:rPr>
              <a:t>of students have GPA between 2.51 and 4.5.</a:t>
            </a:r>
          </a:p>
          <a:p>
            <a:pPr lvl="0" algn="l"/>
            <a:endParaRPr lang="en-US" sz="2000" b="1" i="1" dirty="0" smtClean="0">
              <a:solidFill>
                <a:srgbClr val="000000"/>
              </a:solidFill>
              <a:latin typeface="Arial" panose="020B0604020202020204" pitchFamily="34" charset="0"/>
            </a:endParaRPr>
          </a:p>
        </p:txBody>
      </p:sp>
      <p:pic>
        <p:nvPicPr>
          <p:cNvPr id="8" name="Picture 7"/>
          <p:cNvPicPr>
            <a:picLocks noChangeAspect="1"/>
          </p:cNvPicPr>
          <p:nvPr/>
        </p:nvPicPr>
        <p:blipFill>
          <a:blip r:embed="rId4"/>
          <a:stretch>
            <a:fillRect/>
          </a:stretch>
        </p:blipFill>
        <p:spPr>
          <a:xfrm>
            <a:off x="5514975" y="4038600"/>
            <a:ext cx="2295525" cy="127635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218118752"/>
              </p:ext>
            </p:extLst>
          </p:nvPr>
        </p:nvGraphicFramePr>
        <p:xfrm>
          <a:off x="1333500" y="3897250"/>
          <a:ext cx="4067175" cy="2105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66778748"/>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a:t>
            </a:r>
            <a:r>
              <a:rPr lang="en-US" altLang="zh-CN" sz="2000" b="1" kern="0" dirty="0" smtClean="0">
                <a:solidFill>
                  <a:srgbClr val="FFFFFF"/>
                </a:solidFill>
                <a:latin typeface="Lucida Grande"/>
              </a:rPr>
              <a:t>Success? </a:t>
            </a:r>
            <a:endParaRPr lang="en-US" altLang="zh-CN" sz="2000" b="1" kern="0" dirty="0">
              <a:solidFill>
                <a:srgbClr val="FFFFFF"/>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1996093"/>
            <a:ext cx="7772400" cy="536575"/>
          </a:xfrm>
        </p:spPr>
        <p:txBody>
          <a:bodyPr/>
          <a:lstStyle/>
          <a:p>
            <a:r>
              <a:rPr lang="en-US" sz="2400" b="1" dirty="0">
                <a:solidFill>
                  <a:srgbClr val="C00000"/>
                </a:solidFill>
                <a:latin typeface="Arial" panose="020B0604020202020204" pitchFamily="34" charset="0"/>
                <a:cs typeface="Arial" panose="020B0604020202020204" pitchFamily="34" charset="0"/>
              </a:rPr>
              <a:t>Study </a:t>
            </a:r>
            <a:r>
              <a:rPr lang="en-US" sz="2400" b="1" dirty="0" smtClean="0">
                <a:solidFill>
                  <a:srgbClr val="C00000"/>
                </a:solidFill>
                <a:latin typeface="Arial" panose="020B0604020202020204" pitchFamily="34" charset="0"/>
                <a:cs typeface="Arial" panose="020B0604020202020204" pitchFamily="34" charset="0"/>
              </a:rPr>
              <a:t>Outcome 1: </a:t>
            </a:r>
            <a:r>
              <a:rPr lang="en-US" sz="2400" b="1" i="1" dirty="0">
                <a:solidFill>
                  <a:srgbClr val="C00000"/>
                </a:solidFill>
                <a:latin typeface="Arial" panose="020B0604020202020204" pitchFamily="34" charset="0"/>
                <a:cs typeface="Arial" panose="020B0604020202020204" pitchFamily="34" charset="0"/>
              </a:rPr>
              <a:t>First Term </a:t>
            </a:r>
            <a:r>
              <a:rPr lang="en-US" sz="2400" b="1" i="1" dirty="0" smtClean="0">
                <a:solidFill>
                  <a:srgbClr val="C00000"/>
                </a:solidFill>
                <a:latin typeface="Arial" panose="020B0604020202020204" pitchFamily="34" charset="0"/>
                <a:cs typeface="Arial" panose="020B0604020202020204" pitchFamily="34" charset="0"/>
              </a:rPr>
              <a:t>Persistence Rate</a:t>
            </a:r>
            <a:endParaRPr lang="en-US" sz="2400" b="1" dirty="0">
              <a:solidFill>
                <a:srgbClr val="C0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809469" y="2819400"/>
            <a:ext cx="7496331" cy="3506449"/>
          </a:xfrm>
        </p:spPr>
        <p:txBody>
          <a:bodyPr/>
          <a:lstStyle/>
          <a:p>
            <a:pPr lvl="0" algn="l"/>
            <a:r>
              <a:rPr lang="en-US" altLang="zh-CN" sz="2000" dirty="0" smtClean="0">
                <a:latin typeface="+mj-lt"/>
              </a:rPr>
              <a:t>Fall to Spring Persistence Rate (Overall Students)</a:t>
            </a:r>
          </a:p>
          <a:p>
            <a:pPr lvl="0" algn="l"/>
            <a:endParaRPr lang="en-US" altLang="zh-CN" sz="2000" dirty="0" smtClean="0">
              <a:latin typeface="+mj-lt"/>
            </a:endParaRPr>
          </a:p>
          <a:p>
            <a:pPr lvl="0" algn="l"/>
            <a:endParaRPr lang="en-US" sz="2000" dirty="0" smtClean="0">
              <a:latin typeface="+mj-lt"/>
            </a:endParaRPr>
          </a:p>
          <a:p>
            <a:pPr marL="342900" lvl="0" indent="-342900" algn="l">
              <a:buAutoNum type="arabicPeriod"/>
            </a:pPr>
            <a:endParaRPr lang="en-US" sz="2000" dirty="0" smtClean="0">
              <a:latin typeface="+mj-lt"/>
            </a:endParaRPr>
          </a:p>
          <a:p>
            <a:pPr lvl="0" algn="l"/>
            <a:endParaRPr lang="en-US" sz="2000" dirty="0" smtClean="0">
              <a:latin typeface="+mj-lt"/>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Students </a:t>
            </a:r>
            <a:r>
              <a:rPr lang="en-US" sz="1200" dirty="0">
                <a:latin typeface="Arial" panose="020B0604020202020204" pitchFamily="34" charset="0"/>
                <a:cs typeface="Arial" panose="020B0604020202020204" pitchFamily="34" charset="0"/>
              </a:rPr>
              <a:t>with a GPA of 2.5 or below </a:t>
            </a:r>
            <a:r>
              <a:rPr lang="en-US" sz="1200" dirty="0" smtClean="0">
                <a:latin typeface="Arial" panose="020B0604020202020204" pitchFamily="34" charset="0"/>
                <a:cs typeface="Arial" panose="020B0604020202020204" pitchFamily="34" charset="0"/>
              </a:rPr>
              <a:t>have </a:t>
            </a:r>
            <a:r>
              <a:rPr lang="en-US" sz="1200" dirty="0">
                <a:latin typeface="Arial" panose="020B0604020202020204" pitchFamily="34" charset="0"/>
                <a:cs typeface="Arial" panose="020B0604020202020204" pitchFamily="34" charset="0"/>
              </a:rPr>
              <a:t>a significantly lower persistence rate than students </a:t>
            </a:r>
            <a:r>
              <a:rPr lang="en-US" sz="1200" dirty="0" smtClean="0">
                <a:latin typeface="Arial" panose="020B0604020202020204" pitchFamily="34" charset="0"/>
                <a:cs typeface="Arial" panose="020B0604020202020204" pitchFamily="34" charset="0"/>
              </a:rPr>
              <a:t>with a GPA above 2.51.This </a:t>
            </a:r>
            <a:r>
              <a:rPr lang="en-US" sz="1200" dirty="0">
                <a:latin typeface="Arial" panose="020B0604020202020204" pitchFamily="34" charset="0"/>
                <a:cs typeface="Arial" panose="020B0604020202020204" pitchFamily="34" charset="0"/>
              </a:rPr>
              <a:t>difference is statistically significant (P-value &lt;0.01</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Student </a:t>
            </a:r>
            <a:r>
              <a:rPr lang="en-US" sz="1200" dirty="0">
                <a:latin typeface="Arial" panose="020B0604020202020204" pitchFamily="34" charset="0"/>
                <a:cs typeface="Arial" panose="020B0604020202020204" pitchFamily="34" charset="0"/>
              </a:rPr>
              <a:t>who have 4.51 to 6.0 GPA have a significantly higher persistence rate than students who have </a:t>
            </a:r>
            <a:r>
              <a:rPr lang="en-US" sz="1200" dirty="0" smtClean="0">
                <a:latin typeface="Arial" panose="020B0604020202020204" pitchFamily="34" charset="0"/>
                <a:cs typeface="Arial" panose="020B0604020202020204" pitchFamily="34" charset="0"/>
              </a:rPr>
              <a:t>a GPA below 4.51.This </a:t>
            </a:r>
            <a:r>
              <a:rPr lang="en-US" sz="1200" dirty="0">
                <a:latin typeface="Arial" panose="020B0604020202020204" pitchFamily="34" charset="0"/>
                <a:cs typeface="Arial" panose="020B0604020202020204" pitchFamily="34" charset="0"/>
              </a:rPr>
              <a:t>difference is statistically significant (P-value&lt;0.01)</a:t>
            </a: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6324600" y="3516142"/>
            <a:ext cx="1695450" cy="132397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792479745"/>
              </p:ext>
            </p:extLst>
          </p:nvPr>
        </p:nvGraphicFramePr>
        <p:xfrm>
          <a:off x="1066800" y="3332145"/>
          <a:ext cx="4724400" cy="1544655"/>
        </p:xfrm>
        <a:graphic>
          <a:graphicData uri="http://schemas.openxmlformats.org/drawingml/2006/table">
            <a:tbl>
              <a:tblPr/>
              <a:tblGrid>
                <a:gridCol w="2292724">
                  <a:extLst>
                    <a:ext uri="{9D8B030D-6E8A-4147-A177-3AD203B41FA5}">
                      <a16:colId xmlns:a16="http://schemas.microsoft.com/office/drawing/2014/main" xmlns="" val="2980297796"/>
                    </a:ext>
                  </a:extLst>
                </a:gridCol>
                <a:gridCol w="1236681">
                  <a:extLst>
                    <a:ext uri="{9D8B030D-6E8A-4147-A177-3AD203B41FA5}">
                      <a16:colId xmlns:a16="http://schemas.microsoft.com/office/drawing/2014/main" xmlns="" val="4018226380"/>
                    </a:ext>
                  </a:extLst>
                </a:gridCol>
                <a:gridCol w="1194995">
                  <a:extLst>
                    <a:ext uri="{9D8B030D-6E8A-4147-A177-3AD203B41FA5}">
                      <a16:colId xmlns:a16="http://schemas.microsoft.com/office/drawing/2014/main" xmlns="" val="2098303639"/>
                    </a:ext>
                  </a:extLst>
                </a:gridCol>
              </a:tblGrid>
              <a:tr h="263722">
                <a:tc gridSpan="3">
                  <a:txBody>
                    <a:bodyPr/>
                    <a:lstStyle/>
                    <a:p>
                      <a:pPr algn="ctr" fontAlgn="ctr"/>
                      <a:r>
                        <a:rPr lang="en-US" sz="1100" b="1" i="0" u="none" strike="noStrike" dirty="0" smtClean="0">
                          <a:solidFill>
                            <a:srgbClr val="FFFFFF"/>
                          </a:solidFill>
                          <a:effectLst/>
                          <a:latin typeface="Arial" panose="020B0604020202020204" pitchFamily="34" charset="0"/>
                        </a:rPr>
                        <a:t>First </a:t>
                      </a:r>
                      <a:r>
                        <a:rPr lang="en-US" sz="1100" b="1" i="0" u="none" strike="noStrike" dirty="0">
                          <a:solidFill>
                            <a:srgbClr val="FFFFFF"/>
                          </a:solidFill>
                          <a:effectLst/>
                          <a:latin typeface="Arial" panose="020B0604020202020204" pitchFamily="34" charset="0"/>
                        </a:rPr>
                        <a:t>Term Persistence</a:t>
                      </a:r>
                    </a:p>
                  </a:txBody>
                  <a:tcPr marL="11144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228424796"/>
                  </a:ext>
                </a:extLst>
              </a:tr>
              <a:tr h="263722">
                <a:tc>
                  <a:txBody>
                    <a:bodyPr/>
                    <a:lstStyle/>
                    <a:p>
                      <a:pPr algn="ctr" fontAlgn="ctr"/>
                      <a:r>
                        <a:rPr lang="en-US" sz="1100" b="1" i="0" u="none" strike="noStrike">
                          <a:solidFill>
                            <a:srgbClr val="FFFFFF"/>
                          </a:solidFill>
                          <a:effectLst/>
                          <a:latin typeface="Arial" panose="020B0604020202020204" pitchFamily="34" charset="0"/>
                        </a:rPr>
                        <a:t>High School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ctr" fontAlgn="ctr"/>
                      <a:r>
                        <a:rPr lang="en-US" sz="1100" b="1" i="0" u="none" strike="noStrike">
                          <a:solidFill>
                            <a:srgbClr val="FFFFFF"/>
                          </a:solidFill>
                          <a:effectLst/>
                          <a:latin typeface="Arial" panose="020B0604020202020204" pitchFamily="34" charset="0"/>
                        </a:rPr>
                        <a:t>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ctr" fontAlgn="ctr"/>
                      <a:r>
                        <a:rPr lang="en-US" sz="1100" b="1" i="0" u="none" strike="noStrike" dirty="0">
                          <a:solidFill>
                            <a:srgbClr val="FFFFFF"/>
                          </a:solidFill>
                          <a:effectLst/>
                          <a:latin typeface="Arial" panose="020B0604020202020204" pitchFamily="34" charset="0"/>
                        </a:rPr>
                        <a:t>Rate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extLst>
                  <a:ext uri="{0D108BD9-81ED-4DB2-BD59-A6C34878D82A}">
                    <a16:rowId xmlns:a16="http://schemas.microsoft.com/office/drawing/2014/main" xmlns="" val="691266553"/>
                  </a:ext>
                </a:extLst>
              </a:tr>
              <a:tr h="251163">
                <a:tc>
                  <a:txBody>
                    <a:bodyPr/>
                    <a:lstStyle/>
                    <a:p>
                      <a:pPr algn="l" fontAlgn="ctr"/>
                      <a:r>
                        <a:rPr lang="en-US" sz="1000" b="0" i="0" u="none" strike="noStrike" dirty="0">
                          <a:solidFill>
                            <a:srgbClr val="000000"/>
                          </a:solidFill>
                          <a:effectLst/>
                          <a:latin typeface="Arial" panose="020B0604020202020204" pitchFamily="34" charset="0"/>
                        </a:rPr>
                        <a:t>4.51 to 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1871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89.5%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70392508"/>
                  </a:ext>
                </a:extLst>
              </a:tr>
              <a:tr h="251163">
                <a:tc>
                  <a:txBody>
                    <a:bodyPr/>
                    <a:lstStyle/>
                    <a:p>
                      <a:pPr algn="l" fontAlgn="ctr"/>
                      <a:r>
                        <a:rPr lang="en-US" sz="1000" b="0" i="0" u="none" strike="noStrike" dirty="0">
                          <a:solidFill>
                            <a:srgbClr val="000000"/>
                          </a:solidFill>
                          <a:effectLst/>
                          <a:latin typeface="Arial" panose="020B0604020202020204" pitchFamily="34" charset="0"/>
                        </a:rPr>
                        <a:t>3.51 to 4.50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1,218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83.8%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9016636"/>
                  </a:ext>
                </a:extLst>
              </a:tr>
              <a:tr h="251163">
                <a:tc>
                  <a:txBody>
                    <a:bodyPr/>
                    <a:lstStyle/>
                    <a:p>
                      <a:pPr algn="l" fontAlgn="ctr"/>
                      <a:r>
                        <a:rPr lang="en-US" sz="1000" b="0" i="0" u="none" strike="noStrike" dirty="0">
                          <a:solidFill>
                            <a:srgbClr val="000000"/>
                          </a:solidFill>
                          <a:effectLst/>
                          <a:latin typeface="Arial" panose="020B0604020202020204" pitchFamily="34" charset="0"/>
                        </a:rPr>
                        <a:t>2.51 to 3.50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1,399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83.9%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2651528"/>
                  </a:ext>
                </a:extLst>
              </a:tr>
              <a:tr h="263722">
                <a:tc>
                  <a:txBody>
                    <a:bodyPr/>
                    <a:lstStyle/>
                    <a:p>
                      <a:pPr algn="l" fontAlgn="ctr"/>
                      <a:r>
                        <a:rPr lang="en-US" sz="1000" b="0" i="0" u="none" strike="noStrike" dirty="0">
                          <a:solidFill>
                            <a:srgbClr val="000000"/>
                          </a:solidFill>
                          <a:effectLst/>
                          <a:latin typeface="Arial" panose="020B0604020202020204" pitchFamily="34" charset="0"/>
                        </a:rPr>
                        <a:t>2.5 and Below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652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Arial" panose="020B0604020202020204" pitchFamily="34" charset="0"/>
                        </a:rPr>
                        <a:t>74.7%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701462920"/>
                  </a:ext>
                </a:extLst>
              </a:tr>
            </a:tbl>
          </a:graphicData>
        </a:graphic>
      </p:graphicFrame>
    </p:spTree>
    <p:extLst>
      <p:ext uri="{BB962C8B-B14F-4D97-AF65-F5344CB8AC3E}">
        <p14:creationId xmlns:p14="http://schemas.microsoft.com/office/powerpoint/2010/main" val="100700473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a:t>
            </a:r>
            <a:r>
              <a:rPr lang="en-US" altLang="zh-CN" sz="2000" b="1" kern="0" dirty="0" smtClean="0">
                <a:solidFill>
                  <a:srgbClr val="FFFFFF"/>
                </a:solidFill>
                <a:latin typeface="Lucida Grande"/>
              </a:rPr>
              <a:t>Success? </a:t>
            </a:r>
            <a:endParaRPr lang="en-US" altLang="zh-CN" sz="2000" b="1" kern="0" dirty="0">
              <a:solidFill>
                <a:srgbClr val="FFFFFF"/>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2130425"/>
            <a:ext cx="7772400" cy="536575"/>
          </a:xfrm>
        </p:spPr>
        <p:txBody>
          <a:bodyPr/>
          <a:lstStyle/>
          <a:p>
            <a:r>
              <a:rPr lang="en-US" sz="2400" b="1" dirty="0">
                <a:solidFill>
                  <a:srgbClr val="C00000"/>
                </a:solidFill>
                <a:latin typeface="Arial" panose="020B0604020202020204" pitchFamily="34" charset="0"/>
                <a:cs typeface="Arial" panose="020B0604020202020204" pitchFamily="34" charset="0"/>
              </a:rPr>
              <a:t>Study </a:t>
            </a:r>
            <a:r>
              <a:rPr lang="en-US" sz="2400" b="1" dirty="0" smtClean="0">
                <a:solidFill>
                  <a:srgbClr val="C00000"/>
                </a:solidFill>
                <a:latin typeface="Arial" panose="020B0604020202020204" pitchFamily="34" charset="0"/>
                <a:cs typeface="Arial" panose="020B0604020202020204" pitchFamily="34" charset="0"/>
              </a:rPr>
              <a:t>Outcome 1: </a:t>
            </a:r>
            <a:r>
              <a:rPr lang="en-US" sz="2400" b="1" i="1" dirty="0">
                <a:solidFill>
                  <a:srgbClr val="C00000"/>
                </a:solidFill>
                <a:latin typeface="Arial" panose="020B0604020202020204" pitchFamily="34" charset="0"/>
                <a:cs typeface="Arial" panose="020B0604020202020204" pitchFamily="34" charset="0"/>
              </a:rPr>
              <a:t>First Term </a:t>
            </a:r>
            <a:r>
              <a:rPr lang="en-US" sz="2400" b="1" i="1" dirty="0" smtClean="0">
                <a:solidFill>
                  <a:srgbClr val="C00000"/>
                </a:solidFill>
                <a:latin typeface="Arial" panose="020B0604020202020204" pitchFamily="34" charset="0"/>
                <a:cs typeface="Arial" panose="020B0604020202020204" pitchFamily="34" charset="0"/>
              </a:rPr>
              <a:t>Persistence Rate</a:t>
            </a:r>
            <a:endParaRPr lang="en-US" sz="2400" b="1" dirty="0">
              <a:solidFill>
                <a:srgbClr val="C0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533400" y="2819400"/>
            <a:ext cx="8077200" cy="3200400"/>
          </a:xfrm>
        </p:spPr>
        <p:txBody>
          <a:bodyPr/>
          <a:lstStyle/>
          <a:p>
            <a:pPr lvl="0" algn="l"/>
            <a:r>
              <a:rPr lang="en-US" altLang="zh-CN" sz="1800" dirty="0" smtClean="0">
                <a:latin typeface="+mj-lt"/>
              </a:rPr>
              <a:t>Fall to Spring Persistence Rate: Academic Transfer and Workforce Students</a:t>
            </a:r>
            <a:endParaRPr lang="en-US" sz="2400" dirty="0" smtClean="0">
              <a:latin typeface="+mj-lt"/>
            </a:endParaRPr>
          </a:p>
          <a:p>
            <a:pPr marL="342900" lvl="0" indent="-342900" algn="l">
              <a:buAutoNum type="arabicPeriod"/>
            </a:pPr>
            <a:endParaRPr lang="en-US" sz="2000" dirty="0" smtClean="0">
              <a:latin typeface="+mj-lt"/>
            </a:endParaRPr>
          </a:p>
          <a:p>
            <a:pPr lvl="0" algn="l"/>
            <a:endParaRPr lang="en-US" sz="2000" dirty="0" smtClean="0">
              <a:latin typeface="+mj-lt"/>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algn="l"/>
            <a:endParaRPr lang="en-US" sz="1200" dirty="0">
              <a:latin typeface="Arial" panose="020B0604020202020204" pitchFamily="34" charset="0"/>
              <a:cs typeface="Arial" panose="020B0604020202020204" pitchFamily="34" charset="0"/>
            </a:endParaRPr>
          </a:p>
          <a:p>
            <a:pPr algn="l"/>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Students with a GPA of 2.5 or below has a significantly lower persistence rate than students </a:t>
            </a:r>
            <a:r>
              <a:rPr lang="en-US" sz="1200" dirty="0" smtClean="0">
                <a:latin typeface="Arial" panose="020B0604020202020204" pitchFamily="34" charset="0"/>
                <a:cs typeface="Arial" panose="020B0604020202020204" pitchFamily="34" charset="0"/>
              </a:rPr>
              <a:t>with a GPA above 4.51.</a:t>
            </a:r>
            <a:r>
              <a:rPr lang="en-US" sz="1200" dirty="0" smtClean="0"/>
              <a:t> </a:t>
            </a:r>
            <a:r>
              <a:rPr lang="en-US" sz="1200" dirty="0">
                <a:latin typeface="Arial" panose="020B0604020202020204" pitchFamily="34" charset="0"/>
                <a:cs typeface="Arial" panose="020B0604020202020204" pitchFamily="34" charset="0"/>
              </a:rPr>
              <a:t>This difference is statistically significant (P-value &lt;0.01)</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Student who have 4.51 to 6.0 GPA have a significantly higher persistence rate than students who have </a:t>
            </a:r>
            <a:r>
              <a:rPr lang="en-US" sz="1200" dirty="0" smtClean="0">
                <a:latin typeface="Arial" panose="020B0604020202020204" pitchFamily="34" charset="0"/>
                <a:cs typeface="Arial" panose="020B0604020202020204" pitchFamily="34" charset="0"/>
              </a:rPr>
              <a:t>a GPA below 4.51.This </a:t>
            </a:r>
            <a:r>
              <a:rPr lang="en-US" sz="1200" dirty="0">
                <a:latin typeface="Arial" panose="020B0604020202020204" pitchFamily="34" charset="0"/>
                <a:cs typeface="Arial" panose="020B0604020202020204" pitchFamily="34" charset="0"/>
              </a:rPr>
              <a:t>difference is statistically significant (P-value&lt;0.01)</a:t>
            </a:r>
          </a:p>
          <a:p>
            <a:pPr algn="l"/>
            <a:endParaRPr lang="en-US" sz="12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05008966"/>
              </p:ext>
            </p:extLst>
          </p:nvPr>
        </p:nvGraphicFramePr>
        <p:xfrm>
          <a:off x="1149096" y="3402958"/>
          <a:ext cx="5143501" cy="1533525"/>
        </p:xfrm>
        <a:graphic>
          <a:graphicData uri="http://schemas.openxmlformats.org/drawingml/2006/table">
            <a:tbl>
              <a:tblPr/>
              <a:tblGrid>
                <a:gridCol w="1656764">
                  <a:extLst>
                    <a:ext uri="{9D8B030D-6E8A-4147-A177-3AD203B41FA5}">
                      <a16:colId xmlns:a16="http://schemas.microsoft.com/office/drawing/2014/main" xmlns="" val="2689619401"/>
                    </a:ext>
                  </a:extLst>
                </a:gridCol>
                <a:gridCol w="893649">
                  <a:extLst>
                    <a:ext uri="{9D8B030D-6E8A-4147-A177-3AD203B41FA5}">
                      <a16:colId xmlns:a16="http://schemas.microsoft.com/office/drawing/2014/main" xmlns="" val="3329065698"/>
                    </a:ext>
                  </a:extLst>
                </a:gridCol>
                <a:gridCol w="863526">
                  <a:extLst>
                    <a:ext uri="{9D8B030D-6E8A-4147-A177-3AD203B41FA5}">
                      <a16:colId xmlns:a16="http://schemas.microsoft.com/office/drawing/2014/main" xmlns="" val="1347748501"/>
                    </a:ext>
                  </a:extLst>
                </a:gridCol>
                <a:gridCol w="863526">
                  <a:extLst>
                    <a:ext uri="{9D8B030D-6E8A-4147-A177-3AD203B41FA5}">
                      <a16:colId xmlns:a16="http://schemas.microsoft.com/office/drawing/2014/main" xmlns="" val="3075827584"/>
                    </a:ext>
                  </a:extLst>
                </a:gridCol>
                <a:gridCol w="866036">
                  <a:extLst>
                    <a:ext uri="{9D8B030D-6E8A-4147-A177-3AD203B41FA5}">
                      <a16:colId xmlns:a16="http://schemas.microsoft.com/office/drawing/2014/main" xmlns="" val="281481941"/>
                    </a:ext>
                  </a:extLst>
                </a:gridCol>
              </a:tblGrid>
              <a:tr h="381000">
                <a:tc gridSpan="5">
                  <a:txBody>
                    <a:bodyPr/>
                    <a:lstStyle/>
                    <a:p>
                      <a:pPr algn="l" fontAlgn="ctr"/>
                      <a:r>
                        <a:rPr lang="en-US" sz="1100" b="1" i="0" u="none" strike="noStrike" dirty="0">
                          <a:solidFill>
                            <a:srgbClr val="FFFFFF"/>
                          </a:solidFill>
                          <a:effectLst/>
                          <a:latin typeface="Arial" panose="020B0604020202020204" pitchFamily="34" charset="0"/>
                        </a:rPr>
                        <a:t>First Term Persistence Rates</a:t>
                      </a:r>
                    </a:p>
                  </a:txBody>
                  <a:tcPr marL="1285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97898300"/>
                  </a:ext>
                </a:extLst>
              </a:tr>
              <a:tr h="190500">
                <a:tc rowSpan="2">
                  <a:txBody>
                    <a:bodyPr/>
                    <a:lstStyle/>
                    <a:p>
                      <a:pPr algn="l" fontAlgn="ctr"/>
                      <a:r>
                        <a:rPr lang="en-US" sz="1100" b="1" i="0" u="none" strike="noStrike">
                          <a:solidFill>
                            <a:srgbClr val="FFFFFF"/>
                          </a:solidFill>
                          <a:effectLst/>
                          <a:latin typeface="Arial" panose="020B0604020202020204" pitchFamily="34" charset="0"/>
                        </a:rPr>
                        <a:t>High School GPA</a:t>
                      </a:r>
                    </a:p>
                  </a:txBody>
                  <a:tcPr marL="5143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gridSpan="2">
                  <a:txBody>
                    <a:bodyPr/>
                    <a:lstStyle/>
                    <a:p>
                      <a:pPr algn="ctr" fontAlgn="ctr"/>
                      <a:r>
                        <a:rPr lang="en-US" sz="1100" b="1" i="0" u="none" strike="noStrike">
                          <a:solidFill>
                            <a:srgbClr val="FFFFFF"/>
                          </a:solidFill>
                          <a:effectLst/>
                          <a:latin typeface="Arial" panose="020B0604020202020204" pitchFamily="34" charset="0"/>
                        </a:rPr>
                        <a:t>Academic Transfer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0838"/>
                    </a:solidFill>
                  </a:tcPr>
                </a:tc>
                <a:tc hMerge="1">
                  <a:txBody>
                    <a:bodyPr/>
                    <a:lstStyle/>
                    <a:p>
                      <a:endParaRPr lang="en-US"/>
                    </a:p>
                  </a:txBody>
                  <a:tcPr/>
                </a:tc>
                <a:tc gridSpan="2">
                  <a:txBody>
                    <a:bodyPr/>
                    <a:lstStyle/>
                    <a:p>
                      <a:pPr algn="l" fontAlgn="ctr"/>
                      <a:r>
                        <a:rPr lang="en-US" sz="1100" b="1" i="0" u="none" strike="noStrike">
                          <a:solidFill>
                            <a:srgbClr val="FFFFFF"/>
                          </a:solidFill>
                          <a:effectLst/>
                          <a:latin typeface="Arial" panose="020B0604020202020204" pitchFamily="34" charset="0"/>
                        </a:rPr>
                        <a:t>Workforce</a:t>
                      </a: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0838"/>
                    </a:solidFill>
                  </a:tcPr>
                </a:tc>
                <a:tc hMerge="1">
                  <a:txBody>
                    <a:bodyPr/>
                    <a:lstStyle/>
                    <a:p>
                      <a:endParaRPr lang="en-US"/>
                    </a:p>
                  </a:txBody>
                  <a:tcPr/>
                </a:tc>
                <a:extLst>
                  <a:ext uri="{0D108BD9-81ED-4DB2-BD59-A6C34878D82A}">
                    <a16:rowId xmlns:a16="http://schemas.microsoft.com/office/drawing/2014/main" xmlns="" val="3273848687"/>
                  </a:ext>
                </a:extLst>
              </a:tr>
              <a:tr h="190500">
                <a:tc vMerge="1">
                  <a:txBody>
                    <a:bodyPr/>
                    <a:lstStyle/>
                    <a:p>
                      <a:endParaRPr lang="en-US"/>
                    </a:p>
                  </a:txBody>
                  <a:tcPr/>
                </a:tc>
                <a:tc>
                  <a:txBody>
                    <a:bodyPr/>
                    <a:lstStyle/>
                    <a:p>
                      <a:pPr algn="ctr" fontAlgn="ctr"/>
                      <a:r>
                        <a:rPr lang="en-US" sz="1100" b="1" i="0" u="none" strike="noStrike">
                          <a:solidFill>
                            <a:srgbClr val="FFFFFF"/>
                          </a:solidFill>
                          <a:effectLst/>
                          <a:latin typeface="Arial" panose="020B0604020202020204" pitchFamily="34" charset="0"/>
                        </a:rPr>
                        <a:t>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l" fontAlgn="ctr"/>
                      <a:r>
                        <a:rPr lang="en-US" sz="1100" b="1" i="0" u="none" strike="noStrike">
                          <a:solidFill>
                            <a:srgbClr val="FFFFFF"/>
                          </a:solidFill>
                          <a:effectLst/>
                          <a:latin typeface="Arial" panose="020B0604020202020204" pitchFamily="34" charset="0"/>
                        </a:rPr>
                        <a:t>Rate</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ctr" fontAlgn="ctr"/>
                      <a:r>
                        <a:rPr lang="en-US" sz="1100" b="1" i="0" u="none" strike="noStrike">
                          <a:solidFill>
                            <a:srgbClr val="FFFFFF"/>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l" fontAlgn="ctr"/>
                      <a:r>
                        <a:rPr lang="en-US" sz="1100" b="1" i="0" u="none" strike="noStrike">
                          <a:solidFill>
                            <a:srgbClr val="FFFFFF"/>
                          </a:solidFill>
                          <a:effectLst/>
                          <a:latin typeface="Arial" panose="020B0604020202020204" pitchFamily="34" charset="0"/>
                        </a:rPr>
                        <a:t>Rate</a:t>
                      </a: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extLst>
                  <a:ext uri="{0D108BD9-81ED-4DB2-BD59-A6C34878D82A}">
                    <a16:rowId xmlns:a16="http://schemas.microsoft.com/office/drawing/2014/main" xmlns="" val="875283958"/>
                  </a:ext>
                </a:extLst>
              </a:tr>
              <a:tr h="190500">
                <a:tc>
                  <a:txBody>
                    <a:bodyPr/>
                    <a:lstStyle/>
                    <a:p>
                      <a:pPr algn="l" fontAlgn="ctr"/>
                      <a:r>
                        <a:rPr lang="en-US" sz="1000" b="0" i="0" u="none" strike="noStrike">
                          <a:solidFill>
                            <a:srgbClr val="000000"/>
                          </a:solidFill>
                          <a:effectLst/>
                          <a:latin typeface="Arial" panose="020B0604020202020204" pitchFamily="34" charset="0"/>
                        </a:rPr>
                        <a:t>4.51 to 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1671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89.90%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Arial" panose="020B0604020202020204" pitchFamily="34" charset="0"/>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86.00%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898676608"/>
                  </a:ext>
                </a:extLst>
              </a:tr>
              <a:tr h="190500">
                <a:tc>
                  <a:txBody>
                    <a:bodyPr/>
                    <a:lstStyle/>
                    <a:p>
                      <a:pPr algn="l" fontAlgn="ctr"/>
                      <a:r>
                        <a:rPr lang="en-US" sz="1000" b="0" i="0" u="none" strike="noStrike">
                          <a:solidFill>
                            <a:srgbClr val="000000"/>
                          </a:solidFill>
                          <a:effectLst/>
                          <a:latin typeface="Arial" panose="020B0604020202020204" pitchFamily="34" charset="0"/>
                        </a:rPr>
                        <a:t>3.51 to 4.50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1,086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84.40%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79.60%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6162615"/>
                  </a:ext>
                </a:extLst>
              </a:tr>
              <a:tr h="190500">
                <a:tc>
                  <a:txBody>
                    <a:bodyPr/>
                    <a:lstStyle/>
                    <a:p>
                      <a:pPr algn="l" fontAlgn="ctr"/>
                      <a:r>
                        <a:rPr lang="en-US" sz="1000" b="0" i="0" u="none" strike="noStrike" dirty="0">
                          <a:solidFill>
                            <a:srgbClr val="000000"/>
                          </a:solidFill>
                          <a:effectLst/>
                          <a:latin typeface="Arial" panose="020B0604020202020204" pitchFamily="34" charset="0"/>
                        </a:rPr>
                        <a:t>2.51 to 3.50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1,239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84.10%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82.50%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3425566"/>
                  </a:ext>
                </a:extLst>
              </a:tr>
              <a:tr h="200025">
                <a:tc>
                  <a:txBody>
                    <a:bodyPr/>
                    <a:lstStyle/>
                    <a:p>
                      <a:pPr algn="l" fontAlgn="ctr"/>
                      <a:r>
                        <a:rPr lang="en-US" sz="1000" b="0" i="0" u="none" strike="noStrike">
                          <a:solidFill>
                            <a:srgbClr val="000000"/>
                          </a:solidFill>
                          <a:effectLst/>
                          <a:latin typeface="Arial" panose="020B0604020202020204" pitchFamily="34" charset="0"/>
                        </a:rPr>
                        <a:t>2.5 and Below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593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76.20%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59.30%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272887297"/>
                  </a:ext>
                </a:extLst>
              </a:tr>
            </a:tbl>
          </a:graphicData>
        </a:graphic>
      </p:graphicFrame>
      <p:pic>
        <p:nvPicPr>
          <p:cNvPr id="8" name="Picture 7"/>
          <p:cNvPicPr>
            <a:picLocks noChangeAspect="1"/>
          </p:cNvPicPr>
          <p:nvPr/>
        </p:nvPicPr>
        <p:blipFill>
          <a:blip r:embed="rId4"/>
          <a:stretch>
            <a:fillRect/>
          </a:stretch>
        </p:blipFill>
        <p:spPr>
          <a:xfrm>
            <a:off x="6477000" y="3607440"/>
            <a:ext cx="1694835" cy="1329043"/>
          </a:xfrm>
          <a:prstGeom prst="rect">
            <a:avLst/>
          </a:prstGeom>
        </p:spPr>
      </p:pic>
    </p:spTree>
    <p:extLst>
      <p:ext uri="{BB962C8B-B14F-4D97-AF65-F5344CB8AC3E}">
        <p14:creationId xmlns:p14="http://schemas.microsoft.com/office/powerpoint/2010/main" val="180567235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a:t>
            </a:r>
            <a:r>
              <a:rPr lang="en-US" altLang="zh-CN" sz="2000" b="1" kern="0" dirty="0" smtClean="0">
                <a:solidFill>
                  <a:srgbClr val="FFFFFF"/>
                </a:solidFill>
                <a:latin typeface="Lucida Grande"/>
              </a:rPr>
              <a:t>Success? </a:t>
            </a:r>
            <a:endParaRPr lang="en-US" altLang="zh-CN" sz="2000" b="1" kern="0" dirty="0">
              <a:solidFill>
                <a:srgbClr val="FFFFFF"/>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466725" y="1940120"/>
            <a:ext cx="7772400" cy="536575"/>
          </a:xfrm>
        </p:spPr>
        <p:txBody>
          <a:bodyPr/>
          <a:lstStyle/>
          <a:p>
            <a:r>
              <a:rPr lang="en-US" sz="2400" b="1" dirty="0">
                <a:solidFill>
                  <a:srgbClr val="C00000"/>
                </a:solidFill>
                <a:latin typeface="Arial" panose="020B0604020202020204" pitchFamily="34" charset="0"/>
                <a:cs typeface="Arial" panose="020B0604020202020204" pitchFamily="34" charset="0"/>
              </a:rPr>
              <a:t>Study </a:t>
            </a:r>
            <a:r>
              <a:rPr lang="en-US" sz="2400" b="1" dirty="0" smtClean="0">
                <a:solidFill>
                  <a:srgbClr val="C00000"/>
                </a:solidFill>
                <a:latin typeface="Arial" panose="020B0604020202020204" pitchFamily="34" charset="0"/>
                <a:cs typeface="Arial" panose="020B0604020202020204" pitchFamily="34" charset="0"/>
              </a:rPr>
              <a:t>Outcome 2: Course Completion Rate</a:t>
            </a:r>
            <a:endParaRPr lang="en-US" sz="2400" b="1" dirty="0">
              <a:solidFill>
                <a:srgbClr val="C0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685800" y="2667000"/>
            <a:ext cx="7334250" cy="3429000"/>
          </a:xfrm>
        </p:spPr>
        <p:txBody>
          <a:bodyPr/>
          <a:lstStyle/>
          <a:p>
            <a:pPr lvl="0" algn="l"/>
            <a:r>
              <a:rPr lang="en-US" altLang="zh-CN" sz="2000" dirty="0" smtClean="0">
                <a:latin typeface="+mj-lt"/>
              </a:rPr>
              <a:t>First Term Course Completion Rate </a:t>
            </a:r>
          </a:p>
          <a:p>
            <a:pPr lvl="0" algn="l"/>
            <a:endParaRPr lang="en-US" sz="2000" dirty="0" smtClean="0">
              <a:latin typeface="+mj-lt"/>
            </a:endParaRPr>
          </a:p>
          <a:p>
            <a:pPr marL="342900" lvl="0" indent="-342900" algn="l">
              <a:buAutoNum type="arabicPeriod"/>
            </a:pPr>
            <a:endParaRPr lang="en-US" sz="2000" dirty="0" smtClean="0">
              <a:latin typeface="+mj-lt"/>
            </a:endParaRPr>
          </a:p>
          <a:p>
            <a:pPr lvl="0" algn="l"/>
            <a:endParaRPr lang="en-US" sz="2000" dirty="0" smtClean="0">
              <a:latin typeface="+mj-lt"/>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algn="l"/>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Students </a:t>
            </a:r>
            <a:r>
              <a:rPr lang="en-US" sz="1200" dirty="0">
                <a:latin typeface="Arial" panose="020B0604020202020204" pitchFamily="34" charset="0"/>
                <a:cs typeface="Arial" panose="020B0604020202020204" pitchFamily="34" charset="0"/>
              </a:rPr>
              <a:t>with </a:t>
            </a:r>
            <a:r>
              <a:rPr lang="en-US" sz="1200" dirty="0" smtClean="0">
                <a:latin typeface="Arial" panose="020B0604020202020204" pitchFamily="34" charset="0"/>
                <a:cs typeface="Arial" panose="020B0604020202020204" pitchFamily="34" charset="0"/>
              </a:rPr>
              <a:t>a GPA </a:t>
            </a:r>
            <a:r>
              <a:rPr lang="en-US" sz="1200" dirty="0">
                <a:latin typeface="Arial" panose="020B0604020202020204" pitchFamily="34" charset="0"/>
                <a:cs typeface="Arial" panose="020B0604020202020204" pitchFamily="34" charset="0"/>
              </a:rPr>
              <a:t>below 2.51 have a significantly lower course completion rate than students </a:t>
            </a:r>
            <a:r>
              <a:rPr lang="en-US" sz="1200" dirty="0" smtClean="0">
                <a:latin typeface="Arial" panose="020B0604020202020204" pitchFamily="34" charset="0"/>
                <a:cs typeface="Arial" panose="020B0604020202020204" pitchFamily="34" charset="0"/>
              </a:rPr>
              <a:t>with a GPA higher than 2.51. </a:t>
            </a:r>
          </a:p>
          <a:p>
            <a:pPr marL="171450" indent="-171450" algn="l">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average first term completion rate for all students is 89%, so the study population with GPAs </a:t>
            </a:r>
            <a:r>
              <a:rPr lang="en-US" sz="1200" dirty="0" smtClean="0">
                <a:latin typeface="Arial" panose="020B0604020202020204" pitchFamily="34" charset="0"/>
                <a:cs typeface="Arial" panose="020B0604020202020204" pitchFamily="34" charset="0"/>
              </a:rPr>
              <a:t>above 2.51 have above </a:t>
            </a:r>
            <a:r>
              <a:rPr lang="en-US" sz="1200" dirty="0">
                <a:latin typeface="Arial" panose="020B0604020202020204" pitchFamily="34" charset="0"/>
                <a:cs typeface="Arial" panose="020B0604020202020204" pitchFamily="34" charset="0"/>
              </a:rPr>
              <a:t>the average </a:t>
            </a:r>
            <a:r>
              <a:rPr lang="en-US" sz="1200" dirty="0" smtClean="0">
                <a:latin typeface="Arial" panose="020B0604020202020204" pitchFamily="34" charset="0"/>
                <a:cs typeface="Arial" panose="020B0604020202020204" pitchFamily="34" charset="0"/>
              </a:rPr>
              <a:t>rate </a:t>
            </a:r>
            <a:r>
              <a:rPr lang="en-US" sz="1200" dirty="0">
                <a:latin typeface="Arial" panose="020B0604020202020204" pitchFamily="34" charset="0"/>
                <a:cs typeface="Arial" panose="020B0604020202020204" pitchFamily="34" charset="0"/>
              </a:rPr>
              <a:t>for course completion.</a:t>
            </a:r>
          </a:p>
          <a:p>
            <a:pPr algn="l"/>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This </a:t>
            </a:r>
            <a:r>
              <a:rPr lang="en-US" sz="1200" dirty="0">
                <a:latin typeface="Arial" panose="020B0604020202020204" pitchFamily="34" charset="0"/>
                <a:cs typeface="Arial" panose="020B0604020202020204" pitchFamily="34" charset="0"/>
              </a:rPr>
              <a:t>difference is statistically significant (P-value &lt;0.01)</a:t>
            </a: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55636568"/>
              </p:ext>
            </p:extLst>
          </p:nvPr>
        </p:nvGraphicFramePr>
        <p:xfrm>
          <a:off x="1138619" y="3276600"/>
          <a:ext cx="4971288" cy="1582337"/>
        </p:xfrm>
        <a:graphic>
          <a:graphicData uri="http://schemas.openxmlformats.org/drawingml/2006/table">
            <a:tbl>
              <a:tblPr/>
              <a:tblGrid>
                <a:gridCol w="2323691">
                  <a:extLst>
                    <a:ext uri="{9D8B030D-6E8A-4147-A177-3AD203B41FA5}">
                      <a16:colId xmlns:a16="http://schemas.microsoft.com/office/drawing/2014/main" xmlns="" val="4091144533"/>
                    </a:ext>
                  </a:extLst>
                </a:gridCol>
                <a:gridCol w="1253384">
                  <a:extLst>
                    <a:ext uri="{9D8B030D-6E8A-4147-A177-3AD203B41FA5}">
                      <a16:colId xmlns:a16="http://schemas.microsoft.com/office/drawing/2014/main" xmlns="" val="2833823350"/>
                    </a:ext>
                  </a:extLst>
                </a:gridCol>
                <a:gridCol w="1394213">
                  <a:extLst>
                    <a:ext uri="{9D8B030D-6E8A-4147-A177-3AD203B41FA5}">
                      <a16:colId xmlns:a16="http://schemas.microsoft.com/office/drawing/2014/main" xmlns="" val="1272710515"/>
                    </a:ext>
                  </a:extLst>
                </a:gridCol>
              </a:tblGrid>
              <a:tr h="286132">
                <a:tc gridSpan="3">
                  <a:txBody>
                    <a:bodyPr/>
                    <a:lstStyle/>
                    <a:p>
                      <a:pPr algn="l" fontAlgn="ctr"/>
                      <a:r>
                        <a:rPr lang="en-US" sz="1100" b="1" i="0" u="none" strike="noStrike" dirty="0">
                          <a:solidFill>
                            <a:srgbClr val="FFFFFF"/>
                          </a:solidFill>
                          <a:effectLst/>
                          <a:latin typeface="Arial" panose="020B0604020202020204" pitchFamily="34" charset="0"/>
                        </a:rPr>
                        <a:t>First Term Course Completion Rates</a:t>
                      </a:r>
                    </a:p>
                  </a:txBody>
                  <a:tcPr marL="10287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60243297"/>
                  </a:ext>
                </a:extLst>
              </a:tr>
              <a:tr h="286132">
                <a:tc>
                  <a:txBody>
                    <a:bodyPr/>
                    <a:lstStyle/>
                    <a:p>
                      <a:pPr algn="ctr" fontAlgn="ctr"/>
                      <a:r>
                        <a:rPr lang="en-US" sz="1100" b="1" i="0" u="none" strike="noStrike" dirty="0">
                          <a:solidFill>
                            <a:srgbClr val="FFFFFF"/>
                          </a:solidFill>
                          <a:effectLst/>
                          <a:latin typeface="Arial" panose="020B0604020202020204" pitchFamily="34" charset="0"/>
                        </a:rPr>
                        <a:t>High School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ctr" fontAlgn="ctr"/>
                      <a:r>
                        <a:rPr lang="en-US" sz="1100" b="1" i="0" u="none" strike="noStrike">
                          <a:solidFill>
                            <a:srgbClr val="FFFFFF"/>
                          </a:solidFill>
                          <a:effectLst/>
                          <a:latin typeface="Arial" panose="020B0604020202020204" pitchFamily="34" charset="0"/>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ctr" fontAlgn="ctr"/>
                      <a:r>
                        <a:rPr lang="en-US" sz="1100" b="1" i="0" u="none" strike="noStrike">
                          <a:solidFill>
                            <a:srgbClr val="FFFFFF"/>
                          </a:solidFill>
                          <a:effectLst/>
                          <a:latin typeface="Arial" panose="020B0604020202020204" pitchFamily="34" charset="0"/>
                        </a:rPr>
                        <a:t>Rate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extLst>
                  <a:ext uri="{0D108BD9-81ED-4DB2-BD59-A6C34878D82A}">
                    <a16:rowId xmlns:a16="http://schemas.microsoft.com/office/drawing/2014/main" xmlns="" val="3613430756"/>
                  </a:ext>
                </a:extLst>
              </a:tr>
              <a:tr h="286132">
                <a:tc>
                  <a:txBody>
                    <a:bodyPr/>
                    <a:lstStyle/>
                    <a:p>
                      <a:pPr algn="l" fontAlgn="ctr"/>
                      <a:r>
                        <a:rPr lang="en-US" sz="1000" b="0" i="0" u="none" strike="noStrike" dirty="0">
                          <a:solidFill>
                            <a:srgbClr val="000000"/>
                          </a:solidFill>
                          <a:effectLst/>
                          <a:latin typeface="Arial" panose="020B0604020202020204" pitchFamily="34" charset="0"/>
                        </a:rPr>
                        <a:t>4.51 to 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92.8%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37794162"/>
                  </a:ext>
                </a:extLst>
              </a:tr>
              <a:tr h="286132">
                <a:tc>
                  <a:txBody>
                    <a:bodyPr/>
                    <a:lstStyle/>
                    <a:p>
                      <a:pPr algn="l" fontAlgn="ctr"/>
                      <a:r>
                        <a:rPr lang="en-US" sz="1000" b="0" i="0" u="none" strike="noStrike" dirty="0">
                          <a:solidFill>
                            <a:srgbClr val="000000"/>
                          </a:solidFill>
                          <a:effectLst/>
                          <a:latin typeface="Arial" panose="020B0604020202020204" pitchFamily="34" charset="0"/>
                        </a:rPr>
                        <a:t>3.51 to 4.50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1,218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91.3%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0845964"/>
                  </a:ext>
                </a:extLst>
              </a:tr>
              <a:tr h="250642">
                <a:tc>
                  <a:txBody>
                    <a:bodyPr/>
                    <a:lstStyle/>
                    <a:p>
                      <a:pPr algn="l" fontAlgn="ctr"/>
                      <a:r>
                        <a:rPr lang="en-US" sz="1000" b="0" i="0" u="none" strike="noStrike" dirty="0">
                          <a:solidFill>
                            <a:srgbClr val="000000"/>
                          </a:solidFill>
                          <a:effectLst/>
                          <a:latin typeface="Arial" panose="020B0604020202020204" pitchFamily="34" charset="0"/>
                        </a:rPr>
                        <a:t>2.51 to 3.50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90.7%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7584296"/>
                  </a:ext>
                </a:extLst>
              </a:tr>
              <a:tr h="187167">
                <a:tc>
                  <a:txBody>
                    <a:bodyPr/>
                    <a:lstStyle/>
                    <a:p>
                      <a:pPr algn="l" fontAlgn="ctr"/>
                      <a:r>
                        <a:rPr lang="en-US" sz="1000" b="0" i="0" u="none" strike="noStrike" dirty="0">
                          <a:solidFill>
                            <a:srgbClr val="000000"/>
                          </a:solidFill>
                          <a:effectLst/>
                          <a:latin typeface="Arial" panose="020B0604020202020204" pitchFamily="34" charset="0"/>
                        </a:rPr>
                        <a:t>2.5 and Below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652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Arial" panose="020B0604020202020204" pitchFamily="34" charset="0"/>
                        </a:rPr>
                        <a:t>86.2%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342736"/>
                  </a:ext>
                </a:extLst>
              </a:tr>
            </a:tbl>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083" y="3276601"/>
            <a:ext cx="1497220" cy="1497220"/>
          </a:xfrm>
          <a:prstGeom prst="rect">
            <a:avLst/>
          </a:prstGeom>
        </p:spPr>
      </p:pic>
    </p:spTree>
    <p:extLst>
      <p:ext uri="{BB962C8B-B14F-4D97-AF65-F5344CB8AC3E}">
        <p14:creationId xmlns:p14="http://schemas.microsoft.com/office/powerpoint/2010/main" val="3006467591"/>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a:t>
            </a:r>
            <a:r>
              <a:rPr lang="en-US" altLang="zh-CN" sz="2000" b="1" kern="0" dirty="0" smtClean="0">
                <a:solidFill>
                  <a:srgbClr val="FFFFFF"/>
                </a:solidFill>
                <a:latin typeface="Lucida Grande"/>
              </a:rPr>
              <a:t>Success? </a:t>
            </a:r>
            <a:endParaRPr lang="en-US" altLang="zh-CN" sz="2000" b="1" kern="0" dirty="0">
              <a:solidFill>
                <a:srgbClr val="FFFFFF"/>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1939924"/>
            <a:ext cx="7772400" cy="536575"/>
          </a:xfrm>
        </p:spPr>
        <p:txBody>
          <a:bodyPr/>
          <a:lstStyle/>
          <a:p>
            <a:r>
              <a:rPr lang="en-US" sz="2300" b="1" dirty="0">
                <a:solidFill>
                  <a:srgbClr val="C00000"/>
                </a:solidFill>
                <a:latin typeface="Arial" panose="020B0604020202020204" pitchFamily="34" charset="0"/>
                <a:cs typeface="Arial" panose="020B0604020202020204" pitchFamily="34" charset="0"/>
              </a:rPr>
              <a:t>Study </a:t>
            </a:r>
            <a:r>
              <a:rPr lang="en-US" sz="2300" b="1" dirty="0" smtClean="0">
                <a:solidFill>
                  <a:srgbClr val="C00000"/>
                </a:solidFill>
                <a:latin typeface="Arial" panose="020B0604020202020204" pitchFamily="34" charset="0"/>
                <a:cs typeface="Arial" panose="020B0604020202020204" pitchFamily="34" charset="0"/>
              </a:rPr>
              <a:t>Outcome 2: First Term Course Completion Rate</a:t>
            </a:r>
            <a:endParaRPr lang="en-US" sz="2300" b="1" dirty="0">
              <a:solidFill>
                <a:srgbClr val="C0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685800" y="2667000"/>
            <a:ext cx="7334250" cy="3581400"/>
          </a:xfrm>
        </p:spPr>
        <p:txBody>
          <a:bodyPr/>
          <a:lstStyle/>
          <a:p>
            <a:pPr lvl="0" algn="l"/>
            <a:r>
              <a:rPr lang="en-US" altLang="zh-CN" sz="2000" dirty="0" smtClean="0">
                <a:latin typeface="Arial" panose="020B0604020202020204" pitchFamily="34" charset="0"/>
                <a:cs typeface="Arial" panose="020B0604020202020204" pitchFamily="34" charset="0"/>
              </a:rPr>
              <a:t>Academic Transfer and Workforce Students </a:t>
            </a:r>
          </a:p>
          <a:p>
            <a:pPr lvl="0" algn="l"/>
            <a:endParaRPr lang="en-US" altLang="zh-CN" sz="1400" dirty="0">
              <a:latin typeface="Arial" panose="020B0604020202020204" pitchFamily="34" charset="0"/>
              <a:cs typeface="Arial" panose="020B0604020202020204" pitchFamily="34" charset="0"/>
            </a:endParaRPr>
          </a:p>
          <a:p>
            <a:pPr lvl="0" algn="l"/>
            <a:endParaRPr lang="en-US" altLang="zh-CN" sz="1400" dirty="0" smtClean="0">
              <a:latin typeface="Arial" panose="020B0604020202020204" pitchFamily="34" charset="0"/>
              <a:cs typeface="Arial" panose="020B0604020202020204" pitchFamily="34" charset="0"/>
            </a:endParaRPr>
          </a:p>
          <a:p>
            <a:pPr lvl="0" algn="l"/>
            <a:endParaRPr lang="en-US" altLang="zh-CN" sz="1400" dirty="0">
              <a:latin typeface="Arial" panose="020B0604020202020204" pitchFamily="34" charset="0"/>
              <a:cs typeface="Arial" panose="020B0604020202020204" pitchFamily="34" charset="0"/>
            </a:endParaRPr>
          </a:p>
          <a:p>
            <a:pPr lvl="0" algn="l"/>
            <a:endParaRPr lang="en-US" altLang="zh-CN" sz="1400" dirty="0" smtClean="0">
              <a:latin typeface="Arial" panose="020B0604020202020204" pitchFamily="34" charset="0"/>
              <a:cs typeface="Arial" panose="020B0604020202020204" pitchFamily="34" charset="0"/>
            </a:endParaRPr>
          </a:p>
          <a:p>
            <a:pPr lvl="0" algn="l"/>
            <a:endParaRPr lang="en-US" altLang="zh-CN" sz="1400" dirty="0">
              <a:latin typeface="Arial" panose="020B0604020202020204" pitchFamily="34" charset="0"/>
              <a:cs typeface="Arial" panose="020B0604020202020204" pitchFamily="34" charset="0"/>
            </a:endParaRPr>
          </a:p>
          <a:p>
            <a:pPr lvl="0" algn="l"/>
            <a:endParaRPr lang="en-US" altLang="zh-CN" sz="1400" dirty="0" smtClean="0">
              <a:latin typeface="Arial" panose="020B0604020202020204" pitchFamily="34" charset="0"/>
              <a:cs typeface="Arial" panose="020B0604020202020204" pitchFamily="34" charset="0"/>
            </a:endParaRPr>
          </a:p>
          <a:p>
            <a:pPr lvl="0" algn="l"/>
            <a:endParaRPr lang="en-US" altLang="zh-CN" sz="1400" dirty="0">
              <a:latin typeface="Arial" panose="020B0604020202020204" pitchFamily="34" charset="0"/>
              <a:cs typeface="Arial" panose="020B0604020202020204" pitchFamily="34" charset="0"/>
            </a:endParaRPr>
          </a:p>
          <a:p>
            <a:pPr lvl="0" algn="l"/>
            <a:endParaRPr lang="en-US" altLang="zh-CN" sz="1400" dirty="0" smtClean="0">
              <a:latin typeface="Arial" panose="020B0604020202020204" pitchFamily="34" charset="0"/>
              <a:cs typeface="Arial" panose="020B0604020202020204" pitchFamily="34" charset="0"/>
            </a:endParaRPr>
          </a:p>
          <a:p>
            <a:pPr lvl="0" algn="l"/>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Students with </a:t>
            </a:r>
            <a:r>
              <a:rPr lang="en-US" sz="1200" dirty="0" smtClean="0">
                <a:latin typeface="Arial" panose="020B0604020202020204" pitchFamily="34" charset="0"/>
                <a:cs typeface="Arial" panose="020B0604020202020204" pitchFamily="34" charset="0"/>
              </a:rPr>
              <a:t>a GPA </a:t>
            </a:r>
            <a:r>
              <a:rPr lang="en-US" sz="1200" dirty="0">
                <a:latin typeface="Arial" panose="020B0604020202020204" pitchFamily="34" charset="0"/>
                <a:cs typeface="Arial" panose="020B0604020202020204" pitchFamily="34" charset="0"/>
              </a:rPr>
              <a:t>below 2.51 have a significantly lower course completion rate than students with </a:t>
            </a:r>
            <a:r>
              <a:rPr lang="en-US" sz="1200" dirty="0" smtClean="0">
                <a:latin typeface="Arial" panose="020B0604020202020204" pitchFamily="34" charset="0"/>
                <a:cs typeface="Arial" panose="020B0604020202020204" pitchFamily="34" charset="0"/>
              </a:rPr>
              <a:t>a GPA of 2.51 </a:t>
            </a:r>
            <a:r>
              <a:rPr lang="en-US" sz="1200" dirty="0">
                <a:latin typeface="Arial" panose="020B0604020202020204" pitchFamily="34" charset="0"/>
                <a:cs typeface="Arial" panose="020B0604020202020204" pitchFamily="34" charset="0"/>
              </a:rPr>
              <a:t>and higher. </a:t>
            </a:r>
          </a:p>
          <a:p>
            <a:pPr marL="171450" lvl="0" indent="-171450" algn="l">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 </a:t>
            </a:r>
            <a:r>
              <a:rPr lang="en-US" sz="1200" dirty="0">
                <a:latin typeface="Arial" panose="020B0604020202020204" pitchFamily="34" charset="0"/>
                <a:cs typeface="Arial" panose="020B0604020202020204" pitchFamily="34" charset="0"/>
              </a:rPr>
              <a:t>Workforce program data, students in the 2.51 to 3.50 range have a higher rate of completion than students in the 3.51 to 4.51 range. This may be due to the grouping of the students within the quartiles.</a:t>
            </a:r>
            <a:endParaRPr lang="en-US" sz="1200" dirty="0" smtClean="0">
              <a:latin typeface="Arial" panose="020B0604020202020204" pitchFamily="34" charset="0"/>
              <a:cs typeface="Arial" panose="020B0604020202020204" pitchFamily="34" charset="0"/>
            </a:endParaRPr>
          </a:p>
          <a:p>
            <a:pPr marL="342900" lvl="0" indent="-342900" algn="l">
              <a:buAutoNum type="arabicPeriod"/>
            </a:pPr>
            <a:endParaRPr lang="en-US" sz="2000" dirty="0" smtClean="0">
              <a:latin typeface="+mj-lt"/>
            </a:endParaRPr>
          </a:p>
          <a:p>
            <a:pPr lvl="0" algn="l"/>
            <a:endParaRPr lang="en-US" sz="2000" dirty="0" smtClean="0">
              <a:latin typeface="+mj-lt"/>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162506534"/>
              </p:ext>
            </p:extLst>
          </p:nvPr>
        </p:nvGraphicFramePr>
        <p:xfrm>
          <a:off x="609600" y="3048001"/>
          <a:ext cx="44958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2789712914"/>
              </p:ext>
            </p:extLst>
          </p:nvPr>
        </p:nvGraphicFramePr>
        <p:xfrm>
          <a:off x="5181600" y="3048001"/>
          <a:ext cx="3505200" cy="2057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8725692"/>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a:t>
            </a:r>
            <a:r>
              <a:rPr lang="en-US" altLang="zh-CN" sz="2000" b="1" kern="0" dirty="0" smtClean="0">
                <a:solidFill>
                  <a:srgbClr val="FFFFFF"/>
                </a:solidFill>
                <a:latin typeface="Lucida Grande"/>
              </a:rPr>
              <a:t>Success? </a:t>
            </a:r>
            <a:endParaRPr lang="en-US" altLang="zh-CN" sz="2000" b="1" kern="0" dirty="0">
              <a:solidFill>
                <a:srgbClr val="FFFFFF"/>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2752" y="1956406"/>
            <a:ext cx="7772400" cy="536575"/>
          </a:xfrm>
        </p:spPr>
        <p:txBody>
          <a:bodyPr/>
          <a:lstStyle/>
          <a:p>
            <a:r>
              <a:rPr lang="en-US" sz="2400" b="1" dirty="0">
                <a:solidFill>
                  <a:srgbClr val="C00000"/>
                </a:solidFill>
                <a:latin typeface="+mn-lt"/>
                <a:cs typeface="Arial" panose="020B0604020202020204" pitchFamily="34" charset="0"/>
              </a:rPr>
              <a:t>Study </a:t>
            </a:r>
            <a:r>
              <a:rPr lang="en-US" sz="2400" b="1" dirty="0" smtClean="0">
                <a:solidFill>
                  <a:srgbClr val="C00000"/>
                </a:solidFill>
                <a:latin typeface="+mn-lt"/>
                <a:cs typeface="Arial" panose="020B0604020202020204" pitchFamily="34" charset="0"/>
              </a:rPr>
              <a:t>Outcome 3: First Term Course Success</a:t>
            </a:r>
            <a:r>
              <a:rPr lang="en-US" sz="2400" b="1" dirty="0">
                <a:solidFill>
                  <a:srgbClr val="C00000"/>
                </a:solidFill>
                <a:latin typeface="+mn-lt"/>
                <a:cs typeface="Arial" panose="020B0604020202020204" pitchFamily="34" charset="0"/>
              </a:rPr>
              <a:t> </a:t>
            </a:r>
            <a:r>
              <a:rPr lang="en-US" sz="2400" b="1" dirty="0" smtClean="0">
                <a:solidFill>
                  <a:srgbClr val="C00000"/>
                </a:solidFill>
                <a:latin typeface="+mn-lt"/>
                <a:cs typeface="Arial" panose="020B0604020202020204" pitchFamily="34" charset="0"/>
              </a:rPr>
              <a:t>Rates</a:t>
            </a:r>
            <a:endParaRPr lang="en-US" sz="2400" b="1" dirty="0">
              <a:solidFill>
                <a:srgbClr val="C00000"/>
              </a:solidFill>
              <a:latin typeface="+mn-lt"/>
              <a:cs typeface="Arial" panose="020B0604020202020204" pitchFamily="34" charset="0"/>
            </a:endParaRPr>
          </a:p>
        </p:txBody>
      </p:sp>
      <p:sp>
        <p:nvSpPr>
          <p:cNvPr id="6" name="Subtitle 5"/>
          <p:cNvSpPr>
            <a:spLocks noGrp="1"/>
          </p:cNvSpPr>
          <p:nvPr>
            <p:ph type="subTitle" idx="1"/>
          </p:nvPr>
        </p:nvSpPr>
        <p:spPr>
          <a:xfrm>
            <a:off x="685800" y="2667000"/>
            <a:ext cx="7334250" cy="3810000"/>
          </a:xfrm>
        </p:spPr>
        <p:txBody>
          <a:bodyPr/>
          <a:lstStyle/>
          <a:p>
            <a:pPr lvl="0" algn="l"/>
            <a:r>
              <a:rPr lang="en-US" altLang="zh-CN" sz="2000" dirty="0" smtClean="0">
                <a:latin typeface="+mj-lt"/>
              </a:rPr>
              <a:t>First Term Course Completion Rates</a:t>
            </a:r>
          </a:p>
          <a:p>
            <a:pPr lvl="0" algn="l"/>
            <a:endParaRPr lang="en-US" altLang="zh-CN" sz="2000" dirty="0">
              <a:latin typeface="+mj-lt"/>
            </a:endParaRPr>
          </a:p>
          <a:p>
            <a:pPr lvl="0" algn="l"/>
            <a:endParaRPr lang="en-US" altLang="zh-CN" sz="2000" dirty="0" smtClean="0">
              <a:latin typeface="+mj-lt"/>
            </a:endParaRPr>
          </a:p>
          <a:p>
            <a:pPr lvl="0" algn="l"/>
            <a:endParaRPr lang="en-US" sz="2000" dirty="0" smtClean="0">
              <a:latin typeface="+mj-lt"/>
            </a:endParaRPr>
          </a:p>
          <a:p>
            <a:pPr marL="342900" lvl="0" indent="-342900" algn="l">
              <a:buAutoNum type="arabicPeriod"/>
            </a:pPr>
            <a:endParaRPr lang="en-US" sz="2000" dirty="0" smtClean="0">
              <a:latin typeface="+mj-lt"/>
            </a:endParaRPr>
          </a:p>
          <a:p>
            <a:pPr lvl="0" algn="l"/>
            <a:endParaRPr lang="en-US" sz="2000" dirty="0" smtClean="0">
              <a:latin typeface="+mj-lt"/>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Students </a:t>
            </a:r>
            <a:r>
              <a:rPr lang="en-US" sz="1200" dirty="0">
                <a:latin typeface="Arial" panose="020B0604020202020204" pitchFamily="34" charset="0"/>
                <a:cs typeface="Arial" panose="020B0604020202020204" pitchFamily="34" charset="0"/>
              </a:rPr>
              <a:t>with </a:t>
            </a:r>
            <a:r>
              <a:rPr lang="en-US" sz="1200" dirty="0" smtClean="0">
                <a:latin typeface="Arial" panose="020B0604020202020204" pitchFamily="34" charset="0"/>
                <a:cs typeface="Arial" panose="020B0604020202020204" pitchFamily="34" charset="0"/>
              </a:rPr>
              <a:t>a GPA </a:t>
            </a:r>
            <a:r>
              <a:rPr lang="en-US" sz="1200" dirty="0">
                <a:latin typeface="Arial" panose="020B0604020202020204" pitchFamily="34" charset="0"/>
                <a:cs typeface="Arial" panose="020B0604020202020204" pitchFamily="34" charset="0"/>
              </a:rPr>
              <a:t>below 2.51 have a significantly lower course completion rate than students with </a:t>
            </a:r>
            <a:r>
              <a:rPr lang="en-US" sz="1200" dirty="0" smtClean="0">
                <a:latin typeface="Arial" panose="020B0604020202020204" pitchFamily="34" charset="0"/>
                <a:cs typeface="Arial" panose="020B0604020202020204" pitchFamily="34" charset="0"/>
              </a:rPr>
              <a:t>a GPA of 2.51 and </a:t>
            </a:r>
            <a:r>
              <a:rPr lang="en-US" sz="1200" dirty="0">
                <a:latin typeface="Arial" panose="020B0604020202020204" pitchFamily="34" charset="0"/>
                <a:cs typeface="Arial" panose="020B0604020202020204" pitchFamily="34" charset="0"/>
              </a:rPr>
              <a:t>higher. </a:t>
            </a:r>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average first term completion rate for all students is 89%, so the study population with GPAs </a:t>
            </a:r>
            <a:r>
              <a:rPr lang="en-US" sz="1200" dirty="0" smtClean="0">
                <a:latin typeface="Arial" panose="020B0604020202020204" pitchFamily="34" charset="0"/>
                <a:cs typeface="Arial" panose="020B0604020202020204" pitchFamily="34" charset="0"/>
              </a:rPr>
              <a:t>above 2.51 have above </a:t>
            </a:r>
            <a:r>
              <a:rPr lang="en-US" sz="1200" dirty="0">
                <a:latin typeface="Arial" panose="020B0604020202020204" pitchFamily="34" charset="0"/>
                <a:cs typeface="Arial" panose="020B0604020202020204" pitchFamily="34" charset="0"/>
              </a:rPr>
              <a:t>the average </a:t>
            </a:r>
            <a:r>
              <a:rPr lang="en-US" sz="1200" dirty="0" smtClean="0">
                <a:latin typeface="Arial" panose="020B0604020202020204" pitchFamily="34" charset="0"/>
                <a:cs typeface="Arial" panose="020B0604020202020204" pitchFamily="34" charset="0"/>
              </a:rPr>
              <a:t>rate for </a:t>
            </a:r>
            <a:r>
              <a:rPr lang="en-US" sz="1200" dirty="0">
                <a:latin typeface="Arial" panose="020B0604020202020204" pitchFamily="34" charset="0"/>
                <a:cs typeface="Arial" panose="020B0604020202020204" pitchFamily="34" charset="0"/>
              </a:rPr>
              <a:t>course completion.</a:t>
            </a:r>
          </a:p>
          <a:p>
            <a:pPr algn="l"/>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This </a:t>
            </a:r>
            <a:r>
              <a:rPr lang="en-US" sz="1200" dirty="0">
                <a:latin typeface="Arial" panose="020B0604020202020204" pitchFamily="34" charset="0"/>
                <a:cs typeface="Arial" panose="020B0604020202020204" pitchFamily="34" charset="0"/>
              </a:rPr>
              <a:t>difference is statistically significant (P-value &lt;0.01)</a:t>
            </a: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608599497"/>
              </p:ext>
            </p:extLst>
          </p:nvPr>
        </p:nvGraphicFramePr>
        <p:xfrm>
          <a:off x="914400" y="3124201"/>
          <a:ext cx="5105400" cy="1641474"/>
        </p:xfrm>
        <a:graphic>
          <a:graphicData uri="http://schemas.openxmlformats.org/drawingml/2006/table">
            <a:tbl>
              <a:tblPr/>
              <a:tblGrid>
                <a:gridCol w="2386377">
                  <a:extLst>
                    <a:ext uri="{9D8B030D-6E8A-4147-A177-3AD203B41FA5}">
                      <a16:colId xmlns:a16="http://schemas.microsoft.com/office/drawing/2014/main" xmlns="" val="1593790088"/>
                    </a:ext>
                  </a:extLst>
                </a:gridCol>
                <a:gridCol w="1287197">
                  <a:extLst>
                    <a:ext uri="{9D8B030D-6E8A-4147-A177-3AD203B41FA5}">
                      <a16:colId xmlns:a16="http://schemas.microsoft.com/office/drawing/2014/main" xmlns="" val="2337926719"/>
                    </a:ext>
                  </a:extLst>
                </a:gridCol>
                <a:gridCol w="1431826">
                  <a:extLst>
                    <a:ext uri="{9D8B030D-6E8A-4147-A177-3AD203B41FA5}">
                      <a16:colId xmlns:a16="http://schemas.microsoft.com/office/drawing/2014/main" xmlns="" val="3065905597"/>
                    </a:ext>
                  </a:extLst>
                </a:gridCol>
              </a:tblGrid>
              <a:tr h="280252">
                <a:tc gridSpan="3">
                  <a:txBody>
                    <a:bodyPr/>
                    <a:lstStyle/>
                    <a:p>
                      <a:pPr algn="l" fontAlgn="ctr"/>
                      <a:r>
                        <a:rPr lang="en-US" sz="1100" b="1" i="0" u="none" strike="noStrike">
                          <a:solidFill>
                            <a:srgbClr val="FFFFFF"/>
                          </a:solidFill>
                          <a:effectLst/>
                          <a:latin typeface="Arial" panose="020B0604020202020204" pitchFamily="34" charset="0"/>
                        </a:rPr>
                        <a:t>First Term Course Success Rates</a:t>
                      </a:r>
                    </a:p>
                  </a:txBody>
                  <a:tcPr marL="12001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68993853"/>
                  </a:ext>
                </a:extLst>
              </a:tr>
              <a:tr h="280252">
                <a:tc>
                  <a:txBody>
                    <a:bodyPr/>
                    <a:lstStyle/>
                    <a:p>
                      <a:pPr algn="ctr" fontAlgn="ctr"/>
                      <a:r>
                        <a:rPr lang="en-US" sz="1100" b="1" i="0" u="none" strike="noStrike">
                          <a:solidFill>
                            <a:srgbClr val="FFFFFF"/>
                          </a:solidFill>
                          <a:effectLst/>
                          <a:latin typeface="Arial" panose="020B0604020202020204" pitchFamily="34" charset="0"/>
                        </a:rPr>
                        <a:t>High School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ctr" fontAlgn="ctr"/>
                      <a:r>
                        <a:rPr lang="en-US" sz="1100" b="1" i="0" u="none" strike="noStrike">
                          <a:solidFill>
                            <a:srgbClr val="FFFFFF"/>
                          </a:solidFill>
                          <a:effectLst/>
                          <a:latin typeface="Arial" panose="020B0604020202020204" pitchFamily="34" charset="0"/>
                        </a:rPr>
                        <a:t>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ctr" fontAlgn="ctr"/>
                      <a:r>
                        <a:rPr lang="en-US" sz="1100" b="1" i="0" u="none" strike="noStrike">
                          <a:solidFill>
                            <a:srgbClr val="FFFFFF"/>
                          </a:solidFill>
                          <a:effectLst/>
                          <a:latin typeface="Arial" panose="020B0604020202020204" pitchFamily="34" charset="0"/>
                        </a:rPr>
                        <a:t>Rate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extLst>
                  <a:ext uri="{0D108BD9-81ED-4DB2-BD59-A6C34878D82A}">
                    <a16:rowId xmlns:a16="http://schemas.microsoft.com/office/drawing/2014/main" xmlns="" val="1925115489"/>
                  </a:ext>
                </a:extLst>
              </a:tr>
              <a:tr h="266906">
                <a:tc>
                  <a:txBody>
                    <a:bodyPr/>
                    <a:lstStyle/>
                    <a:p>
                      <a:pPr algn="l" fontAlgn="ctr"/>
                      <a:r>
                        <a:rPr lang="en-US" sz="1000" b="0" i="0" u="none" strike="noStrike">
                          <a:solidFill>
                            <a:srgbClr val="000000"/>
                          </a:solidFill>
                          <a:effectLst/>
                          <a:latin typeface="Arial" panose="020B0604020202020204" pitchFamily="34" charset="0"/>
                        </a:rPr>
                        <a:t>4.51 to 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1871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75.2%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33262261"/>
                  </a:ext>
                </a:extLst>
              </a:tr>
              <a:tr h="266906">
                <a:tc>
                  <a:txBody>
                    <a:bodyPr/>
                    <a:lstStyle/>
                    <a:p>
                      <a:pPr algn="l" fontAlgn="ctr"/>
                      <a:r>
                        <a:rPr lang="en-US" sz="1000" b="0" i="0" u="none" strike="noStrike">
                          <a:solidFill>
                            <a:srgbClr val="000000"/>
                          </a:solidFill>
                          <a:effectLst/>
                          <a:latin typeface="Arial" panose="020B0604020202020204" pitchFamily="34" charset="0"/>
                        </a:rPr>
                        <a:t>3.51 to 4.50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1,218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Arial" panose="020B0604020202020204" pitchFamily="34" charset="0"/>
                        </a:rPr>
                        <a:t>69.0%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234"/>
                    </a:solidFill>
                  </a:tcPr>
                </a:tc>
                <a:extLst>
                  <a:ext uri="{0D108BD9-81ED-4DB2-BD59-A6C34878D82A}">
                    <a16:rowId xmlns:a16="http://schemas.microsoft.com/office/drawing/2014/main" xmlns="" val="1877852968"/>
                  </a:ext>
                </a:extLst>
              </a:tr>
              <a:tr h="266906">
                <a:tc>
                  <a:txBody>
                    <a:bodyPr/>
                    <a:lstStyle/>
                    <a:p>
                      <a:pPr algn="l" fontAlgn="ctr"/>
                      <a:r>
                        <a:rPr lang="en-US" sz="1000" b="0" i="0" u="none" strike="noStrike">
                          <a:solidFill>
                            <a:srgbClr val="000000"/>
                          </a:solidFill>
                          <a:effectLst/>
                          <a:latin typeface="Arial" panose="020B0604020202020204" pitchFamily="34" charset="0"/>
                        </a:rPr>
                        <a:t>2.51 to 3.50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1,399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68.5%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953736299"/>
                  </a:ext>
                </a:extLst>
              </a:tr>
              <a:tr h="280252">
                <a:tc>
                  <a:txBody>
                    <a:bodyPr/>
                    <a:lstStyle/>
                    <a:p>
                      <a:pPr algn="l" fontAlgn="ctr"/>
                      <a:r>
                        <a:rPr lang="en-US" sz="1000" b="0" i="0" u="none" strike="noStrike">
                          <a:solidFill>
                            <a:srgbClr val="000000"/>
                          </a:solidFill>
                          <a:effectLst/>
                          <a:latin typeface="Arial" panose="020B0604020202020204" pitchFamily="34" charset="0"/>
                        </a:rPr>
                        <a:t>2.5 and Below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652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Arial" panose="020B0604020202020204" pitchFamily="34" charset="0"/>
                        </a:rPr>
                        <a:t>53.5%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907812227"/>
                  </a:ext>
                </a:extLst>
              </a:tr>
            </a:tbl>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083" y="3276601"/>
            <a:ext cx="1497220" cy="1497220"/>
          </a:xfrm>
          <a:prstGeom prst="rect">
            <a:avLst/>
          </a:prstGeom>
        </p:spPr>
      </p:pic>
    </p:spTree>
    <p:extLst>
      <p:ext uri="{BB962C8B-B14F-4D97-AF65-F5344CB8AC3E}">
        <p14:creationId xmlns:p14="http://schemas.microsoft.com/office/powerpoint/2010/main" val="4033018862"/>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a:t>
            </a:r>
            <a:r>
              <a:rPr lang="en-US" altLang="zh-CN" sz="2000" b="1" kern="0" dirty="0" smtClean="0">
                <a:solidFill>
                  <a:srgbClr val="FFFFFF"/>
                </a:solidFill>
                <a:latin typeface="Lucida Grande"/>
              </a:rPr>
              <a:t>GPA a </a:t>
            </a:r>
            <a:r>
              <a:rPr lang="en-US" altLang="zh-CN" sz="2000" b="1" kern="0" dirty="0">
                <a:solidFill>
                  <a:srgbClr val="FFFFFF"/>
                </a:solidFill>
                <a:latin typeface="Lucida Grande"/>
              </a:rPr>
              <a:t>Predictor of College Student </a:t>
            </a:r>
            <a:r>
              <a:rPr lang="en-US" altLang="zh-CN" sz="2000" b="1" kern="0" dirty="0" smtClean="0">
                <a:solidFill>
                  <a:srgbClr val="FFFFFF"/>
                </a:solidFill>
                <a:latin typeface="Lucida Grande"/>
              </a:rPr>
              <a:t>Success? </a:t>
            </a:r>
            <a:endParaRPr lang="en-US" altLang="zh-CN" sz="2000" b="1" kern="0" dirty="0">
              <a:solidFill>
                <a:srgbClr val="FFFFFF"/>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703289" y="1890675"/>
            <a:ext cx="7772400" cy="536575"/>
          </a:xfrm>
        </p:spPr>
        <p:txBody>
          <a:bodyPr/>
          <a:lstStyle/>
          <a:p>
            <a:r>
              <a:rPr lang="en-US" sz="2400" b="1" dirty="0">
                <a:solidFill>
                  <a:srgbClr val="C00000"/>
                </a:solidFill>
                <a:latin typeface="+mn-lt"/>
                <a:cs typeface="Arial" panose="020B0604020202020204" pitchFamily="34" charset="0"/>
              </a:rPr>
              <a:t>Study </a:t>
            </a:r>
            <a:r>
              <a:rPr lang="en-US" sz="2400" b="1" dirty="0" smtClean="0">
                <a:solidFill>
                  <a:srgbClr val="C00000"/>
                </a:solidFill>
                <a:latin typeface="+mn-lt"/>
                <a:cs typeface="Arial" panose="020B0604020202020204" pitchFamily="34" charset="0"/>
              </a:rPr>
              <a:t>Outcome 3: First Term Course Success Rate</a:t>
            </a:r>
            <a:endParaRPr lang="en-US" sz="2400" b="1" dirty="0">
              <a:solidFill>
                <a:srgbClr val="C00000"/>
              </a:solidFill>
              <a:latin typeface="+mn-lt"/>
              <a:cs typeface="Arial" panose="020B0604020202020204" pitchFamily="34" charset="0"/>
            </a:endParaRPr>
          </a:p>
        </p:txBody>
      </p:sp>
      <p:sp>
        <p:nvSpPr>
          <p:cNvPr id="6" name="Subtitle 5"/>
          <p:cNvSpPr>
            <a:spLocks noGrp="1"/>
          </p:cNvSpPr>
          <p:nvPr>
            <p:ph type="subTitle" idx="1"/>
          </p:nvPr>
        </p:nvSpPr>
        <p:spPr>
          <a:xfrm>
            <a:off x="685800" y="2667000"/>
            <a:ext cx="7334250" cy="3429000"/>
          </a:xfrm>
        </p:spPr>
        <p:txBody>
          <a:bodyPr/>
          <a:lstStyle/>
          <a:p>
            <a:pPr lvl="0" algn="l"/>
            <a:r>
              <a:rPr lang="en-US" altLang="zh-CN" sz="1400" dirty="0" smtClean="0">
                <a:latin typeface="Arial" panose="020B0604020202020204" pitchFamily="34" charset="0"/>
                <a:cs typeface="Arial" panose="020B0604020202020204" pitchFamily="34" charset="0"/>
              </a:rPr>
              <a:t>Academic Transfer and Workforce Students </a:t>
            </a:r>
          </a:p>
          <a:p>
            <a:pPr lvl="0" algn="l"/>
            <a:endParaRPr lang="en-US" altLang="zh-CN" sz="1400" dirty="0">
              <a:latin typeface="Arial" panose="020B0604020202020204" pitchFamily="34" charset="0"/>
              <a:cs typeface="Arial" panose="020B0604020202020204" pitchFamily="34" charset="0"/>
            </a:endParaRPr>
          </a:p>
          <a:p>
            <a:pPr lvl="0" algn="l"/>
            <a:endParaRPr lang="en-US" altLang="zh-CN" sz="1400" dirty="0" smtClean="0">
              <a:latin typeface="Arial" panose="020B0604020202020204" pitchFamily="34" charset="0"/>
              <a:cs typeface="Arial" panose="020B0604020202020204" pitchFamily="34" charset="0"/>
            </a:endParaRPr>
          </a:p>
          <a:p>
            <a:pPr lvl="0" algn="l"/>
            <a:endParaRPr lang="en-US" altLang="zh-CN" sz="1400" dirty="0">
              <a:latin typeface="Arial" panose="020B0604020202020204" pitchFamily="34" charset="0"/>
              <a:cs typeface="Arial" panose="020B0604020202020204" pitchFamily="34" charset="0"/>
            </a:endParaRPr>
          </a:p>
          <a:p>
            <a:pPr lvl="0" algn="l"/>
            <a:endParaRPr lang="en-US" altLang="zh-CN" sz="1400" dirty="0" smtClean="0">
              <a:latin typeface="Arial" panose="020B0604020202020204" pitchFamily="34" charset="0"/>
              <a:cs typeface="Arial" panose="020B0604020202020204" pitchFamily="34" charset="0"/>
            </a:endParaRPr>
          </a:p>
          <a:p>
            <a:pPr lvl="0" algn="l"/>
            <a:endParaRPr lang="en-US" altLang="zh-CN" sz="1400" dirty="0">
              <a:latin typeface="Arial" panose="020B0604020202020204" pitchFamily="34" charset="0"/>
              <a:cs typeface="Arial" panose="020B0604020202020204" pitchFamily="34" charset="0"/>
            </a:endParaRPr>
          </a:p>
          <a:p>
            <a:pPr lvl="0" algn="l"/>
            <a:endParaRPr lang="en-US" altLang="zh-CN" sz="1400" dirty="0" smtClean="0">
              <a:latin typeface="Arial" panose="020B0604020202020204" pitchFamily="34" charset="0"/>
              <a:cs typeface="Arial" panose="020B0604020202020204" pitchFamily="34" charset="0"/>
            </a:endParaRPr>
          </a:p>
          <a:p>
            <a:pPr lvl="0" algn="l"/>
            <a:endParaRPr lang="en-US" altLang="zh-CN" sz="1400" dirty="0">
              <a:latin typeface="Arial" panose="020B0604020202020204" pitchFamily="34" charset="0"/>
              <a:cs typeface="Arial" panose="020B0604020202020204" pitchFamily="34" charset="0"/>
            </a:endParaRPr>
          </a:p>
          <a:p>
            <a:pPr lvl="0" algn="l"/>
            <a:endParaRPr lang="en-US" altLang="zh-CN" sz="1400" dirty="0" smtClean="0">
              <a:latin typeface="Arial" panose="020B0604020202020204" pitchFamily="34" charset="0"/>
              <a:cs typeface="Arial" panose="020B0604020202020204" pitchFamily="34" charset="0"/>
            </a:endParaRPr>
          </a:p>
          <a:p>
            <a:pPr lvl="0" algn="l"/>
            <a:endParaRPr lang="en-US" altLang="zh-CN" sz="1400" dirty="0">
              <a:latin typeface="Arial" panose="020B0604020202020204" pitchFamily="34" charset="0"/>
              <a:cs typeface="Arial" panose="020B0604020202020204" pitchFamily="34" charset="0"/>
            </a:endParaRPr>
          </a:p>
          <a:p>
            <a:pPr marL="171450" lvl="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Students with </a:t>
            </a:r>
            <a:r>
              <a:rPr lang="en-US" sz="1200" dirty="0" smtClean="0">
                <a:latin typeface="Arial" panose="020B0604020202020204" pitchFamily="34" charset="0"/>
                <a:cs typeface="Arial" panose="020B0604020202020204" pitchFamily="34" charset="0"/>
              </a:rPr>
              <a:t>a GPA </a:t>
            </a:r>
            <a:r>
              <a:rPr lang="en-US" sz="1200" dirty="0">
                <a:latin typeface="Arial" panose="020B0604020202020204" pitchFamily="34" charset="0"/>
                <a:cs typeface="Arial" panose="020B0604020202020204" pitchFamily="34" charset="0"/>
              </a:rPr>
              <a:t>below 2.51 have a significantly lower course completion rate than students with </a:t>
            </a:r>
            <a:r>
              <a:rPr lang="en-US" sz="1200" dirty="0" smtClean="0">
                <a:latin typeface="Arial" panose="020B0604020202020204" pitchFamily="34" charset="0"/>
                <a:cs typeface="Arial" panose="020B0604020202020204" pitchFamily="34" charset="0"/>
              </a:rPr>
              <a:t>a GPA of 2.51 </a:t>
            </a:r>
            <a:r>
              <a:rPr lang="en-US" sz="1200" dirty="0">
                <a:latin typeface="Arial" panose="020B0604020202020204" pitchFamily="34" charset="0"/>
                <a:cs typeface="Arial" panose="020B0604020202020204" pitchFamily="34" charset="0"/>
              </a:rPr>
              <a:t>and higher. </a:t>
            </a:r>
          </a:p>
          <a:p>
            <a:pPr marL="171450" lvl="0" indent="-171450" algn="l">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 </a:t>
            </a:r>
            <a:r>
              <a:rPr lang="en-US" sz="1200" dirty="0">
                <a:latin typeface="Arial" panose="020B0604020202020204" pitchFamily="34" charset="0"/>
                <a:cs typeface="Arial" panose="020B0604020202020204" pitchFamily="34" charset="0"/>
              </a:rPr>
              <a:t>Workforce program data, students in the 2.51 to 3.50 range have a higher rate of completion than students in the 3.51 to 4.51 range. This may be due to the grouping of the students within the quartiles.</a:t>
            </a:r>
            <a:endParaRPr lang="en-US" sz="1200" dirty="0" smtClean="0">
              <a:latin typeface="Arial" panose="020B0604020202020204" pitchFamily="34" charset="0"/>
              <a:cs typeface="Arial" panose="020B0604020202020204" pitchFamily="34" charset="0"/>
            </a:endParaRPr>
          </a:p>
          <a:p>
            <a:pPr marL="342900" lvl="0" indent="-342900" algn="l">
              <a:buAutoNum type="arabicPeriod"/>
            </a:pPr>
            <a:endParaRPr lang="en-US" sz="2000" dirty="0" smtClean="0">
              <a:latin typeface="+mj-lt"/>
            </a:endParaRPr>
          </a:p>
          <a:p>
            <a:pPr lvl="0" algn="l"/>
            <a:endParaRPr lang="en-US" sz="2000" dirty="0" smtClean="0">
              <a:latin typeface="+mj-lt"/>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996131933"/>
              </p:ext>
            </p:extLst>
          </p:nvPr>
        </p:nvGraphicFramePr>
        <p:xfrm>
          <a:off x="659476" y="3171712"/>
          <a:ext cx="4191000" cy="21622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1601036327"/>
              </p:ext>
            </p:extLst>
          </p:nvPr>
        </p:nvGraphicFramePr>
        <p:xfrm>
          <a:off x="4876800" y="3171712"/>
          <a:ext cx="3810001" cy="2155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12405690"/>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685800"/>
            <a:ext cx="4114800" cy="1035464"/>
          </a:xfrm>
        </p:spPr>
        <p:txBody>
          <a:bodyPr/>
          <a:lstStyle/>
          <a:p>
            <a:pPr marL="0" lvl="0" indent="0"/>
            <a:r>
              <a:rPr lang="en-US" sz="3200" b="1" dirty="0" smtClean="0">
                <a:solidFill>
                  <a:schemeClr val="bg1"/>
                </a:solidFill>
              </a:rPr>
              <a:t>Presenters</a:t>
            </a:r>
            <a:endParaRPr lang="en-US" sz="3200" dirty="0">
              <a:solidFill>
                <a:schemeClr val="bg1"/>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578" t="4536" r="14549" b="38190"/>
          <a:stretch/>
        </p:blipFill>
        <p:spPr>
          <a:xfrm>
            <a:off x="6332552" y="1905000"/>
            <a:ext cx="2286000" cy="2743200"/>
          </a:xfrm>
        </p:spPr>
      </p:pic>
      <p:sp>
        <p:nvSpPr>
          <p:cNvPr id="6" name="Content Placeholder 3"/>
          <p:cNvSpPr txBox="1">
            <a:spLocks/>
          </p:cNvSpPr>
          <p:nvPr/>
        </p:nvSpPr>
        <p:spPr>
          <a:xfrm>
            <a:off x="2971800" y="1950450"/>
            <a:ext cx="3360752" cy="24685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lgn="r" defTabSz="914400">
              <a:buFontTx/>
              <a:buNone/>
            </a:pPr>
            <a:r>
              <a:rPr lang="en-US" sz="2000" kern="0" dirty="0" smtClean="0">
                <a:solidFill>
                  <a:srgbClr val="C00000"/>
                </a:solidFill>
                <a:latin typeface="Arial" panose="020B0604020202020204" pitchFamily="34" charset="0"/>
                <a:cs typeface="Arial" panose="020B0604020202020204" pitchFamily="34" charset="0"/>
              </a:rPr>
              <a:t>Mei Wang, M.S.</a:t>
            </a:r>
          </a:p>
          <a:p>
            <a:pPr marL="0" indent="0" algn="r" defTabSz="914400">
              <a:buNone/>
            </a:pPr>
            <a:r>
              <a:rPr lang="en-US" sz="2000" kern="0" dirty="0" smtClean="0">
                <a:latin typeface="Arial" panose="020B0604020202020204" pitchFamily="34" charset="0"/>
                <a:cs typeface="Arial" panose="020B0604020202020204" pitchFamily="34" charset="0"/>
              </a:rPr>
              <a:t>Professional Analyst II</a:t>
            </a:r>
          </a:p>
          <a:p>
            <a:pPr marL="0" indent="0" algn="r" defTabSz="914400">
              <a:buNone/>
            </a:pPr>
            <a:r>
              <a:rPr lang="en-US" sz="2000" kern="0" dirty="0" smtClean="0">
                <a:latin typeface="Arial" panose="020B0604020202020204" pitchFamily="34" charset="0"/>
                <a:cs typeface="Arial" panose="020B0604020202020204" pitchFamily="34" charset="0"/>
              </a:rPr>
              <a:t>Analytics and Institutional Reporting</a:t>
            </a:r>
          </a:p>
          <a:p>
            <a:pPr marL="0" indent="0" algn="r" defTabSz="914400">
              <a:buNone/>
            </a:pPr>
            <a:r>
              <a:rPr lang="en-US" sz="2000" kern="0" dirty="0" smtClean="0">
                <a:latin typeface="Arial" panose="020B0604020202020204" pitchFamily="34" charset="0"/>
                <a:cs typeface="Arial" panose="020B0604020202020204" pitchFamily="34" charset="0"/>
              </a:rPr>
              <a:t>At LSC for 4 Years</a:t>
            </a:r>
          </a:p>
          <a:p>
            <a:pPr marL="0" indent="0" algn="ctr" defTabSz="914400">
              <a:buFontTx/>
              <a:buNone/>
            </a:pPr>
            <a:endParaRPr lang="en-US" sz="4400" kern="0" dirty="0" smtClean="0">
              <a:latin typeface="Arial" panose="020B0604020202020204" pitchFamily="34" charset="0"/>
              <a:cs typeface="Arial" panose="020B0604020202020204" pitchFamily="34" charset="0"/>
            </a:endParaRPr>
          </a:p>
          <a:p>
            <a:pPr marL="0" indent="0" algn="ctr" defTabSz="914400">
              <a:buFontTx/>
              <a:buNone/>
            </a:pPr>
            <a:endParaRPr lang="en-US" sz="4400" kern="0" dirty="0" smtClean="0"/>
          </a:p>
        </p:txBody>
      </p:sp>
      <p:pic>
        <p:nvPicPr>
          <p:cNvPr id="3" name="Picture 2"/>
          <p:cNvPicPr>
            <a:picLocks noChangeAspect="1"/>
          </p:cNvPicPr>
          <p:nvPr/>
        </p:nvPicPr>
        <p:blipFill rotWithShape="1">
          <a:blip r:embed="rId3"/>
          <a:srcRect t="616" r="12076" b="24370"/>
          <a:stretch/>
        </p:blipFill>
        <p:spPr>
          <a:xfrm>
            <a:off x="547323" y="3611670"/>
            <a:ext cx="2235266" cy="2872047"/>
          </a:xfrm>
          <a:prstGeom prst="rect">
            <a:avLst/>
          </a:prstGeom>
        </p:spPr>
      </p:pic>
      <p:sp>
        <p:nvSpPr>
          <p:cNvPr id="7" name="Content Placeholder 3"/>
          <p:cNvSpPr txBox="1">
            <a:spLocks/>
          </p:cNvSpPr>
          <p:nvPr/>
        </p:nvSpPr>
        <p:spPr>
          <a:xfrm>
            <a:off x="2971800" y="4648200"/>
            <a:ext cx="3886200" cy="183551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defTabSz="914400">
              <a:buFontTx/>
              <a:buNone/>
            </a:pPr>
            <a:r>
              <a:rPr lang="en-US" sz="2000" kern="0" dirty="0" smtClean="0">
                <a:solidFill>
                  <a:srgbClr val="C00000"/>
                </a:solidFill>
                <a:latin typeface="Arial" panose="020B0604020202020204" pitchFamily="34" charset="0"/>
                <a:cs typeface="Arial" panose="020B0604020202020204" pitchFamily="34" charset="0"/>
              </a:rPr>
              <a:t>Deseree Probasco, M.A.</a:t>
            </a:r>
          </a:p>
          <a:p>
            <a:pPr marL="0" indent="0" defTabSz="914400">
              <a:buNone/>
            </a:pPr>
            <a:r>
              <a:rPr lang="en-US" sz="2000" kern="0" dirty="0" smtClean="0">
                <a:latin typeface="Arial" panose="020B0604020202020204" pitchFamily="34" charset="0"/>
                <a:cs typeface="Arial" panose="020B0604020202020204" pitchFamily="34" charset="0"/>
              </a:rPr>
              <a:t>Manager, IR</a:t>
            </a:r>
          </a:p>
          <a:p>
            <a:pPr marL="0" indent="0" defTabSz="914400">
              <a:buNone/>
            </a:pPr>
            <a:r>
              <a:rPr lang="en-US" sz="2000" kern="0" dirty="0" smtClean="0">
                <a:latin typeface="Arial" panose="020B0604020202020204" pitchFamily="34" charset="0"/>
                <a:cs typeface="Arial" panose="020B0604020202020204" pitchFamily="34" charset="0"/>
              </a:rPr>
              <a:t>Analytics and Institutional Reporting</a:t>
            </a:r>
          </a:p>
          <a:p>
            <a:pPr marL="0" indent="0" defTabSz="914400">
              <a:buNone/>
            </a:pPr>
            <a:r>
              <a:rPr lang="en-US" sz="2000" kern="0" dirty="0" smtClean="0">
                <a:latin typeface="Arial" panose="020B0604020202020204" pitchFamily="34" charset="0"/>
                <a:cs typeface="Arial" panose="020B0604020202020204" pitchFamily="34" charset="0"/>
              </a:rPr>
              <a:t>At LSC for 10 Years</a:t>
            </a:r>
          </a:p>
          <a:p>
            <a:pPr marL="0" indent="0" algn="ctr" defTabSz="914400">
              <a:buFontTx/>
              <a:buNone/>
            </a:pPr>
            <a:endParaRPr lang="en-US" sz="4400" kern="0" dirty="0" smtClean="0">
              <a:latin typeface="Arial" panose="020B0604020202020204" pitchFamily="34" charset="0"/>
              <a:cs typeface="Arial" panose="020B0604020202020204" pitchFamily="34" charset="0"/>
            </a:endParaRPr>
          </a:p>
          <a:p>
            <a:pPr marL="0" indent="0" algn="ctr" defTabSz="914400">
              <a:buFontTx/>
              <a:buNone/>
            </a:pPr>
            <a:endParaRPr lang="en-US" sz="4400" kern="0" dirty="0" smtClean="0"/>
          </a:p>
        </p:txBody>
      </p:sp>
      <p:pic>
        <p:nvPicPr>
          <p:cNvPr id="8" name="Picture 2" descr="LSC Analytics  Institutional Reporting Secondary Logo-Horizontal-540_B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24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a:t>
            </a:r>
            <a:r>
              <a:rPr lang="en-US" altLang="zh-CN" sz="2000" b="1" kern="0" dirty="0" smtClean="0">
                <a:solidFill>
                  <a:srgbClr val="FFFFFF"/>
                </a:solidFill>
                <a:latin typeface="Lucida Grande"/>
              </a:rPr>
              <a:t>Success? </a:t>
            </a:r>
            <a:endParaRPr lang="en-US" altLang="zh-CN" sz="2000" b="1" kern="0" dirty="0">
              <a:solidFill>
                <a:srgbClr val="FFFFFF"/>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1954528"/>
            <a:ext cx="7772400" cy="536575"/>
          </a:xfrm>
        </p:spPr>
        <p:txBody>
          <a:bodyPr/>
          <a:lstStyle/>
          <a:p>
            <a:r>
              <a:rPr lang="en-US" sz="2400" b="1" dirty="0">
                <a:solidFill>
                  <a:srgbClr val="C00000"/>
                </a:solidFill>
                <a:latin typeface="+mn-lt"/>
                <a:cs typeface="Arial" panose="020B0604020202020204" pitchFamily="34" charset="0"/>
              </a:rPr>
              <a:t>Study </a:t>
            </a:r>
            <a:r>
              <a:rPr lang="en-US" sz="2400" b="1" dirty="0" smtClean="0">
                <a:solidFill>
                  <a:srgbClr val="C00000"/>
                </a:solidFill>
                <a:latin typeface="+mn-lt"/>
                <a:cs typeface="Arial" panose="020B0604020202020204" pitchFamily="34" charset="0"/>
              </a:rPr>
              <a:t>Outcome 4: Graduation/Transfer Rate </a:t>
            </a:r>
            <a:r>
              <a:rPr lang="en-US" sz="1600" b="1" dirty="0" smtClean="0">
                <a:solidFill>
                  <a:srgbClr val="C00000"/>
                </a:solidFill>
                <a:latin typeface="Arial" panose="020B0604020202020204" pitchFamily="34" charset="0"/>
                <a:cs typeface="Arial" panose="020B0604020202020204" pitchFamily="34" charset="0"/>
              </a:rPr>
              <a:t/>
            </a:r>
            <a:br>
              <a:rPr lang="en-US" sz="1600" b="1" dirty="0" smtClean="0">
                <a:solidFill>
                  <a:srgbClr val="C00000"/>
                </a:solidFill>
                <a:latin typeface="Arial" panose="020B0604020202020204" pitchFamily="34" charset="0"/>
                <a:cs typeface="Arial" panose="020B0604020202020204" pitchFamily="34" charset="0"/>
              </a:rPr>
            </a:br>
            <a:endParaRPr lang="en-US" sz="1600" b="1" dirty="0">
              <a:solidFill>
                <a:srgbClr val="C0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685800" y="2667000"/>
            <a:ext cx="7334250" cy="3429000"/>
          </a:xfrm>
        </p:spPr>
        <p:txBody>
          <a:bodyPr/>
          <a:lstStyle/>
          <a:p>
            <a:pPr lvl="0" algn="l"/>
            <a:r>
              <a:rPr lang="en-US" altLang="zh-CN" sz="2000" dirty="0">
                <a:latin typeface="+mj-lt"/>
              </a:rPr>
              <a:t>Graduation/Transfer </a:t>
            </a:r>
            <a:r>
              <a:rPr lang="en-US" altLang="zh-CN" sz="2000" dirty="0" smtClean="0">
                <a:latin typeface="+mj-lt"/>
              </a:rPr>
              <a:t>Rate</a:t>
            </a:r>
          </a:p>
          <a:p>
            <a:pPr lvl="0" algn="l"/>
            <a:endParaRPr lang="en-US" sz="2000" dirty="0" smtClean="0">
              <a:latin typeface="+mj-lt"/>
            </a:endParaRPr>
          </a:p>
          <a:p>
            <a:pPr marL="342900" lvl="0" indent="-342900" algn="l">
              <a:buAutoNum type="arabicPeriod"/>
            </a:pPr>
            <a:endParaRPr lang="en-US" sz="2000" dirty="0" smtClean="0">
              <a:latin typeface="+mj-lt"/>
            </a:endParaRPr>
          </a:p>
          <a:p>
            <a:pPr lvl="0" algn="l"/>
            <a:endParaRPr lang="en-US" sz="2000" dirty="0" smtClean="0">
              <a:latin typeface="+mj-lt"/>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Students with a GPA </a:t>
            </a:r>
            <a:r>
              <a:rPr lang="en-US" sz="1200" dirty="0">
                <a:latin typeface="Arial" panose="020B0604020202020204" pitchFamily="34" charset="0"/>
                <a:cs typeface="Arial" panose="020B0604020202020204" pitchFamily="34" charset="0"/>
              </a:rPr>
              <a:t>below 2.51 have a significantly lower course completion rate than students with </a:t>
            </a:r>
            <a:r>
              <a:rPr lang="en-US" sz="1200" dirty="0" smtClean="0">
                <a:latin typeface="Arial" panose="020B0604020202020204" pitchFamily="34" charset="0"/>
                <a:cs typeface="Arial" panose="020B0604020202020204" pitchFamily="34" charset="0"/>
              </a:rPr>
              <a:t>a GPA of 2.51 and </a:t>
            </a:r>
            <a:r>
              <a:rPr lang="en-US" sz="1200" dirty="0">
                <a:latin typeface="Arial" panose="020B0604020202020204" pitchFamily="34" charset="0"/>
                <a:cs typeface="Arial" panose="020B0604020202020204" pitchFamily="34" charset="0"/>
              </a:rPr>
              <a:t>higher. </a:t>
            </a:r>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average first term completion rate for all students is 89%, so the study population with GPAs </a:t>
            </a:r>
            <a:r>
              <a:rPr lang="en-US" sz="1200" dirty="0" smtClean="0">
                <a:latin typeface="Arial" panose="020B0604020202020204" pitchFamily="34" charset="0"/>
                <a:cs typeface="Arial" panose="020B0604020202020204" pitchFamily="34" charset="0"/>
              </a:rPr>
              <a:t>above 2.51 have above </a:t>
            </a:r>
            <a:r>
              <a:rPr lang="en-US" sz="1200" dirty="0">
                <a:latin typeface="Arial" panose="020B0604020202020204" pitchFamily="34" charset="0"/>
                <a:cs typeface="Arial" panose="020B0604020202020204" pitchFamily="34" charset="0"/>
              </a:rPr>
              <a:t>the average </a:t>
            </a:r>
            <a:r>
              <a:rPr lang="en-US" sz="1200" dirty="0" smtClean="0">
                <a:latin typeface="Arial" panose="020B0604020202020204" pitchFamily="34" charset="0"/>
                <a:cs typeface="Arial" panose="020B0604020202020204" pitchFamily="34" charset="0"/>
              </a:rPr>
              <a:t>rate for </a:t>
            </a:r>
            <a:r>
              <a:rPr lang="en-US" sz="1200" dirty="0">
                <a:latin typeface="Arial" panose="020B0604020202020204" pitchFamily="34" charset="0"/>
                <a:cs typeface="Arial" panose="020B0604020202020204" pitchFamily="34" charset="0"/>
              </a:rPr>
              <a:t>course completion.</a:t>
            </a:r>
          </a:p>
          <a:p>
            <a:pPr algn="l"/>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This </a:t>
            </a:r>
            <a:r>
              <a:rPr lang="en-US" sz="1200" dirty="0">
                <a:latin typeface="Arial" panose="020B0604020202020204" pitchFamily="34" charset="0"/>
                <a:cs typeface="Arial" panose="020B0604020202020204" pitchFamily="34" charset="0"/>
              </a:rPr>
              <a:t>difference is statistically significant (P-value &lt;0.01)</a:t>
            </a: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02430088"/>
              </p:ext>
            </p:extLst>
          </p:nvPr>
        </p:nvGraphicFramePr>
        <p:xfrm>
          <a:off x="914400" y="3381230"/>
          <a:ext cx="4975098" cy="1171575"/>
        </p:xfrm>
        <a:graphic>
          <a:graphicData uri="http://schemas.openxmlformats.org/drawingml/2006/table">
            <a:tbl>
              <a:tblPr/>
              <a:tblGrid>
                <a:gridCol w="2325471">
                  <a:extLst>
                    <a:ext uri="{9D8B030D-6E8A-4147-A177-3AD203B41FA5}">
                      <a16:colId xmlns:a16="http://schemas.microsoft.com/office/drawing/2014/main" xmlns="" val="2376086042"/>
                    </a:ext>
                  </a:extLst>
                </a:gridCol>
                <a:gridCol w="1254345">
                  <a:extLst>
                    <a:ext uri="{9D8B030D-6E8A-4147-A177-3AD203B41FA5}">
                      <a16:colId xmlns:a16="http://schemas.microsoft.com/office/drawing/2014/main" xmlns="" val="1542524605"/>
                    </a:ext>
                  </a:extLst>
                </a:gridCol>
                <a:gridCol w="1395282">
                  <a:extLst>
                    <a:ext uri="{9D8B030D-6E8A-4147-A177-3AD203B41FA5}">
                      <a16:colId xmlns:a16="http://schemas.microsoft.com/office/drawing/2014/main" xmlns="" val="3950228076"/>
                    </a:ext>
                  </a:extLst>
                </a:gridCol>
              </a:tblGrid>
              <a:tr h="200025">
                <a:tc gridSpan="3">
                  <a:txBody>
                    <a:bodyPr/>
                    <a:lstStyle/>
                    <a:p>
                      <a:pPr algn="l" fontAlgn="ctr"/>
                      <a:r>
                        <a:rPr lang="en-US" sz="1100" b="1" i="0" u="none" strike="noStrike" dirty="0">
                          <a:solidFill>
                            <a:srgbClr val="FFFFFF"/>
                          </a:solidFill>
                          <a:effectLst/>
                          <a:latin typeface="Arial" panose="020B0604020202020204" pitchFamily="34" charset="0"/>
                        </a:rPr>
                        <a:t>Graduated or Transferred  to Other 4 year </a:t>
                      </a:r>
                      <a:r>
                        <a:rPr lang="en-US" sz="1100" b="1" i="0" u="none" strike="noStrike" dirty="0" smtClean="0">
                          <a:solidFill>
                            <a:srgbClr val="FFFFFF"/>
                          </a:solidFill>
                          <a:effectLst/>
                          <a:latin typeface="Arial" panose="020B0604020202020204" pitchFamily="34" charset="0"/>
                        </a:rPr>
                        <a:t>Institutions</a:t>
                      </a:r>
                      <a:endParaRPr lang="en-US" sz="1100" b="1" i="0" u="none" strike="noStrike" dirty="0">
                        <a:solidFill>
                          <a:srgbClr val="FFFFFF"/>
                        </a:solidFill>
                        <a:effectLst/>
                        <a:latin typeface="Arial" panose="020B0604020202020204" pitchFamily="34" charset="0"/>
                      </a:endParaRPr>
                    </a:p>
                  </a:txBody>
                  <a:tcPr marL="771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97244147"/>
                  </a:ext>
                </a:extLst>
              </a:tr>
              <a:tr h="200025">
                <a:tc>
                  <a:txBody>
                    <a:bodyPr/>
                    <a:lstStyle/>
                    <a:p>
                      <a:pPr algn="ctr" fontAlgn="ctr"/>
                      <a:r>
                        <a:rPr lang="en-US" sz="1100" b="1" i="0" u="none" strike="noStrike" dirty="0" smtClean="0">
                          <a:solidFill>
                            <a:srgbClr val="FFFFFF"/>
                          </a:solidFill>
                          <a:effectLst/>
                          <a:latin typeface="Arial" panose="020B0604020202020204" pitchFamily="34" charset="0"/>
                        </a:rPr>
                        <a:t>High </a:t>
                      </a:r>
                      <a:r>
                        <a:rPr lang="en-US" sz="1100" b="1" i="0" u="none" strike="noStrike" dirty="0">
                          <a:solidFill>
                            <a:srgbClr val="FFFFFF"/>
                          </a:solidFill>
                          <a:effectLst/>
                          <a:latin typeface="Arial" panose="020B0604020202020204" pitchFamily="34" charset="0"/>
                        </a:rPr>
                        <a:t>School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ctr" fontAlgn="ctr"/>
                      <a:r>
                        <a:rPr lang="en-US" sz="1100" b="1" i="0" u="none" strike="noStrike">
                          <a:solidFill>
                            <a:srgbClr val="FFFFFF"/>
                          </a:solidFill>
                          <a:effectLst/>
                          <a:latin typeface="Arial" panose="020B0604020202020204" pitchFamily="34" charset="0"/>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tc>
                  <a:txBody>
                    <a:bodyPr/>
                    <a:lstStyle/>
                    <a:p>
                      <a:pPr algn="ctr" fontAlgn="ctr"/>
                      <a:r>
                        <a:rPr lang="en-US" sz="1100" b="1" i="0" u="none" strike="noStrike">
                          <a:solidFill>
                            <a:srgbClr val="FFFFFF"/>
                          </a:solidFill>
                          <a:effectLst/>
                          <a:latin typeface="Arial" panose="020B0604020202020204" pitchFamily="34" charset="0"/>
                        </a:rPr>
                        <a:t>Rate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0838"/>
                    </a:solidFill>
                  </a:tcPr>
                </a:tc>
                <a:extLst>
                  <a:ext uri="{0D108BD9-81ED-4DB2-BD59-A6C34878D82A}">
                    <a16:rowId xmlns:a16="http://schemas.microsoft.com/office/drawing/2014/main" xmlns="" val="604042466"/>
                  </a:ext>
                </a:extLst>
              </a:tr>
              <a:tr h="190500">
                <a:tc>
                  <a:txBody>
                    <a:bodyPr/>
                    <a:lstStyle/>
                    <a:p>
                      <a:pPr algn="l" fontAlgn="ctr"/>
                      <a:r>
                        <a:rPr lang="en-US" sz="1000" b="0" i="0" u="none" strike="noStrike">
                          <a:solidFill>
                            <a:srgbClr val="000000"/>
                          </a:solidFill>
                          <a:effectLst/>
                          <a:latin typeface="Arial" panose="020B0604020202020204" pitchFamily="34" charset="0"/>
                        </a:rPr>
                        <a:t>4.51 to 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1871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33.7%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285730259"/>
                  </a:ext>
                </a:extLst>
              </a:tr>
              <a:tr h="190500">
                <a:tc>
                  <a:txBody>
                    <a:bodyPr/>
                    <a:lstStyle/>
                    <a:p>
                      <a:pPr algn="l" fontAlgn="ctr"/>
                      <a:r>
                        <a:rPr lang="en-US" sz="1000" b="0" i="0" u="none" strike="noStrike">
                          <a:solidFill>
                            <a:srgbClr val="000000"/>
                          </a:solidFill>
                          <a:effectLst/>
                          <a:latin typeface="Arial" panose="020B0604020202020204" pitchFamily="34" charset="0"/>
                        </a:rPr>
                        <a:t>3.51 to 4.50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1,218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extLst>
                  <a:ext uri="{0D108BD9-81ED-4DB2-BD59-A6C34878D82A}">
                    <a16:rowId xmlns:a16="http://schemas.microsoft.com/office/drawing/2014/main" xmlns="" val="1934052323"/>
                  </a:ext>
                </a:extLst>
              </a:tr>
              <a:tr h="190500">
                <a:tc>
                  <a:txBody>
                    <a:bodyPr/>
                    <a:lstStyle/>
                    <a:p>
                      <a:pPr algn="l" fontAlgn="ctr"/>
                      <a:r>
                        <a:rPr lang="en-US" sz="1000" b="0" i="0" u="none" strike="noStrike">
                          <a:solidFill>
                            <a:srgbClr val="000000"/>
                          </a:solidFill>
                          <a:effectLst/>
                          <a:latin typeface="Arial" panose="020B0604020202020204" pitchFamily="34" charset="0"/>
                        </a:rPr>
                        <a:t>2.51 to 3.50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1,399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27.2%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529044321"/>
                  </a:ext>
                </a:extLst>
              </a:tr>
              <a:tr h="200025">
                <a:tc>
                  <a:txBody>
                    <a:bodyPr/>
                    <a:lstStyle/>
                    <a:p>
                      <a:pPr algn="l" fontAlgn="ctr"/>
                      <a:r>
                        <a:rPr lang="en-US" sz="1000" b="0" i="0" u="none" strike="noStrike">
                          <a:solidFill>
                            <a:srgbClr val="000000"/>
                          </a:solidFill>
                          <a:effectLst/>
                          <a:latin typeface="Arial" panose="020B0604020202020204" pitchFamily="34" charset="0"/>
                        </a:rPr>
                        <a:t>2.5 and Below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652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13.5%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538382656"/>
                  </a:ext>
                </a:extLst>
              </a:tr>
            </a:tbl>
          </a:graphicData>
        </a:graphic>
      </p:graphicFrame>
      <p:pic>
        <p:nvPicPr>
          <p:cNvPr id="9" name="Picture 8"/>
          <p:cNvPicPr>
            <a:picLocks noChangeAspect="1"/>
          </p:cNvPicPr>
          <p:nvPr/>
        </p:nvPicPr>
        <p:blipFill>
          <a:blip r:embed="rId4"/>
          <a:stretch>
            <a:fillRect/>
          </a:stretch>
        </p:blipFill>
        <p:spPr>
          <a:xfrm>
            <a:off x="6248400" y="3302495"/>
            <a:ext cx="1694835" cy="1329043"/>
          </a:xfrm>
          <a:prstGeom prst="rect">
            <a:avLst/>
          </a:prstGeom>
        </p:spPr>
      </p:pic>
    </p:spTree>
    <p:extLst>
      <p:ext uri="{BB962C8B-B14F-4D97-AF65-F5344CB8AC3E}">
        <p14:creationId xmlns:p14="http://schemas.microsoft.com/office/powerpoint/2010/main" val="2535447203"/>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a:t>
            </a:r>
            <a:r>
              <a:rPr lang="en-US" altLang="zh-CN" sz="2000" b="1" kern="0" dirty="0" smtClean="0">
                <a:solidFill>
                  <a:srgbClr val="FFFFFF"/>
                </a:solidFill>
                <a:latin typeface="Lucida Grande"/>
              </a:rPr>
              <a:t>Success? </a:t>
            </a:r>
            <a:endParaRPr lang="en-US" altLang="zh-CN" sz="2000" b="1" kern="0" dirty="0">
              <a:solidFill>
                <a:srgbClr val="FFFFFF"/>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390525" y="1845444"/>
            <a:ext cx="8296275" cy="536575"/>
          </a:xfrm>
        </p:spPr>
        <p:txBody>
          <a:bodyPr/>
          <a:lstStyle/>
          <a:p>
            <a:r>
              <a:rPr lang="en-US" sz="2400" b="1" dirty="0">
                <a:solidFill>
                  <a:srgbClr val="C00000"/>
                </a:solidFill>
                <a:latin typeface="+mn-lt"/>
                <a:cs typeface="Arial" panose="020B0604020202020204" pitchFamily="34" charset="0"/>
              </a:rPr>
              <a:t>Study </a:t>
            </a:r>
            <a:r>
              <a:rPr lang="en-US" sz="2400" b="1" dirty="0" smtClean="0">
                <a:solidFill>
                  <a:srgbClr val="C00000"/>
                </a:solidFill>
                <a:latin typeface="+mn-lt"/>
                <a:cs typeface="Arial" panose="020B0604020202020204" pitchFamily="34" charset="0"/>
              </a:rPr>
              <a:t>Outcome 4: </a:t>
            </a:r>
            <a:r>
              <a:rPr lang="en-US" sz="2400" b="1" dirty="0">
                <a:solidFill>
                  <a:srgbClr val="C00000"/>
                </a:solidFill>
                <a:latin typeface="+mn-lt"/>
                <a:cs typeface="Arial" panose="020B0604020202020204" pitchFamily="34" charset="0"/>
              </a:rPr>
              <a:t>Graduation/Transfer Rate </a:t>
            </a:r>
          </a:p>
        </p:txBody>
      </p:sp>
      <p:sp>
        <p:nvSpPr>
          <p:cNvPr id="6" name="Subtitle 5"/>
          <p:cNvSpPr>
            <a:spLocks noGrp="1"/>
          </p:cNvSpPr>
          <p:nvPr>
            <p:ph type="subTitle" idx="1"/>
          </p:nvPr>
        </p:nvSpPr>
        <p:spPr>
          <a:xfrm>
            <a:off x="609600" y="2667000"/>
            <a:ext cx="7334250" cy="3429000"/>
          </a:xfrm>
        </p:spPr>
        <p:txBody>
          <a:bodyPr/>
          <a:lstStyle/>
          <a:p>
            <a:pPr lvl="0" algn="l"/>
            <a:r>
              <a:rPr lang="en-US" altLang="zh-CN" sz="2000" dirty="0" smtClean="0">
                <a:latin typeface="Arial" panose="020B0604020202020204" pitchFamily="34" charset="0"/>
                <a:cs typeface="Arial" panose="020B0604020202020204" pitchFamily="34" charset="0"/>
              </a:rPr>
              <a:t>Academic Transfer and Workforce Students </a:t>
            </a:r>
          </a:p>
          <a:p>
            <a:pPr lvl="0" algn="l"/>
            <a:endParaRPr lang="en-US" altLang="zh-CN" sz="1400" dirty="0">
              <a:latin typeface="Arial" panose="020B0604020202020204" pitchFamily="34" charset="0"/>
              <a:cs typeface="Arial" panose="020B0604020202020204" pitchFamily="34" charset="0"/>
            </a:endParaRPr>
          </a:p>
          <a:p>
            <a:pPr lvl="0" algn="l"/>
            <a:endParaRPr lang="en-US" altLang="zh-CN" sz="1400" dirty="0" smtClean="0">
              <a:latin typeface="Arial" panose="020B0604020202020204" pitchFamily="34" charset="0"/>
              <a:cs typeface="Arial" panose="020B0604020202020204" pitchFamily="34" charset="0"/>
            </a:endParaRPr>
          </a:p>
          <a:p>
            <a:pPr lvl="0" algn="l"/>
            <a:endParaRPr lang="en-US" altLang="zh-CN" sz="1400" dirty="0">
              <a:latin typeface="Arial" panose="020B0604020202020204" pitchFamily="34" charset="0"/>
              <a:cs typeface="Arial" panose="020B0604020202020204" pitchFamily="34" charset="0"/>
            </a:endParaRPr>
          </a:p>
          <a:p>
            <a:pPr lvl="0" algn="l"/>
            <a:endParaRPr lang="en-US" altLang="zh-CN" sz="1400" dirty="0" smtClean="0">
              <a:latin typeface="Arial" panose="020B0604020202020204" pitchFamily="34" charset="0"/>
              <a:cs typeface="Arial" panose="020B0604020202020204" pitchFamily="34" charset="0"/>
            </a:endParaRPr>
          </a:p>
          <a:p>
            <a:pPr lvl="0" algn="l"/>
            <a:endParaRPr lang="en-US" altLang="zh-CN" sz="1400" dirty="0">
              <a:latin typeface="Arial" panose="020B0604020202020204" pitchFamily="34" charset="0"/>
              <a:cs typeface="Arial" panose="020B0604020202020204" pitchFamily="34" charset="0"/>
            </a:endParaRPr>
          </a:p>
          <a:p>
            <a:pPr lvl="0" algn="l"/>
            <a:endParaRPr lang="en-US" altLang="zh-CN" sz="1400" dirty="0" smtClean="0">
              <a:latin typeface="Arial" panose="020B0604020202020204" pitchFamily="34" charset="0"/>
              <a:cs typeface="Arial" panose="020B0604020202020204" pitchFamily="34" charset="0"/>
            </a:endParaRPr>
          </a:p>
          <a:p>
            <a:pPr lvl="0" algn="l"/>
            <a:endParaRPr lang="en-US" altLang="zh-CN" sz="1400" dirty="0">
              <a:latin typeface="Arial" panose="020B0604020202020204" pitchFamily="34" charset="0"/>
              <a:cs typeface="Arial" panose="020B0604020202020204" pitchFamily="34" charset="0"/>
            </a:endParaRPr>
          </a:p>
          <a:p>
            <a:pPr lvl="0" algn="l"/>
            <a:endParaRPr lang="en-US" altLang="zh-CN" sz="1400" dirty="0" smtClean="0">
              <a:latin typeface="Arial" panose="020B0604020202020204" pitchFamily="34" charset="0"/>
              <a:cs typeface="Arial" panose="020B0604020202020204" pitchFamily="34" charset="0"/>
            </a:endParaRPr>
          </a:p>
          <a:p>
            <a:pPr lvl="0" algn="l"/>
            <a:endParaRPr lang="en-US" altLang="zh-CN" sz="1400" dirty="0">
              <a:latin typeface="Arial" panose="020B0604020202020204" pitchFamily="34" charset="0"/>
              <a:cs typeface="Arial" panose="020B0604020202020204" pitchFamily="34" charset="0"/>
            </a:endParaRPr>
          </a:p>
          <a:p>
            <a:pPr marL="171450" lvl="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Students with GPAs below 2.51 have a significantly lower course completion rate than students with 2.51 and higher. </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Students with </a:t>
            </a:r>
            <a:r>
              <a:rPr lang="en-US" sz="1200" dirty="0" smtClean="0">
                <a:latin typeface="Arial" panose="020B0604020202020204" pitchFamily="34" charset="0"/>
                <a:cs typeface="Arial" panose="020B0604020202020204" pitchFamily="34" charset="0"/>
              </a:rPr>
              <a:t>GPAs </a:t>
            </a:r>
            <a:r>
              <a:rPr lang="en-US" altLang="zh-CN" sz="1200" dirty="0" smtClean="0">
                <a:latin typeface="Arial" panose="020B0604020202020204" pitchFamily="34" charset="0"/>
                <a:cs typeface="Arial" panose="020B0604020202020204" pitchFamily="34" charset="0"/>
              </a:rPr>
              <a:t>4.51 and</a:t>
            </a:r>
            <a:r>
              <a:rPr lang="en-US" sz="1200" dirty="0" smtClean="0">
                <a:latin typeface="Arial" panose="020B0604020202020204" pitchFamily="34" charset="0"/>
                <a:cs typeface="Arial" panose="020B0604020202020204" pitchFamily="34" charset="0"/>
              </a:rPr>
              <a:t> above have a significantly higher graduate/transfer rate than the students with below 4.51 GPAs</a:t>
            </a:r>
            <a:endParaRPr lang="en-US" sz="1200" dirty="0">
              <a:latin typeface="Arial" panose="020B0604020202020204" pitchFamily="34" charset="0"/>
              <a:cs typeface="Arial" panose="020B0604020202020204" pitchFamily="34" charset="0"/>
            </a:endParaRPr>
          </a:p>
          <a:p>
            <a:pPr lvl="0" algn="l"/>
            <a:endParaRPr lang="en-US" sz="2000" dirty="0" smtClean="0">
              <a:latin typeface="+mj-lt"/>
            </a:endParaRPr>
          </a:p>
          <a:p>
            <a:pPr marL="171450" indent="-171450" algn="l">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656496022"/>
              </p:ext>
            </p:extLst>
          </p:nvPr>
        </p:nvGraphicFramePr>
        <p:xfrm>
          <a:off x="457201" y="3063241"/>
          <a:ext cx="43434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088154634"/>
              </p:ext>
            </p:extLst>
          </p:nvPr>
        </p:nvGraphicFramePr>
        <p:xfrm>
          <a:off x="4800601" y="3063240"/>
          <a:ext cx="3886199" cy="22098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6545770"/>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2130425"/>
            <a:ext cx="7772400" cy="536575"/>
          </a:xfrm>
        </p:spPr>
        <p:txBody>
          <a:bodyPr/>
          <a:lstStyle/>
          <a:p>
            <a:r>
              <a:rPr lang="en-US" sz="1400" dirty="0"/>
              <a:t/>
            </a:r>
            <a:br>
              <a:rPr lang="en-US" sz="1400" dirty="0"/>
            </a:br>
            <a:r>
              <a:rPr lang="en-US" sz="1400" dirty="0"/>
              <a:t/>
            </a:r>
            <a:br>
              <a:rPr lang="en-US" sz="1400" dirty="0"/>
            </a:br>
            <a:endParaRPr lang="en-US" sz="1400" dirty="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497889" y="1828800"/>
            <a:ext cx="8153400" cy="4574179"/>
          </a:xfrm>
        </p:spPr>
        <p:txBody>
          <a:bodyPr/>
          <a:lstStyle/>
          <a:p>
            <a:endParaRPr lang="en-US" sz="2000" dirty="0" smtClean="0">
              <a:solidFill>
                <a:srgbClr val="000000"/>
              </a:solidFill>
              <a:latin typeface="Arial" panose="020B0604020202020204" pitchFamily="34" charset="0"/>
              <a:cs typeface="Arial" panose="020B0604020202020204" pitchFamily="34" charset="0"/>
            </a:endParaRPr>
          </a:p>
          <a:p>
            <a:r>
              <a:rPr lang="en-US" sz="2400" b="1" dirty="0" smtClean="0">
                <a:solidFill>
                  <a:srgbClr val="C00000"/>
                </a:solidFill>
                <a:latin typeface="Arial" panose="020B0604020202020204" pitchFamily="34" charset="0"/>
                <a:cs typeface="Arial" panose="020B0604020202020204" pitchFamily="34" charset="0"/>
              </a:rPr>
              <a:t>Conclusion</a:t>
            </a:r>
          </a:p>
          <a:p>
            <a:endParaRPr lang="en-US" sz="2000" dirty="0" smtClean="0">
              <a:solidFill>
                <a:srgbClr val="00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Students </a:t>
            </a:r>
            <a:r>
              <a:rPr lang="en-US" sz="1400" dirty="0">
                <a:latin typeface="Arial" panose="020B0604020202020204" pitchFamily="34" charset="0"/>
                <a:cs typeface="Arial" panose="020B0604020202020204" pitchFamily="34" charset="0"/>
              </a:rPr>
              <a:t>with a GPA below 2.51 are not as successful </a:t>
            </a:r>
            <a:r>
              <a:rPr lang="en-US" sz="1400" dirty="0" smtClean="0">
                <a:latin typeface="Arial" panose="020B0604020202020204" pitchFamily="34" charset="0"/>
                <a:cs typeface="Arial" panose="020B0604020202020204" pitchFamily="34" charset="0"/>
              </a:rPr>
              <a:t>as others in </a:t>
            </a:r>
            <a:r>
              <a:rPr lang="en-US" sz="1400" dirty="0">
                <a:latin typeface="Arial" panose="020B0604020202020204" pitchFamily="34" charset="0"/>
                <a:cs typeface="Arial" panose="020B0604020202020204" pitchFamily="34" charset="0"/>
              </a:rPr>
              <a:t>key performance </a:t>
            </a:r>
            <a:r>
              <a:rPr lang="en-US" sz="1400" dirty="0" smtClean="0">
                <a:latin typeface="Arial" panose="020B0604020202020204" pitchFamily="34" charset="0"/>
                <a:cs typeface="Arial" panose="020B0604020202020204" pitchFamily="34" charset="0"/>
              </a:rPr>
              <a:t>indicators. </a:t>
            </a:r>
          </a:p>
          <a:p>
            <a:pPr marL="342900" indent="-34290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Students </a:t>
            </a:r>
            <a:r>
              <a:rPr lang="en-US" sz="1400" dirty="0">
                <a:latin typeface="Arial" panose="020B0604020202020204" pitchFamily="34" charset="0"/>
                <a:cs typeface="Arial" panose="020B0604020202020204" pitchFamily="34" charset="0"/>
              </a:rPr>
              <a:t>with a GPA in the top quartile </a:t>
            </a:r>
            <a:r>
              <a:rPr lang="en-US" sz="1400" dirty="0" smtClean="0">
                <a:latin typeface="Arial" panose="020B0604020202020204" pitchFamily="34" charset="0"/>
                <a:cs typeface="Arial" panose="020B0604020202020204" pitchFamily="34" charset="0"/>
              </a:rPr>
              <a:t> (4.51 and Above )perform </a:t>
            </a:r>
            <a:r>
              <a:rPr lang="en-US" sz="1400" dirty="0">
                <a:latin typeface="Arial" panose="020B0604020202020204" pitchFamily="34" charset="0"/>
                <a:cs typeface="Arial" panose="020B0604020202020204" pitchFamily="34" charset="0"/>
              </a:rPr>
              <a:t>significantly better than those between 2.51 and 4.50. </a:t>
            </a:r>
          </a:p>
          <a:p>
            <a:pPr marL="342900" indent="-34290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There </a:t>
            </a:r>
            <a:r>
              <a:rPr lang="en-US" sz="1400" dirty="0">
                <a:latin typeface="Arial" panose="020B0604020202020204" pitchFamily="34" charset="0"/>
                <a:cs typeface="Arial" panose="020B0604020202020204" pitchFamily="34" charset="0"/>
              </a:rPr>
              <a:t>is statistically no difference between students earning 2.51 to 3.51 and students earning 3.51 to </a:t>
            </a:r>
            <a:r>
              <a:rPr lang="en-US" sz="1400" dirty="0" smtClean="0">
                <a:latin typeface="Arial" panose="020B0604020202020204" pitchFamily="34" charset="0"/>
                <a:cs typeface="Arial" panose="020B0604020202020204" pitchFamily="34" charset="0"/>
              </a:rPr>
              <a:t>4.50.</a:t>
            </a:r>
          </a:p>
          <a:p>
            <a:pPr marL="342900" indent="-342900" algn="l">
              <a:buFont typeface="Arial" panose="020B0604020202020204" pitchFamily="34" charset="0"/>
              <a:buChar char="•"/>
            </a:pPr>
            <a:r>
              <a:rPr lang="en-US" sz="1400" dirty="0" smtClean="0">
                <a:solidFill>
                  <a:srgbClr val="000000"/>
                </a:solidFill>
                <a:latin typeface="Arial" panose="020B0604020202020204" pitchFamily="34" charset="0"/>
                <a:cs typeface="Arial" panose="020B0604020202020204" pitchFamily="34" charset="0"/>
              </a:rPr>
              <a:t>The findings are consistent across major student success indicators: First Term </a:t>
            </a:r>
            <a:r>
              <a:rPr lang="en-US" sz="1400" dirty="0">
                <a:solidFill>
                  <a:srgbClr val="000000"/>
                </a:solidFill>
                <a:latin typeface="Arial" panose="020B0604020202020204" pitchFamily="34" charset="0"/>
                <a:cs typeface="Arial" panose="020B0604020202020204" pitchFamily="34" charset="0"/>
              </a:rPr>
              <a:t>P</a:t>
            </a:r>
            <a:r>
              <a:rPr lang="en-US" sz="1400" dirty="0" smtClean="0">
                <a:solidFill>
                  <a:srgbClr val="000000"/>
                </a:solidFill>
                <a:latin typeface="Arial" panose="020B0604020202020204" pitchFamily="34" charset="0"/>
                <a:cs typeface="Arial" panose="020B0604020202020204" pitchFamily="34" charset="0"/>
              </a:rPr>
              <a:t>ersistence </a:t>
            </a:r>
            <a:r>
              <a:rPr lang="en-US" sz="1400" dirty="0">
                <a:solidFill>
                  <a:srgbClr val="000000"/>
                </a:solidFill>
                <a:latin typeface="Arial" panose="020B0604020202020204" pitchFamily="34" charset="0"/>
                <a:cs typeface="Arial" panose="020B0604020202020204" pitchFamily="34" charset="0"/>
              </a:rPr>
              <a:t>R</a:t>
            </a:r>
            <a:r>
              <a:rPr lang="en-US" sz="1400" dirty="0" smtClean="0">
                <a:solidFill>
                  <a:srgbClr val="000000"/>
                </a:solidFill>
                <a:latin typeface="Arial" panose="020B0604020202020204" pitchFamily="34" charset="0"/>
                <a:cs typeface="Arial" panose="020B0604020202020204" pitchFamily="34" charset="0"/>
              </a:rPr>
              <a:t>ate, Course Completion Rate, Course Success Rate and Graduation/Transfer Rate. </a:t>
            </a:r>
          </a:p>
          <a:p>
            <a:pPr algn="l"/>
            <a:endParaRPr lang="en-US" sz="1400" dirty="0" smtClean="0">
              <a:solidFill>
                <a:srgbClr val="000000"/>
              </a:solidFill>
              <a:latin typeface="Arial" panose="020B0604020202020204" pitchFamily="34" charset="0"/>
              <a:cs typeface="Arial" panose="020B0604020202020204" pitchFamily="34" charset="0"/>
            </a:endParaRPr>
          </a:p>
          <a:p>
            <a:pPr algn="l"/>
            <a:endParaRPr lang="en-US" sz="2000" dirty="0" smtClean="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p>
            <a:endParaRPr lang="en-US" sz="2000" dirty="0" smtClean="0"/>
          </a:p>
          <a:p>
            <a:endParaRPr lang="en-US"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7467600" y="1806229"/>
            <a:ext cx="1190616" cy="1165571"/>
          </a:xfrm>
          <a:prstGeom prst="rect">
            <a:avLst/>
          </a:prstGeom>
        </p:spPr>
      </p:pic>
      <p:sp>
        <p:nvSpPr>
          <p:cNvPr id="7" name="TextBox 6"/>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a:t>
            </a:r>
            <a:r>
              <a:rPr lang="en-US" altLang="zh-CN" sz="2000" b="1" kern="0" dirty="0" smtClean="0">
                <a:solidFill>
                  <a:srgbClr val="FFFFFF"/>
                </a:solidFill>
                <a:latin typeface="Lucida Grande"/>
              </a:rPr>
              <a:t>Success? </a:t>
            </a:r>
            <a:endParaRPr lang="en-US" altLang="zh-CN" sz="2000" b="1" kern="0" dirty="0">
              <a:solidFill>
                <a:srgbClr val="FFFFFF"/>
              </a:solidFill>
              <a:latin typeface="Lucida Grande"/>
            </a:endParaRPr>
          </a:p>
          <a:p>
            <a:pPr algn="ctr"/>
            <a:endParaRPr lang="en-US" sz="1600" b="1" dirty="0" smtClean="0">
              <a:solidFill>
                <a:schemeClr val="bg1"/>
              </a:solidFill>
            </a:endParaRPr>
          </a:p>
        </p:txBody>
      </p:sp>
    </p:spTree>
    <p:extLst>
      <p:ext uri="{BB962C8B-B14F-4D97-AF65-F5344CB8AC3E}">
        <p14:creationId xmlns:p14="http://schemas.microsoft.com/office/powerpoint/2010/main" val="79347850"/>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2130425"/>
            <a:ext cx="7772400" cy="536575"/>
          </a:xfrm>
        </p:spPr>
        <p:txBody>
          <a:bodyPr/>
          <a:lstStyle/>
          <a:p>
            <a:r>
              <a:rPr lang="en-US" sz="1400" dirty="0"/>
              <a:t/>
            </a:r>
            <a:br>
              <a:rPr lang="en-US" sz="1400" dirty="0"/>
            </a:br>
            <a:r>
              <a:rPr lang="en-US" sz="1400" dirty="0"/>
              <a:t/>
            </a:r>
            <a:br>
              <a:rPr lang="en-US" sz="1400" dirty="0"/>
            </a:br>
            <a:endParaRPr lang="en-US" sz="1400" dirty="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441960" y="1594941"/>
            <a:ext cx="8153400" cy="4648200"/>
          </a:xfrm>
        </p:spPr>
        <p:txBody>
          <a:bodyPr/>
          <a:lstStyle/>
          <a:p>
            <a:endParaRPr lang="en-US" sz="2000" dirty="0" smtClean="0">
              <a:solidFill>
                <a:srgbClr val="000000"/>
              </a:solidFill>
              <a:latin typeface="Arial" panose="020B0604020202020204" pitchFamily="34" charset="0"/>
              <a:cs typeface="Arial" panose="020B0604020202020204" pitchFamily="34" charset="0"/>
            </a:endParaRPr>
          </a:p>
          <a:p>
            <a:r>
              <a:rPr lang="en-US" sz="2800" b="1" dirty="0" smtClean="0">
                <a:solidFill>
                  <a:srgbClr val="C00000"/>
                </a:solidFill>
                <a:cs typeface="Arial" panose="020B0604020202020204" pitchFamily="34" charset="0"/>
              </a:rPr>
              <a:t>Next steps…</a:t>
            </a:r>
          </a:p>
          <a:p>
            <a:endParaRPr lang="en-US" sz="2400" dirty="0" smtClean="0">
              <a:solidFill>
                <a:srgbClr val="000000"/>
              </a:solidFill>
              <a:cs typeface="Arial" panose="020B0604020202020204" pitchFamily="34" charset="0"/>
            </a:endParaRPr>
          </a:p>
          <a:p>
            <a:r>
              <a:rPr lang="en-US" sz="2400" dirty="0" smtClean="0">
                <a:solidFill>
                  <a:srgbClr val="000000"/>
                </a:solidFill>
                <a:cs typeface="Arial" panose="020B0604020202020204" pitchFamily="34" charset="0"/>
              </a:rPr>
              <a:t>More Data will be included into analysis as it becomes available</a:t>
            </a:r>
          </a:p>
          <a:p>
            <a:endParaRPr lang="en-US" sz="2400" dirty="0" smtClean="0">
              <a:solidFill>
                <a:srgbClr val="000000"/>
              </a:solidFill>
              <a:cs typeface="Arial" panose="020B0604020202020204" pitchFamily="34" charset="0"/>
            </a:endParaRPr>
          </a:p>
          <a:p>
            <a:r>
              <a:rPr lang="en-US" sz="2800" b="1" dirty="0" smtClean="0">
                <a:solidFill>
                  <a:srgbClr val="C00000"/>
                </a:solidFill>
                <a:cs typeface="Arial" panose="020B0604020202020204" pitchFamily="34" charset="0"/>
              </a:rPr>
              <a:t>How will LSC use these findings?</a:t>
            </a:r>
          </a:p>
          <a:p>
            <a:endParaRPr lang="en-US" sz="2400" dirty="0" smtClean="0">
              <a:solidFill>
                <a:srgbClr val="000000"/>
              </a:solidFill>
              <a:cs typeface="Arial" panose="020B0604020202020204" pitchFamily="34" charset="0"/>
            </a:endParaRPr>
          </a:p>
          <a:p>
            <a:r>
              <a:rPr lang="en-US" sz="2400" dirty="0" smtClean="0">
                <a:solidFill>
                  <a:srgbClr val="000000"/>
                </a:solidFill>
                <a:cs typeface="Arial" panose="020B0604020202020204" pitchFamily="34" charset="0"/>
              </a:rPr>
              <a:t>Strategic Enrollment Management</a:t>
            </a:r>
          </a:p>
          <a:p>
            <a:r>
              <a:rPr lang="en-US" sz="2400" dirty="0" smtClean="0">
                <a:solidFill>
                  <a:srgbClr val="000000"/>
                </a:solidFill>
                <a:cs typeface="Arial" panose="020B0604020202020204" pitchFamily="34" charset="0"/>
              </a:rPr>
              <a:t>Pathways</a:t>
            </a:r>
          </a:p>
          <a:p>
            <a:r>
              <a:rPr lang="en-US" sz="2400" dirty="0" smtClean="0">
                <a:solidFill>
                  <a:srgbClr val="000000"/>
                </a:solidFill>
                <a:cs typeface="Arial" panose="020B0604020202020204" pitchFamily="34" charset="0"/>
              </a:rPr>
              <a:t>Predictive Analytics</a:t>
            </a:r>
            <a:endParaRPr lang="en-US" sz="2400" dirty="0" smtClean="0">
              <a:solidFill>
                <a:srgbClr val="C00000"/>
              </a:solidFill>
            </a:endParaRPr>
          </a:p>
          <a:p>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a:t>
            </a:r>
            <a:r>
              <a:rPr lang="en-US" altLang="zh-CN" sz="2000" b="1" kern="0" dirty="0" smtClean="0">
                <a:solidFill>
                  <a:srgbClr val="FFFFFF"/>
                </a:solidFill>
                <a:latin typeface="Lucida Grande"/>
              </a:rPr>
              <a:t>Success? </a:t>
            </a:r>
            <a:endParaRPr lang="en-US" altLang="zh-CN" sz="2000" b="1" kern="0" dirty="0">
              <a:solidFill>
                <a:srgbClr val="FFFFFF"/>
              </a:solidFill>
              <a:latin typeface="Lucida Grande"/>
            </a:endParaRPr>
          </a:p>
          <a:p>
            <a:pPr algn="ctr"/>
            <a:endParaRPr lang="en-US" sz="1600" b="1" dirty="0" smtClean="0">
              <a:solidFill>
                <a:schemeClr val="bg1"/>
              </a:solidFill>
            </a:endParaRPr>
          </a:p>
        </p:txBody>
      </p:sp>
    </p:spTree>
    <p:extLst>
      <p:ext uri="{BB962C8B-B14F-4D97-AF65-F5344CB8AC3E}">
        <p14:creationId xmlns:p14="http://schemas.microsoft.com/office/powerpoint/2010/main" val="291788739"/>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2130425"/>
            <a:ext cx="7772400" cy="536575"/>
          </a:xfrm>
        </p:spPr>
        <p:txBody>
          <a:bodyPr/>
          <a:lstStyle/>
          <a:p>
            <a:r>
              <a:rPr lang="en-US" sz="1400" dirty="0"/>
              <a:t/>
            </a:r>
            <a:br>
              <a:rPr lang="en-US" sz="1400" dirty="0"/>
            </a:br>
            <a:r>
              <a:rPr lang="en-US" sz="1400" dirty="0"/>
              <a:t/>
            </a:r>
            <a:br>
              <a:rPr lang="en-US" sz="1400" dirty="0"/>
            </a:br>
            <a:endParaRPr lang="en-US" sz="1400" dirty="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441960" y="1465280"/>
            <a:ext cx="8153400" cy="5087920"/>
          </a:xfrm>
        </p:spPr>
        <p:txBody>
          <a:bodyPr/>
          <a:lstStyle/>
          <a:p>
            <a:endParaRPr lang="en-US" sz="2000" dirty="0" smtClean="0">
              <a:solidFill>
                <a:srgbClr val="000000"/>
              </a:solidFill>
              <a:latin typeface="Arial" panose="020B0604020202020204" pitchFamily="34" charset="0"/>
              <a:cs typeface="Arial" panose="020B0604020202020204" pitchFamily="34" charset="0"/>
            </a:endParaRPr>
          </a:p>
          <a:p>
            <a:pPr lvl="0"/>
            <a:endParaRPr lang="en-US" sz="2800" dirty="0" smtClean="0">
              <a:solidFill>
                <a:srgbClr val="C00000"/>
              </a:solidFill>
            </a:endParaRPr>
          </a:p>
          <a:p>
            <a:pPr lvl="0"/>
            <a:endParaRPr lang="en-US" sz="2800" dirty="0" smtClean="0">
              <a:solidFill>
                <a:srgbClr val="C00000"/>
              </a:solidFill>
            </a:endParaRPr>
          </a:p>
          <a:p>
            <a:pPr lvl="0"/>
            <a:r>
              <a:rPr lang="en-US" sz="2800" dirty="0" smtClean="0">
                <a:solidFill>
                  <a:srgbClr val="C00000"/>
                </a:solidFill>
              </a:rPr>
              <a:t>Questions?</a:t>
            </a:r>
          </a:p>
          <a:p>
            <a:pPr lvl="0"/>
            <a:r>
              <a:rPr lang="en-US" sz="2800" dirty="0" smtClean="0"/>
              <a:t>Mei Wang </a:t>
            </a:r>
            <a:r>
              <a:rPr lang="en-US" sz="2800" dirty="0" smtClean="0">
                <a:solidFill>
                  <a:srgbClr val="C00000"/>
                </a:solidFill>
              </a:rPr>
              <a:t>	</a:t>
            </a:r>
            <a:r>
              <a:rPr lang="en-US" sz="2000" dirty="0" smtClean="0">
                <a:solidFill>
                  <a:srgbClr val="C00000"/>
                </a:solidFill>
              </a:rPr>
              <a:t>mei.wang@lonestar.edu</a:t>
            </a:r>
            <a:r>
              <a:rPr lang="en-US" sz="2800" dirty="0" smtClean="0">
                <a:solidFill>
                  <a:srgbClr val="C00000"/>
                </a:solidFill>
              </a:rPr>
              <a:t>	</a:t>
            </a:r>
          </a:p>
          <a:p>
            <a:pPr lvl="0"/>
            <a:r>
              <a:rPr lang="en-US" sz="2800" dirty="0" smtClean="0"/>
              <a:t>Deseree Probasco </a:t>
            </a:r>
            <a:r>
              <a:rPr lang="en-US" sz="2000" dirty="0" smtClean="0">
                <a:solidFill>
                  <a:srgbClr val="C00000"/>
                </a:solidFill>
              </a:rPr>
              <a:t>deseree.m.Probasco@lonestar.edu</a:t>
            </a:r>
            <a:endParaRPr lang="en-US" sz="2000" dirty="0">
              <a:solidFill>
                <a:srgbClr val="C00000"/>
              </a:solidFill>
            </a:endParaRPr>
          </a:p>
          <a:p>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rgbClr val="FFFFFF"/>
                </a:solidFill>
                <a:latin typeface="Lucida Grande"/>
              </a:rPr>
              <a:t>Is High School GPA </a:t>
            </a:r>
            <a:r>
              <a:rPr lang="en-US" altLang="zh-CN" sz="2000" b="1" kern="0" dirty="0" smtClean="0">
                <a:solidFill>
                  <a:srgbClr val="FFFFFF"/>
                </a:solidFill>
                <a:latin typeface="Lucida Grande"/>
              </a:rPr>
              <a:t>a </a:t>
            </a:r>
            <a:r>
              <a:rPr lang="en-US" altLang="zh-CN" sz="2000" b="1" kern="0" dirty="0">
                <a:solidFill>
                  <a:srgbClr val="FFFFFF"/>
                </a:solidFill>
                <a:latin typeface="Lucida Grande"/>
              </a:rPr>
              <a:t>Predictor of College Student </a:t>
            </a:r>
            <a:r>
              <a:rPr lang="en-US" altLang="zh-CN" sz="2000" b="1" kern="0" dirty="0" smtClean="0">
                <a:solidFill>
                  <a:srgbClr val="FFFFFF"/>
                </a:solidFill>
                <a:latin typeface="Lucida Grande"/>
              </a:rPr>
              <a:t>Success? </a:t>
            </a:r>
            <a:endParaRPr lang="en-US" altLang="zh-CN" sz="2000" b="1" kern="0" dirty="0">
              <a:solidFill>
                <a:srgbClr val="FFFFFF"/>
              </a:solidFill>
              <a:latin typeface="Lucida Grande"/>
            </a:endParaRPr>
          </a:p>
          <a:p>
            <a:pPr algn="ctr"/>
            <a:endParaRPr lang="en-US" sz="1600" b="1" dirty="0" smtClean="0">
              <a:solidFill>
                <a:schemeClr val="bg1"/>
              </a:solidFill>
            </a:endParaRPr>
          </a:p>
        </p:txBody>
      </p:sp>
    </p:spTree>
    <p:extLst>
      <p:ext uri="{BB962C8B-B14F-4D97-AF65-F5344CB8AC3E}">
        <p14:creationId xmlns:p14="http://schemas.microsoft.com/office/powerpoint/2010/main" val="68656259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2130425"/>
            <a:ext cx="7772400" cy="536575"/>
          </a:xfrm>
        </p:spPr>
        <p:txBody>
          <a:bodyPr/>
          <a:lstStyle/>
          <a:p>
            <a:r>
              <a:rPr lang="en-US" sz="1400" dirty="0"/>
              <a:t/>
            </a:r>
            <a:br>
              <a:rPr lang="en-US" sz="1400" dirty="0"/>
            </a:br>
            <a:r>
              <a:rPr lang="en-US" sz="1400" dirty="0"/>
              <a:t/>
            </a:r>
            <a:br>
              <a:rPr lang="en-US" sz="1400" dirty="0"/>
            </a:br>
            <a:endParaRPr lang="en-US" sz="1400" dirty="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497889" y="1828800"/>
            <a:ext cx="8153400" cy="4574179"/>
          </a:xfrm>
        </p:spPr>
        <p:txBody>
          <a:bodyPr/>
          <a:lstStyle/>
          <a:p>
            <a:endParaRPr lang="en-US" sz="2000" dirty="0" smtClean="0">
              <a:solidFill>
                <a:srgbClr val="00000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514475" y="2398712"/>
            <a:ext cx="6115050" cy="3629025"/>
          </a:xfrm>
          <a:prstGeom prst="rect">
            <a:avLst/>
          </a:prstGeom>
        </p:spPr>
      </p:pic>
    </p:spTree>
    <p:extLst>
      <p:ext uri="{BB962C8B-B14F-4D97-AF65-F5344CB8AC3E}">
        <p14:creationId xmlns:p14="http://schemas.microsoft.com/office/powerpoint/2010/main" val="350167052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2" descr="C:\Users\jedyoung\Documents\LSCMontgomeryBLD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81200"/>
            <a:ext cx="193529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descr="C:\Users\jedyoung\Documents\LSC-CyFai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87" y="5105400"/>
            <a:ext cx="193529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C:\Users\jedyoung\Documents\LSC-NorthHarri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113" y="3505200"/>
            <a:ext cx="1994664" cy="1326530"/>
          </a:xfrm>
          <a:prstGeom prst="rect">
            <a:avLst/>
          </a:prstGeom>
          <a:noFill/>
          <a:extLst>
            <a:ext uri="{909E8E84-426E-40DD-AFC4-6F175D3DCCD1}">
              <a14:hiddenFill xmlns:a14="http://schemas.microsoft.com/office/drawing/2010/main">
                <a:solidFill>
                  <a:srgbClr val="FFFFFF"/>
                </a:solidFill>
              </a14:hiddenFill>
            </a:ext>
          </a:extLst>
        </p:spPr>
      </p:pic>
      <p:sp>
        <p:nvSpPr>
          <p:cNvPr id="76" name="Content Placeholder 4"/>
          <p:cNvSpPr>
            <a:spLocks noGrp="1"/>
          </p:cNvSpPr>
          <p:nvPr>
            <p:ph idx="1"/>
          </p:nvPr>
        </p:nvSpPr>
        <p:spPr>
          <a:xfrm>
            <a:off x="2819400" y="2065174"/>
            <a:ext cx="5549136" cy="4206582"/>
          </a:xfrm>
        </p:spPr>
        <p:txBody>
          <a:bodyPr/>
          <a:lstStyle/>
          <a:p>
            <a:pPr>
              <a:spcBef>
                <a:spcPts val="0"/>
              </a:spcBef>
              <a:spcAft>
                <a:spcPts val="600"/>
              </a:spcAft>
              <a:buFont typeface="Arial" pitchFamily="34" charset="0"/>
              <a:buChar char="•"/>
            </a:pPr>
            <a:r>
              <a:rPr lang="en-US" sz="2000" dirty="0" smtClean="0"/>
              <a:t>85,000 </a:t>
            </a:r>
            <a:r>
              <a:rPr lang="en-US" sz="2000" dirty="0"/>
              <a:t>credit students each semester, total enrollment of more than </a:t>
            </a:r>
            <a:r>
              <a:rPr lang="en-US" sz="2000" dirty="0" smtClean="0"/>
              <a:t>95,000 </a:t>
            </a:r>
            <a:r>
              <a:rPr lang="en-US" sz="2000" dirty="0"/>
              <a:t>(credit and non-credit).</a:t>
            </a:r>
          </a:p>
          <a:p>
            <a:pPr>
              <a:spcBef>
                <a:spcPts val="0"/>
              </a:spcBef>
              <a:spcAft>
                <a:spcPts val="600"/>
              </a:spcAft>
              <a:buFont typeface="Arial" pitchFamily="34" charset="0"/>
              <a:buChar char="•"/>
            </a:pPr>
            <a:r>
              <a:rPr lang="en-US" sz="2000" dirty="0"/>
              <a:t>Largest institution of higher education in the greater Houston area.</a:t>
            </a:r>
          </a:p>
          <a:p>
            <a:pPr>
              <a:spcBef>
                <a:spcPts val="0"/>
              </a:spcBef>
              <a:spcAft>
                <a:spcPts val="600"/>
              </a:spcAft>
              <a:buFont typeface="Arial" pitchFamily="34" charset="0"/>
              <a:buChar char="•"/>
            </a:pPr>
            <a:r>
              <a:rPr lang="en-US" sz="2000" dirty="0"/>
              <a:t>One of the fastest-growing college systems in U.S.</a:t>
            </a:r>
          </a:p>
          <a:p>
            <a:pPr>
              <a:spcBef>
                <a:spcPts val="0"/>
              </a:spcBef>
              <a:spcAft>
                <a:spcPts val="600"/>
              </a:spcAft>
              <a:buFont typeface="Arial" pitchFamily="34" charset="0"/>
              <a:buChar char="•"/>
            </a:pPr>
            <a:r>
              <a:rPr lang="en-US" sz="2000" dirty="0"/>
              <a:t>Added </a:t>
            </a:r>
            <a:r>
              <a:rPr lang="en-US" sz="2000" dirty="0" smtClean="0"/>
              <a:t>39,603 </a:t>
            </a:r>
            <a:r>
              <a:rPr lang="en-US" sz="2000" dirty="0"/>
              <a:t>students fall </a:t>
            </a:r>
            <a:r>
              <a:rPr lang="en-US" sz="2000" dirty="0" smtClean="0"/>
              <a:t>2006 </a:t>
            </a:r>
            <a:r>
              <a:rPr lang="en-US" sz="2000" dirty="0"/>
              <a:t>to fall </a:t>
            </a:r>
            <a:r>
              <a:rPr lang="en-US" sz="2000" dirty="0" smtClean="0"/>
              <a:t>2016, an </a:t>
            </a:r>
            <a:r>
              <a:rPr lang="en-US" sz="2000" dirty="0"/>
              <a:t>86% increase.</a:t>
            </a:r>
          </a:p>
          <a:p>
            <a:pPr>
              <a:spcBef>
                <a:spcPts val="0"/>
              </a:spcBef>
              <a:spcAft>
                <a:spcPts val="600"/>
              </a:spcAft>
              <a:buFont typeface="Arial" pitchFamily="34" charset="0"/>
              <a:buChar char="•"/>
            </a:pPr>
            <a:r>
              <a:rPr lang="en-US" sz="2000" dirty="0"/>
              <a:t>11 school districts, 1,400 square miles, population of 2 million.</a:t>
            </a:r>
          </a:p>
          <a:p>
            <a:pPr>
              <a:spcBef>
                <a:spcPts val="0"/>
              </a:spcBef>
              <a:spcAft>
                <a:spcPts val="600"/>
              </a:spcAft>
              <a:buFont typeface="Arial" pitchFamily="34" charset="0"/>
              <a:buChar char="•"/>
            </a:pPr>
            <a:r>
              <a:rPr lang="en-US" sz="2000" dirty="0"/>
              <a:t>6,000 employees (part-time and full-time</a:t>
            </a:r>
            <a:r>
              <a:rPr lang="en-US" sz="2000" dirty="0" smtClean="0"/>
              <a:t>).</a:t>
            </a:r>
            <a:endParaRPr lang="en-US" dirty="0"/>
          </a:p>
        </p:txBody>
      </p:sp>
      <p:pic>
        <p:nvPicPr>
          <p:cNvPr id="7" name="Picture 2" descr="LSC Analytics  Institutional Reporting Secondary Logo-Horizontal-540_BO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3907971" y="311147"/>
            <a:ext cx="480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200" b="1" dirty="0" smtClean="0">
                <a:solidFill>
                  <a:schemeClr val="bg1"/>
                </a:solidFill>
                <a:latin typeface="Arial" panose="020B0604020202020204" pitchFamily="34" charset="0"/>
                <a:cs typeface="Arial" panose="020B0604020202020204" pitchFamily="34" charset="0"/>
              </a:rPr>
              <a:t>About LSC</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87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jedyoung\Documents\TUC 4x6 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81200"/>
            <a:ext cx="1924830" cy="26169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is-pub2\graphics\GRAPHICS\Photos\Student photos\CyFair\Striewski_070427_3986.tif"/>
          <p:cNvPicPr>
            <a:picLocks noChangeAspect="1" noChangeArrowheads="1"/>
          </p:cNvPicPr>
          <p:nvPr/>
        </p:nvPicPr>
        <p:blipFill>
          <a:blip r:embed="rId4" cstate="print"/>
          <a:srcRect/>
          <a:stretch>
            <a:fillRect/>
          </a:stretch>
        </p:blipFill>
        <p:spPr bwMode="auto">
          <a:xfrm>
            <a:off x="533400" y="4876799"/>
            <a:ext cx="1980902" cy="1321557"/>
          </a:xfrm>
          <a:prstGeom prst="rect">
            <a:avLst/>
          </a:prstGeom>
          <a:noFill/>
        </p:spPr>
      </p:pic>
      <p:sp>
        <p:nvSpPr>
          <p:cNvPr id="10" name="Content Placeholder 2"/>
          <p:cNvSpPr txBox="1">
            <a:spLocks/>
          </p:cNvSpPr>
          <p:nvPr/>
        </p:nvSpPr>
        <p:spPr>
          <a:xfrm>
            <a:off x="2895600" y="1971675"/>
            <a:ext cx="5571834" cy="4373563"/>
          </a:xfrm>
          <a:prstGeom prst="rect">
            <a:avLst/>
          </a:prstGeom>
        </p:spPr>
        <p:txBody>
          <a:bodyPr/>
          <a:lstStyle>
            <a:lvl1pPr marL="342900" indent="-342900" algn="l" rtl="0" eaLnBrk="1" fontAlgn="base" hangingPunct="1">
              <a:spcBef>
                <a:spcPct val="20000"/>
              </a:spcBef>
              <a:spcAft>
                <a:spcPct val="0"/>
              </a:spcAft>
              <a:buChar char="•"/>
              <a:defRPr sz="2400" b="1">
                <a:solidFill>
                  <a:srgbClr val="003768"/>
                </a:solidFill>
                <a:latin typeface="Arial"/>
                <a:ea typeface="+mn-ea"/>
                <a:cs typeface="Arial"/>
              </a:defRPr>
            </a:lvl1pPr>
            <a:lvl2pPr marL="742950" indent="-285750" algn="l" rtl="0" eaLnBrk="1" fontAlgn="base" hangingPunct="1">
              <a:spcBef>
                <a:spcPct val="20000"/>
              </a:spcBef>
              <a:spcAft>
                <a:spcPct val="0"/>
              </a:spcAft>
              <a:buChar char="–"/>
              <a:defRPr sz="2000">
                <a:solidFill>
                  <a:srgbClr val="003768"/>
                </a:solidFill>
                <a:latin typeface="Arial"/>
                <a:cs typeface="Arial"/>
              </a:defRPr>
            </a:lvl2pPr>
            <a:lvl3pPr marL="1143000" indent="-228600" algn="l" rtl="0" eaLnBrk="1" fontAlgn="base" hangingPunct="1">
              <a:spcBef>
                <a:spcPct val="20000"/>
              </a:spcBef>
              <a:spcAft>
                <a:spcPct val="0"/>
              </a:spcAft>
              <a:buChar char="•"/>
              <a:defRPr sz="1800">
                <a:solidFill>
                  <a:srgbClr val="003768"/>
                </a:solidFill>
                <a:latin typeface="Arial"/>
                <a:cs typeface="Arial"/>
              </a:defRPr>
            </a:lvl3pPr>
            <a:lvl4pPr marL="1600200" indent="-228600" algn="l" rtl="0" eaLnBrk="1" fontAlgn="base" hangingPunct="1">
              <a:spcBef>
                <a:spcPct val="20000"/>
              </a:spcBef>
              <a:spcAft>
                <a:spcPct val="0"/>
              </a:spcAft>
              <a:buChar char="–"/>
              <a:defRPr sz="1600">
                <a:solidFill>
                  <a:srgbClr val="003768"/>
                </a:solidFill>
                <a:latin typeface="Arial"/>
                <a:cs typeface="Arial"/>
              </a:defRPr>
            </a:lvl4pPr>
            <a:lvl5pPr marL="2057400" indent="-228600" algn="l" rtl="0" eaLnBrk="1" fontAlgn="base" hangingPunct="1">
              <a:spcBef>
                <a:spcPct val="20000"/>
              </a:spcBef>
              <a:spcAft>
                <a:spcPct val="0"/>
              </a:spcAft>
              <a:buChar char="»"/>
              <a:defRPr sz="1600">
                <a:solidFill>
                  <a:srgbClr val="003768"/>
                </a:solidFill>
                <a:latin typeface="Arial"/>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spcAft>
                <a:spcPts val="600"/>
              </a:spcAft>
              <a:buFont typeface="Arial" pitchFamily="34" charset="0"/>
              <a:buChar char="•"/>
            </a:pPr>
            <a:r>
              <a:rPr lang="en-US" sz="2000" b="0" kern="0" dirty="0" smtClean="0">
                <a:solidFill>
                  <a:schemeClr val="tx1"/>
                </a:solidFill>
                <a:latin typeface="+mn-lt"/>
              </a:rPr>
              <a:t>Six colleges, eight centers, two University Centers.</a:t>
            </a:r>
          </a:p>
          <a:p>
            <a:pPr>
              <a:spcBef>
                <a:spcPts val="0"/>
              </a:spcBef>
              <a:spcAft>
                <a:spcPts val="600"/>
              </a:spcAft>
              <a:buFont typeface="Arial" pitchFamily="34" charset="0"/>
              <a:buChar char="•"/>
            </a:pPr>
            <a:r>
              <a:rPr lang="en-US" sz="2000" b="0" kern="0" dirty="0" smtClean="0">
                <a:solidFill>
                  <a:schemeClr val="tx1"/>
                </a:solidFill>
                <a:latin typeface="+mn-lt"/>
              </a:rPr>
              <a:t>Top 5 associate degree producer, ranked 4</a:t>
            </a:r>
            <a:r>
              <a:rPr lang="en-US" sz="2000" b="0" kern="0" baseline="30000" dirty="0" smtClean="0">
                <a:solidFill>
                  <a:schemeClr val="tx1"/>
                </a:solidFill>
                <a:latin typeface="+mn-lt"/>
              </a:rPr>
              <a:t>th</a:t>
            </a:r>
            <a:r>
              <a:rPr lang="en-US" sz="2000" b="0" kern="0" dirty="0" smtClean="0">
                <a:solidFill>
                  <a:schemeClr val="tx1"/>
                </a:solidFill>
                <a:latin typeface="+mn-lt"/>
              </a:rPr>
              <a:t> among all community colleges in the U.S. (2014-15).</a:t>
            </a:r>
          </a:p>
          <a:p>
            <a:pPr>
              <a:spcBef>
                <a:spcPts val="0"/>
              </a:spcBef>
              <a:spcAft>
                <a:spcPts val="600"/>
              </a:spcAft>
              <a:buFont typeface="Arial" pitchFamily="34" charset="0"/>
              <a:buChar char="•"/>
            </a:pPr>
            <a:r>
              <a:rPr lang="en-US" sz="2000" b="0" kern="0" dirty="0" smtClean="0">
                <a:solidFill>
                  <a:schemeClr val="tx1"/>
                </a:solidFill>
                <a:latin typeface="+mn-lt"/>
              </a:rPr>
              <a:t>Leads state-wide Texas Completes and Texas Reverse Transfer student success initiatives.</a:t>
            </a:r>
          </a:p>
          <a:p>
            <a:pPr>
              <a:spcBef>
                <a:spcPts val="0"/>
              </a:spcBef>
              <a:spcAft>
                <a:spcPts val="600"/>
              </a:spcAft>
              <a:buFont typeface="Arial" pitchFamily="34" charset="0"/>
              <a:buChar char="•"/>
            </a:pPr>
            <a:r>
              <a:rPr lang="en-US" sz="2000" b="0" kern="0" dirty="0" smtClean="0">
                <a:solidFill>
                  <a:schemeClr val="tx1"/>
                </a:solidFill>
                <a:latin typeface="+mn-lt"/>
              </a:rPr>
              <a:t>Maintains AAA bond rating with S&amp;P.</a:t>
            </a:r>
          </a:p>
          <a:p>
            <a:pPr>
              <a:spcBef>
                <a:spcPts val="0"/>
              </a:spcBef>
              <a:spcAft>
                <a:spcPts val="600"/>
              </a:spcAft>
              <a:buFont typeface="Arial" pitchFamily="34" charset="0"/>
              <a:buChar char="•"/>
            </a:pPr>
            <a:r>
              <a:rPr lang="en-US" sz="2000" b="0" kern="0" dirty="0" smtClean="0">
                <a:solidFill>
                  <a:schemeClr val="tx1"/>
                </a:solidFill>
                <a:latin typeface="+mn-lt"/>
              </a:rPr>
              <a:t>Economic impact of $3.1 billion annually.</a:t>
            </a:r>
          </a:p>
          <a:p>
            <a:pPr>
              <a:spcBef>
                <a:spcPts val="0"/>
              </a:spcBef>
              <a:spcAft>
                <a:spcPts val="600"/>
              </a:spcAft>
              <a:buFont typeface="Arial" pitchFamily="34" charset="0"/>
              <a:buChar char="•"/>
            </a:pPr>
            <a:r>
              <a:rPr lang="en-US" sz="2000" b="0" kern="0" dirty="0" smtClean="0">
                <a:solidFill>
                  <a:schemeClr val="tx1"/>
                </a:solidFill>
                <a:latin typeface="+mn-lt"/>
              </a:rPr>
              <a:t>Recognized as a 2016 Military-Friendly School and helps veterans fast-track to new careers with special grant funding.</a:t>
            </a:r>
            <a:endParaRPr lang="en-US" sz="2000" b="0" kern="0" dirty="0">
              <a:solidFill>
                <a:schemeClr val="tx1"/>
              </a:solidFill>
              <a:latin typeface="+mn-lt"/>
            </a:endParaRPr>
          </a:p>
        </p:txBody>
      </p:sp>
      <p:pic>
        <p:nvPicPr>
          <p:cNvPr id="6" name="Picture 2" descr="LSC Analytics  Institutional Reporting Secondary Logo-Horizontal-540_BO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3907971" y="311147"/>
            <a:ext cx="480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200" b="1" dirty="0" smtClean="0">
                <a:solidFill>
                  <a:schemeClr val="bg1"/>
                </a:solidFill>
                <a:latin typeface="Arial" panose="020B0604020202020204" pitchFamily="34" charset="0"/>
                <a:cs typeface="Arial" panose="020B0604020202020204" pitchFamily="34" charset="0"/>
              </a:rPr>
              <a:t>About LSC</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21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oday_based_08.19.13.02 TGCCCColleges_ServiceAreaMap_Aug2013_r1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055520"/>
            <a:ext cx="4337333" cy="4267200"/>
          </a:xfrm>
          <a:prstGeom prst="rect">
            <a:avLst/>
          </a:prstGeom>
        </p:spPr>
      </p:pic>
      <p:sp>
        <p:nvSpPr>
          <p:cNvPr id="13" name="Rectangle 12"/>
          <p:cNvSpPr/>
          <p:nvPr/>
        </p:nvSpPr>
        <p:spPr>
          <a:xfrm>
            <a:off x="5257799" y="2362200"/>
            <a:ext cx="3450771" cy="2862322"/>
          </a:xfrm>
          <a:prstGeom prst="rect">
            <a:avLst/>
          </a:prstGeom>
        </p:spPr>
        <p:txBody>
          <a:bodyPr wrap="square">
            <a:spAutoFit/>
          </a:bodyPr>
          <a:lstStyle/>
          <a:p>
            <a:pPr eaLnBrk="0" hangingPunct="0">
              <a:lnSpc>
                <a:spcPct val="150000"/>
              </a:lnSpc>
            </a:pPr>
            <a:r>
              <a:rPr lang="en-US" sz="2000" dirty="0">
                <a:latin typeface="+mn-lt"/>
              </a:rPr>
              <a:t>11 school districts</a:t>
            </a:r>
          </a:p>
          <a:p>
            <a:pPr eaLnBrk="0" hangingPunct="0">
              <a:lnSpc>
                <a:spcPct val="150000"/>
              </a:lnSpc>
            </a:pPr>
            <a:r>
              <a:rPr lang="en-US" sz="2000" dirty="0">
                <a:latin typeface="+mn-lt"/>
              </a:rPr>
              <a:t> More than </a:t>
            </a:r>
            <a:r>
              <a:rPr lang="en-US" sz="2000" dirty="0" smtClean="0">
                <a:latin typeface="+mn-lt"/>
              </a:rPr>
              <a:t>98,000 </a:t>
            </a:r>
            <a:r>
              <a:rPr lang="en-US" sz="2000" dirty="0">
                <a:latin typeface="+mn-lt"/>
              </a:rPr>
              <a:t>students </a:t>
            </a:r>
          </a:p>
          <a:p>
            <a:pPr eaLnBrk="0" hangingPunct="0">
              <a:lnSpc>
                <a:spcPct val="150000"/>
              </a:lnSpc>
            </a:pPr>
            <a:r>
              <a:rPr lang="en-US" sz="2000" dirty="0">
                <a:latin typeface="+mn-lt"/>
              </a:rPr>
              <a:t> </a:t>
            </a:r>
            <a:r>
              <a:rPr lang="en-US" sz="2000" dirty="0" smtClean="0">
                <a:latin typeface="+mn-lt"/>
              </a:rPr>
              <a:t>2.1 </a:t>
            </a:r>
            <a:r>
              <a:rPr lang="en-US" sz="2000" dirty="0">
                <a:latin typeface="+mn-lt"/>
              </a:rPr>
              <a:t>M population</a:t>
            </a:r>
          </a:p>
          <a:p>
            <a:pPr eaLnBrk="0" hangingPunct="0">
              <a:lnSpc>
                <a:spcPct val="150000"/>
              </a:lnSpc>
            </a:pPr>
            <a:r>
              <a:rPr lang="en-US" sz="2000" dirty="0">
                <a:latin typeface="+mn-lt"/>
              </a:rPr>
              <a:t> 1,400 square miles</a:t>
            </a:r>
          </a:p>
          <a:p>
            <a:pPr eaLnBrk="0" hangingPunct="0">
              <a:lnSpc>
                <a:spcPct val="150000"/>
              </a:lnSpc>
            </a:pPr>
            <a:r>
              <a:rPr lang="en-US" sz="2000" dirty="0">
                <a:latin typeface="+mn-lt"/>
              </a:rPr>
              <a:t> $</a:t>
            </a:r>
            <a:r>
              <a:rPr lang="en-US" sz="2000" dirty="0" smtClean="0">
                <a:latin typeface="+mn-lt"/>
              </a:rPr>
              <a:t>347 </a:t>
            </a:r>
            <a:r>
              <a:rPr lang="en-US" sz="2000" dirty="0">
                <a:latin typeface="+mn-lt"/>
              </a:rPr>
              <a:t>M operating budget</a:t>
            </a:r>
          </a:p>
          <a:p>
            <a:pPr eaLnBrk="0" hangingPunct="0">
              <a:lnSpc>
                <a:spcPct val="150000"/>
              </a:lnSpc>
            </a:pPr>
            <a:r>
              <a:rPr lang="en-US" sz="2000" dirty="0">
                <a:latin typeface="+mn-lt"/>
              </a:rPr>
              <a:t> 6,300+ employees</a:t>
            </a:r>
          </a:p>
        </p:txBody>
      </p:sp>
      <p:pic>
        <p:nvPicPr>
          <p:cNvPr id="5" name="Picture 2" descr="LSC Analytics  Institutional Reporting Secondary Logo-Horizontal-540_B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3907971" y="311147"/>
            <a:ext cx="480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200" b="1" dirty="0" smtClean="0">
                <a:solidFill>
                  <a:schemeClr val="bg1"/>
                </a:solidFill>
                <a:latin typeface="Arial" panose="020B0604020202020204" pitchFamily="34" charset="0"/>
                <a:cs typeface="Arial" panose="020B0604020202020204" pitchFamily="34" charset="0"/>
              </a:rPr>
              <a:t>About LSC</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6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chemeClr val="bg1"/>
                </a:solidFill>
                <a:latin typeface="Lucida Grande"/>
              </a:rPr>
              <a:t>Is </a:t>
            </a:r>
            <a:r>
              <a:rPr lang="en-US" altLang="zh-CN" sz="2000" b="1" kern="0" dirty="0" smtClean="0">
                <a:solidFill>
                  <a:schemeClr val="bg1"/>
                </a:solidFill>
                <a:latin typeface="Lucida Grande"/>
              </a:rPr>
              <a:t>High School </a:t>
            </a:r>
            <a:r>
              <a:rPr lang="en-US" altLang="zh-CN" sz="2000" b="1" kern="0" dirty="0">
                <a:solidFill>
                  <a:schemeClr val="bg1"/>
                </a:solidFill>
                <a:latin typeface="Lucida Grande"/>
              </a:rPr>
              <a:t>GPA </a:t>
            </a:r>
            <a:r>
              <a:rPr lang="en-US" altLang="zh-CN" sz="2000" b="1" kern="0" dirty="0" smtClean="0">
                <a:solidFill>
                  <a:schemeClr val="bg1"/>
                </a:solidFill>
                <a:latin typeface="Lucida Grande"/>
              </a:rPr>
              <a:t>a Predictor </a:t>
            </a:r>
            <a:r>
              <a:rPr lang="en-US" altLang="zh-CN" sz="2000" b="1" kern="0" dirty="0">
                <a:solidFill>
                  <a:schemeClr val="bg1"/>
                </a:solidFill>
                <a:latin typeface="Lucida Grande"/>
              </a:rPr>
              <a:t>of </a:t>
            </a:r>
            <a:r>
              <a:rPr lang="en-US" altLang="zh-CN" sz="2000" b="1" kern="0" dirty="0" smtClean="0">
                <a:solidFill>
                  <a:schemeClr val="bg1"/>
                </a:solidFill>
                <a:latin typeface="Lucida Grande"/>
              </a:rPr>
              <a:t>College Student Success? </a:t>
            </a:r>
            <a:endParaRPr lang="en-US" altLang="zh-CN" sz="2000" b="1" kern="0" dirty="0">
              <a:solidFill>
                <a:schemeClr val="bg1"/>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1838128"/>
            <a:ext cx="7772400" cy="917575"/>
          </a:xfrm>
        </p:spPr>
        <p:txBody>
          <a:bodyPr/>
          <a:lstStyle/>
          <a:p>
            <a:r>
              <a:rPr lang="en-US" sz="2400" b="1" dirty="0" smtClean="0">
                <a:solidFill>
                  <a:srgbClr val="C00000"/>
                </a:solidFill>
                <a:latin typeface="+mn-lt"/>
                <a:cs typeface="Arial" panose="020B0604020202020204" pitchFamily="34" charset="0"/>
              </a:rPr>
              <a:t>Access to New Data</a:t>
            </a:r>
            <a:endParaRPr lang="en-US" sz="2400" b="1" dirty="0">
              <a:solidFill>
                <a:srgbClr val="C00000"/>
              </a:solidFill>
              <a:latin typeface="+mn-lt"/>
              <a:cs typeface="Arial" panose="020B0604020202020204" pitchFamily="34" charset="0"/>
            </a:endParaRPr>
          </a:p>
        </p:txBody>
      </p:sp>
      <p:sp>
        <p:nvSpPr>
          <p:cNvPr id="6" name="Subtitle 5"/>
          <p:cNvSpPr>
            <a:spLocks noGrp="1"/>
          </p:cNvSpPr>
          <p:nvPr>
            <p:ph type="subTitle" idx="1"/>
          </p:nvPr>
        </p:nvSpPr>
        <p:spPr>
          <a:xfrm>
            <a:off x="685800" y="2314377"/>
            <a:ext cx="7772400" cy="2971800"/>
          </a:xfrm>
        </p:spPr>
        <p:txBody>
          <a:bodyPr/>
          <a:lstStyle/>
          <a:p>
            <a:pPr marL="342900" indent="-342900" algn="l">
              <a:buFont typeface="Arial" panose="020B0604020202020204" pitchFamily="34" charset="0"/>
              <a:buChar char="•"/>
            </a:pPr>
            <a:r>
              <a:rPr lang="en-US" sz="2000" dirty="0" smtClean="0"/>
              <a:t>Lone Star College recently established a protocol to import high school GPA from all submitted transcripts.</a:t>
            </a:r>
          </a:p>
          <a:p>
            <a:pPr marL="342900" indent="-342900" algn="l">
              <a:buFont typeface="Arial" panose="020B0604020202020204" pitchFamily="34" charset="0"/>
              <a:buChar char="•"/>
            </a:pPr>
            <a:r>
              <a:rPr lang="en-US" sz="2000" dirty="0" smtClean="0"/>
              <a:t>LSC’s Chancellor requested a study of student success post high school from Institutional Reporting.</a:t>
            </a:r>
          </a:p>
          <a:p>
            <a:pPr marL="342900" indent="-342900" algn="l">
              <a:buFont typeface="Arial" panose="020B0604020202020204" pitchFamily="34" charset="0"/>
              <a:buChar char="•"/>
            </a:pPr>
            <a:r>
              <a:rPr lang="en-US" sz="2000" dirty="0" smtClean="0"/>
              <a:t>The study required Institutional Reporting to collaborate with the Office of Completion and Student Records in order to bring over large amounts of data from area high schools in order to build a student sample.</a:t>
            </a:r>
          </a:p>
          <a:p>
            <a:pPr marL="342900" indent="-342900" algn="l">
              <a:buFont typeface="Arial" panose="020B0604020202020204" pitchFamily="34" charset="0"/>
              <a:buChar char="•"/>
            </a:pPr>
            <a:r>
              <a:rPr lang="en-US" sz="2000" dirty="0" smtClean="0"/>
              <a:t>The study supports the Strategic Enrollment Management initiative in process at Lone Star that was formed to monitor and support Student Success.</a:t>
            </a:r>
          </a:p>
          <a:p>
            <a:pPr marL="342900" indent="-342900" algn="l">
              <a:buFont typeface="Arial" panose="020B0604020202020204" pitchFamily="34" charset="0"/>
              <a:buChar char="•"/>
            </a:pPr>
            <a:r>
              <a:rPr lang="en-US" sz="2000" dirty="0" smtClean="0"/>
              <a:t>Study supports </a:t>
            </a:r>
            <a:r>
              <a:rPr lang="en-US" sz="2000" dirty="0" err="1" smtClean="0"/>
              <a:t>Civitas</a:t>
            </a:r>
            <a:r>
              <a:rPr lang="en-US" sz="2000" dirty="0" smtClean="0"/>
              <a:t> Illume powerful predictors for Persistence.</a:t>
            </a:r>
          </a:p>
        </p:txBody>
      </p:sp>
    </p:spTree>
    <p:extLst>
      <p:ext uri="{BB962C8B-B14F-4D97-AF65-F5344CB8AC3E}">
        <p14:creationId xmlns:p14="http://schemas.microsoft.com/office/powerpoint/2010/main" val="3332681962"/>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chemeClr val="bg1"/>
                </a:solidFill>
                <a:latin typeface="Lucida Grande"/>
              </a:rPr>
              <a:t>Is </a:t>
            </a:r>
            <a:r>
              <a:rPr lang="en-US" altLang="zh-CN" sz="2000" b="1" kern="0" dirty="0" smtClean="0">
                <a:solidFill>
                  <a:schemeClr val="bg1"/>
                </a:solidFill>
                <a:latin typeface="Lucida Grande"/>
              </a:rPr>
              <a:t>High School </a:t>
            </a:r>
            <a:r>
              <a:rPr lang="en-US" altLang="zh-CN" sz="2000" b="1" kern="0" dirty="0">
                <a:solidFill>
                  <a:schemeClr val="bg1"/>
                </a:solidFill>
                <a:latin typeface="Lucida Grande"/>
              </a:rPr>
              <a:t>GPA </a:t>
            </a:r>
            <a:r>
              <a:rPr lang="en-US" altLang="zh-CN" sz="2000" b="1" kern="0" dirty="0" smtClean="0">
                <a:solidFill>
                  <a:schemeClr val="bg1"/>
                </a:solidFill>
                <a:latin typeface="Lucida Grande"/>
              </a:rPr>
              <a:t>a Predictor </a:t>
            </a:r>
            <a:r>
              <a:rPr lang="en-US" altLang="zh-CN" sz="2000" b="1" kern="0" dirty="0">
                <a:solidFill>
                  <a:schemeClr val="bg1"/>
                </a:solidFill>
                <a:latin typeface="Lucida Grande"/>
              </a:rPr>
              <a:t>of </a:t>
            </a:r>
            <a:r>
              <a:rPr lang="en-US" altLang="zh-CN" sz="2000" b="1" kern="0" dirty="0" smtClean="0">
                <a:solidFill>
                  <a:schemeClr val="bg1"/>
                </a:solidFill>
                <a:latin typeface="Lucida Grande"/>
              </a:rPr>
              <a:t>College Student Success? </a:t>
            </a:r>
            <a:endParaRPr lang="en-US" altLang="zh-CN" sz="2000" b="1" kern="0" dirty="0">
              <a:solidFill>
                <a:schemeClr val="bg1"/>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2130425"/>
            <a:ext cx="7772400" cy="917575"/>
          </a:xfrm>
        </p:spPr>
        <p:txBody>
          <a:bodyPr/>
          <a:lstStyle/>
          <a:p>
            <a:r>
              <a:rPr lang="en-US" sz="2400" b="1" dirty="0" smtClean="0">
                <a:solidFill>
                  <a:srgbClr val="C00000"/>
                </a:solidFill>
                <a:latin typeface="Arial" panose="020B0604020202020204" pitchFamily="34" charset="0"/>
                <a:cs typeface="Arial" panose="020B0604020202020204" pitchFamily="34" charset="0"/>
              </a:rPr>
              <a:t>How Does Student High School GPA Impact </a:t>
            </a:r>
            <a:br>
              <a:rPr lang="en-US" sz="2400" b="1" dirty="0" smtClean="0">
                <a:solidFill>
                  <a:srgbClr val="C00000"/>
                </a:solidFill>
                <a:latin typeface="Arial" panose="020B0604020202020204" pitchFamily="34" charset="0"/>
                <a:cs typeface="Arial" panose="020B0604020202020204" pitchFamily="34" charset="0"/>
              </a:rPr>
            </a:br>
            <a:r>
              <a:rPr lang="en-US" sz="2400" b="1" dirty="0" smtClean="0">
                <a:solidFill>
                  <a:srgbClr val="C00000"/>
                </a:solidFill>
                <a:latin typeface="Arial" panose="020B0604020202020204" pitchFamily="34" charset="0"/>
                <a:cs typeface="Arial" panose="020B0604020202020204" pitchFamily="34" charset="0"/>
              </a:rPr>
              <a:t>College Student Success?</a:t>
            </a:r>
            <a:endParaRPr lang="en-US" sz="2400" b="1" dirty="0">
              <a:solidFill>
                <a:srgbClr val="C0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914400" y="3124200"/>
            <a:ext cx="4572000" cy="2971800"/>
          </a:xfrm>
        </p:spPr>
        <p:txBody>
          <a:bodyPr/>
          <a:lstStyle/>
          <a:p>
            <a:pPr algn="l"/>
            <a:r>
              <a:rPr lang="en-US" sz="2000" i="1" dirty="0" smtClean="0"/>
              <a:t>For the institution: </a:t>
            </a:r>
          </a:p>
          <a:p>
            <a:pPr algn="l"/>
            <a:r>
              <a:rPr lang="en-US" sz="2000" dirty="0" smtClean="0"/>
              <a:t>Impacts institution’s strategic plan</a:t>
            </a:r>
          </a:p>
          <a:p>
            <a:pPr algn="l"/>
            <a:endParaRPr lang="en-US" sz="2000" dirty="0" smtClean="0"/>
          </a:p>
          <a:p>
            <a:pPr algn="l"/>
            <a:r>
              <a:rPr lang="en-US" sz="2000" i="1" dirty="0" smtClean="0"/>
              <a:t>For students:</a:t>
            </a:r>
          </a:p>
          <a:p>
            <a:pPr algn="l"/>
            <a:r>
              <a:rPr lang="en-US" sz="2000" dirty="0" smtClean="0"/>
              <a:t>Provides insight to student and their support network to ensure student’s future college success </a:t>
            </a:r>
          </a:p>
          <a:p>
            <a:pPr algn="l"/>
            <a:endParaRPr lang="en-US" sz="2000" dirty="0" smtClean="0"/>
          </a:p>
        </p:txBody>
      </p:sp>
      <p:pic>
        <p:nvPicPr>
          <p:cNvPr id="3" name="Picture 2"/>
          <p:cNvPicPr>
            <a:picLocks noChangeAspect="1"/>
          </p:cNvPicPr>
          <p:nvPr/>
        </p:nvPicPr>
        <p:blipFill>
          <a:blip r:embed="rId4"/>
          <a:stretch>
            <a:fillRect/>
          </a:stretch>
        </p:blipFill>
        <p:spPr>
          <a:xfrm>
            <a:off x="5791200" y="3124201"/>
            <a:ext cx="2438400" cy="1447800"/>
          </a:xfrm>
          <a:prstGeom prst="rect">
            <a:avLst/>
          </a:prstGeom>
        </p:spPr>
      </p:pic>
    </p:spTree>
    <p:extLst>
      <p:ext uri="{BB962C8B-B14F-4D97-AF65-F5344CB8AC3E}">
        <p14:creationId xmlns:p14="http://schemas.microsoft.com/office/powerpoint/2010/main" val="2235059047"/>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chemeClr val="bg1"/>
                </a:solidFill>
                <a:latin typeface="Lucida Grande"/>
              </a:rPr>
              <a:t>Is </a:t>
            </a:r>
            <a:r>
              <a:rPr lang="en-US" altLang="zh-CN" sz="2000" b="1" kern="0" dirty="0" smtClean="0">
                <a:solidFill>
                  <a:schemeClr val="bg1"/>
                </a:solidFill>
                <a:latin typeface="Lucida Grande"/>
              </a:rPr>
              <a:t>High School </a:t>
            </a:r>
            <a:r>
              <a:rPr lang="en-US" altLang="zh-CN" sz="2000" b="1" kern="0" dirty="0">
                <a:solidFill>
                  <a:schemeClr val="bg1"/>
                </a:solidFill>
                <a:latin typeface="Lucida Grande"/>
              </a:rPr>
              <a:t>GPA </a:t>
            </a:r>
            <a:r>
              <a:rPr lang="en-US" altLang="zh-CN" sz="2000" b="1" kern="0" dirty="0" smtClean="0">
                <a:solidFill>
                  <a:schemeClr val="bg1"/>
                </a:solidFill>
                <a:latin typeface="Lucida Grande"/>
              </a:rPr>
              <a:t>a Predictor </a:t>
            </a:r>
            <a:r>
              <a:rPr lang="en-US" altLang="zh-CN" sz="2000" b="1" kern="0" dirty="0">
                <a:solidFill>
                  <a:schemeClr val="bg1"/>
                </a:solidFill>
                <a:latin typeface="Lucida Grande"/>
              </a:rPr>
              <a:t>of </a:t>
            </a:r>
            <a:r>
              <a:rPr lang="en-US" altLang="zh-CN" sz="2000" b="1" kern="0" dirty="0" smtClean="0">
                <a:solidFill>
                  <a:schemeClr val="bg1"/>
                </a:solidFill>
                <a:latin typeface="Lucida Grande"/>
              </a:rPr>
              <a:t>College Student Success? </a:t>
            </a:r>
            <a:endParaRPr lang="en-US" altLang="zh-CN" sz="2000" b="1" kern="0" dirty="0">
              <a:solidFill>
                <a:schemeClr val="bg1"/>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1749425"/>
            <a:ext cx="7772400" cy="917575"/>
          </a:xfrm>
        </p:spPr>
        <p:txBody>
          <a:bodyPr/>
          <a:lstStyle/>
          <a:p>
            <a:r>
              <a:rPr lang="en-US" sz="2400" b="1" dirty="0" smtClean="0">
                <a:solidFill>
                  <a:srgbClr val="C00000"/>
                </a:solidFill>
                <a:latin typeface="Arial" panose="020B0604020202020204" pitchFamily="34" charset="0"/>
                <a:cs typeface="Arial" panose="020B0604020202020204" pitchFamily="34" charset="0"/>
              </a:rPr>
              <a:t>ISDs Represented in Study</a:t>
            </a:r>
            <a:br>
              <a:rPr lang="en-US" sz="2400" b="1" dirty="0" smtClean="0">
                <a:solidFill>
                  <a:srgbClr val="C00000"/>
                </a:solidFill>
                <a:latin typeface="Arial" panose="020B0604020202020204" pitchFamily="34" charset="0"/>
                <a:cs typeface="Arial" panose="020B0604020202020204" pitchFamily="34" charset="0"/>
              </a:rPr>
            </a:br>
            <a:r>
              <a:rPr lang="en-US" sz="2400" b="1" dirty="0" smtClean="0">
                <a:solidFill>
                  <a:srgbClr val="C00000"/>
                </a:solidFill>
                <a:latin typeface="Arial" panose="020B0604020202020204" pitchFamily="34" charset="0"/>
                <a:cs typeface="Arial" panose="020B0604020202020204" pitchFamily="34" charset="0"/>
              </a:rPr>
              <a:t>225 High Schools</a:t>
            </a:r>
            <a:endParaRPr lang="en-US" sz="2400" b="1" dirty="0">
              <a:solidFill>
                <a:srgbClr val="C0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2819400" y="2590800"/>
            <a:ext cx="4267200" cy="3429000"/>
          </a:xfrm>
        </p:spPr>
        <p:txBody>
          <a:bodyPr numCol="2"/>
          <a:lstStyle/>
          <a:p>
            <a:pPr algn="l"/>
            <a:r>
              <a:rPr lang="en-US" sz="2000" dirty="0" smtClean="0"/>
              <a:t>Aldine</a:t>
            </a:r>
          </a:p>
          <a:p>
            <a:pPr algn="l"/>
            <a:r>
              <a:rPr lang="en-US" sz="2000" dirty="0" smtClean="0"/>
              <a:t>Cleveland</a:t>
            </a:r>
          </a:p>
          <a:p>
            <a:pPr algn="l"/>
            <a:r>
              <a:rPr lang="en-US" sz="2000" dirty="0" smtClean="0"/>
              <a:t>Conroe</a:t>
            </a:r>
          </a:p>
          <a:p>
            <a:pPr algn="l"/>
            <a:r>
              <a:rPr lang="en-US" sz="2000" dirty="0" err="1" smtClean="0"/>
              <a:t>CyFair</a:t>
            </a:r>
            <a:endParaRPr lang="en-US" sz="2000" dirty="0" smtClean="0"/>
          </a:p>
          <a:p>
            <a:pPr algn="l"/>
            <a:r>
              <a:rPr lang="en-US" sz="2000" dirty="0" smtClean="0"/>
              <a:t>Humble</a:t>
            </a:r>
          </a:p>
          <a:p>
            <a:pPr algn="l"/>
            <a:r>
              <a:rPr lang="en-US" sz="2000" dirty="0" smtClean="0"/>
              <a:t>Huntsville</a:t>
            </a:r>
          </a:p>
          <a:p>
            <a:pPr algn="l"/>
            <a:r>
              <a:rPr lang="en-US" sz="2000" dirty="0" smtClean="0"/>
              <a:t>*Katy</a:t>
            </a:r>
          </a:p>
          <a:p>
            <a:pPr algn="l"/>
            <a:r>
              <a:rPr lang="en-US" sz="2000" dirty="0" smtClean="0"/>
              <a:t>Klein</a:t>
            </a:r>
          </a:p>
          <a:p>
            <a:pPr algn="l"/>
            <a:r>
              <a:rPr lang="en-US" sz="2000" dirty="0" smtClean="0"/>
              <a:t>Magnolia</a:t>
            </a:r>
          </a:p>
          <a:p>
            <a:pPr algn="l"/>
            <a:endParaRPr lang="en-US" sz="2000" dirty="0" smtClean="0"/>
          </a:p>
          <a:p>
            <a:pPr algn="l"/>
            <a:r>
              <a:rPr lang="en-US" sz="2000" dirty="0" smtClean="0"/>
              <a:t>Montgomery</a:t>
            </a:r>
          </a:p>
          <a:p>
            <a:pPr algn="l"/>
            <a:r>
              <a:rPr lang="en-US" sz="2000" dirty="0" smtClean="0"/>
              <a:t>New Caney</a:t>
            </a:r>
          </a:p>
          <a:p>
            <a:pPr algn="l"/>
            <a:r>
              <a:rPr lang="en-US" sz="2000" dirty="0" smtClean="0"/>
              <a:t>New Waverly</a:t>
            </a:r>
          </a:p>
          <a:p>
            <a:pPr algn="l"/>
            <a:r>
              <a:rPr lang="en-US" sz="2000" dirty="0" smtClean="0"/>
              <a:t>Splendora</a:t>
            </a:r>
          </a:p>
          <a:p>
            <a:pPr algn="l"/>
            <a:r>
              <a:rPr lang="en-US" sz="2000" dirty="0" smtClean="0"/>
              <a:t>Spring</a:t>
            </a:r>
          </a:p>
          <a:p>
            <a:pPr algn="l"/>
            <a:r>
              <a:rPr lang="en-US" sz="2000" dirty="0" smtClean="0"/>
              <a:t>Tarkington</a:t>
            </a:r>
          </a:p>
          <a:p>
            <a:pPr algn="l"/>
            <a:r>
              <a:rPr lang="en-US" sz="2000" dirty="0" smtClean="0"/>
              <a:t>Tomball</a:t>
            </a:r>
          </a:p>
          <a:p>
            <a:pPr algn="l"/>
            <a:r>
              <a:rPr lang="en-US" sz="2000" dirty="0" smtClean="0"/>
              <a:t>*Waller</a:t>
            </a:r>
          </a:p>
          <a:p>
            <a:pPr algn="l"/>
            <a:r>
              <a:rPr lang="en-US" sz="2000" dirty="0" smtClean="0"/>
              <a:t>Willis</a:t>
            </a:r>
          </a:p>
        </p:txBody>
      </p:sp>
      <p:sp>
        <p:nvSpPr>
          <p:cNvPr id="3" name="TextBox 2"/>
          <p:cNvSpPr txBox="1"/>
          <p:nvPr/>
        </p:nvSpPr>
        <p:spPr>
          <a:xfrm>
            <a:off x="457200" y="6019800"/>
            <a:ext cx="8001000" cy="677108"/>
          </a:xfrm>
          <a:prstGeom prst="rect">
            <a:avLst/>
          </a:prstGeom>
          <a:noFill/>
        </p:spPr>
        <p:txBody>
          <a:bodyPr wrap="square" rtlCol="0">
            <a:spAutoFit/>
          </a:bodyPr>
          <a:lstStyle/>
          <a:p>
            <a:pPr>
              <a:spcBef>
                <a:spcPts val="0"/>
              </a:spcBef>
            </a:pPr>
            <a:r>
              <a:rPr lang="en-US" sz="1400" dirty="0" smtClean="0"/>
              <a:t>High School grade scales are not cross-walked in current data.</a:t>
            </a:r>
          </a:p>
          <a:p>
            <a:pPr>
              <a:spcBef>
                <a:spcPts val="0"/>
              </a:spcBef>
            </a:pPr>
            <a:r>
              <a:rPr lang="en-US" sz="1400" dirty="0" smtClean="0"/>
              <a:t>*ISD is not in Lone Star’s service area, but a large number of students attend from these ISDs</a:t>
            </a:r>
            <a:r>
              <a:rPr lang="en-US" dirty="0" smtClean="0"/>
              <a:t>.</a:t>
            </a:r>
            <a:endParaRPr lang="en-US" dirty="0"/>
          </a:p>
        </p:txBody>
      </p:sp>
    </p:spTree>
    <p:extLst>
      <p:ext uri="{BB962C8B-B14F-4D97-AF65-F5344CB8AC3E}">
        <p14:creationId xmlns:p14="http://schemas.microsoft.com/office/powerpoint/2010/main" val="3994928758"/>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rker &lt;strong&gt;Welding&lt;/strong&gt; Free Stock Photo HD - Public Domain Pictures"/>
          <p:cNvPicPr>
            <a:picLocks noChangeAspect="1"/>
          </p:cNvPicPr>
          <p:nvPr/>
        </p:nvPicPr>
        <p:blipFill rotWithShape="1">
          <a:blip r:embed="rId3">
            <a:extLst>
              <a:ext uri="{28A0092B-C50C-407E-A947-70E740481C1C}">
                <a14:useLocalDpi xmlns:a14="http://schemas.microsoft.com/office/drawing/2010/main" val="0"/>
              </a:ext>
            </a:extLst>
          </a:blip>
          <a:srcRect r="8217"/>
          <a:stretch/>
        </p:blipFill>
        <p:spPr>
          <a:xfrm>
            <a:off x="813054" y="4191000"/>
            <a:ext cx="1447800" cy="1416840"/>
          </a:xfrm>
          <a:prstGeom prst="rect">
            <a:avLst/>
          </a:prstGeom>
        </p:spPr>
      </p:pic>
      <p:sp>
        <p:nvSpPr>
          <p:cNvPr id="2" name="TextBox 1"/>
          <p:cNvSpPr txBox="1"/>
          <p:nvPr/>
        </p:nvSpPr>
        <p:spPr>
          <a:xfrm>
            <a:off x="4038600" y="511173"/>
            <a:ext cx="4572000" cy="954107"/>
          </a:xfrm>
          <a:prstGeom prst="rect">
            <a:avLst/>
          </a:prstGeom>
          <a:noFill/>
        </p:spPr>
        <p:txBody>
          <a:bodyPr wrap="square" rtlCol="0">
            <a:spAutoFit/>
          </a:bodyPr>
          <a:lstStyle/>
          <a:p>
            <a:pPr lvl="0" algn="ctr" defTabSz="914400" eaLnBrk="0" hangingPunct="0">
              <a:spcBef>
                <a:spcPct val="20000"/>
              </a:spcBef>
            </a:pPr>
            <a:r>
              <a:rPr lang="en-US" altLang="zh-CN" sz="2000" b="1" kern="0" dirty="0">
                <a:solidFill>
                  <a:schemeClr val="bg1"/>
                </a:solidFill>
                <a:latin typeface="Lucida Grande"/>
              </a:rPr>
              <a:t>Is </a:t>
            </a:r>
            <a:r>
              <a:rPr lang="en-US" altLang="zh-CN" sz="2000" b="1" kern="0" dirty="0" smtClean="0">
                <a:solidFill>
                  <a:schemeClr val="bg1"/>
                </a:solidFill>
                <a:latin typeface="Lucida Grande"/>
              </a:rPr>
              <a:t>High School </a:t>
            </a:r>
            <a:r>
              <a:rPr lang="en-US" altLang="zh-CN" sz="2000" b="1" kern="0" dirty="0">
                <a:solidFill>
                  <a:schemeClr val="bg1"/>
                </a:solidFill>
                <a:latin typeface="Lucida Grande"/>
              </a:rPr>
              <a:t>GPA </a:t>
            </a:r>
            <a:r>
              <a:rPr lang="en-US" altLang="zh-CN" sz="2000" b="1" kern="0" dirty="0" smtClean="0">
                <a:solidFill>
                  <a:schemeClr val="bg1"/>
                </a:solidFill>
                <a:latin typeface="Lucida Grande"/>
              </a:rPr>
              <a:t>a Predictor </a:t>
            </a:r>
            <a:r>
              <a:rPr lang="en-US" altLang="zh-CN" sz="2000" b="1" kern="0" dirty="0">
                <a:solidFill>
                  <a:schemeClr val="bg1"/>
                </a:solidFill>
                <a:latin typeface="Lucida Grande"/>
              </a:rPr>
              <a:t>of </a:t>
            </a:r>
            <a:r>
              <a:rPr lang="en-US" altLang="zh-CN" sz="2000" b="1" kern="0" dirty="0" smtClean="0">
                <a:solidFill>
                  <a:schemeClr val="bg1"/>
                </a:solidFill>
                <a:latin typeface="Lucida Grande"/>
              </a:rPr>
              <a:t>College Student Success? </a:t>
            </a:r>
            <a:endParaRPr lang="en-US" altLang="zh-CN" sz="2000" b="1" kern="0" dirty="0">
              <a:solidFill>
                <a:schemeClr val="bg1"/>
              </a:solidFill>
              <a:latin typeface="Lucida Grande"/>
            </a:endParaRPr>
          </a:p>
          <a:p>
            <a:pPr algn="ctr"/>
            <a:endParaRPr lang="en-US" sz="1600" b="1" dirty="0" smtClean="0">
              <a:solidFill>
                <a:schemeClr val="bg1"/>
              </a:solidFill>
            </a:endParaRPr>
          </a:p>
        </p:txBody>
      </p:sp>
      <p:pic>
        <p:nvPicPr>
          <p:cNvPr id="4" name="Picture 2" descr="LSC Analytics  Institutional Reporting Secondary Logo-Horizontal-540_B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8294"/>
            <a:ext cx="1676400" cy="10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2130425"/>
            <a:ext cx="7772400" cy="917575"/>
          </a:xfrm>
        </p:spPr>
        <p:txBody>
          <a:bodyPr/>
          <a:lstStyle/>
          <a:p>
            <a:r>
              <a:rPr lang="en-US" sz="2400" b="1" dirty="0" smtClean="0">
                <a:solidFill>
                  <a:srgbClr val="C00000"/>
                </a:solidFill>
                <a:latin typeface="Arial" panose="020B0604020202020204" pitchFamily="34" charset="0"/>
                <a:cs typeface="Arial" panose="020B0604020202020204" pitchFamily="34" charset="0"/>
              </a:rPr>
              <a:t>Academic vs. Workforce</a:t>
            </a:r>
            <a:endParaRPr lang="en-US" sz="2400" b="1" dirty="0">
              <a:solidFill>
                <a:srgbClr val="C0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2388108" y="2667000"/>
            <a:ext cx="6070092" cy="3733800"/>
          </a:xfrm>
        </p:spPr>
        <p:txBody>
          <a:bodyPr numCol="1"/>
          <a:lstStyle/>
          <a:p>
            <a:pPr marL="342900" indent="-342900" algn="l">
              <a:buFont typeface="Arial" panose="020B0604020202020204" pitchFamily="34" charset="0"/>
              <a:buChar char="•"/>
            </a:pPr>
            <a:r>
              <a:rPr lang="en-US" sz="2000" dirty="0" smtClean="0"/>
              <a:t>The study differentiates between students with Workforce majors and Academic Transfer Majors</a:t>
            </a:r>
          </a:p>
          <a:p>
            <a:pPr lvl="1" algn="l"/>
            <a:endParaRPr lang="en-US" sz="1600" b="1" dirty="0" smtClean="0">
              <a:solidFill>
                <a:srgbClr val="C00000"/>
              </a:solidFill>
            </a:endParaRPr>
          </a:p>
          <a:p>
            <a:pPr lvl="1" algn="l"/>
            <a:r>
              <a:rPr lang="en-US" sz="2000" b="1" dirty="0" smtClean="0">
                <a:solidFill>
                  <a:srgbClr val="C00000"/>
                </a:solidFill>
              </a:rPr>
              <a:t>89% Academic Transfer</a:t>
            </a:r>
          </a:p>
          <a:p>
            <a:pPr lvl="1" algn="l"/>
            <a:r>
              <a:rPr lang="en-US" sz="2000" b="1" dirty="0" smtClean="0">
                <a:solidFill>
                  <a:srgbClr val="C00000"/>
                </a:solidFill>
              </a:rPr>
              <a:t>11% Workforce</a:t>
            </a:r>
          </a:p>
          <a:p>
            <a:pPr lvl="1" algn="l"/>
            <a:endParaRPr lang="en-US" sz="1600" b="1" dirty="0" smtClean="0">
              <a:solidFill>
                <a:srgbClr val="C00000"/>
              </a:solidFill>
            </a:endParaRPr>
          </a:p>
          <a:p>
            <a:pPr lvl="1" algn="l"/>
            <a:r>
              <a:rPr lang="en-US" sz="1600" dirty="0" smtClean="0"/>
              <a:t>Academic Transfer students and Workforce students have different motivations and different trajectories.</a:t>
            </a:r>
          </a:p>
          <a:p>
            <a:pPr lvl="1" algn="l"/>
            <a:endParaRPr lang="en-US" sz="1600" dirty="0" smtClean="0"/>
          </a:p>
          <a:p>
            <a:pPr lvl="1" algn="l"/>
            <a:r>
              <a:rPr lang="en-US" sz="1600" dirty="0" smtClean="0"/>
              <a:t>The ratio of Academic Transfer and Workforce students in the sample is representative of the LSC population.</a:t>
            </a:r>
          </a:p>
          <a:p>
            <a:pPr marL="800100" lvl="1" indent="-342900" algn="l">
              <a:buFont typeface="Arial" panose="020B0604020202020204" pitchFamily="34" charset="0"/>
              <a:buChar char="•"/>
            </a:pPr>
            <a:endParaRPr lang="en-US" sz="1600" dirty="0" smtClean="0"/>
          </a:p>
        </p:txBody>
      </p:sp>
      <p:pic>
        <p:nvPicPr>
          <p:cNvPr id="8" name="Picture 7" descr="external image &lt;strong&gt;books&lt;/strong&g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313" y="2332612"/>
            <a:ext cx="1717541" cy="1498591"/>
          </a:xfrm>
          <a:prstGeom prst="rect">
            <a:avLst/>
          </a:prstGeom>
        </p:spPr>
      </p:pic>
    </p:spTree>
    <p:extLst>
      <p:ext uri="{BB962C8B-B14F-4D97-AF65-F5344CB8AC3E}">
        <p14:creationId xmlns:p14="http://schemas.microsoft.com/office/powerpoint/2010/main" val="976575095"/>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Geneva"/>
        <a:cs typeface="Geneva"/>
      </a:majorFont>
      <a:minorFont>
        <a:latin typeface="Lucida Grande"/>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pitchFamily="-112" charset="0"/>
            <a:ea typeface="Geneva" pitchFamily="-112" charset="0"/>
            <a:cs typeface="Genev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pitchFamily="-112" charset="0"/>
            <a:ea typeface="Geneva" pitchFamily="-112" charset="0"/>
            <a:cs typeface="Geneva"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Geneva"/>
        <a:cs typeface="Geneva"/>
      </a:majorFont>
      <a:minorFont>
        <a:latin typeface="Lucida Grande"/>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pitchFamily="-112" charset="0"/>
            <a:ea typeface="Geneva" pitchFamily="-112" charset="0"/>
            <a:cs typeface="Genev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pitchFamily="-112" charset="0"/>
            <a:ea typeface="Geneva" pitchFamily="-112" charset="0"/>
            <a:cs typeface="Geneva"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andard AIR">
    <a:dk1>
      <a:sysClr val="windowText" lastClr="000000"/>
    </a:dk1>
    <a:lt1>
      <a:sysClr val="window" lastClr="FFFFFF"/>
    </a:lt1>
    <a:dk2>
      <a:srgbClr val="F1C585"/>
    </a:dk2>
    <a:lt2>
      <a:srgbClr val="B3083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tandard AIR">
    <a:dk1>
      <a:sysClr val="windowText" lastClr="000000"/>
    </a:dk1>
    <a:lt1>
      <a:sysClr val="window" lastClr="FFFFFF"/>
    </a:lt1>
    <a:dk2>
      <a:srgbClr val="F1C585"/>
    </a:dk2>
    <a:lt2>
      <a:srgbClr val="B3083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tandard AIR">
    <a:dk1>
      <a:sysClr val="windowText" lastClr="000000"/>
    </a:dk1>
    <a:lt1>
      <a:sysClr val="window" lastClr="FFFFFF"/>
    </a:lt1>
    <a:dk2>
      <a:srgbClr val="F1C585"/>
    </a:dk2>
    <a:lt2>
      <a:srgbClr val="B3083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tandard AIR">
    <a:dk1>
      <a:sysClr val="windowText" lastClr="000000"/>
    </a:dk1>
    <a:lt1>
      <a:sysClr val="window" lastClr="FFFFFF"/>
    </a:lt1>
    <a:dk2>
      <a:srgbClr val="F1C585"/>
    </a:dk2>
    <a:lt2>
      <a:srgbClr val="B3083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tandard AIR">
    <a:dk1>
      <a:sysClr val="windowText" lastClr="000000"/>
    </a:dk1>
    <a:lt1>
      <a:sysClr val="window" lastClr="FFFFFF"/>
    </a:lt1>
    <a:dk2>
      <a:srgbClr val="F1C585"/>
    </a:dk2>
    <a:lt2>
      <a:srgbClr val="B3083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Standard AIR">
    <a:dk1>
      <a:sysClr val="windowText" lastClr="000000"/>
    </a:dk1>
    <a:lt1>
      <a:sysClr val="window" lastClr="FFFFFF"/>
    </a:lt1>
    <a:dk2>
      <a:srgbClr val="F1C585"/>
    </a:dk2>
    <a:lt2>
      <a:srgbClr val="B3083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Standard AIR">
    <a:dk1>
      <a:sysClr val="windowText" lastClr="000000"/>
    </a:dk1>
    <a:lt1>
      <a:sysClr val="window" lastClr="FFFFFF"/>
    </a:lt1>
    <a:dk2>
      <a:srgbClr val="F1C585"/>
    </a:dk2>
    <a:lt2>
      <a:srgbClr val="B3083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20197</TotalTime>
  <Words>2200</Words>
  <Application>Microsoft Office PowerPoint</Application>
  <PresentationFormat>On-screen Show (4:3)</PresentationFormat>
  <Paragraphs>469</Paragraphs>
  <Slides>25</Slides>
  <Notes>24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1_Blank Presentation</vt:lpstr>
      <vt:lpstr>4_Blank Presentation</vt:lpstr>
      <vt:lpstr>  </vt:lpstr>
      <vt:lpstr>Presenters</vt:lpstr>
      <vt:lpstr>PowerPoint Presentation</vt:lpstr>
      <vt:lpstr>PowerPoint Presentation</vt:lpstr>
      <vt:lpstr>PowerPoint Presentation</vt:lpstr>
      <vt:lpstr>Access to New Data</vt:lpstr>
      <vt:lpstr>How Does Student High School GPA Impact  College Student Success?</vt:lpstr>
      <vt:lpstr>ISDs Represented in Study 225 High Schools</vt:lpstr>
      <vt:lpstr>Academic vs. Workforce</vt:lpstr>
      <vt:lpstr>The Purpose of the Study </vt:lpstr>
      <vt:lpstr>Study Sample </vt:lpstr>
      <vt:lpstr>Modeling Method  </vt:lpstr>
      <vt:lpstr> Sample GPA distribution</vt:lpstr>
      <vt:lpstr>Study Outcome 1: First Term Persistence Rate</vt:lpstr>
      <vt:lpstr>Study Outcome 1: First Term Persistence Rate</vt:lpstr>
      <vt:lpstr>Study Outcome 2: Course Completion Rate</vt:lpstr>
      <vt:lpstr>Study Outcome 2: First Term Course Completion Rate</vt:lpstr>
      <vt:lpstr>Study Outcome 3: First Term Course Success Rates</vt:lpstr>
      <vt:lpstr>Study Outcome 3: First Term Course Success Rate</vt:lpstr>
      <vt:lpstr>Study Outcome 4: Graduation/Transfer Rate  </vt:lpstr>
      <vt:lpstr>Study Outcome 4: Graduation/Transfer Rate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Michael J. Albert</cp:lastModifiedBy>
  <cp:revision>619</cp:revision>
  <cp:lastPrinted>2015-04-13T22:00:09Z</cp:lastPrinted>
  <dcterms:created xsi:type="dcterms:W3CDTF">2008-09-24T14:39:03Z</dcterms:created>
  <dcterms:modified xsi:type="dcterms:W3CDTF">2017-03-09T15:00:03Z</dcterms:modified>
</cp:coreProperties>
</file>