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5"/>
    <p:sldMasterId id="2147483708" r:id="rId6"/>
    <p:sldMasterId id="2147483720" r:id="rId7"/>
    <p:sldMasterId id="2147483732" r:id="rId8"/>
    <p:sldMasterId id="2147483744" r:id="rId9"/>
  </p:sldMasterIdLst>
  <p:notesMasterIdLst>
    <p:notesMasterId r:id="rId27"/>
  </p:notesMasterIdLst>
  <p:sldIdLst>
    <p:sldId id="256" r:id="rId10"/>
    <p:sldId id="299" r:id="rId11"/>
    <p:sldId id="300" r:id="rId12"/>
    <p:sldId id="301" r:id="rId13"/>
    <p:sldId id="302" r:id="rId14"/>
    <p:sldId id="308" r:id="rId15"/>
    <p:sldId id="313" r:id="rId16"/>
    <p:sldId id="314" r:id="rId17"/>
    <p:sldId id="315" r:id="rId18"/>
    <p:sldId id="316" r:id="rId19"/>
    <p:sldId id="317" r:id="rId20"/>
    <p:sldId id="311" r:id="rId21"/>
    <p:sldId id="312" r:id="rId22"/>
    <p:sldId id="309" r:id="rId23"/>
    <p:sldId id="310" r:id="rId24"/>
    <p:sldId id="307" r:id="rId25"/>
    <p:sldId id="29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73509" autoAdjust="0"/>
  </p:normalViewPr>
  <p:slideViewPr>
    <p:cSldViewPr snapToGrid="0">
      <p:cViewPr>
        <p:scale>
          <a:sx n="95" d="100"/>
          <a:sy n="95" d="100"/>
        </p:scale>
        <p:origin x="-20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974A59-741B-4CE3-B2DB-76A680A0AB8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EB3244B1-466C-4AC2-B5BD-9FABC1BFBA7A}">
      <dgm:prSet phldrT="[Text]"/>
      <dgm:spPr/>
      <dgm:t>
        <a:bodyPr/>
        <a:lstStyle/>
        <a:p>
          <a:r>
            <a:rPr lang="en-US" dirty="0"/>
            <a:t>Centralized IR</a:t>
          </a:r>
        </a:p>
      </dgm:t>
    </dgm:pt>
    <dgm:pt modelId="{74DCFE24-F815-4B21-81EA-C4E571F6B64C}" type="parTrans" cxnId="{0E45BF55-19CE-485B-AA84-BA5F01B7126F}">
      <dgm:prSet/>
      <dgm:spPr/>
      <dgm:t>
        <a:bodyPr/>
        <a:lstStyle/>
        <a:p>
          <a:endParaRPr lang="en-US"/>
        </a:p>
      </dgm:t>
    </dgm:pt>
    <dgm:pt modelId="{3911B677-AF2C-4D07-A2D3-27ACF840BB06}" type="sibTrans" cxnId="{0E45BF55-19CE-485B-AA84-BA5F01B7126F}">
      <dgm:prSet/>
      <dgm:spPr/>
      <dgm:t>
        <a:bodyPr/>
        <a:lstStyle/>
        <a:p>
          <a:endParaRPr lang="en-US"/>
        </a:p>
      </dgm:t>
    </dgm:pt>
    <dgm:pt modelId="{E3CDC0A6-EA1F-4980-91DA-9AA0428E3921}">
      <dgm:prSet phldrT="[Text]"/>
      <dgm:spPr/>
      <dgm:t>
        <a:bodyPr/>
        <a:lstStyle/>
        <a:p>
          <a:r>
            <a:rPr lang="en-US" dirty="0"/>
            <a:t>Formal Training</a:t>
          </a:r>
        </a:p>
      </dgm:t>
    </dgm:pt>
    <dgm:pt modelId="{4619C7B8-2760-4BFD-A984-5D00C8346E2D}" type="parTrans" cxnId="{0A628901-2056-421A-9C05-0C7DB90320E8}">
      <dgm:prSet/>
      <dgm:spPr/>
      <dgm:t>
        <a:bodyPr/>
        <a:lstStyle/>
        <a:p>
          <a:endParaRPr lang="en-US"/>
        </a:p>
      </dgm:t>
    </dgm:pt>
    <dgm:pt modelId="{942BE9F5-586A-4E2B-A6E2-FDD898512CD5}" type="sibTrans" cxnId="{0A628901-2056-421A-9C05-0C7DB90320E8}">
      <dgm:prSet/>
      <dgm:spPr/>
      <dgm:t>
        <a:bodyPr/>
        <a:lstStyle/>
        <a:p>
          <a:endParaRPr lang="en-US"/>
        </a:p>
      </dgm:t>
    </dgm:pt>
    <dgm:pt modelId="{288E8718-D529-4ED3-937E-102C25E270A1}">
      <dgm:prSet phldrT="[Text]"/>
      <dgm:spPr/>
      <dgm:t>
        <a:bodyPr/>
        <a:lstStyle/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dirty="0"/>
            <a:t>Informal Training</a:t>
          </a:r>
        </a:p>
      </dgm:t>
    </dgm:pt>
    <dgm:pt modelId="{31B444BC-E1C6-4C8B-9A97-833F08B30F67}" type="parTrans" cxnId="{BFDE5C80-9A53-401E-BB8D-1DED3FBB75DE}">
      <dgm:prSet/>
      <dgm:spPr/>
      <dgm:t>
        <a:bodyPr/>
        <a:lstStyle/>
        <a:p>
          <a:endParaRPr lang="en-US"/>
        </a:p>
      </dgm:t>
    </dgm:pt>
    <dgm:pt modelId="{C1D5F99A-F51C-4E75-A86B-6B929D188DAB}" type="sibTrans" cxnId="{BFDE5C80-9A53-401E-BB8D-1DED3FBB75DE}">
      <dgm:prSet/>
      <dgm:spPr/>
      <dgm:t>
        <a:bodyPr/>
        <a:lstStyle/>
        <a:p>
          <a:endParaRPr lang="en-US"/>
        </a:p>
      </dgm:t>
    </dgm:pt>
    <dgm:pt modelId="{748F1BC3-2C2B-489F-B97B-1AF427681069}" type="pres">
      <dgm:prSet presAssocID="{E8974A59-741B-4CE3-B2DB-76A680A0AB8D}" presName="linearFlow" presStyleCnt="0">
        <dgm:presLayoutVars>
          <dgm:dir/>
          <dgm:resizeHandles val="exact"/>
        </dgm:presLayoutVars>
      </dgm:prSet>
      <dgm:spPr/>
    </dgm:pt>
    <dgm:pt modelId="{EDDB6496-97E0-4547-834A-27A2D07D3D38}" type="pres">
      <dgm:prSet presAssocID="{EB3244B1-466C-4AC2-B5BD-9FABC1BFBA7A}" presName="composite" presStyleCnt="0"/>
      <dgm:spPr/>
    </dgm:pt>
    <dgm:pt modelId="{9B23245C-18F6-4E9F-8001-48C045ED9837}" type="pres">
      <dgm:prSet presAssocID="{EB3244B1-466C-4AC2-B5BD-9FABC1BFBA7A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E1F7A0A6-D85E-4B7F-976E-5AB2B7D0BC36}" type="pres">
      <dgm:prSet presAssocID="{EB3244B1-466C-4AC2-B5BD-9FABC1BFBA7A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4E3F3-D726-439A-B6C1-78DFAADE4094}" type="pres">
      <dgm:prSet presAssocID="{3911B677-AF2C-4D07-A2D3-27ACF840BB06}" presName="spacing" presStyleCnt="0"/>
      <dgm:spPr/>
    </dgm:pt>
    <dgm:pt modelId="{F30EB292-F9B8-4D80-A926-1CCAF445295F}" type="pres">
      <dgm:prSet presAssocID="{E3CDC0A6-EA1F-4980-91DA-9AA0428E3921}" presName="composite" presStyleCnt="0"/>
      <dgm:spPr/>
    </dgm:pt>
    <dgm:pt modelId="{B6D847E4-EED6-4305-9DEE-4AD164F805DE}" type="pres">
      <dgm:prSet presAssocID="{E3CDC0A6-EA1F-4980-91DA-9AA0428E3921}" presName="imgShp" presStyleLbl="fgImgPlace1" presStyleIdx="1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E01C1A4F-BA73-46BC-AF93-81C5AF10B60D}" type="pres">
      <dgm:prSet presAssocID="{E3CDC0A6-EA1F-4980-91DA-9AA0428E3921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3C17C2-1A0F-4CA5-8792-77EEADD47E1F}" type="pres">
      <dgm:prSet presAssocID="{942BE9F5-586A-4E2B-A6E2-FDD898512CD5}" presName="spacing" presStyleCnt="0"/>
      <dgm:spPr/>
    </dgm:pt>
    <dgm:pt modelId="{26FF07AE-46AE-441C-BD32-9FC9867AE908}" type="pres">
      <dgm:prSet presAssocID="{288E8718-D529-4ED3-937E-102C25E270A1}" presName="composite" presStyleCnt="0"/>
      <dgm:spPr/>
    </dgm:pt>
    <dgm:pt modelId="{A174A36B-7F66-4064-9690-1D89F07C9A55}" type="pres">
      <dgm:prSet presAssocID="{288E8718-D529-4ED3-937E-102C25E270A1}" presName="imgShp" presStyleLbl="fgImgPlace1" presStyleIdx="2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3A835B74-2C50-4C8C-9AE0-AD9963BF936E}" type="pres">
      <dgm:prSet presAssocID="{288E8718-D529-4ED3-937E-102C25E270A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45BF55-19CE-485B-AA84-BA5F01B7126F}" srcId="{E8974A59-741B-4CE3-B2DB-76A680A0AB8D}" destId="{EB3244B1-466C-4AC2-B5BD-9FABC1BFBA7A}" srcOrd="0" destOrd="0" parTransId="{74DCFE24-F815-4B21-81EA-C4E571F6B64C}" sibTransId="{3911B677-AF2C-4D07-A2D3-27ACF840BB06}"/>
    <dgm:cxn modelId="{C6B62919-769C-4293-A1A6-456C8169DE5C}" type="presOf" srcId="{E8974A59-741B-4CE3-B2DB-76A680A0AB8D}" destId="{748F1BC3-2C2B-489F-B97B-1AF427681069}" srcOrd="0" destOrd="0" presId="urn:microsoft.com/office/officeart/2005/8/layout/vList3"/>
    <dgm:cxn modelId="{BFDE5C80-9A53-401E-BB8D-1DED3FBB75DE}" srcId="{E8974A59-741B-4CE3-B2DB-76A680A0AB8D}" destId="{288E8718-D529-4ED3-937E-102C25E270A1}" srcOrd="2" destOrd="0" parTransId="{31B444BC-E1C6-4C8B-9A97-833F08B30F67}" sibTransId="{C1D5F99A-F51C-4E75-A86B-6B929D188DAB}"/>
    <dgm:cxn modelId="{055E09FF-8AF8-4B9B-A16E-1B4232FE06AC}" type="presOf" srcId="{EB3244B1-466C-4AC2-B5BD-9FABC1BFBA7A}" destId="{E1F7A0A6-D85E-4B7F-976E-5AB2B7D0BC36}" srcOrd="0" destOrd="0" presId="urn:microsoft.com/office/officeart/2005/8/layout/vList3"/>
    <dgm:cxn modelId="{F1D041BA-3BF3-4937-916E-CE1CD1B07FF3}" type="presOf" srcId="{E3CDC0A6-EA1F-4980-91DA-9AA0428E3921}" destId="{E01C1A4F-BA73-46BC-AF93-81C5AF10B60D}" srcOrd="0" destOrd="0" presId="urn:microsoft.com/office/officeart/2005/8/layout/vList3"/>
    <dgm:cxn modelId="{BC40AA7B-D06B-4209-B7B9-61C86E116663}" type="presOf" srcId="{288E8718-D529-4ED3-937E-102C25E270A1}" destId="{3A835B74-2C50-4C8C-9AE0-AD9963BF936E}" srcOrd="0" destOrd="0" presId="urn:microsoft.com/office/officeart/2005/8/layout/vList3"/>
    <dgm:cxn modelId="{0A628901-2056-421A-9C05-0C7DB90320E8}" srcId="{E8974A59-741B-4CE3-B2DB-76A680A0AB8D}" destId="{E3CDC0A6-EA1F-4980-91DA-9AA0428E3921}" srcOrd="1" destOrd="0" parTransId="{4619C7B8-2760-4BFD-A984-5D00C8346E2D}" sibTransId="{942BE9F5-586A-4E2B-A6E2-FDD898512CD5}"/>
    <dgm:cxn modelId="{483F09E0-771F-42E0-9F54-B7DCF04EA074}" type="presParOf" srcId="{748F1BC3-2C2B-489F-B97B-1AF427681069}" destId="{EDDB6496-97E0-4547-834A-27A2D07D3D38}" srcOrd="0" destOrd="0" presId="urn:microsoft.com/office/officeart/2005/8/layout/vList3"/>
    <dgm:cxn modelId="{2288AF16-25B2-40FD-8C39-0A8A16D4B7F0}" type="presParOf" srcId="{EDDB6496-97E0-4547-834A-27A2D07D3D38}" destId="{9B23245C-18F6-4E9F-8001-48C045ED9837}" srcOrd="0" destOrd="0" presId="urn:microsoft.com/office/officeart/2005/8/layout/vList3"/>
    <dgm:cxn modelId="{1B747CE6-F788-4D10-8B03-32113B882581}" type="presParOf" srcId="{EDDB6496-97E0-4547-834A-27A2D07D3D38}" destId="{E1F7A0A6-D85E-4B7F-976E-5AB2B7D0BC36}" srcOrd="1" destOrd="0" presId="urn:microsoft.com/office/officeart/2005/8/layout/vList3"/>
    <dgm:cxn modelId="{55BAC7A4-F904-4873-BB93-66621BF818D6}" type="presParOf" srcId="{748F1BC3-2C2B-489F-B97B-1AF427681069}" destId="{F064E3F3-D726-439A-B6C1-78DFAADE4094}" srcOrd="1" destOrd="0" presId="urn:microsoft.com/office/officeart/2005/8/layout/vList3"/>
    <dgm:cxn modelId="{05D6EB8E-0812-45A8-9DB4-C320147C79CE}" type="presParOf" srcId="{748F1BC3-2C2B-489F-B97B-1AF427681069}" destId="{F30EB292-F9B8-4D80-A926-1CCAF445295F}" srcOrd="2" destOrd="0" presId="urn:microsoft.com/office/officeart/2005/8/layout/vList3"/>
    <dgm:cxn modelId="{4D8488C2-39F2-4DAB-8B25-9343A8EFB50A}" type="presParOf" srcId="{F30EB292-F9B8-4D80-A926-1CCAF445295F}" destId="{B6D847E4-EED6-4305-9DEE-4AD164F805DE}" srcOrd="0" destOrd="0" presId="urn:microsoft.com/office/officeart/2005/8/layout/vList3"/>
    <dgm:cxn modelId="{CD3E1A5E-5048-4E68-BE73-C18B07F9E04C}" type="presParOf" srcId="{F30EB292-F9B8-4D80-A926-1CCAF445295F}" destId="{E01C1A4F-BA73-46BC-AF93-81C5AF10B60D}" srcOrd="1" destOrd="0" presId="urn:microsoft.com/office/officeart/2005/8/layout/vList3"/>
    <dgm:cxn modelId="{C0E0F355-B58F-48D5-99DC-491A15DD289E}" type="presParOf" srcId="{748F1BC3-2C2B-489F-B97B-1AF427681069}" destId="{4F3C17C2-1A0F-4CA5-8792-77EEADD47E1F}" srcOrd="3" destOrd="0" presId="urn:microsoft.com/office/officeart/2005/8/layout/vList3"/>
    <dgm:cxn modelId="{5FB4C81F-B9E7-4773-9CCC-33B2D4E0E81C}" type="presParOf" srcId="{748F1BC3-2C2B-489F-B97B-1AF427681069}" destId="{26FF07AE-46AE-441C-BD32-9FC9867AE908}" srcOrd="4" destOrd="0" presId="urn:microsoft.com/office/officeart/2005/8/layout/vList3"/>
    <dgm:cxn modelId="{58683BA9-87CA-4417-B66B-4BBC109226F5}" type="presParOf" srcId="{26FF07AE-46AE-441C-BD32-9FC9867AE908}" destId="{A174A36B-7F66-4064-9690-1D89F07C9A55}" srcOrd="0" destOrd="0" presId="urn:microsoft.com/office/officeart/2005/8/layout/vList3"/>
    <dgm:cxn modelId="{12380860-3FDD-4D01-9A69-21DEAF5F295E}" type="presParOf" srcId="{26FF07AE-46AE-441C-BD32-9FC9867AE908}" destId="{3A835B74-2C50-4C8C-9AE0-AD9963BF936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BAB841-D7F1-4444-A002-20FAE8D6035C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A515C1-00CB-4C1B-917B-AF50A58BEBF4}">
      <dgm:prSet phldrT="[Text]"/>
      <dgm:spPr/>
      <dgm:t>
        <a:bodyPr/>
        <a:lstStyle/>
        <a:p>
          <a:r>
            <a:rPr lang="en-US" dirty="0"/>
            <a:t>Formal</a:t>
          </a:r>
        </a:p>
      </dgm:t>
    </dgm:pt>
    <dgm:pt modelId="{48A6794A-0B9C-4FBB-A77D-C25D2FF71BBA}" type="parTrans" cxnId="{C7F89907-B781-4C72-90E6-81D33A70E303}">
      <dgm:prSet/>
      <dgm:spPr/>
      <dgm:t>
        <a:bodyPr/>
        <a:lstStyle/>
        <a:p>
          <a:endParaRPr lang="en-US"/>
        </a:p>
      </dgm:t>
    </dgm:pt>
    <dgm:pt modelId="{54768985-CFF7-46EB-8B83-BE17C4B20BE2}" type="sibTrans" cxnId="{C7F89907-B781-4C72-90E6-81D33A70E303}">
      <dgm:prSet/>
      <dgm:spPr/>
      <dgm:t>
        <a:bodyPr/>
        <a:lstStyle/>
        <a:p>
          <a:endParaRPr lang="en-US"/>
        </a:p>
      </dgm:t>
    </dgm:pt>
    <dgm:pt modelId="{CAA91892-6872-44E5-9853-171A0FE0DAD7}">
      <dgm:prSet phldrT="[Text]" custT="1"/>
      <dgm:spPr/>
      <dgm:t>
        <a:bodyPr/>
        <a:lstStyle/>
        <a:p>
          <a:r>
            <a:rPr lang="en-US" sz="2400" dirty="0"/>
            <a:t>Student Affairs – New Student Survey</a:t>
          </a:r>
        </a:p>
      </dgm:t>
    </dgm:pt>
    <dgm:pt modelId="{72B481B4-247F-4EEA-8E01-242A0AD6487B}" type="parTrans" cxnId="{D3F8A71E-C037-4039-9F27-4CDBC3B34944}">
      <dgm:prSet/>
      <dgm:spPr/>
      <dgm:t>
        <a:bodyPr/>
        <a:lstStyle/>
        <a:p>
          <a:endParaRPr lang="en-US"/>
        </a:p>
      </dgm:t>
    </dgm:pt>
    <dgm:pt modelId="{3000FD4B-170E-4887-99C5-13782006D3E7}" type="sibTrans" cxnId="{D3F8A71E-C037-4039-9F27-4CDBC3B34944}">
      <dgm:prSet/>
      <dgm:spPr/>
      <dgm:t>
        <a:bodyPr/>
        <a:lstStyle/>
        <a:p>
          <a:endParaRPr lang="en-US"/>
        </a:p>
      </dgm:t>
    </dgm:pt>
    <dgm:pt modelId="{F26B2D8C-0D13-45C7-A1EB-E3653D4A9B84}">
      <dgm:prSet phldrT="[Text]" custT="1"/>
      <dgm:spPr/>
      <dgm:t>
        <a:bodyPr/>
        <a:lstStyle/>
        <a:p>
          <a:r>
            <a:rPr lang="en-US" sz="2400" dirty="0"/>
            <a:t>Individual unit specialized presentations</a:t>
          </a:r>
        </a:p>
      </dgm:t>
    </dgm:pt>
    <dgm:pt modelId="{04318BD3-5C3F-4291-B5CB-FB0754439A4C}" type="parTrans" cxnId="{D9DC63FE-301E-4853-907E-96686889CE3B}">
      <dgm:prSet/>
      <dgm:spPr/>
      <dgm:t>
        <a:bodyPr/>
        <a:lstStyle/>
        <a:p>
          <a:endParaRPr lang="en-US"/>
        </a:p>
      </dgm:t>
    </dgm:pt>
    <dgm:pt modelId="{0C55A770-D128-49C4-8787-EA6989F4F265}" type="sibTrans" cxnId="{D9DC63FE-301E-4853-907E-96686889CE3B}">
      <dgm:prSet/>
      <dgm:spPr/>
      <dgm:t>
        <a:bodyPr/>
        <a:lstStyle/>
        <a:p>
          <a:endParaRPr lang="en-US"/>
        </a:p>
      </dgm:t>
    </dgm:pt>
    <dgm:pt modelId="{F885E466-B108-45E2-9E7C-F48CFE01A309}">
      <dgm:prSet phldrT="[Text]"/>
      <dgm:spPr/>
      <dgm:t>
        <a:bodyPr/>
        <a:lstStyle/>
        <a:p>
          <a:r>
            <a:rPr lang="en-US" dirty="0"/>
            <a:t>Informal</a:t>
          </a:r>
        </a:p>
      </dgm:t>
    </dgm:pt>
    <dgm:pt modelId="{06027085-7889-40C8-A35C-D1A2A931ECBA}" type="parTrans" cxnId="{5EA564E3-3E17-4921-8C93-7845A3D387C4}">
      <dgm:prSet/>
      <dgm:spPr/>
      <dgm:t>
        <a:bodyPr/>
        <a:lstStyle/>
        <a:p>
          <a:endParaRPr lang="en-US"/>
        </a:p>
      </dgm:t>
    </dgm:pt>
    <dgm:pt modelId="{53FB6192-C733-4356-82F2-08AE44FE3B8F}" type="sibTrans" cxnId="{5EA564E3-3E17-4921-8C93-7845A3D387C4}">
      <dgm:prSet/>
      <dgm:spPr/>
      <dgm:t>
        <a:bodyPr/>
        <a:lstStyle/>
        <a:p>
          <a:endParaRPr lang="en-US"/>
        </a:p>
      </dgm:t>
    </dgm:pt>
    <dgm:pt modelId="{A7CFD0FC-F239-4D38-8EE5-D7526446768D}">
      <dgm:prSet phldrT="[Text]" custT="1"/>
      <dgm:spPr/>
      <dgm:t>
        <a:bodyPr/>
        <a:lstStyle/>
        <a:p>
          <a:r>
            <a:rPr lang="en-US" sz="2400" dirty="0"/>
            <a:t>IR representation - volunteer</a:t>
          </a:r>
        </a:p>
      </dgm:t>
    </dgm:pt>
    <dgm:pt modelId="{A8BA6377-6577-4CDB-BCB5-E99A5355A584}" type="parTrans" cxnId="{78C794E9-752A-4389-BF9C-9715FD021AFA}">
      <dgm:prSet/>
      <dgm:spPr/>
      <dgm:t>
        <a:bodyPr/>
        <a:lstStyle/>
        <a:p>
          <a:endParaRPr lang="en-US"/>
        </a:p>
      </dgm:t>
    </dgm:pt>
    <dgm:pt modelId="{85CE11A0-8BD6-44F9-B84D-A2A51A2DB0A3}" type="sibTrans" cxnId="{78C794E9-752A-4389-BF9C-9715FD021AFA}">
      <dgm:prSet/>
      <dgm:spPr/>
      <dgm:t>
        <a:bodyPr/>
        <a:lstStyle/>
        <a:p>
          <a:endParaRPr lang="en-US"/>
        </a:p>
      </dgm:t>
    </dgm:pt>
    <dgm:pt modelId="{63F5C28F-C81B-4C9A-9570-BD0C33B943D9}">
      <dgm:prSet phldrT="[Text]" custT="1"/>
      <dgm:spPr/>
      <dgm:t>
        <a:bodyPr/>
        <a:lstStyle/>
        <a:p>
          <a:r>
            <a:rPr lang="en-US" sz="2400" dirty="0"/>
            <a:t>Real-time educating on data and analytics</a:t>
          </a:r>
        </a:p>
      </dgm:t>
    </dgm:pt>
    <dgm:pt modelId="{3A5EAF6D-A69B-4794-96CB-6A29A506A833}" type="parTrans" cxnId="{83208485-27A8-4B29-A67A-38E078DE49EC}">
      <dgm:prSet/>
      <dgm:spPr/>
      <dgm:t>
        <a:bodyPr/>
        <a:lstStyle/>
        <a:p>
          <a:endParaRPr lang="en-US"/>
        </a:p>
      </dgm:t>
    </dgm:pt>
    <dgm:pt modelId="{4014BCBA-A5C1-4E42-9CA5-AE8DA8C781EE}" type="sibTrans" cxnId="{83208485-27A8-4B29-A67A-38E078DE49EC}">
      <dgm:prSet/>
      <dgm:spPr/>
      <dgm:t>
        <a:bodyPr/>
        <a:lstStyle/>
        <a:p>
          <a:endParaRPr lang="en-US"/>
        </a:p>
      </dgm:t>
    </dgm:pt>
    <dgm:pt modelId="{FBA8B570-3DC9-4376-9A85-930CA643098A}" type="pres">
      <dgm:prSet presAssocID="{01BAB841-D7F1-4444-A002-20FAE8D6035C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33BE254C-4967-4901-8201-9CADB711D67D}" type="pres">
      <dgm:prSet presAssocID="{2BA515C1-00CB-4C1B-917B-AF50A58BEBF4}" presName="root" presStyleCnt="0">
        <dgm:presLayoutVars>
          <dgm:chMax/>
          <dgm:chPref/>
        </dgm:presLayoutVars>
      </dgm:prSet>
      <dgm:spPr/>
    </dgm:pt>
    <dgm:pt modelId="{056BE5D3-16C4-4622-B0A8-9AEC1C9243EF}" type="pres">
      <dgm:prSet presAssocID="{2BA515C1-00CB-4C1B-917B-AF50A58BEBF4}" presName="rootComposite" presStyleCnt="0">
        <dgm:presLayoutVars/>
      </dgm:prSet>
      <dgm:spPr/>
    </dgm:pt>
    <dgm:pt modelId="{844861E2-BF51-4935-8963-4CA4B74B575A}" type="pres">
      <dgm:prSet presAssocID="{2BA515C1-00CB-4C1B-917B-AF50A58BEBF4}" presName="ParentAccent" presStyleLbl="alignNode1" presStyleIdx="0" presStyleCnt="2"/>
      <dgm:spPr/>
    </dgm:pt>
    <dgm:pt modelId="{8A916C8A-6A6B-4BBD-8232-DB1D01C7AFB0}" type="pres">
      <dgm:prSet presAssocID="{2BA515C1-00CB-4C1B-917B-AF50A58BEBF4}" presName="ParentSmallAccent" presStyleLbl="fgAcc1" presStyleIdx="0" presStyleCnt="2"/>
      <dgm:spPr/>
    </dgm:pt>
    <dgm:pt modelId="{F542CDD2-7600-4EFA-B02B-2D35AC643C6F}" type="pres">
      <dgm:prSet presAssocID="{2BA515C1-00CB-4C1B-917B-AF50A58BEBF4}" presName="Parent" presStyleLbl="revTx" presStyleIdx="0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C6EC53-39CA-4904-8A4C-B1A2E27862A1}" type="pres">
      <dgm:prSet presAssocID="{2BA515C1-00CB-4C1B-917B-AF50A58BEBF4}" presName="childShape" presStyleCnt="0">
        <dgm:presLayoutVars>
          <dgm:chMax val="0"/>
          <dgm:chPref val="0"/>
        </dgm:presLayoutVars>
      </dgm:prSet>
      <dgm:spPr/>
    </dgm:pt>
    <dgm:pt modelId="{BC48922B-799C-4B96-BC14-03B1CA489082}" type="pres">
      <dgm:prSet presAssocID="{CAA91892-6872-44E5-9853-171A0FE0DAD7}" presName="childComposite" presStyleCnt="0">
        <dgm:presLayoutVars>
          <dgm:chMax val="0"/>
          <dgm:chPref val="0"/>
        </dgm:presLayoutVars>
      </dgm:prSet>
      <dgm:spPr/>
    </dgm:pt>
    <dgm:pt modelId="{C83B3C41-E728-48FE-A504-E65603AB3EDA}" type="pres">
      <dgm:prSet presAssocID="{CAA91892-6872-44E5-9853-171A0FE0DAD7}" presName="ChildAccent" presStyleLbl="solidFgAcc1" presStyleIdx="0" presStyleCnt="4"/>
      <dgm:spPr/>
    </dgm:pt>
    <dgm:pt modelId="{F46B5CAA-7885-40F2-978D-E25F2D382074}" type="pres">
      <dgm:prSet presAssocID="{CAA91892-6872-44E5-9853-171A0FE0DAD7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7A92FB-F5FE-40A4-A8AE-7040A9A84B55}" type="pres">
      <dgm:prSet presAssocID="{F26B2D8C-0D13-45C7-A1EB-E3653D4A9B84}" presName="childComposite" presStyleCnt="0">
        <dgm:presLayoutVars>
          <dgm:chMax val="0"/>
          <dgm:chPref val="0"/>
        </dgm:presLayoutVars>
      </dgm:prSet>
      <dgm:spPr/>
    </dgm:pt>
    <dgm:pt modelId="{ABA5EF81-2D8F-4FF5-9726-969B03FAB43C}" type="pres">
      <dgm:prSet presAssocID="{F26B2D8C-0D13-45C7-A1EB-E3653D4A9B84}" presName="ChildAccent" presStyleLbl="solidFgAcc1" presStyleIdx="1" presStyleCnt="4" custLinFactY="49650" custLinFactNeighborX="-1456" custLinFactNeighborY="100000"/>
      <dgm:spPr/>
    </dgm:pt>
    <dgm:pt modelId="{A21C94EA-366B-4326-A61E-CC10EFAD4768}" type="pres">
      <dgm:prSet presAssocID="{F26B2D8C-0D13-45C7-A1EB-E3653D4A9B84}" presName="Child" presStyleLbl="revTx" presStyleIdx="2" presStyleCnt="6" custLinFactNeighborX="-438" custLinFactNeighborY="665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F6544-DFC9-42E9-8FBA-CB24B8335386}" type="pres">
      <dgm:prSet presAssocID="{F885E466-B108-45E2-9E7C-F48CFE01A309}" presName="root" presStyleCnt="0">
        <dgm:presLayoutVars>
          <dgm:chMax/>
          <dgm:chPref/>
        </dgm:presLayoutVars>
      </dgm:prSet>
      <dgm:spPr/>
    </dgm:pt>
    <dgm:pt modelId="{51E20B9E-01F0-47DE-8FFB-CD735EAC4515}" type="pres">
      <dgm:prSet presAssocID="{F885E466-B108-45E2-9E7C-F48CFE01A309}" presName="rootComposite" presStyleCnt="0">
        <dgm:presLayoutVars/>
      </dgm:prSet>
      <dgm:spPr/>
    </dgm:pt>
    <dgm:pt modelId="{B6E08674-1B85-4CA0-A1AA-F342A1D74BB4}" type="pres">
      <dgm:prSet presAssocID="{F885E466-B108-45E2-9E7C-F48CFE01A309}" presName="ParentAccent" presStyleLbl="alignNode1" presStyleIdx="1" presStyleCnt="2"/>
      <dgm:spPr/>
    </dgm:pt>
    <dgm:pt modelId="{6D102D1C-4976-4609-9897-319FDAA383C0}" type="pres">
      <dgm:prSet presAssocID="{F885E466-B108-45E2-9E7C-F48CFE01A309}" presName="ParentSmallAccent" presStyleLbl="fgAcc1" presStyleIdx="1" presStyleCnt="2"/>
      <dgm:spPr/>
    </dgm:pt>
    <dgm:pt modelId="{D22A2750-100E-4920-847C-A195653E05E1}" type="pres">
      <dgm:prSet presAssocID="{F885E466-B108-45E2-9E7C-F48CFE01A309}" presName="Parent" presStyleLbl="revTx" presStyleIdx="3" presStyleCnt="6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AEBA99-ED39-44A0-A778-AABD21E56639}" type="pres">
      <dgm:prSet presAssocID="{F885E466-B108-45E2-9E7C-F48CFE01A309}" presName="childShape" presStyleCnt="0">
        <dgm:presLayoutVars>
          <dgm:chMax val="0"/>
          <dgm:chPref val="0"/>
        </dgm:presLayoutVars>
      </dgm:prSet>
      <dgm:spPr/>
    </dgm:pt>
    <dgm:pt modelId="{4D73E0DE-5C42-43C2-A174-2A3DA6F4B07E}" type="pres">
      <dgm:prSet presAssocID="{A7CFD0FC-F239-4D38-8EE5-D7526446768D}" presName="childComposite" presStyleCnt="0">
        <dgm:presLayoutVars>
          <dgm:chMax val="0"/>
          <dgm:chPref val="0"/>
        </dgm:presLayoutVars>
      </dgm:prSet>
      <dgm:spPr/>
    </dgm:pt>
    <dgm:pt modelId="{18E774C7-3861-43CB-8899-34E102CBB6F5}" type="pres">
      <dgm:prSet presAssocID="{A7CFD0FC-F239-4D38-8EE5-D7526446768D}" presName="ChildAccent" presStyleLbl="solidFgAcc1" presStyleIdx="2" presStyleCnt="4"/>
      <dgm:spPr/>
    </dgm:pt>
    <dgm:pt modelId="{E0820529-772A-46A9-BA83-EF4FBC71EEC3}" type="pres">
      <dgm:prSet presAssocID="{A7CFD0FC-F239-4D38-8EE5-D7526446768D}" presName="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08BBE-4654-42FF-8B5B-54EAA0702304}" type="pres">
      <dgm:prSet presAssocID="{63F5C28F-C81B-4C9A-9570-BD0C33B943D9}" presName="childComposite" presStyleCnt="0">
        <dgm:presLayoutVars>
          <dgm:chMax val="0"/>
          <dgm:chPref val="0"/>
        </dgm:presLayoutVars>
      </dgm:prSet>
      <dgm:spPr/>
    </dgm:pt>
    <dgm:pt modelId="{2AA7B239-7CA3-4D3C-B554-FE5198CE82A3}" type="pres">
      <dgm:prSet presAssocID="{63F5C28F-C81B-4C9A-9570-BD0C33B943D9}" presName="ChildAccent" presStyleLbl="solidFgAcc1" presStyleIdx="3" presStyleCnt="4" custLinFactY="55193" custLinFactNeighborX="5543" custLinFactNeighborY="100000"/>
      <dgm:spPr/>
    </dgm:pt>
    <dgm:pt modelId="{384B82CB-22AC-4B8D-8846-8302502B23A5}" type="pres">
      <dgm:prSet presAssocID="{63F5C28F-C81B-4C9A-9570-BD0C33B943D9}" presName="Child" presStyleLbl="revTx" presStyleIdx="5" presStyleCnt="6" custLinFactNeighborX="115" custLinFactNeighborY="665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B1FDD2-1E46-4E49-82E1-6123A1FFE499}" type="presOf" srcId="{F885E466-B108-45E2-9E7C-F48CFE01A309}" destId="{D22A2750-100E-4920-847C-A195653E05E1}" srcOrd="0" destOrd="0" presId="urn:microsoft.com/office/officeart/2008/layout/SquareAccentList"/>
    <dgm:cxn modelId="{B7EB2E3C-49CD-4E6B-9967-497EEA047A80}" type="presOf" srcId="{F26B2D8C-0D13-45C7-A1EB-E3653D4A9B84}" destId="{A21C94EA-366B-4326-A61E-CC10EFAD4768}" srcOrd="0" destOrd="0" presId="urn:microsoft.com/office/officeart/2008/layout/SquareAccentList"/>
    <dgm:cxn modelId="{986EA171-82D0-4161-8CC6-8E2A77D81807}" type="presOf" srcId="{01BAB841-D7F1-4444-A002-20FAE8D6035C}" destId="{FBA8B570-3DC9-4376-9A85-930CA643098A}" srcOrd="0" destOrd="0" presId="urn:microsoft.com/office/officeart/2008/layout/SquareAccentList"/>
    <dgm:cxn modelId="{C7F89907-B781-4C72-90E6-81D33A70E303}" srcId="{01BAB841-D7F1-4444-A002-20FAE8D6035C}" destId="{2BA515C1-00CB-4C1B-917B-AF50A58BEBF4}" srcOrd="0" destOrd="0" parTransId="{48A6794A-0B9C-4FBB-A77D-C25D2FF71BBA}" sibTransId="{54768985-CFF7-46EB-8B83-BE17C4B20BE2}"/>
    <dgm:cxn modelId="{204B97E6-8765-4676-A37D-598A26BDF7E3}" type="presOf" srcId="{CAA91892-6872-44E5-9853-171A0FE0DAD7}" destId="{F46B5CAA-7885-40F2-978D-E25F2D382074}" srcOrd="0" destOrd="0" presId="urn:microsoft.com/office/officeart/2008/layout/SquareAccentList"/>
    <dgm:cxn modelId="{BB2A3015-9451-4890-A269-D11AE3B4BCA8}" type="presOf" srcId="{63F5C28F-C81B-4C9A-9570-BD0C33B943D9}" destId="{384B82CB-22AC-4B8D-8846-8302502B23A5}" srcOrd="0" destOrd="0" presId="urn:microsoft.com/office/officeart/2008/layout/SquareAccentList"/>
    <dgm:cxn modelId="{D9DC63FE-301E-4853-907E-96686889CE3B}" srcId="{2BA515C1-00CB-4C1B-917B-AF50A58BEBF4}" destId="{F26B2D8C-0D13-45C7-A1EB-E3653D4A9B84}" srcOrd="1" destOrd="0" parTransId="{04318BD3-5C3F-4291-B5CB-FB0754439A4C}" sibTransId="{0C55A770-D128-49C4-8787-EA6989F4F265}"/>
    <dgm:cxn modelId="{5EA564E3-3E17-4921-8C93-7845A3D387C4}" srcId="{01BAB841-D7F1-4444-A002-20FAE8D6035C}" destId="{F885E466-B108-45E2-9E7C-F48CFE01A309}" srcOrd="1" destOrd="0" parTransId="{06027085-7889-40C8-A35C-D1A2A931ECBA}" sibTransId="{53FB6192-C733-4356-82F2-08AE44FE3B8F}"/>
    <dgm:cxn modelId="{83208485-27A8-4B29-A67A-38E078DE49EC}" srcId="{F885E466-B108-45E2-9E7C-F48CFE01A309}" destId="{63F5C28F-C81B-4C9A-9570-BD0C33B943D9}" srcOrd="1" destOrd="0" parTransId="{3A5EAF6D-A69B-4794-96CB-6A29A506A833}" sibTransId="{4014BCBA-A5C1-4E42-9CA5-AE8DA8C781EE}"/>
    <dgm:cxn modelId="{78C794E9-752A-4389-BF9C-9715FD021AFA}" srcId="{F885E466-B108-45E2-9E7C-F48CFE01A309}" destId="{A7CFD0FC-F239-4D38-8EE5-D7526446768D}" srcOrd="0" destOrd="0" parTransId="{A8BA6377-6577-4CDB-BCB5-E99A5355A584}" sibTransId="{85CE11A0-8BD6-44F9-B84D-A2A51A2DB0A3}"/>
    <dgm:cxn modelId="{B42C9A8E-F935-4B66-B262-382C2A257EBB}" type="presOf" srcId="{2BA515C1-00CB-4C1B-917B-AF50A58BEBF4}" destId="{F542CDD2-7600-4EFA-B02B-2D35AC643C6F}" srcOrd="0" destOrd="0" presId="urn:microsoft.com/office/officeart/2008/layout/SquareAccentList"/>
    <dgm:cxn modelId="{D3F8A71E-C037-4039-9F27-4CDBC3B34944}" srcId="{2BA515C1-00CB-4C1B-917B-AF50A58BEBF4}" destId="{CAA91892-6872-44E5-9853-171A0FE0DAD7}" srcOrd="0" destOrd="0" parTransId="{72B481B4-247F-4EEA-8E01-242A0AD6487B}" sibTransId="{3000FD4B-170E-4887-99C5-13782006D3E7}"/>
    <dgm:cxn modelId="{821852C7-C58A-411D-8FA4-C180D6629AD8}" type="presOf" srcId="{A7CFD0FC-F239-4D38-8EE5-D7526446768D}" destId="{E0820529-772A-46A9-BA83-EF4FBC71EEC3}" srcOrd="0" destOrd="0" presId="urn:microsoft.com/office/officeart/2008/layout/SquareAccentList"/>
    <dgm:cxn modelId="{DFD5EB5D-29B2-450F-AC0C-4832DCFC95BB}" type="presParOf" srcId="{FBA8B570-3DC9-4376-9A85-930CA643098A}" destId="{33BE254C-4967-4901-8201-9CADB711D67D}" srcOrd="0" destOrd="0" presId="urn:microsoft.com/office/officeart/2008/layout/SquareAccentList"/>
    <dgm:cxn modelId="{7DBB1E99-6803-444F-B564-7F516469D53C}" type="presParOf" srcId="{33BE254C-4967-4901-8201-9CADB711D67D}" destId="{056BE5D3-16C4-4622-B0A8-9AEC1C9243EF}" srcOrd="0" destOrd="0" presId="urn:microsoft.com/office/officeart/2008/layout/SquareAccentList"/>
    <dgm:cxn modelId="{CC9134FC-D447-42CC-89E4-B9673CC49251}" type="presParOf" srcId="{056BE5D3-16C4-4622-B0A8-9AEC1C9243EF}" destId="{844861E2-BF51-4935-8963-4CA4B74B575A}" srcOrd="0" destOrd="0" presId="urn:microsoft.com/office/officeart/2008/layout/SquareAccentList"/>
    <dgm:cxn modelId="{780E36CE-B75B-4BE8-9332-FD206E849899}" type="presParOf" srcId="{056BE5D3-16C4-4622-B0A8-9AEC1C9243EF}" destId="{8A916C8A-6A6B-4BBD-8232-DB1D01C7AFB0}" srcOrd="1" destOrd="0" presId="urn:microsoft.com/office/officeart/2008/layout/SquareAccentList"/>
    <dgm:cxn modelId="{335535EE-7525-4740-A397-5543A15140D0}" type="presParOf" srcId="{056BE5D3-16C4-4622-B0A8-9AEC1C9243EF}" destId="{F542CDD2-7600-4EFA-B02B-2D35AC643C6F}" srcOrd="2" destOrd="0" presId="urn:microsoft.com/office/officeart/2008/layout/SquareAccentList"/>
    <dgm:cxn modelId="{69A885D8-74BA-40CC-A356-D612292C6FD6}" type="presParOf" srcId="{33BE254C-4967-4901-8201-9CADB711D67D}" destId="{0AC6EC53-39CA-4904-8A4C-B1A2E27862A1}" srcOrd="1" destOrd="0" presId="urn:microsoft.com/office/officeart/2008/layout/SquareAccentList"/>
    <dgm:cxn modelId="{E5E99DCD-684D-415F-853B-B47C0866ADB0}" type="presParOf" srcId="{0AC6EC53-39CA-4904-8A4C-B1A2E27862A1}" destId="{BC48922B-799C-4B96-BC14-03B1CA489082}" srcOrd="0" destOrd="0" presId="urn:microsoft.com/office/officeart/2008/layout/SquareAccentList"/>
    <dgm:cxn modelId="{276D9F98-6A97-4E6C-85B6-2AD532DB36BF}" type="presParOf" srcId="{BC48922B-799C-4B96-BC14-03B1CA489082}" destId="{C83B3C41-E728-48FE-A504-E65603AB3EDA}" srcOrd="0" destOrd="0" presId="urn:microsoft.com/office/officeart/2008/layout/SquareAccentList"/>
    <dgm:cxn modelId="{A2C54DF8-1C1E-40DA-94D5-CCA097253CF1}" type="presParOf" srcId="{BC48922B-799C-4B96-BC14-03B1CA489082}" destId="{F46B5CAA-7885-40F2-978D-E25F2D382074}" srcOrd="1" destOrd="0" presId="urn:microsoft.com/office/officeart/2008/layout/SquareAccentList"/>
    <dgm:cxn modelId="{09B78C7C-B2FA-4AA4-A56B-F89F396D5E12}" type="presParOf" srcId="{0AC6EC53-39CA-4904-8A4C-B1A2E27862A1}" destId="{247A92FB-F5FE-40A4-A8AE-7040A9A84B55}" srcOrd="1" destOrd="0" presId="urn:microsoft.com/office/officeart/2008/layout/SquareAccentList"/>
    <dgm:cxn modelId="{74ABACA0-E152-44EE-BC10-341D247AFEBF}" type="presParOf" srcId="{247A92FB-F5FE-40A4-A8AE-7040A9A84B55}" destId="{ABA5EF81-2D8F-4FF5-9726-969B03FAB43C}" srcOrd="0" destOrd="0" presId="urn:microsoft.com/office/officeart/2008/layout/SquareAccentList"/>
    <dgm:cxn modelId="{6C1640EF-E16F-4118-8CF1-ACB1BA255B82}" type="presParOf" srcId="{247A92FB-F5FE-40A4-A8AE-7040A9A84B55}" destId="{A21C94EA-366B-4326-A61E-CC10EFAD4768}" srcOrd="1" destOrd="0" presId="urn:microsoft.com/office/officeart/2008/layout/SquareAccentList"/>
    <dgm:cxn modelId="{0B3042CE-9890-4DCE-BADF-C52CD3BD71BD}" type="presParOf" srcId="{FBA8B570-3DC9-4376-9A85-930CA643098A}" destId="{69CF6544-DFC9-42E9-8FBA-CB24B8335386}" srcOrd="1" destOrd="0" presId="urn:microsoft.com/office/officeart/2008/layout/SquareAccentList"/>
    <dgm:cxn modelId="{99106BC6-054A-45C3-8F9A-0842137865B6}" type="presParOf" srcId="{69CF6544-DFC9-42E9-8FBA-CB24B8335386}" destId="{51E20B9E-01F0-47DE-8FFB-CD735EAC4515}" srcOrd="0" destOrd="0" presId="urn:microsoft.com/office/officeart/2008/layout/SquareAccentList"/>
    <dgm:cxn modelId="{43C04E12-ED71-4F2D-BF04-0C0F79819AA4}" type="presParOf" srcId="{51E20B9E-01F0-47DE-8FFB-CD735EAC4515}" destId="{B6E08674-1B85-4CA0-A1AA-F342A1D74BB4}" srcOrd="0" destOrd="0" presId="urn:microsoft.com/office/officeart/2008/layout/SquareAccentList"/>
    <dgm:cxn modelId="{E3DF64BD-2BC5-479E-91B8-50AA9060C20D}" type="presParOf" srcId="{51E20B9E-01F0-47DE-8FFB-CD735EAC4515}" destId="{6D102D1C-4976-4609-9897-319FDAA383C0}" srcOrd="1" destOrd="0" presId="urn:microsoft.com/office/officeart/2008/layout/SquareAccentList"/>
    <dgm:cxn modelId="{F34E2A3F-AD95-4F5A-81A9-6AF7E10724F7}" type="presParOf" srcId="{51E20B9E-01F0-47DE-8FFB-CD735EAC4515}" destId="{D22A2750-100E-4920-847C-A195653E05E1}" srcOrd="2" destOrd="0" presId="urn:microsoft.com/office/officeart/2008/layout/SquareAccentList"/>
    <dgm:cxn modelId="{12A48BD7-EAED-4500-90CC-431D2E4E2C14}" type="presParOf" srcId="{69CF6544-DFC9-42E9-8FBA-CB24B8335386}" destId="{0DAEBA99-ED39-44A0-A778-AABD21E56639}" srcOrd="1" destOrd="0" presId="urn:microsoft.com/office/officeart/2008/layout/SquareAccentList"/>
    <dgm:cxn modelId="{DEC34C37-E316-49F6-997A-C2EFB9F0BCA9}" type="presParOf" srcId="{0DAEBA99-ED39-44A0-A778-AABD21E56639}" destId="{4D73E0DE-5C42-43C2-A174-2A3DA6F4B07E}" srcOrd="0" destOrd="0" presId="urn:microsoft.com/office/officeart/2008/layout/SquareAccentList"/>
    <dgm:cxn modelId="{4F1317D3-0985-4FA5-B9D8-814B00EF83F3}" type="presParOf" srcId="{4D73E0DE-5C42-43C2-A174-2A3DA6F4B07E}" destId="{18E774C7-3861-43CB-8899-34E102CBB6F5}" srcOrd="0" destOrd="0" presId="urn:microsoft.com/office/officeart/2008/layout/SquareAccentList"/>
    <dgm:cxn modelId="{D82649DF-6054-45E5-8AF9-69C4D943CA68}" type="presParOf" srcId="{4D73E0DE-5C42-43C2-A174-2A3DA6F4B07E}" destId="{E0820529-772A-46A9-BA83-EF4FBC71EEC3}" srcOrd="1" destOrd="0" presId="urn:microsoft.com/office/officeart/2008/layout/SquareAccentList"/>
    <dgm:cxn modelId="{4CC49714-5378-4912-82F9-BD50BF246897}" type="presParOf" srcId="{0DAEBA99-ED39-44A0-A778-AABD21E56639}" destId="{03608BBE-4654-42FF-8B5B-54EAA0702304}" srcOrd="1" destOrd="0" presId="urn:microsoft.com/office/officeart/2008/layout/SquareAccentList"/>
    <dgm:cxn modelId="{9407A014-85F6-4B1D-B1F1-65C205BCFFF5}" type="presParOf" srcId="{03608BBE-4654-42FF-8B5B-54EAA0702304}" destId="{2AA7B239-7CA3-4D3C-B554-FE5198CE82A3}" srcOrd="0" destOrd="0" presId="urn:microsoft.com/office/officeart/2008/layout/SquareAccentList"/>
    <dgm:cxn modelId="{A7F42976-EA26-4154-B56D-D81C0251AC10}" type="presParOf" srcId="{03608BBE-4654-42FF-8B5B-54EAA0702304}" destId="{384B82CB-22AC-4B8D-8846-8302502B23A5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5E25B-8C0C-4D94-86B7-5F73AE177D31}" type="datetimeFigureOut">
              <a:rPr lang="en-US"/>
              <a:t>3/2/2017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225BC-025D-412E-AEBF-42881A62154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13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225BC-025D-412E-AEBF-42881A621540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437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49603-F710-4B23-907A-C9F8061D436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25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225BC-025D-412E-AEBF-42881A6215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49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– education is broad term; some of our examples will show education of stakeholders around data and information;</a:t>
            </a:r>
            <a:r>
              <a:rPr lang="en-US" baseline="0" dirty="0"/>
              <a:t> some will show specific, intentional training or coaching of an individual or group.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225BC-025D-412E-AEBF-42881A6215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8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225BC-025D-412E-AEBF-42881A6215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52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More structured</a:t>
            </a:r>
            <a:r>
              <a:rPr lang="en-US" altLang="en-US" baseline="0" dirty="0"/>
              <a:t> environment – new campus so IR was centralized </a:t>
            </a:r>
          </a:p>
          <a:p>
            <a:pPr eaLnBrk="1" hangingPunct="1"/>
            <a:endParaRPr lang="en-US" altLang="en-US" baseline="0" dirty="0"/>
          </a:p>
          <a:p>
            <a:pPr eaLnBrk="1" hangingPunct="1"/>
            <a:r>
              <a:rPr lang="en-US" altLang="en-US" baseline="0" dirty="0"/>
              <a:t>At UCM it was about educating the campus about IR and what it can do</a:t>
            </a:r>
          </a:p>
          <a:p>
            <a:pPr marL="171450" indent="-171450" eaLnBrk="1" hangingPunct="1">
              <a:buFontTx/>
              <a:buChar char="-"/>
            </a:pPr>
            <a:r>
              <a:rPr lang="en-US" altLang="en-US" baseline="0" dirty="0"/>
              <a:t>Offered formal training options</a:t>
            </a:r>
          </a:p>
          <a:p>
            <a:pPr marL="171450" indent="-171450" eaLnBrk="1" hangingPunct="1">
              <a:buFontTx/>
              <a:buChar char="-"/>
            </a:pPr>
            <a:r>
              <a:rPr lang="en-US" altLang="en-US" baseline="0" dirty="0"/>
              <a:t>Right place, right time for informal (meant lots of places lots of time) – including biking back to campus for meetings once we were moved off</a:t>
            </a:r>
          </a:p>
          <a:p>
            <a:pPr eaLnBrk="1" hangingPunct="1"/>
            <a:endParaRPr lang="en-US" altLang="en-US" baseline="0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5E60E2-5AFA-4C64-B3CD-21069DBECB92}" type="slidenum">
              <a: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933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aseline="0" dirty="0"/>
              <a:t>Formal training and coaching: Advertise self/team as coach/trainer</a:t>
            </a:r>
          </a:p>
          <a:p>
            <a:pPr marL="171450" indent="-171450" eaLnBrk="1" hangingPunct="1">
              <a:buFontTx/>
              <a:buChar char="-"/>
            </a:pPr>
            <a:r>
              <a:rPr lang="en-US" altLang="en-US" baseline="0" dirty="0"/>
              <a:t>Reached out to Student Affairs to present survey data at their annual retreat</a:t>
            </a:r>
          </a:p>
          <a:p>
            <a:pPr marL="171450" indent="-171450" eaLnBrk="1" hangingPunct="1">
              <a:buFontTx/>
              <a:buChar char="-"/>
            </a:pPr>
            <a:r>
              <a:rPr lang="en-US" altLang="en-US" baseline="0" dirty="0"/>
              <a:t>Led to individual units requesting specialized presentations and training: </a:t>
            </a:r>
            <a:r>
              <a:rPr lang="en-US" altLang="en-US" b="1" baseline="0" dirty="0"/>
              <a:t>dining, housing (RAs), student HEROES (health educators)</a:t>
            </a:r>
          </a:p>
          <a:p>
            <a:pPr marL="171450" indent="-171450" eaLnBrk="1" hangingPunct="1">
              <a:buFontTx/>
              <a:buChar char="-"/>
            </a:pPr>
            <a:endParaRPr lang="en-US" altLang="en-US" baseline="0" dirty="0"/>
          </a:p>
          <a:p>
            <a:pPr marL="0" indent="0" eaLnBrk="1" hangingPunct="1">
              <a:buFontTx/>
              <a:buNone/>
            </a:pPr>
            <a:r>
              <a:rPr lang="en-US" altLang="en-US" dirty="0"/>
              <a:t>Informal</a:t>
            </a:r>
            <a:r>
              <a:rPr lang="en-US" altLang="en-US" baseline="0" dirty="0"/>
              <a:t> training and coaching: presence on committees and working groups</a:t>
            </a:r>
          </a:p>
          <a:p>
            <a:pPr marL="171450" indent="-171450" eaLnBrk="1" hangingPunct="1">
              <a:buFontTx/>
              <a:buChar char="-"/>
            </a:pPr>
            <a:r>
              <a:rPr lang="en-US" altLang="en-US" baseline="0" dirty="0"/>
              <a:t>Said yes to represent IR on many groups</a:t>
            </a:r>
          </a:p>
          <a:p>
            <a:pPr marL="171450" indent="-171450" eaLnBrk="1" hangingPunct="1">
              <a:buFontTx/>
              <a:buChar char="-"/>
            </a:pPr>
            <a:r>
              <a:rPr lang="en-US" altLang="en-US" baseline="0" dirty="0"/>
              <a:t>Offers opportunity for real-time coaching and training; educating on data and analytic approaches as groups are discussing them</a:t>
            </a:r>
            <a:endParaRPr lang="en-US" alt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5E60E2-5AFA-4C64-B3CD-21069DBECB92}" type="slidenum">
              <a:rPr kumimoji="0" lang="en-US" altLang="en-US" sz="1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449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of IR at DU for the past few years has been intentionality</a:t>
            </a:r>
            <a:r>
              <a:rPr lang="en-US" baseline="0" dirty="0"/>
              <a:t> (and we have some mountains to climb!)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49603-F710-4B23-907A-C9F8061D4362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19117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0" dirty="0"/>
              <a:t>DU – decentralized IR to some extent; unstructured environment (it was about developing relationships)</a:t>
            </a:r>
          </a:p>
          <a:p>
            <a:pPr marL="0" indent="0">
              <a:buNone/>
            </a:pPr>
            <a:endParaRPr lang="en-US" baseline="0" dirty="0"/>
          </a:p>
          <a:p>
            <a:pPr marL="0" indent="0">
              <a:buNone/>
            </a:pPr>
            <a:r>
              <a:rPr lang="en-US" baseline="0" dirty="0"/>
              <a:t>Explain IMAC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Training aspect (software training; access training – IPEDS)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Train the trainer – how can data and info specialists go back to units and train</a:t>
            </a:r>
          </a:p>
          <a:p>
            <a:pPr marL="171450" indent="-171450">
              <a:buFontTx/>
              <a:buChar char="-"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Data systems (like dashboards/online </a:t>
            </a:r>
            <a:r>
              <a:rPr lang="en-US" baseline="0" dirty="0" err="1"/>
              <a:t>factbooks</a:t>
            </a:r>
            <a:r>
              <a:rPr lang="en-US" baseline="0" dirty="0"/>
              <a:t>) demand training for users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Moving to model of IT training on software in partnership with IR training on data and information (example of </a:t>
            </a:r>
            <a:r>
              <a:rPr lang="en-US" baseline="0" dirty="0" err="1"/>
              <a:t>cognos</a:t>
            </a:r>
            <a:r>
              <a:rPr lang="en-US" baseline="0" dirty="0"/>
              <a:t> training – no idea what data point you need, but here’s how to access it)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Personal coaching for leadership on new systems </a:t>
            </a:r>
          </a:p>
          <a:p>
            <a:pPr marL="171450" indent="-171450">
              <a:buFontTx/>
              <a:buChar char="-"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="1" baseline="0" dirty="0"/>
              <a:t>Pause and acknowledge intentional work – we are building a culture of measurement together. (Concept carried over to inclusivity and sustainability)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649603-F710-4B23-907A-C9F8061D4362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34000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</a:t>
            </a:r>
            <a:r>
              <a:rPr lang="en-US" baseline="0" dirty="0"/>
              <a:t> for discussion:</a:t>
            </a:r>
          </a:p>
          <a:p>
            <a:pPr marL="228600" indent="-228600">
              <a:buAutoNum type="arabicPeriod"/>
            </a:pPr>
            <a:r>
              <a:rPr lang="en-US" baseline="0" dirty="0"/>
              <a:t>What are ways you are incorporating training, coaching, and education in your setting?</a:t>
            </a:r>
          </a:p>
          <a:p>
            <a:pPr marL="228600" indent="-228600">
              <a:buAutoNum type="arabicPeriod"/>
            </a:pPr>
            <a:r>
              <a:rPr lang="en-US" baseline="0" dirty="0"/>
              <a:t>What skills and training are needed for IR professionals to accomplish this duty/function?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9225BC-025D-412E-AEBF-42881A62154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9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0">
              <a:srgbClr val="062E59"/>
            </a:gs>
            <a:gs pos="0">
              <a:srgbClr val="314F83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rgbClr val="E9E9E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3102-AD23-4BFF-87AE-61567A0BE8E3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32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70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04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928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9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066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28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11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34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35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652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76D37-AABC-4FC4-9048-0A687EC6CE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451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371A4-B448-4F3D-8030-D4DAE8CF9D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273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22A5B-8AF3-40CC-BA49-38EFF72591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23886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81F3F-2B20-4657-BE2B-9064AF1DF7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300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FBA14-8B9A-4D4E-B3ED-B3B47683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591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4AD02-E6DC-4F00-B3F7-FD1CC83456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9785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E6E2B-990E-4B1A-99D5-905A7F50AA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43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>
          <a:gsLst>
            <a:gs pos="100000">
              <a:srgbClr val="062E59"/>
            </a:gs>
            <a:gs pos="0">
              <a:srgbClr val="314F83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76200"/>
            <a:ext cx="8080248" cy="6705600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ctr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rgbClr val="E9E9E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B90A-5AB2-4BF4-8147-F4CADCC03FE3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6F698-FCCB-4180-B741-38C66BE0AF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44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724F5-573D-4AF8-B1BA-DB4B6AA998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7097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081A1-BB3A-4055-ABF0-959C6F9541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4355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6DDA6-EFB4-41C7-B303-A3EC2129D5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967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837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2415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635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0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9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5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2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2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4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3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4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AFCEBF-C9BF-1649-B47F-3BC0DE44873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9BE827-F93E-5F46-9F64-484345BB8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1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9376"/>
            <a:ext cx="7772400" cy="1876425"/>
          </a:xfrm>
        </p:spPr>
        <p:txBody>
          <a:bodyPr>
            <a:normAutofit/>
          </a:bodyPr>
          <a:lstStyle>
            <a:lvl1pPr algn="l">
              <a:lnSpc>
                <a:spcPts val="3700"/>
              </a:lnSpc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4241800"/>
            <a:ext cx="7772400" cy="13208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U. T. System Board of Regents’ Meeting</a:t>
            </a:r>
          </a:p>
          <a:p>
            <a:r>
              <a:rPr lang="en-US" dirty="0"/>
              <a:t>Committee (if committee meeting)</a:t>
            </a:r>
          </a:p>
          <a:p>
            <a:r>
              <a:rPr lang="en-US" dirty="0"/>
              <a:t>Month Year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225800"/>
            <a:ext cx="7772400" cy="812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Presenter, Job Title</a:t>
            </a:r>
          </a:p>
        </p:txBody>
      </p:sp>
    </p:spTree>
    <p:extLst>
      <p:ext uri="{BB962C8B-B14F-4D97-AF65-F5344CB8AC3E}">
        <p14:creationId xmlns:p14="http://schemas.microsoft.com/office/powerpoint/2010/main" val="389409919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422400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624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347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Horzitonal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077200" cy="566739"/>
          </a:xfr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1" y="381000"/>
            <a:ext cx="8077199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14938"/>
            <a:ext cx="8077200" cy="550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EE2453-3BC3-4CDC-BBD4-144194DC3BDD}" type="slidenum">
              <a:rPr lang="en-US" sz="1800" smtClean="0">
                <a:solidFill>
                  <a:schemeClr val="tx2"/>
                </a:solidFill>
              </a:rPr>
              <a:pPr/>
              <a:t>‹#›</a:t>
            </a:fld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4793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Vertical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03400"/>
            <a:ext cx="2819400" cy="1625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0" y="381000"/>
            <a:ext cx="5486400" cy="54864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632200"/>
            <a:ext cx="2819400" cy="1524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EE2453-3BC3-4CDC-BBD4-144194DC3BDD}" type="slidenum">
              <a:rPr lang="en-US" sz="1800" smtClean="0">
                <a:solidFill>
                  <a:schemeClr val="tx2"/>
                </a:solidFill>
              </a:rPr>
              <a:pPr/>
              <a:t>‹#›</a:t>
            </a:fld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9551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2671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2671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8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459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lnSpc>
                <a:spcPct val="100000"/>
              </a:lnSpc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594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43229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7EE2453-3BC3-4CDC-BBD4-144194DC3BDD}" type="slidenum">
              <a:rPr lang="en-US" sz="1800" smtClean="0">
                <a:solidFill>
                  <a:schemeClr val="tx2"/>
                </a:solidFill>
              </a:rPr>
              <a:pPr/>
              <a:t>‹#›</a:t>
            </a:fld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0142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2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10" Type="http://schemas.openxmlformats.org/officeDocument/2006/relationships/image" Target="../media/image5.jpg"/><Relationship Id="rId4" Type="http://schemas.openxmlformats.org/officeDocument/2006/relationships/slideLayout" Target="../slideLayouts/slideLayout48.xml"/><Relationship Id="rId9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3" y="-16650"/>
            <a:ext cx="9167633" cy="168269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connsiteX0" fmla="*/ 10 w 10000"/>
              <a:gd name="connsiteY0" fmla="*/ 30 h 10672"/>
              <a:gd name="connsiteX1" fmla="*/ 4404 w 10000"/>
              <a:gd name="connsiteY1" fmla="*/ 0 h 10672"/>
              <a:gd name="connsiteX2" fmla="*/ 7578 w 10000"/>
              <a:gd name="connsiteY2" fmla="*/ 5595 h 10672"/>
              <a:gd name="connsiteX3" fmla="*/ 9990 w 10000"/>
              <a:gd name="connsiteY3" fmla="*/ 838 h 10672"/>
              <a:gd name="connsiteX4" fmla="*/ 10000 w 10000"/>
              <a:gd name="connsiteY4" fmla="*/ 3247 h 10672"/>
              <a:gd name="connsiteX5" fmla="*/ 7453 w 10000"/>
              <a:gd name="connsiteY5" fmla="*/ 6692 h 10672"/>
              <a:gd name="connsiteX6" fmla="*/ 2596 w 10000"/>
              <a:gd name="connsiteY6" fmla="*/ 10669 h 10672"/>
              <a:gd name="connsiteX7" fmla="*/ 0 w 10000"/>
              <a:gd name="connsiteY7" fmla="*/ 10000 h 10672"/>
              <a:gd name="connsiteX8" fmla="*/ 10 w 10000"/>
              <a:gd name="connsiteY8" fmla="*/ 30 h 10672"/>
              <a:gd name="connsiteX0" fmla="*/ 10 w 10000"/>
              <a:gd name="connsiteY0" fmla="*/ 315 h 10957"/>
              <a:gd name="connsiteX1" fmla="*/ 4404 w 10000"/>
              <a:gd name="connsiteY1" fmla="*/ 285 h 10957"/>
              <a:gd name="connsiteX2" fmla="*/ 7774 w 10000"/>
              <a:gd name="connsiteY2" fmla="*/ 0 h 10957"/>
              <a:gd name="connsiteX3" fmla="*/ 9990 w 10000"/>
              <a:gd name="connsiteY3" fmla="*/ 1123 h 10957"/>
              <a:gd name="connsiteX4" fmla="*/ 10000 w 10000"/>
              <a:gd name="connsiteY4" fmla="*/ 3532 h 10957"/>
              <a:gd name="connsiteX5" fmla="*/ 7453 w 10000"/>
              <a:gd name="connsiteY5" fmla="*/ 6977 h 10957"/>
              <a:gd name="connsiteX6" fmla="*/ 2596 w 10000"/>
              <a:gd name="connsiteY6" fmla="*/ 10954 h 10957"/>
              <a:gd name="connsiteX7" fmla="*/ 0 w 10000"/>
              <a:gd name="connsiteY7" fmla="*/ 10285 h 10957"/>
              <a:gd name="connsiteX8" fmla="*/ 10 w 10000"/>
              <a:gd name="connsiteY8" fmla="*/ 315 h 10957"/>
              <a:gd name="connsiteX0" fmla="*/ 10 w 10000"/>
              <a:gd name="connsiteY0" fmla="*/ 1375 h 12017"/>
              <a:gd name="connsiteX1" fmla="*/ 4404 w 10000"/>
              <a:gd name="connsiteY1" fmla="*/ 1345 h 12017"/>
              <a:gd name="connsiteX2" fmla="*/ 7774 w 10000"/>
              <a:gd name="connsiteY2" fmla="*/ 1060 h 12017"/>
              <a:gd name="connsiteX3" fmla="*/ 9990 w 10000"/>
              <a:gd name="connsiteY3" fmla="*/ 2183 h 12017"/>
              <a:gd name="connsiteX4" fmla="*/ 10000 w 10000"/>
              <a:gd name="connsiteY4" fmla="*/ 4592 h 12017"/>
              <a:gd name="connsiteX5" fmla="*/ 7453 w 10000"/>
              <a:gd name="connsiteY5" fmla="*/ 8037 h 12017"/>
              <a:gd name="connsiteX6" fmla="*/ 2596 w 10000"/>
              <a:gd name="connsiteY6" fmla="*/ 12014 h 12017"/>
              <a:gd name="connsiteX7" fmla="*/ 0 w 10000"/>
              <a:gd name="connsiteY7" fmla="*/ 11345 h 12017"/>
              <a:gd name="connsiteX8" fmla="*/ 10 w 10000"/>
              <a:gd name="connsiteY8" fmla="*/ 1375 h 12017"/>
              <a:gd name="connsiteX0" fmla="*/ 10 w 10000"/>
              <a:gd name="connsiteY0" fmla="*/ 1375 h 12017"/>
              <a:gd name="connsiteX1" fmla="*/ 4404 w 10000"/>
              <a:gd name="connsiteY1" fmla="*/ 1345 h 12017"/>
              <a:gd name="connsiteX2" fmla="*/ 7774 w 10000"/>
              <a:gd name="connsiteY2" fmla="*/ 1060 h 12017"/>
              <a:gd name="connsiteX3" fmla="*/ 9990 w 10000"/>
              <a:gd name="connsiteY3" fmla="*/ 2183 h 12017"/>
              <a:gd name="connsiteX4" fmla="*/ 10000 w 10000"/>
              <a:gd name="connsiteY4" fmla="*/ 4592 h 12017"/>
              <a:gd name="connsiteX5" fmla="*/ 7453 w 10000"/>
              <a:gd name="connsiteY5" fmla="*/ 8037 h 12017"/>
              <a:gd name="connsiteX6" fmla="*/ 2596 w 10000"/>
              <a:gd name="connsiteY6" fmla="*/ 12014 h 12017"/>
              <a:gd name="connsiteX7" fmla="*/ 0 w 10000"/>
              <a:gd name="connsiteY7" fmla="*/ 11345 h 12017"/>
              <a:gd name="connsiteX8" fmla="*/ 10 w 10000"/>
              <a:gd name="connsiteY8" fmla="*/ 1375 h 12017"/>
              <a:gd name="connsiteX0" fmla="*/ 10 w 10028"/>
              <a:gd name="connsiteY0" fmla="*/ 1375 h 12017"/>
              <a:gd name="connsiteX1" fmla="*/ 4404 w 10028"/>
              <a:gd name="connsiteY1" fmla="*/ 1345 h 12017"/>
              <a:gd name="connsiteX2" fmla="*/ 7774 w 10028"/>
              <a:gd name="connsiteY2" fmla="*/ 1060 h 12017"/>
              <a:gd name="connsiteX3" fmla="*/ 9990 w 10028"/>
              <a:gd name="connsiteY3" fmla="*/ 2183 h 12017"/>
              <a:gd name="connsiteX4" fmla="*/ 10000 w 10028"/>
              <a:gd name="connsiteY4" fmla="*/ 4592 h 12017"/>
              <a:gd name="connsiteX5" fmla="*/ 7453 w 10028"/>
              <a:gd name="connsiteY5" fmla="*/ 8037 h 12017"/>
              <a:gd name="connsiteX6" fmla="*/ 2596 w 10028"/>
              <a:gd name="connsiteY6" fmla="*/ 12014 h 12017"/>
              <a:gd name="connsiteX7" fmla="*/ 0 w 10028"/>
              <a:gd name="connsiteY7" fmla="*/ 11345 h 12017"/>
              <a:gd name="connsiteX8" fmla="*/ 10 w 10028"/>
              <a:gd name="connsiteY8" fmla="*/ 1375 h 12017"/>
              <a:gd name="connsiteX0" fmla="*/ 10 w 10028"/>
              <a:gd name="connsiteY0" fmla="*/ 1375 h 12017"/>
              <a:gd name="connsiteX1" fmla="*/ 4404 w 10028"/>
              <a:gd name="connsiteY1" fmla="*/ 1345 h 12017"/>
              <a:gd name="connsiteX2" fmla="*/ 7774 w 10028"/>
              <a:gd name="connsiteY2" fmla="*/ 1060 h 12017"/>
              <a:gd name="connsiteX3" fmla="*/ 9990 w 10028"/>
              <a:gd name="connsiteY3" fmla="*/ 2183 h 12017"/>
              <a:gd name="connsiteX4" fmla="*/ 10000 w 10028"/>
              <a:gd name="connsiteY4" fmla="*/ 4592 h 12017"/>
              <a:gd name="connsiteX5" fmla="*/ 8362 w 10028"/>
              <a:gd name="connsiteY5" fmla="*/ 9605 h 12017"/>
              <a:gd name="connsiteX6" fmla="*/ 2596 w 10028"/>
              <a:gd name="connsiteY6" fmla="*/ 12014 h 12017"/>
              <a:gd name="connsiteX7" fmla="*/ 0 w 10028"/>
              <a:gd name="connsiteY7" fmla="*/ 11345 h 12017"/>
              <a:gd name="connsiteX8" fmla="*/ 10 w 10028"/>
              <a:gd name="connsiteY8" fmla="*/ 1375 h 12017"/>
              <a:gd name="connsiteX0" fmla="*/ 10 w 10028"/>
              <a:gd name="connsiteY0" fmla="*/ 1375 h 12017"/>
              <a:gd name="connsiteX1" fmla="*/ 4404 w 10028"/>
              <a:gd name="connsiteY1" fmla="*/ 1345 h 12017"/>
              <a:gd name="connsiteX2" fmla="*/ 7774 w 10028"/>
              <a:gd name="connsiteY2" fmla="*/ 1060 h 12017"/>
              <a:gd name="connsiteX3" fmla="*/ 9990 w 10028"/>
              <a:gd name="connsiteY3" fmla="*/ 2183 h 12017"/>
              <a:gd name="connsiteX4" fmla="*/ 10000 w 10028"/>
              <a:gd name="connsiteY4" fmla="*/ 4592 h 12017"/>
              <a:gd name="connsiteX5" fmla="*/ 8362 w 10028"/>
              <a:gd name="connsiteY5" fmla="*/ 9605 h 12017"/>
              <a:gd name="connsiteX6" fmla="*/ 2596 w 10028"/>
              <a:gd name="connsiteY6" fmla="*/ 12014 h 12017"/>
              <a:gd name="connsiteX7" fmla="*/ 0 w 10028"/>
              <a:gd name="connsiteY7" fmla="*/ 11345 h 12017"/>
              <a:gd name="connsiteX8" fmla="*/ 10 w 10028"/>
              <a:gd name="connsiteY8" fmla="*/ 1375 h 12017"/>
              <a:gd name="connsiteX0" fmla="*/ 10 w 10028"/>
              <a:gd name="connsiteY0" fmla="*/ 1375 h 11345"/>
              <a:gd name="connsiteX1" fmla="*/ 4404 w 10028"/>
              <a:gd name="connsiteY1" fmla="*/ 1345 h 11345"/>
              <a:gd name="connsiteX2" fmla="*/ 7774 w 10028"/>
              <a:gd name="connsiteY2" fmla="*/ 1060 h 11345"/>
              <a:gd name="connsiteX3" fmla="*/ 9990 w 10028"/>
              <a:gd name="connsiteY3" fmla="*/ 2183 h 11345"/>
              <a:gd name="connsiteX4" fmla="*/ 10000 w 10028"/>
              <a:gd name="connsiteY4" fmla="*/ 4592 h 11345"/>
              <a:gd name="connsiteX5" fmla="*/ 8362 w 10028"/>
              <a:gd name="connsiteY5" fmla="*/ 9605 h 11345"/>
              <a:gd name="connsiteX6" fmla="*/ 2792 w 10028"/>
              <a:gd name="connsiteY6" fmla="*/ 7075 h 11345"/>
              <a:gd name="connsiteX7" fmla="*/ 0 w 10028"/>
              <a:gd name="connsiteY7" fmla="*/ 11345 h 11345"/>
              <a:gd name="connsiteX8" fmla="*/ 10 w 10028"/>
              <a:gd name="connsiteY8" fmla="*/ 1375 h 11345"/>
              <a:gd name="connsiteX0" fmla="*/ 10 w 10595"/>
              <a:gd name="connsiteY0" fmla="*/ 1375 h 13385"/>
              <a:gd name="connsiteX1" fmla="*/ 4404 w 10595"/>
              <a:gd name="connsiteY1" fmla="*/ 1345 h 13385"/>
              <a:gd name="connsiteX2" fmla="*/ 7774 w 10595"/>
              <a:gd name="connsiteY2" fmla="*/ 1060 h 13385"/>
              <a:gd name="connsiteX3" fmla="*/ 9990 w 10595"/>
              <a:gd name="connsiteY3" fmla="*/ 2183 h 13385"/>
              <a:gd name="connsiteX4" fmla="*/ 10000 w 10595"/>
              <a:gd name="connsiteY4" fmla="*/ 4592 h 13385"/>
              <a:gd name="connsiteX5" fmla="*/ 10126 w 10595"/>
              <a:gd name="connsiteY5" fmla="*/ 13368 h 13385"/>
              <a:gd name="connsiteX6" fmla="*/ 2792 w 10595"/>
              <a:gd name="connsiteY6" fmla="*/ 7075 h 13385"/>
              <a:gd name="connsiteX7" fmla="*/ 0 w 10595"/>
              <a:gd name="connsiteY7" fmla="*/ 11345 h 13385"/>
              <a:gd name="connsiteX8" fmla="*/ 10 w 10595"/>
              <a:gd name="connsiteY8" fmla="*/ 1375 h 13385"/>
              <a:gd name="connsiteX0" fmla="*/ 10 w 10351"/>
              <a:gd name="connsiteY0" fmla="*/ 1375 h 14096"/>
              <a:gd name="connsiteX1" fmla="*/ 4404 w 10351"/>
              <a:gd name="connsiteY1" fmla="*/ 1345 h 14096"/>
              <a:gd name="connsiteX2" fmla="*/ 7774 w 10351"/>
              <a:gd name="connsiteY2" fmla="*/ 1060 h 14096"/>
              <a:gd name="connsiteX3" fmla="*/ 9990 w 10351"/>
              <a:gd name="connsiteY3" fmla="*/ 2183 h 14096"/>
              <a:gd name="connsiteX4" fmla="*/ 10000 w 10351"/>
              <a:gd name="connsiteY4" fmla="*/ 4592 h 14096"/>
              <a:gd name="connsiteX5" fmla="*/ 10126 w 10351"/>
              <a:gd name="connsiteY5" fmla="*/ 13368 h 14096"/>
              <a:gd name="connsiteX6" fmla="*/ 2792 w 10351"/>
              <a:gd name="connsiteY6" fmla="*/ 7075 h 14096"/>
              <a:gd name="connsiteX7" fmla="*/ 0 w 10351"/>
              <a:gd name="connsiteY7" fmla="*/ 11345 h 14096"/>
              <a:gd name="connsiteX8" fmla="*/ 10 w 10351"/>
              <a:gd name="connsiteY8" fmla="*/ 1375 h 14096"/>
              <a:gd name="connsiteX0" fmla="*/ 10 w 10344"/>
              <a:gd name="connsiteY0" fmla="*/ 1375 h 15593"/>
              <a:gd name="connsiteX1" fmla="*/ 4404 w 10344"/>
              <a:gd name="connsiteY1" fmla="*/ 1345 h 15593"/>
              <a:gd name="connsiteX2" fmla="*/ 7774 w 10344"/>
              <a:gd name="connsiteY2" fmla="*/ 1060 h 15593"/>
              <a:gd name="connsiteX3" fmla="*/ 9990 w 10344"/>
              <a:gd name="connsiteY3" fmla="*/ 2183 h 15593"/>
              <a:gd name="connsiteX4" fmla="*/ 10000 w 10344"/>
              <a:gd name="connsiteY4" fmla="*/ 4592 h 15593"/>
              <a:gd name="connsiteX5" fmla="*/ 10117 w 10344"/>
              <a:gd name="connsiteY5" fmla="*/ 14936 h 15593"/>
              <a:gd name="connsiteX6" fmla="*/ 2792 w 10344"/>
              <a:gd name="connsiteY6" fmla="*/ 7075 h 15593"/>
              <a:gd name="connsiteX7" fmla="*/ 0 w 10344"/>
              <a:gd name="connsiteY7" fmla="*/ 11345 h 15593"/>
              <a:gd name="connsiteX8" fmla="*/ 10 w 10344"/>
              <a:gd name="connsiteY8" fmla="*/ 1375 h 15593"/>
              <a:gd name="connsiteX0" fmla="*/ 10 w 10643"/>
              <a:gd name="connsiteY0" fmla="*/ 1375 h 14951"/>
              <a:gd name="connsiteX1" fmla="*/ 4404 w 10643"/>
              <a:gd name="connsiteY1" fmla="*/ 1345 h 14951"/>
              <a:gd name="connsiteX2" fmla="*/ 7774 w 10643"/>
              <a:gd name="connsiteY2" fmla="*/ 1060 h 14951"/>
              <a:gd name="connsiteX3" fmla="*/ 9990 w 10643"/>
              <a:gd name="connsiteY3" fmla="*/ 2183 h 14951"/>
              <a:gd name="connsiteX4" fmla="*/ 10187 w 10643"/>
              <a:gd name="connsiteY4" fmla="*/ 4435 h 14951"/>
              <a:gd name="connsiteX5" fmla="*/ 10117 w 10643"/>
              <a:gd name="connsiteY5" fmla="*/ 14936 h 14951"/>
              <a:gd name="connsiteX6" fmla="*/ 2792 w 10643"/>
              <a:gd name="connsiteY6" fmla="*/ 7075 h 14951"/>
              <a:gd name="connsiteX7" fmla="*/ 0 w 10643"/>
              <a:gd name="connsiteY7" fmla="*/ 11345 h 14951"/>
              <a:gd name="connsiteX8" fmla="*/ 10 w 10643"/>
              <a:gd name="connsiteY8" fmla="*/ 1375 h 14951"/>
              <a:gd name="connsiteX0" fmla="*/ 10 w 11891"/>
              <a:gd name="connsiteY0" fmla="*/ 1375 h 16366"/>
              <a:gd name="connsiteX1" fmla="*/ 4404 w 11891"/>
              <a:gd name="connsiteY1" fmla="*/ 1345 h 16366"/>
              <a:gd name="connsiteX2" fmla="*/ 7774 w 11891"/>
              <a:gd name="connsiteY2" fmla="*/ 1060 h 16366"/>
              <a:gd name="connsiteX3" fmla="*/ 9990 w 11891"/>
              <a:gd name="connsiteY3" fmla="*/ 2183 h 16366"/>
              <a:gd name="connsiteX4" fmla="*/ 10187 w 11891"/>
              <a:gd name="connsiteY4" fmla="*/ 4435 h 16366"/>
              <a:gd name="connsiteX5" fmla="*/ 10117 w 11891"/>
              <a:gd name="connsiteY5" fmla="*/ 14936 h 16366"/>
              <a:gd name="connsiteX6" fmla="*/ 2792 w 11891"/>
              <a:gd name="connsiteY6" fmla="*/ 7075 h 16366"/>
              <a:gd name="connsiteX7" fmla="*/ 0 w 11891"/>
              <a:gd name="connsiteY7" fmla="*/ 11345 h 16366"/>
              <a:gd name="connsiteX8" fmla="*/ 10 w 11891"/>
              <a:gd name="connsiteY8" fmla="*/ 1375 h 16366"/>
              <a:gd name="connsiteX0" fmla="*/ 10 w 10649"/>
              <a:gd name="connsiteY0" fmla="*/ 1375 h 14997"/>
              <a:gd name="connsiteX1" fmla="*/ 4404 w 10649"/>
              <a:gd name="connsiteY1" fmla="*/ 1345 h 14997"/>
              <a:gd name="connsiteX2" fmla="*/ 7774 w 10649"/>
              <a:gd name="connsiteY2" fmla="*/ 1060 h 14997"/>
              <a:gd name="connsiteX3" fmla="*/ 9990 w 10649"/>
              <a:gd name="connsiteY3" fmla="*/ 2183 h 14997"/>
              <a:gd name="connsiteX4" fmla="*/ 10187 w 10649"/>
              <a:gd name="connsiteY4" fmla="*/ 4435 h 14997"/>
              <a:gd name="connsiteX5" fmla="*/ 10117 w 10649"/>
              <a:gd name="connsiteY5" fmla="*/ 14936 h 14997"/>
              <a:gd name="connsiteX6" fmla="*/ 2719 w 10649"/>
              <a:gd name="connsiteY6" fmla="*/ 9169 h 14997"/>
              <a:gd name="connsiteX7" fmla="*/ 0 w 10649"/>
              <a:gd name="connsiteY7" fmla="*/ 11345 h 14997"/>
              <a:gd name="connsiteX8" fmla="*/ 10 w 10649"/>
              <a:gd name="connsiteY8" fmla="*/ 1375 h 14997"/>
              <a:gd name="connsiteX0" fmla="*/ 10 w 10649"/>
              <a:gd name="connsiteY0" fmla="*/ 1375 h 14990"/>
              <a:gd name="connsiteX1" fmla="*/ 4404 w 10649"/>
              <a:gd name="connsiteY1" fmla="*/ 1345 h 14990"/>
              <a:gd name="connsiteX2" fmla="*/ 7774 w 10649"/>
              <a:gd name="connsiteY2" fmla="*/ 1060 h 14990"/>
              <a:gd name="connsiteX3" fmla="*/ 9990 w 10649"/>
              <a:gd name="connsiteY3" fmla="*/ 2183 h 14990"/>
              <a:gd name="connsiteX4" fmla="*/ 10187 w 10649"/>
              <a:gd name="connsiteY4" fmla="*/ 4435 h 14990"/>
              <a:gd name="connsiteX5" fmla="*/ 10117 w 10649"/>
              <a:gd name="connsiteY5" fmla="*/ 14936 h 14990"/>
              <a:gd name="connsiteX6" fmla="*/ 2719 w 10649"/>
              <a:gd name="connsiteY6" fmla="*/ 9169 h 14990"/>
              <a:gd name="connsiteX7" fmla="*/ 0 w 10649"/>
              <a:gd name="connsiteY7" fmla="*/ 11345 h 14990"/>
              <a:gd name="connsiteX8" fmla="*/ 10 w 10649"/>
              <a:gd name="connsiteY8" fmla="*/ 1375 h 14990"/>
              <a:gd name="connsiteX0" fmla="*/ 10 w 10649"/>
              <a:gd name="connsiteY0" fmla="*/ 1375 h 14990"/>
              <a:gd name="connsiteX1" fmla="*/ 4404 w 10649"/>
              <a:gd name="connsiteY1" fmla="*/ 1345 h 14990"/>
              <a:gd name="connsiteX2" fmla="*/ 7774 w 10649"/>
              <a:gd name="connsiteY2" fmla="*/ 1060 h 14990"/>
              <a:gd name="connsiteX3" fmla="*/ 9990 w 10649"/>
              <a:gd name="connsiteY3" fmla="*/ 2183 h 14990"/>
              <a:gd name="connsiteX4" fmla="*/ 10187 w 10649"/>
              <a:gd name="connsiteY4" fmla="*/ 4435 h 14990"/>
              <a:gd name="connsiteX5" fmla="*/ 10117 w 10649"/>
              <a:gd name="connsiteY5" fmla="*/ 14936 h 14990"/>
              <a:gd name="connsiteX6" fmla="*/ 2719 w 10649"/>
              <a:gd name="connsiteY6" fmla="*/ 9169 h 14990"/>
              <a:gd name="connsiteX7" fmla="*/ 0 w 10649"/>
              <a:gd name="connsiteY7" fmla="*/ 11345 h 14990"/>
              <a:gd name="connsiteX8" fmla="*/ 10 w 10649"/>
              <a:gd name="connsiteY8" fmla="*/ 1375 h 14990"/>
              <a:gd name="connsiteX0" fmla="*/ 10 w 10649"/>
              <a:gd name="connsiteY0" fmla="*/ 1375 h 14976"/>
              <a:gd name="connsiteX1" fmla="*/ 4404 w 10649"/>
              <a:gd name="connsiteY1" fmla="*/ 1345 h 14976"/>
              <a:gd name="connsiteX2" fmla="*/ 7774 w 10649"/>
              <a:gd name="connsiteY2" fmla="*/ 1060 h 14976"/>
              <a:gd name="connsiteX3" fmla="*/ 9990 w 10649"/>
              <a:gd name="connsiteY3" fmla="*/ 2183 h 14976"/>
              <a:gd name="connsiteX4" fmla="*/ 10187 w 10649"/>
              <a:gd name="connsiteY4" fmla="*/ 4435 h 14976"/>
              <a:gd name="connsiteX5" fmla="*/ 10117 w 10649"/>
              <a:gd name="connsiteY5" fmla="*/ 14936 h 14976"/>
              <a:gd name="connsiteX6" fmla="*/ 2719 w 10649"/>
              <a:gd name="connsiteY6" fmla="*/ 8583 h 14976"/>
              <a:gd name="connsiteX7" fmla="*/ 0 w 10649"/>
              <a:gd name="connsiteY7" fmla="*/ 11345 h 14976"/>
              <a:gd name="connsiteX8" fmla="*/ 10 w 10649"/>
              <a:gd name="connsiteY8" fmla="*/ 1375 h 14976"/>
              <a:gd name="connsiteX0" fmla="*/ 10 w 10718"/>
              <a:gd name="connsiteY0" fmla="*/ 1375 h 14939"/>
              <a:gd name="connsiteX1" fmla="*/ 4404 w 10718"/>
              <a:gd name="connsiteY1" fmla="*/ 1345 h 14939"/>
              <a:gd name="connsiteX2" fmla="*/ 7774 w 10718"/>
              <a:gd name="connsiteY2" fmla="*/ 1060 h 14939"/>
              <a:gd name="connsiteX3" fmla="*/ 9990 w 10718"/>
              <a:gd name="connsiteY3" fmla="*/ 2183 h 14939"/>
              <a:gd name="connsiteX4" fmla="*/ 10187 w 10718"/>
              <a:gd name="connsiteY4" fmla="*/ 4435 h 14939"/>
              <a:gd name="connsiteX5" fmla="*/ 10117 w 10718"/>
              <a:gd name="connsiteY5" fmla="*/ 14936 h 14939"/>
              <a:gd name="connsiteX6" fmla="*/ 2719 w 10718"/>
              <a:gd name="connsiteY6" fmla="*/ 8583 h 14939"/>
              <a:gd name="connsiteX7" fmla="*/ 0 w 10718"/>
              <a:gd name="connsiteY7" fmla="*/ 11345 h 14939"/>
              <a:gd name="connsiteX8" fmla="*/ 10 w 10718"/>
              <a:gd name="connsiteY8" fmla="*/ 1375 h 14939"/>
              <a:gd name="connsiteX0" fmla="*/ 10 w 10671"/>
              <a:gd name="connsiteY0" fmla="*/ 1375 h 13448"/>
              <a:gd name="connsiteX1" fmla="*/ 4404 w 10671"/>
              <a:gd name="connsiteY1" fmla="*/ 1345 h 13448"/>
              <a:gd name="connsiteX2" fmla="*/ 7774 w 10671"/>
              <a:gd name="connsiteY2" fmla="*/ 1060 h 13448"/>
              <a:gd name="connsiteX3" fmla="*/ 9990 w 10671"/>
              <a:gd name="connsiteY3" fmla="*/ 2183 h 13448"/>
              <a:gd name="connsiteX4" fmla="*/ 10187 w 10671"/>
              <a:gd name="connsiteY4" fmla="*/ 4435 h 13448"/>
              <a:gd name="connsiteX5" fmla="*/ 10053 w 10671"/>
              <a:gd name="connsiteY5" fmla="*/ 13445 h 13448"/>
              <a:gd name="connsiteX6" fmla="*/ 2719 w 10671"/>
              <a:gd name="connsiteY6" fmla="*/ 8583 h 13448"/>
              <a:gd name="connsiteX7" fmla="*/ 0 w 10671"/>
              <a:gd name="connsiteY7" fmla="*/ 11345 h 13448"/>
              <a:gd name="connsiteX8" fmla="*/ 10 w 10671"/>
              <a:gd name="connsiteY8" fmla="*/ 1375 h 13448"/>
              <a:gd name="connsiteX0" fmla="*/ 10 w 10803"/>
              <a:gd name="connsiteY0" fmla="*/ 1375 h 13887"/>
              <a:gd name="connsiteX1" fmla="*/ 4404 w 10803"/>
              <a:gd name="connsiteY1" fmla="*/ 1345 h 13887"/>
              <a:gd name="connsiteX2" fmla="*/ 7774 w 10803"/>
              <a:gd name="connsiteY2" fmla="*/ 1060 h 13887"/>
              <a:gd name="connsiteX3" fmla="*/ 9990 w 10803"/>
              <a:gd name="connsiteY3" fmla="*/ 2183 h 13887"/>
              <a:gd name="connsiteX4" fmla="*/ 10187 w 10803"/>
              <a:gd name="connsiteY4" fmla="*/ 4435 h 13887"/>
              <a:gd name="connsiteX5" fmla="*/ 10053 w 10803"/>
              <a:gd name="connsiteY5" fmla="*/ 13445 h 13887"/>
              <a:gd name="connsiteX6" fmla="*/ 0 w 10803"/>
              <a:gd name="connsiteY6" fmla="*/ 11345 h 13887"/>
              <a:gd name="connsiteX7" fmla="*/ 10 w 10803"/>
              <a:gd name="connsiteY7" fmla="*/ 1375 h 13887"/>
              <a:gd name="connsiteX0" fmla="*/ 10 w 10803"/>
              <a:gd name="connsiteY0" fmla="*/ 1375 h 13538"/>
              <a:gd name="connsiteX1" fmla="*/ 4404 w 10803"/>
              <a:gd name="connsiteY1" fmla="*/ 1345 h 13538"/>
              <a:gd name="connsiteX2" fmla="*/ 7774 w 10803"/>
              <a:gd name="connsiteY2" fmla="*/ 1060 h 13538"/>
              <a:gd name="connsiteX3" fmla="*/ 9990 w 10803"/>
              <a:gd name="connsiteY3" fmla="*/ 2183 h 13538"/>
              <a:gd name="connsiteX4" fmla="*/ 10187 w 10803"/>
              <a:gd name="connsiteY4" fmla="*/ 4435 h 13538"/>
              <a:gd name="connsiteX5" fmla="*/ 10053 w 10803"/>
              <a:gd name="connsiteY5" fmla="*/ 13445 h 13538"/>
              <a:gd name="connsiteX6" fmla="*/ 0 w 10803"/>
              <a:gd name="connsiteY6" fmla="*/ 11345 h 13538"/>
              <a:gd name="connsiteX7" fmla="*/ 10 w 10803"/>
              <a:gd name="connsiteY7" fmla="*/ 1375 h 13538"/>
              <a:gd name="connsiteX0" fmla="*/ 10 w 10933"/>
              <a:gd name="connsiteY0" fmla="*/ 1375 h 13458"/>
              <a:gd name="connsiteX1" fmla="*/ 4404 w 10933"/>
              <a:gd name="connsiteY1" fmla="*/ 1345 h 13458"/>
              <a:gd name="connsiteX2" fmla="*/ 7774 w 10933"/>
              <a:gd name="connsiteY2" fmla="*/ 1060 h 13458"/>
              <a:gd name="connsiteX3" fmla="*/ 9990 w 10933"/>
              <a:gd name="connsiteY3" fmla="*/ 2183 h 13458"/>
              <a:gd name="connsiteX4" fmla="*/ 10187 w 10933"/>
              <a:gd name="connsiteY4" fmla="*/ 4435 h 13458"/>
              <a:gd name="connsiteX5" fmla="*/ 10053 w 10933"/>
              <a:gd name="connsiteY5" fmla="*/ 13445 h 13458"/>
              <a:gd name="connsiteX6" fmla="*/ 0 w 10933"/>
              <a:gd name="connsiteY6" fmla="*/ 11345 h 13458"/>
              <a:gd name="connsiteX7" fmla="*/ 10 w 10933"/>
              <a:gd name="connsiteY7" fmla="*/ 1375 h 13458"/>
              <a:gd name="connsiteX0" fmla="*/ 10 w 10926"/>
              <a:gd name="connsiteY0" fmla="*/ 1375 h 12023"/>
              <a:gd name="connsiteX1" fmla="*/ 4404 w 10926"/>
              <a:gd name="connsiteY1" fmla="*/ 1345 h 12023"/>
              <a:gd name="connsiteX2" fmla="*/ 7774 w 10926"/>
              <a:gd name="connsiteY2" fmla="*/ 1060 h 12023"/>
              <a:gd name="connsiteX3" fmla="*/ 9990 w 10926"/>
              <a:gd name="connsiteY3" fmla="*/ 2183 h 12023"/>
              <a:gd name="connsiteX4" fmla="*/ 10187 w 10926"/>
              <a:gd name="connsiteY4" fmla="*/ 4435 h 12023"/>
              <a:gd name="connsiteX5" fmla="*/ 10044 w 10926"/>
              <a:gd name="connsiteY5" fmla="*/ 12008 h 12023"/>
              <a:gd name="connsiteX6" fmla="*/ 0 w 10926"/>
              <a:gd name="connsiteY6" fmla="*/ 11345 h 12023"/>
              <a:gd name="connsiteX7" fmla="*/ 10 w 10926"/>
              <a:gd name="connsiteY7" fmla="*/ 1375 h 12023"/>
              <a:gd name="connsiteX0" fmla="*/ 10 w 10926"/>
              <a:gd name="connsiteY0" fmla="*/ 30 h 10678"/>
              <a:gd name="connsiteX1" fmla="*/ 4404 w 10926"/>
              <a:gd name="connsiteY1" fmla="*/ 0 h 10678"/>
              <a:gd name="connsiteX2" fmla="*/ 9990 w 10926"/>
              <a:gd name="connsiteY2" fmla="*/ 838 h 10678"/>
              <a:gd name="connsiteX3" fmla="*/ 10187 w 10926"/>
              <a:gd name="connsiteY3" fmla="*/ 3090 h 10678"/>
              <a:gd name="connsiteX4" fmla="*/ 10044 w 10926"/>
              <a:gd name="connsiteY4" fmla="*/ 10663 h 10678"/>
              <a:gd name="connsiteX5" fmla="*/ 0 w 10926"/>
              <a:gd name="connsiteY5" fmla="*/ 10000 h 10678"/>
              <a:gd name="connsiteX6" fmla="*/ 10 w 10926"/>
              <a:gd name="connsiteY6" fmla="*/ 30 h 10678"/>
              <a:gd name="connsiteX0" fmla="*/ 10 w 10926"/>
              <a:gd name="connsiteY0" fmla="*/ 160 h 10808"/>
              <a:gd name="connsiteX1" fmla="*/ 4404 w 10926"/>
              <a:gd name="connsiteY1" fmla="*/ 130 h 10808"/>
              <a:gd name="connsiteX2" fmla="*/ 9981 w 10926"/>
              <a:gd name="connsiteY2" fmla="*/ 223 h 10808"/>
              <a:gd name="connsiteX3" fmla="*/ 10187 w 10926"/>
              <a:gd name="connsiteY3" fmla="*/ 3220 h 10808"/>
              <a:gd name="connsiteX4" fmla="*/ 10044 w 10926"/>
              <a:gd name="connsiteY4" fmla="*/ 10793 h 10808"/>
              <a:gd name="connsiteX5" fmla="*/ 0 w 10926"/>
              <a:gd name="connsiteY5" fmla="*/ 10130 h 10808"/>
              <a:gd name="connsiteX6" fmla="*/ 10 w 10926"/>
              <a:gd name="connsiteY6" fmla="*/ 160 h 10808"/>
              <a:gd name="connsiteX0" fmla="*/ 10 w 10926"/>
              <a:gd name="connsiteY0" fmla="*/ 30 h 10678"/>
              <a:gd name="connsiteX1" fmla="*/ 4404 w 10926"/>
              <a:gd name="connsiteY1" fmla="*/ 0 h 10678"/>
              <a:gd name="connsiteX2" fmla="*/ 9981 w 10926"/>
              <a:gd name="connsiteY2" fmla="*/ 93 h 10678"/>
              <a:gd name="connsiteX3" fmla="*/ 10187 w 10926"/>
              <a:gd name="connsiteY3" fmla="*/ 3090 h 10678"/>
              <a:gd name="connsiteX4" fmla="*/ 10044 w 10926"/>
              <a:gd name="connsiteY4" fmla="*/ 10663 h 10678"/>
              <a:gd name="connsiteX5" fmla="*/ 0 w 10926"/>
              <a:gd name="connsiteY5" fmla="*/ 10000 h 10678"/>
              <a:gd name="connsiteX6" fmla="*/ 10 w 10926"/>
              <a:gd name="connsiteY6" fmla="*/ 30 h 10678"/>
              <a:gd name="connsiteX0" fmla="*/ 10 w 11013"/>
              <a:gd name="connsiteY0" fmla="*/ 30 h 10678"/>
              <a:gd name="connsiteX1" fmla="*/ 4404 w 11013"/>
              <a:gd name="connsiteY1" fmla="*/ 0 h 10678"/>
              <a:gd name="connsiteX2" fmla="*/ 9981 w 11013"/>
              <a:gd name="connsiteY2" fmla="*/ 93 h 10678"/>
              <a:gd name="connsiteX3" fmla="*/ 10044 w 11013"/>
              <a:gd name="connsiteY3" fmla="*/ 10663 h 10678"/>
              <a:gd name="connsiteX4" fmla="*/ 0 w 11013"/>
              <a:gd name="connsiteY4" fmla="*/ 10000 h 10678"/>
              <a:gd name="connsiteX5" fmla="*/ 10 w 11013"/>
              <a:gd name="connsiteY5" fmla="*/ 30 h 10678"/>
              <a:gd name="connsiteX0" fmla="*/ 10 w 11013"/>
              <a:gd name="connsiteY0" fmla="*/ 749 h 11397"/>
              <a:gd name="connsiteX1" fmla="*/ 4404 w 11013"/>
              <a:gd name="connsiteY1" fmla="*/ 719 h 11397"/>
              <a:gd name="connsiteX2" fmla="*/ 9981 w 11013"/>
              <a:gd name="connsiteY2" fmla="*/ 812 h 11397"/>
              <a:gd name="connsiteX3" fmla="*/ 10044 w 11013"/>
              <a:gd name="connsiteY3" fmla="*/ 11382 h 11397"/>
              <a:gd name="connsiteX4" fmla="*/ 0 w 11013"/>
              <a:gd name="connsiteY4" fmla="*/ 10719 h 11397"/>
              <a:gd name="connsiteX5" fmla="*/ 10 w 11013"/>
              <a:gd name="connsiteY5" fmla="*/ 749 h 11397"/>
              <a:gd name="connsiteX0" fmla="*/ 10 w 11013"/>
              <a:gd name="connsiteY0" fmla="*/ 30 h 10678"/>
              <a:gd name="connsiteX1" fmla="*/ 4404 w 11013"/>
              <a:gd name="connsiteY1" fmla="*/ 0 h 10678"/>
              <a:gd name="connsiteX2" fmla="*/ 9981 w 11013"/>
              <a:gd name="connsiteY2" fmla="*/ 93 h 10678"/>
              <a:gd name="connsiteX3" fmla="*/ 10044 w 11013"/>
              <a:gd name="connsiteY3" fmla="*/ 10663 h 10678"/>
              <a:gd name="connsiteX4" fmla="*/ 0 w 11013"/>
              <a:gd name="connsiteY4" fmla="*/ 10000 h 10678"/>
              <a:gd name="connsiteX5" fmla="*/ 10 w 11013"/>
              <a:gd name="connsiteY5" fmla="*/ 30 h 10678"/>
              <a:gd name="connsiteX0" fmla="*/ 10 w 10764"/>
              <a:gd name="connsiteY0" fmla="*/ 30 h 10678"/>
              <a:gd name="connsiteX1" fmla="*/ 4404 w 10764"/>
              <a:gd name="connsiteY1" fmla="*/ 0 h 10678"/>
              <a:gd name="connsiteX2" fmla="*/ 9981 w 10764"/>
              <a:gd name="connsiteY2" fmla="*/ 93 h 10678"/>
              <a:gd name="connsiteX3" fmla="*/ 10044 w 10764"/>
              <a:gd name="connsiteY3" fmla="*/ 10663 h 10678"/>
              <a:gd name="connsiteX4" fmla="*/ 0 w 10764"/>
              <a:gd name="connsiteY4" fmla="*/ 10000 h 10678"/>
              <a:gd name="connsiteX5" fmla="*/ 10 w 10764"/>
              <a:gd name="connsiteY5" fmla="*/ 30 h 10678"/>
              <a:gd name="connsiteX0" fmla="*/ 10 w 10044"/>
              <a:gd name="connsiteY0" fmla="*/ 30 h 10678"/>
              <a:gd name="connsiteX1" fmla="*/ 4404 w 10044"/>
              <a:gd name="connsiteY1" fmla="*/ 0 h 10678"/>
              <a:gd name="connsiteX2" fmla="*/ 9981 w 10044"/>
              <a:gd name="connsiteY2" fmla="*/ 93 h 10678"/>
              <a:gd name="connsiteX3" fmla="*/ 10044 w 10044"/>
              <a:gd name="connsiteY3" fmla="*/ 10663 h 10678"/>
              <a:gd name="connsiteX4" fmla="*/ 0 w 10044"/>
              <a:gd name="connsiteY4" fmla="*/ 10000 h 10678"/>
              <a:gd name="connsiteX5" fmla="*/ 10 w 10044"/>
              <a:gd name="connsiteY5" fmla="*/ 30 h 10678"/>
              <a:gd name="connsiteX0" fmla="*/ 10 w 10005"/>
              <a:gd name="connsiteY0" fmla="*/ 30 h 10678"/>
              <a:gd name="connsiteX1" fmla="*/ 4404 w 10005"/>
              <a:gd name="connsiteY1" fmla="*/ 0 h 10678"/>
              <a:gd name="connsiteX2" fmla="*/ 9981 w 10005"/>
              <a:gd name="connsiteY2" fmla="*/ 93 h 10678"/>
              <a:gd name="connsiteX3" fmla="*/ 10005 w 10005"/>
              <a:gd name="connsiteY3" fmla="*/ 10663 h 10678"/>
              <a:gd name="connsiteX4" fmla="*/ 0 w 10005"/>
              <a:gd name="connsiteY4" fmla="*/ 10000 h 10678"/>
              <a:gd name="connsiteX5" fmla="*/ 10 w 10005"/>
              <a:gd name="connsiteY5" fmla="*/ 30 h 10678"/>
              <a:gd name="connsiteX0" fmla="*/ 10 w 10005"/>
              <a:gd name="connsiteY0" fmla="*/ 30 h 10678"/>
              <a:gd name="connsiteX1" fmla="*/ 4404 w 10005"/>
              <a:gd name="connsiteY1" fmla="*/ 0 h 10678"/>
              <a:gd name="connsiteX2" fmla="*/ 9998 w 10005"/>
              <a:gd name="connsiteY2" fmla="*/ 61 h 10678"/>
              <a:gd name="connsiteX3" fmla="*/ 10005 w 10005"/>
              <a:gd name="connsiteY3" fmla="*/ 10663 h 10678"/>
              <a:gd name="connsiteX4" fmla="*/ 0 w 10005"/>
              <a:gd name="connsiteY4" fmla="*/ 10000 h 10678"/>
              <a:gd name="connsiteX5" fmla="*/ 10 w 10005"/>
              <a:gd name="connsiteY5" fmla="*/ 30 h 10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5" h="10678">
                <a:moveTo>
                  <a:pt x="10" y="30"/>
                </a:moveTo>
                <a:lnTo>
                  <a:pt x="4404" y="0"/>
                </a:lnTo>
                <a:lnTo>
                  <a:pt x="9998" y="61"/>
                </a:lnTo>
                <a:cubicBezTo>
                  <a:pt x="9984" y="65"/>
                  <a:pt x="10005" y="10688"/>
                  <a:pt x="10005" y="10663"/>
                </a:cubicBezTo>
                <a:cubicBezTo>
                  <a:pt x="8014" y="11070"/>
                  <a:pt x="2535" y="3228"/>
                  <a:pt x="0" y="10000"/>
                </a:cubicBezTo>
                <a:cubicBezTo>
                  <a:pt x="3" y="6677"/>
                  <a:pt x="7" y="3353"/>
                  <a:pt x="10" y="30"/>
                </a:cubicBezTo>
                <a:close/>
              </a:path>
            </a:pathLst>
          </a:custGeom>
          <a:gradFill>
            <a:gsLst>
              <a:gs pos="0">
                <a:srgbClr val="062E59"/>
              </a:gs>
              <a:gs pos="100000">
                <a:srgbClr val="314F83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-228602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3/2/2017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5410200" y="6203305"/>
            <a:ext cx="3581400" cy="607017"/>
          </a:xfrm>
          <a:prstGeom prst="rect">
            <a:avLst/>
          </a:prstGeom>
          <a:blipFill dpi="0" rotWithShape="1">
            <a:blip r:embed="rId13">
              <a:alphaModFix amt="4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rgbClr val="E9E9E9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Trebuchet MS" panose="020B060302020202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Trebuchet MS" panose="020B060302020202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Trebuchet MS" panose="020B060302020202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Trebuchet MS" panose="020B060302020202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Trebuchet MS" panose="020B060302020202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iversityOfDenver_PP_Template_17-0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1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AB3BED9-9CD2-4CCB-8EAE-D4B1F93182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64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Point Template2011-2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7716"/>
            <a:ext cx="9144000" cy="123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8600"/>
            <a:ext cx="8229600" cy="436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0706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7EE2453-3BC3-4CDC-BBD4-144194DC3B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7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</p:sldLayoutIdLst>
  <p:hf hdr="0" ftr="0" dt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28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irweb.org/Resources/Pages/IR-Duties-Functions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741" y="851096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4400" b="0" dirty="0">
                <a:effectLst/>
              </a:rPr>
              <a:t>Institutional Researchers as Trainers, Coaches, and Educators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470" y="2679896"/>
            <a:ext cx="8378190" cy="3559970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en-US" b="1" dirty="0">
                <a:latin typeface="+mj-lt"/>
              </a:rPr>
              <a:t>TAIR Conference</a:t>
            </a:r>
          </a:p>
          <a:p>
            <a:pPr algn="ctr"/>
            <a:r>
              <a:rPr lang="en-US" sz="2400" b="1" dirty="0">
                <a:latin typeface="+mj-lt"/>
              </a:rPr>
              <a:t>Houston, TX  |  </a:t>
            </a:r>
            <a:r>
              <a:rPr lang="en-US" sz="2400" b="1">
                <a:latin typeface="+mj-lt"/>
              </a:rPr>
              <a:t>February 28, </a:t>
            </a:r>
            <a:r>
              <a:rPr lang="en-US" sz="2400" b="1" dirty="0">
                <a:latin typeface="+mj-lt"/>
              </a:rPr>
              <a:t>2017</a:t>
            </a:r>
            <a:endParaRPr lang="en-US" sz="2400" dirty="0">
              <a:latin typeface="+mj-lt"/>
            </a:endParaRPr>
          </a:p>
          <a:p>
            <a:pPr algn="ctr"/>
            <a:endParaRPr lang="en-US" dirty="0">
              <a:latin typeface="+mj-lt"/>
            </a:endParaRPr>
          </a:p>
          <a:p>
            <a:pPr algn="ctr"/>
            <a:r>
              <a:rPr lang="en-US" b="1" dirty="0">
                <a:latin typeface="+mj-lt"/>
              </a:rPr>
              <a:t>Gina Johnson, PhD  |  Association for Institutional Research</a:t>
            </a:r>
          </a:p>
          <a:p>
            <a:pPr algn="ctr"/>
            <a:r>
              <a:rPr lang="en-US" b="1" dirty="0">
                <a:latin typeface="+mj-lt"/>
              </a:rPr>
              <a:t>Kara Larkan-Skinner, </a:t>
            </a:r>
            <a:r>
              <a:rPr lang="en-US" b="1" dirty="0" err="1">
                <a:latin typeface="+mj-lt"/>
              </a:rPr>
              <a:t>EdD</a:t>
            </a:r>
            <a:r>
              <a:rPr lang="en-US" b="1" dirty="0">
                <a:latin typeface="+mj-lt"/>
              </a:rPr>
              <a:t>  |  Our Lady of the Lake University</a:t>
            </a:r>
          </a:p>
          <a:p>
            <a:pPr algn="ctr"/>
            <a:r>
              <a:rPr lang="en-US" b="1" dirty="0">
                <a:latin typeface="+mj-lt"/>
              </a:rPr>
              <a:t>Jessica Shedd, MA  |  University of Texas System</a:t>
            </a:r>
          </a:p>
        </p:txBody>
      </p:sp>
    </p:spTree>
    <p:extLst>
      <p:ext uri="{BB962C8B-B14F-4D97-AF65-F5344CB8AC3E}">
        <p14:creationId xmlns:p14="http://schemas.microsoft.com/office/powerpoint/2010/main" val="1749196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dirty="0"/>
              <a:t>IR Capacity &amp; System as a Resource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z="1800" kern="0">
                <a:solidFill>
                  <a:sysClr val="windowText" lastClr="000000"/>
                </a:solidFill>
              </a:rPr>
              <a:pPr/>
              <a:t>10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95837" y="2185358"/>
            <a:ext cx="4038600" cy="292004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sz="2000" dirty="0"/>
              <a:t>Data Request System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Reduce reporting burden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Building a searchable database</a:t>
            </a:r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endParaRPr lang="en-US" sz="1100" dirty="0"/>
          </a:p>
          <a:p>
            <a:pPr marL="0" indent="0" algn="r">
              <a:buNone/>
            </a:pPr>
            <a:endParaRPr lang="en-US" sz="1200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295275" y="2185358"/>
            <a:ext cx="3962400" cy="292004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20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»"/>
              <a:defRPr sz="16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sz="2000" dirty="0"/>
              <a:t>Predictive Analytics: Admits and Matriculation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Work closely with Financial Aid and IR Offices to build predictive model</a:t>
            </a:r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  <a:p>
            <a:pPr marL="457200" lvl="1" indent="0" algn="r">
              <a:buNone/>
            </a:pPr>
            <a:endParaRPr lang="en-US" sz="1300" dirty="0"/>
          </a:p>
          <a:p>
            <a:pPr marL="457200" lvl="1" indent="0" algn="r">
              <a:buNone/>
            </a:pPr>
            <a:r>
              <a:rPr lang="en-US" sz="1300" dirty="0"/>
              <a:t/>
            </a:r>
            <a:br>
              <a:rPr lang="en-US" sz="1300" dirty="0"/>
            </a:br>
            <a:endParaRPr lang="en-US" sz="13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1" y="1990726"/>
            <a:ext cx="11144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1962150"/>
            <a:ext cx="17430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708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Anticipating Future Questions &amp; Concerns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124200"/>
          </a:xfrm>
        </p:spPr>
        <p:txBody>
          <a:bodyPr/>
          <a:lstStyle/>
          <a:p>
            <a:r>
              <a:rPr lang="en-US" dirty="0"/>
              <a:t>THECB’s 60x30 Strategic Plan</a:t>
            </a:r>
          </a:p>
          <a:p>
            <a:r>
              <a:rPr lang="en-US" dirty="0"/>
              <a:t>Legislative Session Related Requests</a:t>
            </a:r>
          </a:p>
          <a:p>
            <a:r>
              <a:rPr lang="en-US" dirty="0"/>
              <a:t>‘Quantum Leaps’ and Cross-Departmental Teams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z="1800" kern="0">
                <a:solidFill>
                  <a:sysClr val="windowText" lastClr="000000"/>
                </a:solidFill>
              </a:rPr>
              <a:pPr/>
              <a:t>11</a:t>
            </a:fld>
            <a:endParaRPr lang="en-US" sz="18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956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University of California - Merced</a:t>
            </a:r>
          </a:p>
        </p:txBody>
      </p:sp>
      <p:pic>
        <p:nvPicPr>
          <p:cNvPr id="9222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24600"/>
            <a:ext cx="20764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0953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76768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IR Training, Coaching, and Educating Examples</a:t>
            </a:r>
          </a:p>
        </p:txBody>
      </p:sp>
      <p:pic>
        <p:nvPicPr>
          <p:cNvPr id="9222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324600"/>
            <a:ext cx="20764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2366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22718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883" y="1120027"/>
            <a:ext cx="8229600" cy="1143000"/>
          </a:xfrm>
        </p:spPr>
        <p:txBody>
          <a:bodyPr>
            <a:normAutofit/>
          </a:bodyPr>
          <a:lstStyle/>
          <a:p>
            <a:r>
              <a:rPr lang="en-US" sz="1600" dirty="0"/>
              <a:t>“You don’t climb mountains without a team, you don’t climb mountains without being fit, you don’t climb mountains without being prepared and you don’t climb mountains without balancing the risks and rewards. And you never climb a mountain on accident – it has to be intentional.”  </a:t>
            </a:r>
            <a:r>
              <a:rPr lang="en-US" sz="1600" i="1" dirty="0"/>
              <a:t>Mark Udall</a:t>
            </a:r>
            <a:endParaRPr lang="en-US" sz="1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27" y="2389401"/>
            <a:ext cx="8173980" cy="3019633"/>
          </a:xfrm>
        </p:spPr>
      </p:pic>
    </p:spTree>
    <p:extLst>
      <p:ext uri="{BB962C8B-B14F-4D97-AF65-F5344CB8AC3E}">
        <p14:creationId xmlns:p14="http://schemas.microsoft.com/office/powerpoint/2010/main" val="3902692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936" y="-150213"/>
            <a:ext cx="8384875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</a:rPr>
              <a:t>Building a Culture of Measurement at 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393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/>
              <a:t>Decentralized – about relationships</a:t>
            </a:r>
          </a:p>
          <a:p>
            <a:r>
              <a:rPr lang="en-US" sz="3000" dirty="0"/>
              <a:t>Board of Trustees report called for “Culture of Measurement”</a:t>
            </a:r>
          </a:p>
          <a:p>
            <a:r>
              <a:rPr lang="en-US" sz="3000" dirty="0"/>
              <a:t>IR, IT, Strategic Planning created Information, Measurement, &amp; Analysis Council</a:t>
            </a:r>
          </a:p>
          <a:p>
            <a:pPr lvl="1"/>
            <a:r>
              <a:rPr lang="en-US" sz="2600" dirty="0"/>
              <a:t>Provided training for IMA professionals</a:t>
            </a:r>
          </a:p>
          <a:p>
            <a:pPr lvl="1"/>
            <a:r>
              <a:rPr lang="en-US" sz="2600" dirty="0"/>
              <a:t>Train the trainer allowed them to train units</a:t>
            </a:r>
          </a:p>
        </p:txBody>
      </p:sp>
    </p:spTree>
    <p:extLst>
      <p:ext uri="{BB962C8B-B14F-4D97-AF65-F5344CB8AC3E}">
        <p14:creationId xmlns:p14="http://schemas.microsoft.com/office/powerpoint/2010/main" val="2143367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660190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0617" y="148590"/>
            <a:ext cx="8686800" cy="6474401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latin typeface="+mj-lt"/>
              </a:rPr>
              <a:t>Contact Us</a:t>
            </a:r>
            <a:endParaRPr lang="en-US" sz="3200" b="1" dirty="0">
              <a:latin typeface="+mj-lt"/>
            </a:endParaRPr>
          </a:p>
          <a:p>
            <a:pPr algn="l"/>
            <a:endParaRPr lang="en-US" sz="2400" b="1" dirty="0">
              <a:latin typeface="+mj-lt"/>
            </a:endParaRPr>
          </a:p>
          <a:p>
            <a:pPr algn="l"/>
            <a:r>
              <a:rPr lang="en-US" sz="2400" b="1" dirty="0">
                <a:latin typeface="+mj-lt"/>
              </a:rPr>
              <a:t>Gina Johnson</a:t>
            </a:r>
          </a:p>
          <a:p>
            <a:pPr algn="l"/>
            <a:r>
              <a:rPr lang="en-US" sz="2400" dirty="0">
                <a:latin typeface="+mj-lt"/>
              </a:rPr>
              <a:t>Strategy Director for IR Capacity Initiatives, AIR</a:t>
            </a:r>
          </a:p>
          <a:p>
            <a:pPr algn="l"/>
            <a:r>
              <a:rPr lang="en-US" sz="2400" dirty="0">
                <a:latin typeface="+mj-lt"/>
              </a:rPr>
              <a:t>Email: gjohnson@airweb.org</a:t>
            </a:r>
          </a:p>
          <a:p>
            <a:pPr algn="l"/>
            <a:r>
              <a:rPr lang="en-US" sz="2400" dirty="0">
                <a:latin typeface="+mj-lt"/>
              </a:rPr>
              <a:t>Twitter: @</a:t>
            </a:r>
            <a:r>
              <a:rPr lang="en-US" sz="2400" dirty="0" err="1">
                <a:latin typeface="+mj-lt"/>
              </a:rPr>
              <a:t>GinaJohnsonIR</a:t>
            </a:r>
            <a:endParaRPr lang="en-US" sz="2400" dirty="0">
              <a:latin typeface="+mj-lt"/>
            </a:endParaRPr>
          </a:p>
          <a:p>
            <a:pPr algn="l"/>
            <a:endParaRPr lang="en-US" sz="2400" dirty="0">
              <a:latin typeface="+mj-lt"/>
            </a:endParaRPr>
          </a:p>
          <a:p>
            <a:pPr algn="l"/>
            <a:r>
              <a:rPr lang="en-US" sz="2400" b="1" dirty="0">
                <a:latin typeface="+mj-lt"/>
              </a:rPr>
              <a:t>Kara Larkan-Skinner</a:t>
            </a:r>
          </a:p>
          <a:p>
            <a:pPr algn="l"/>
            <a:r>
              <a:rPr lang="en-US" sz="2400" dirty="0">
                <a:latin typeface="+mj-lt"/>
              </a:rPr>
              <a:t>AVP, Institutional Effectiveness &amp; Accreditation, OLLU</a:t>
            </a:r>
          </a:p>
          <a:p>
            <a:pPr algn="l"/>
            <a:r>
              <a:rPr lang="en-US" sz="2400" dirty="0">
                <a:latin typeface="+mj-lt"/>
              </a:rPr>
              <a:t>Email: klarkan-skinner@ollusa.edu</a:t>
            </a:r>
          </a:p>
          <a:p>
            <a:pPr algn="l"/>
            <a:endParaRPr lang="en-US" sz="2400" dirty="0">
              <a:latin typeface="+mj-lt"/>
            </a:endParaRPr>
          </a:p>
          <a:p>
            <a:pPr algn="l"/>
            <a:r>
              <a:rPr lang="en-US" sz="2400" b="1" dirty="0">
                <a:latin typeface="+mj-lt"/>
              </a:rPr>
              <a:t>Jessica Shedd</a:t>
            </a:r>
          </a:p>
          <a:p>
            <a:pPr algn="l"/>
            <a:r>
              <a:rPr lang="en-US" sz="2400" dirty="0">
                <a:latin typeface="+mj-lt"/>
              </a:rPr>
              <a:t>Assistant Director for Strategic Initiatives, UT System</a:t>
            </a:r>
          </a:p>
          <a:p>
            <a:pPr algn="l"/>
            <a:r>
              <a:rPr lang="en-US" sz="2400" dirty="0">
                <a:latin typeface="+mj-lt"/>
              </a:rPr>
              <a:t>Email: jshedd@utsystem.edu</a:t>
            </a:r>
          </a:p>
          <a:p>
            <a:pPr algn="l"/>
            <a:endParaRPr lang="en-US" sz="4100" dirty="0">
              <a:latin typeface="+mj-lt"/>
            </a:endParaRPr>
          </a:p>
          <a:p>
            <a:pPr algn="l"/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9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29295"/>
            <a:ext cx="8229600" cy="4695305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latin typeface="+mj-lt"/>
              </a:rPr>
              <a:t>Brief overview of AIR’s Duties &amp; Functions of Institutional Research</a:t>
            </a:r>
          </a:p>
          <a:p>
            <a:pPr lvl="1"/>
            <a:r>
              <a:rPr lang="en-US" sz="2800" dirty="0">
                <a:latin typeface="+mj-lt"/>
              </a:rPr>
              <a:t>Why institutional researchers as trainers, coaches, and educators?</a:t>
            </a:r>
          </a:p>
          <a:p>
            <a:pPr lvl="1"/>
            <a:r>
              <a:rPr lang="en-US" sz="2800" dirty="0">
                <a:latin typeface="+mj-lt"/>
              </a:rPr>
              <a:t>Practical examples from the field:</a:t>
            </a:r>
          </a:p>
          <a:p>
            <a:pPr lvl="2"/>
            <a:r>
              <a:rPr lang="en-US" dirty="0">
                <a:latin typeface="+mj-lt"/>
              </a:rPr>
              <a:t>Our Lady of the Lake University</a:t>
            </a:r>
          </a:p>
          <a:p>
            <a:pPr lvl="2"/>
            <a:r>
              <a:rPr lang="en-US" dirty="0">
                <a:latin typeface="+mj-lt"/>
              </a:rPr>
              <a:t>University of Texas System</a:t>
            </a:r>
          </a:p>
          <a:p>
            <a:pPr lvl="2"/>
            <a:r>
              <a:rPr lang="en-US" dirty="0">
                <a:latin typeface="+mj-lt"/>
              </a:rPr>
              <a:t>University of California – Merced and University of Denver</a:t>
            </a:r>
          </a:p>
          <a:p>
            <a:pPr lvl="1"/>
            <a:r>
              <a:rPr lang="en-US" sz="2800" dirty="0">
                <a:latin typeface="+mj-lt"/>
              </a:rPr>
              <a:t>Discussion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5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AIR’s Duties &amp; Functions of 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Identify information 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Collect, analyze, interpret, and report data and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Plan and evaluate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Serve as stewards of data and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+mj-lt"/>
              </a:rPr>
              <a:t>Educate information producers, users, and consumers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hlinkClick r:id="rId2"/>
              </a:rPr>
              <a:t>https://www.airweb.org/Resources/Pages/IR-Duties-Functions.aspx</a:t>
            </a:r>
            <a:r>
              <a:rPr lang="en-US" sz="20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327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44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Educate information producers, users, and consumers</a:t>
            </a:r>
            <a:r>
              <a:rPr lang="en-US" sz="5400" b="1" dirty="0"/>
              <a:t/>
            </a:r>
            <a:br>
              <a:rPr lang="en-US" sz="5400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+mj-lt"/>
              </a:rPr>
              <a:t>This functional area encompasses the </a:t>
            </a:r>
            <a:r>
              <a:rPr lang="en-US" b="1" dirty="0">
                <a:solidFill>
                  <a:srgbClr val="C00000"/>
                </a:solidFill>
                <a:latin typeface="+mj-lt"/>
              </a:rPr>
              <a:t>training and coaching </a:t>
            </a:r>
            <a:r>
              <a:rPr lang="en-US" dirty="0">
                <a:latin typeface="+mj-lt"/>
              </a:rPr>
              <a:t>related to the use of data, analysis, and information to inform decision making. Education can be focused on </a:t>
            </a:r>
            <a:r>
              <a:rPr lang="en-US" b="1" dirty="0">
                <a:solidFill>
                  <a:srgbClr val="C00000"/>
                </a:solidFill>
                <a:latin typeface="+mj-lt"/>
              </a:rPr>
              <a:t>ensuring the ability to collect, access, analyze, and interpret information </a:t>
            </a:r>
            <a:r>
              <a:rPr lang="en-US" dirty="0">
                <a:latin typeface="+mj-lt"/>
              </a:rPr>
              <a:t>independently and in collaboration with other stakeholders. The function also includes a collaborative role in </a:t>
            </a:r>
            <a:r>
              <a:rPr lang="en-US" b="1" dirty="0">
                <a:solidFill>
                  <a:srgbClr val="C00000"/>
                </a:solidFill>
                <a:latin typeface="+mj-lt"/>
              </a:rPr>
              <a:t>convening discussions </a:t>
            </a:r>
            <a:r>
              <a:rPr lang="en-US" dirty="0">
                <a:latin typeface="+mj-lt"/>
              </a:rPr>
              <a:t>related to information needs and </a:t>
            </a:r>
            <a:r>
              <a:rPr lang="en-US" b="1" dirty="0">
                <a:solidFill>
                  <a:srgbClr val="C00000"/>
                </a:solidFill>
                <a:latin typeface="+mj-lt"/>
              </a:rPr>
              <a:t>connecting internal and external producers and users of data </a:t>
            </a:r>
            <a:r>
              <a:rPr lang="en-US" dirty="0">
                <a:latin typeface="+mj-lt"/>
              </a:rPr>
              <a:t>with one another for purposes of informing decision making. </a:t>
            </a:r>
            <a:r>
              <a:rPr lang="en-US" b="1" dirty="0">
                <a:solidFill>
                  <a:srgbClr val="C00000"/>
                </a:solidFill>
                <a:latin typeface="+mj-lt"/>
              </a:rPr>
              <a:t>Scholarship</a:t>
            </a:r>
            <a:r>
              <a:rPr lang="en-US" dirty="0">
                <a:latin typeface="+mj-lt"/>
              </a:rPr>
              <a:t> to inform and improve data, information, and analysis for decision support is also included in this function.</a:t>
            </a:r>
          </a:p>
        </p:txBody>
      </p:sp>
      <p:pic>
        <p:nvPicPr>
          <p:cNvPr id="4" name="Picture 2" descr="https://www.airweb.org/Resources/PublishingImages/df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985" y="5510784"/>
            <a:ext cx="813815" cy="81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0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8" y="-228602"/>
            <a:ext cx="9013371" cy="1143000"/>
          </a:xfrm>
        </p:spPr>
        <p:txBody>
          <a:bodyPr>
            <a:noAutofit/>
          </a:bodyPr>
          <a:lstStyle/>
          <a:p>
            <a:r>
              <a:rPr lang="en-US" sz="4400" dirty="0"/>
              <a:t>Why should IR train, coach, &amp; educate?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+mj-lt"/>
              </a:rPr>
              <a:t>The field of IR is evolving and it is more important than ever to define the duties and functions of IR</a:t>
            </a:r>
          </a:p>
          <a:p>
            <a:pPr marL="0" indent="0">
              <a:buNone/>
            </a:pPr>
            <a:endParaRPr lang="en-US" sz="1000" dirty="0">
              <a:latin typeface="+mj-lt"/>
            </a:endParaRPr>
          </a:p>
          <a:p>
            <a:r>
              <a:rPr lang="en-US" sz="2800" dirty="0">
                <a:latin typeface="+mj-lt"/>
              </a:rPr>
              <a:t>Data and information are more accessible and one of IR’s roles is to help people understand these data and information</a:t>
            </a:r>
          </a:p>
          <a:p>
            <a:pPr marL="0" indent="0">
              <a:buNone/>
            </a:pPr>
            <a:endParaRPr lang="en-US" sz="1000" dirty="0">
              <a:latin typeface="+mj-lt"/>
            </a:endParaRPr>
          </a:p>
          <a:p>
            <a:r>
              <a:rPr lang="en-US" sz="2800" dirty="0">
                <a:latin typeface="+mj-lt"/>
              </a:rPr>
              <a:t>A more educated constituency can ensure more and higher quality institutional research is conducted</a:t>
            </a:r>
          </a:p>
        </p:txBody>
      </p:sp>
    </p:spTree>
    <p:extLst>
      <p:ext uri="{BB962C8B-B14F-4D97-AF65-F5344CB8AC3E}">
        <p14:creationId xmlns:p14="http://schemas.microsoft.com/office/powerpoint/2010/main" val="325113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from the Field</a:t>
            </a:r>
          </a:p>
        </p:txBody>
      </p:sp>
    </p:spTree>
    <p:extLst>
      <p:ext uri="{BB962C8B-B14F-4D97-AF65-F5344CB8AC3E}">
        <p14:creationId xmlns:p14="http://schemas.microsoft.com/office/powerpoint/2010/main" val="132597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/>
              <a:t>Our Lady of the Lake University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635256"/>
          </a:xfrm>
        </p:spPr>
        <p:txBody>
          <a:bodyPr/>
          <a:lstStyle/>
          <a:p>
            <a:r>
              <a:rPr lang="en-US" dirty="0"/>
              <a:t>Training for users on Dashboards</a:t>
            </a:r>
          </a:p>
          <a:p>
            <a:r>
              <a:rPr lang="en-US" dirty="0"/>
              <a:t>Training for Enrollment Management Staff on how to analyze and use data independent of IR</a:t>
            </a:r>
          </a:p>
          <a:p>
            <a:r>
              <a:rPr lang="en-US" dirty="0"/>
              <a:t>Collaborative, Cross-functional teams</a:t>
            </a:r>
          </a:p>
          <a:p>
            <a:r>
              <a:rPr lang="en-US" dirty="0"/>
              <a:t>IR staff attend non-IR conferences and later lead campus conversations about data collection and application (AACRAO/NACUBO)</a:t>
            </a:r>
          </a:p>
          <a:p>
            <a:r>
              <a:rPr lang="en-US" dirty="0"/>
              <a:t>Facilitate survey design and development and provide analysis and feedback on how to distribute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34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/>
    </mc:Choice>
    <mc:Fallback xmlns="">
      <p:transition spd="slow" advTm="1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26482"/>
            <a:ext cx="7772400" cy="1407319"/>
          </a:xfrm>
        </p:spPr>
        <p:txBody>
          <a:bodyPr/>
          <a:lstStyle/>
          <a:p>
            <a:pPr algn="ctr"/>
            <a:r>
              <a:rPr lang="en-US" dirty="0"/>
              <a:t>The University of Texas System</a:t>
            </a:r>
          </a:p>
        </p:txBody>
      </p:sp>
    </p:spTree>
    <p:extLst>
      <p:ext uri="{BB962C8B-B14F-4D97-AF65-F5344CB8AC3E}">
        <p14:creationId xmlns:p14="http://schemas.microsoft.com/office/powerpoint/2010/main" val="3318360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4"/>
          <p:cNvSpPr txBox="1">
            <a:spLocks/>
          </p:cNvSpPr>
          <p:nvPr/>
        </p:nvSpPr>
        <p:spPr>
          <a:xfrm>
            <a:off x="4724400" y="2161176"/>
            <a:ext cx="4114800" cy="29442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20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»"/>
              <a:defRPr sz="1600" kern="1200">
                <a:solidFill>
                  <a:schemeClr val="bg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/>
              <a:t>Tool for students and families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UT System Institution campus visits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SAC &amp; campus ‘Student Champions’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Ads &amp; HS Counselor materials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500" dirty="0"/>
              <a:t>Variety of conference presentations</a:t>
            </a:r>
            <a:endParaRPr lang="en-US" sz="1300" dirty="0"/>
          </a:p>
          <a:p>
            <a:pPr marL="457200" lvl="1" indent="0">
              <a:buNone/>
            </a:pPr>
            <a:endParaRPr lang="en-US" sz="1300" dirty="0"/>
          </a:p>
          <a:p>
            <a:pPr marL="457200" lvl="1" indent="0">
              <a:buNone/>
            </a:pPr>
            <a:r>
              <a:rPr lang="en-US" sz="1300" dirty="0"/>
              <a:t>	</a:t>
            </a:r>
          </a:p>
          <a:p>
            <a:pPr marL="457200" lvl="1" indent="0">
              <a:buNone/>
            </a:pPr>
            <a:r>
              <a:rPr lang="en-US" sz="1300" dirty="0"/>
              <a:t>                </a:t>
            </a:r>
            <a:r>
              <a:rPr lang="en-US" sz="1500" dirty="0"/>
              <a:t>http://www.utsystem.edu/seekut/</a:t>
            </a:r>
          </a:p>
          <a:p>
            <a:pPr marL="457200" lvl="1" indent="0" algn="r">
              <a:buNone/>
            </a:pPr>
            <a:endParaRPr lang="en-US" sz="15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dirty="0"/>
              <a:t>Stakeholder &amp; Consumer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7EE2453-3BC3-4CDC-BBD4-144194DC3BDD}" type="slidenum">
              <a:rPr lang="en-US" sz="1800" kern="0">
                <a:solidFill>
                  <a:sysClr val="windowText" lastClr="000000"/>
                </a:solidFill>
              </a:rPr>
              <a:pPr/>
              <a:t>9</a:t>
            </a:fld>
            <a:endParaRPr lang="en-US" sz="1800" kern="0" dirty="0">
              <a:solidFill>
                <a:sysClr val="windowText" lastClr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2151022"/>
            <a:ext cx="4038600" cy="295437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sz="2000" dirty="0"/>
              <a:t>Dashboard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Group Trainings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Individual real-time training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Site revamp in late 2015</a:t>
            </a: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endParaRPr lang="en-US" sz="1100" dirty="0"/>
          </a:p>
          <a:p>
            <a:pPr marL="0" indent="0" algn="r">
              <a:buNone/>
            </a:pPr>
            <a:r>
              <a:rPr lang="en-US" sz="1100" dirty="0"/>
              <a:t/>
            </a:r>
            <a:br>
              <a:rPr lang="en-US" sz="1100" dirty="0"/>
            </a:br>
            <a:r>
              <a:rPr lang="en-US" sz="1100" dirty="0"/>
              <a:t/>
            </a:r>
            <a:br>
              <a:rPr lang="en-US" sz="1100" dirty="0"/>
            </a:br>
            <a:r>
              <a:rPr lang="en-US" sz="1500" dirty="0"/>
              <a:t>http://dashboard.utsystem.edu/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550" y="1851106"/>
            <a:ext cx="2043901" cy="66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1927306"/>
            <a:ext cx="1965485" cy="66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642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IR">
  <a:themeElements>
    <a:clrScheme name="Custom 3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IR" id="{83CEA2FC-E948-4A72-95EE-CC348B672AFF}" vid="{90C7F590-8451-4EBE-AA17-CEC525682E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1899418E687148AA7D229CCAF9C8A3" ma:contentTypeVersion="4" ma:contentTypeDescription="Create a new document." ma:contentTypeScope="" ma:versionID="eb2b0fea7278f30fcfb317fcb64d638c">
  <xsd:schema xmlns:xsd="http://www.w3.org/2001/XMLSchema" xmlns:xs="http://www.w3.org/2001/XMLSchema" xmlns:p="http://schemas.microsoft.com/office/2006/metadata/properties" xmlns:ns2="1a4dae07-7ab1-4726-a3c2-b47bf0211ff9" targetNamespace="http://schemas.microsoft.com/office/2006/metadata/properties" ma:root="true" ma:fieldsID="b746cef28f6973f821b597d12bfd6dbb" ns2:_="">
    <xsd:import namespace="1a4dae07-7ab1-4726-a3c2-b47bf0211ff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4dae07-7ab1-4726-a3c2-b47bf0211ff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a4dae07-7ab1-4726-a3c2-b47bf0211ff9">ZW4DKDTXKXAY-3-1107</_dlc_DocId>
    <_dlc_DocIdUrl xmlns="1a4dae07-7ab1-4726-a3c2-b47bf0211ff9">
      <Url>https://airwebcloud.sharepoint.com/sites/AssessmentAndResearch/_layouts/15/DocIdRedir.aspx?ID=ZW4DKDTXKXAY-3-1107</Url>
      <Description>ZW4DKDTXKXAY-3-1107</Description>
    </_dlc_DocIdUrl>
    <SharedWithUsers xmlns="1a4dae07-7ab1-4726-a3c2-b47bf0211ff9">
      <UserInfo>
        <DisplayName>Randy Swing</DisplayName>
        <AccountId>28</AccountId>
        <AccountType/>
      </UserInfo>
    </SharedWithUsers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D5F80E3-3DFF-4008-80E6-E3D81FC0AD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4dae07-7ab1-4726-a3c2-b47bf0211f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D02F95-04DE-4DCF-B0D1-F86C93EF0D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8F01E9-A883-43FB-8FA7-A2230FF19D81}">
  <ds:schemaRefs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1a4dae07-7ab1-4726-a3c2-b47bf0211ff9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8377549B-FB58-47BD-A994-46378E24B71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</TotalTime>
  <Words>1026</Words>
  <Application>Microsoft Office PowerPoint</Application>
  <PresentationFormat>On-screen Show (4:3)</PresentationFormat>
  <Paragraphs>155</Paragraphs>
  <Slides>17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AIR</vt:lpstr>
      <vt:lpstr>Office Theme</vt:lpstr>
      <vt:lpstr>1_Office Theme</vt:lpstr>
      <vt:lpstr>2_Office Theme</vt:lpstr>
      <vt:lpstr>3_Office Theme</vt:lpstr>
      <vt:lpstr>Institutional Researchers as Trainers, Coaches, and Educators</vt:lpstr>
      <vt:lpstr>Presentation Outline</vt:lpstr>
      <vt:lpstr>AIR’s Duties &amp; Functions of IR</vt:lpstr>
      <vt:lpstr>Educate information producers, users, and consumers </vt:lpstr>
      <vt:lpstr>Why should IR train, coach, &amp; educate?</vt:lpstr>
      <vt:lpstr>Examples from the Field</vt:lpstr>
      <vt:lpstr>Our Lady of the Lake University </vt:lpstr>
      <vt:lpstr>The University of Texas System</vt:lpstr>
      <vt:lpstr>Stakeholder &amp; Consumer Tools</vt:lpstr>
      <vt:lpstr>IR Capacity &amp; System as a Resource</vt:lpstr>
      <vt:lpstr>Anticipating Future Questions &amp; Concerns</vt:lpstr>
      <vt:lpstr>University of California - Merced</vt:lpstr>
      <vt:lpstr>IR Training, Coaching, and Educating Examples</vt:lpstr>
      <vt:lpstr>“You don’t climb mountains without a team, you don’t climb mountains without being fit, you don’t climb mountains without being prepared and you don’t climb mountains without balancing the risks and rewards. And you never climb a mountain on accident – it has to be intentional.”  Mark Udall</vt:lpstr>
      <vt:lpstr>Building a Culture of Measurement at DU</vt:lpstr>
      <vt:lpstr>Discussion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Duties and Functions of IR</dc:title>
  <dc:creator>Gina Johnson</dc:creator>
  <cp:lastModifiedBy>Michael J. Albert</cp:lastModifiedBy>
  <cp:revision>176</cp:revision>
  <dcterms:created xsi:type="dcterms:W3CDTF">2015-09-30T14:50:46Z</dcterms:created>
  <dcterms:modified xsi:type="dcterms:W3CDTF">2017-03-02T15:01:44Z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0x0101001F1899418E687148AA7D229CCAF9C8A3</vt:lpwstr>
  </property>
  <property fmtid="{D5CDD505-2E9C-101B-9397-08002B2CF9AE}" pid="3" name="_dlc_DocIdItemGuid">
    <vt:lpwstr>e7dbbd45-881f-472f-a625-cdbaa9ad30ca</vt:lpwstr>
  </property>
</Properties>
</file>