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368" r:id="rId2"/>
    <p:sldId id="423" r:id="rId3"/>
    <p:sldId id="381" r:id="rId4"/>
    <p:sldId id="392" r:id="rId5"/>
    <p:sldId id="389" r:id="rId6"/>
    <p:sldId id="390" r:id="rId7"/>
    <p:sldId id="382" r:id="rId8"/>
    <p:sldId id="411" r:id="rId9"/>
    <p:sldId id="394" r:id="rId10"/>
    <p:sldId id="416" r:id="rId11"/>
    <p:sldId id="417" r:id="rId12"/>
    <p:sldId id="418" r:id="rId13"/>
    <p:sldId id="419" r:id="rId14"/>
    <p:sldId id="420" r:id="rId15"/>
    <p:sldId id="396" r:id="rId16"/>
    <p:sldId id="413" r:id="rId17"/>
    <p:sldId id="428" r:id="rId18"/>
    <p:sldId id="415" r:id="rId19"/>
    <p:sldId id="414" r:id="rId20"/>
    <p:sldId id="429" r:id="rId21"/>
    <p:sldId id="407" r:id="rId22"/>
    <p:sldId id="421" r:id="rId23"/>
    <p:sldId id="422" r:id="rId24"/>
  </p:sldIdLst>
  <p:sldSz cx="9144000" cy="6858000" type="letter"/>
  <p:notesSz cx="6858000" cy="9144000"/>
  <p:custDataLst>
    <p:tags r:id="rId2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2F0D"/>
    <a:srgbClr val="102966"/>
    <a:srgbClr val="FFFFEF"/>
    <a:srgbClr val="FFFFDD"/>
    <a:srgbClr val="98C0FC"/>
    <a:srgbClr val="66CCFF"/>
    <a:srgbClr val="B3C5F3"/>
    <a:srgbClr val="D9B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57946" autoAdjust="0"/>
  </p:normalViewPr>
  <p:slideViewPr>
    <p:cSldViewPr snapToGrid="0">
      <p:cViewPr>
        <p:scale>
          <a:sx n="74" d="100"/>
          <a:sy n="74" d="100"/>
        </p:scale>
        <p:origin x="-269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930" y="-50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02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02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02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8399089-0038-4083-9547-75252D5A9D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339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2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82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482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82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E3CB5C-2082-4730-8DA2-34330BE84A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184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1983AE45-9192-4708-8EEC-5E350B2B3AFE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491446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07F4470-3069-47DC-84C8-BAA7E8600C44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4251673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en-US" altLang="en-US" dirty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458E718-0368-493F-95F1-12CAEE38B230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7492324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9E41314-72F3-4AF0-8A3A-D8C22C02FB9F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7171591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590D29E-2820-4307-B984-CCFEAB1449FA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7462659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8717DE1F-17AC-4F7D-AD3D-737194CBCA86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9395567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8B65AC3-F200-4E60-83AC-6E2D639B06D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9908645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D5E8DBC-BA5A-4DA8-BE12-CAB8EAE4C02F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1326563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D5E8DBC-BA5A-4DA8-BE12-CAB8EAE4C02F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25426942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D5E8DBC-BA5A-4DA8-BE12-CAB8EAE4C02F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42540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E6DB84C-7848-4A01-821B-65F59F5031C2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072854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27E2AA0-2C1E-4381-BBA2-E2EBAEC9C5DE}" type="slidenum">
              <a:rPr lang="en-US" altLang="en-US" sz="1200" smtClean="0"/>
              <a:pPr/>
              <a:t>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21541223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2057727-8CDC-4B97-93D9-6F3ABD5A73C7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6485838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2057727-8CDC-4B97-93D9-6F3ABD5A73C7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72260333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2057727-8CDC-4B97-93D9-6F3ABD5A73C7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9791527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2057727-8CDC-4B97-93D9-6F3ABD5A73C7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851802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27E2AA0-2C1E-4381-BBA2-E2EBAEC9C5DE}" type="slidenum">
              <a:rPr lang="en-US" altLang="en-US" sz="1200" smtClean="0"/>
              <a:pPr/>
              <a:t>3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709626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66F233D-78E7-4805-9A50-B9C9CC042B22}" type="slidenum">
              <a:rPr lang="en-US" altLang="en-US" sz="1200" smtClean="0"/>
              <a:pPr/>
              <a:t>4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049356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EA88A62F-6801-4160-864F-4FBC6D2E9988}" type="slidenum">
              <a:rPr lang="en-US" altLang="en-US" sz="1200" smtClean="0"/>
              <a:pPr/>
              <a:t>5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1716890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F0543551-1CEE-4799-9C4C-25996B870B8B}" type="slidenum">
              <a:rPr lang="en-US" altLang="en-US" sz="1200" smtClean="0"/>
              <a:pPr/>
              <a:t>6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959250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929E0AA-2267-40A2-9207-6E3D5F8FA843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5305253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D813AA21-839C-4A31-9E84-2DF9A09275DB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468026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24A32B9D-3C34-4F2C-82B4-EFCAE9262778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979661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E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3" name="Rectangle 10"/>
          <p:cNvSpPr>
            <a:spLocks noChangeArrowheads="1"/>
          </p:cNvSpPr>
          <p:nvPr/>
        </p:nvSpPr>
        <p:spPr bwMode="auto">
          <a:xfrm>
            <a:off x="-3175" y="-3175"/>
            <a:ext cx="3175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4" name="Picture 28" descr="CCSSE TITL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2457450"/>
            <a:ext cx="6210300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9"/>
          <p:cNvSpPr>
            <a:spLocks noChangeArrowheads="1"/>
          </p:cNvSpPr>
          <p:nvPr userDrawn="1"/>
        </p:nvSpPr>
        <p:spPr bwMode="auto">
          <a:xfrm>
            <a:off x="25400" y="1993900"/>
            <a:ext cx="9144000" cy="469900"/>
          </a:xfrm>
          <a:prstGeom prst="rect">
            <a:avLst/>
          </a:prstGeom>
          <a:solidFill>
            <a:srgbClr val="AD2F0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6" name="Freeform 31"/>
          <p:cNvSpPr>
            <a:spLocks/>
          </p:cNvSpPr>
          <p:nvPr userDrawn="1"/>
        </p:nvSpPr>
        <p:spPr bwMode="auto">
          <a:xfrm>
            <a:off x="0" y="-25400"/>
            <a:ext cx="4381500" cy="6883400"/>
          </a:xfrm>
          <a:custGeom>
            <a:avLst/>
            <a:gdLst>
              <a:gd name="T0" fmla="*/ 2147483646 w 2976"/>
              <a:gd name="T1" fmla="*/ 2147483646 h 4336"/>
              <a:gd name="T2" fmla="*/ 0 w 2976"/>
              <a:gd name="T3" fmla="*/ 2147483646 h 4336"/>
              <a:gd name="T4" fmla="*/ 0 w 2976"/>
              <a:gd name="T5" fmla="*/ 0 h 4336"/>
              <a:gd name="T6" fmla="*/ 2147483646 w 2976"/>
              <a:gd name="T7" fmla="*/ 0 h 4336"/>
              <a:gd name="T8" fmla="*/ 2147483646 w 2976"/>
              <a:gd name="T9" fmla="*/ 2147483646 h 4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76" h="4336">
                <a:moveTo>
                  <a:pt x="2976" y="4336"/>
                </a:moveTo>
                <a:lnTo>
                  <a:pt x="0" y="4336"/>
                </a:lnTo>
                <a:lnTo>
                  <a:pt x="0" y="0"/>
                </a:lnTo>
                <a:lnTo>
                  <a:pt x="1696" y="0"/>
                </a:lnTo>
                <a:lnTo>
                  <a:pt x="2976" y="4336"/>
                </a:lnTo>
                <a:close/>
              </a:path>
            </a:pathLst>
          </a:custGeom>
          <a:solidFill>
            <a:srgbClr val="102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34"/>
          <p:cNvSpPr>
            <a:spLocks noChangeArrowheads="1"/>
          </p:cNvSpPr>
          <p:nvPr userDrawn="1"/>
        </p:nvSpPr>
        <p:spPr bwMode="auto">
          <a:xfrm>
            <a:off x="12700" y="6375400"/>
            <a:ext cx="9144000" cy="495300"/>
          </a:xfrm>
          <a:prstGeom prst="rect">
            <a:avLst/>
          </a:prstGeom>
          <a:solidFill>
            <a:srgbClr val="AD2F0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pic>
        <p:nvPicPr>
          <p:cNvPr id="8" name="Picture 36" descr="CCSSE-logo cream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3" y="4398963"/>
            <a:ext cx="2874962" cy="153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906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147034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02475" y="800100"/>
            <a:ext cx="1736725" cy="5613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92300" y="800100"/>
            <a:ext cx="5057775" cy="5613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157490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139051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294156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98650" y="2133600"/>
            <a:ext cx="3387725" cy="427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8775" y="2133600"/>
            <a:ext cx="3387725" cy="4279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2392476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25424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1389037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3393939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382871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</p:spTree>
    <p:extLst>
      <p:ext uri="{BB962C8B-B14F-4D97-AF65-F5344CB8AC3E}">
        <p14:creationId xmlns:p14="http://schemas.microsoft.com/office/powerpoint/2010/main" val="962587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27" name="Freeform 22"/>
          <p:cNvSpPr>
            <a:spLocks/>
          </p:cNvSpPr>
          <p:nvPr userDrawn="1"/>
        </p:nvSpPr>
        <p:spPr bwMode="auto">
          <a:xfrm>
            <a:off x="0" y="1524000"/>
            <a:ext cx="2209800" cy="5334000"/>
          </a:xfrm>
          <a:custGeom>
            <a:avLst/>
            <a:gdLst>
              <a:gd name="T0" fmla="*/ 0 w 1392"/>
              <a:gd name="T1" fmla="*/ 0 h 3504"/>
              <a:gd name="T2" fmla="*/ 2147483646 w 1392"/>
              <a:gd name="T3" fmla="*/ 0 h 3504"/>
              <a:gd name="T4" fmla="*/ 2147483646 w 1392"/>
              <a:gd name="T5" fmla="*/ 2147483646 h 3504"/>
              <a:gd name="T6" fmla="*/ 0 w 1392"/>
              <a:gd name="T7" fmla="*/ 2147483646 h 3504"/>
              <a:gd name="T8" fmla="*/ 0 w 1392"/>
              <a:gd name="T9" fmla="*/ 0 h 350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92" h="3504">
                <a:moveTo>
                  <a:pt x="0" y="0"/>
                </a:moveTo>
                <a:lnTo>
                  <a:pt x="1392" y="0"/>
                </a:lnTo>
                <a:lnTo>
                  <a:pt x="432" y="3504"/>
                </a:lnTo>
                <a:lnTo>
                  <a:pt x="0" y="3504"/>
                </a:lnTo>
                <a:lnTo>
                  <a:pt x="0" y="0"/>
                </a:lnTo>
                <a:close/>
              </a:path>
            </a:pathLst>
          </a:custGeom>
          <a:solidFill>
            <a:srgbClr val="FFFF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b="0" i="1" u="none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92300" y="800100"/>
            <a:ext cx="69469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98650" y="2133600"/>
            <a:ext cx="6927850" cy="427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11500" y="6464300"/>
            <a:ext cx="5702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300" i="0">
                <a:solidFill>
                  <a:srgbClr val="AD2F0D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Community College Survey of Student Engagement     </a:t>
            </a:r>
            <a:r>
              <a:rPr lang="en-US" altLang="en-US">
                <a:sym typeface="Zapf Dingbats" charset="2"/>
              </a:rPr>
              <a:t> </a:t>
            </a:r>
            <a:r>
              <a:rPr lang="en-US" altLang="en-US"/>
              <a:t>  2005 Findings</a:t>
            </a:r>
          </a:p>
        </p:txBody>
      </p:sp>
      <p:sp>
        <p:nvSpPr>
          <p:cNvPr id="1031" name="Rectangle 11"/>
          <p:cNvSpPr>
            <a:spLocks noChangeArrowheads="1"/>
          </p:cNvSpPr>
          <p:nvPr/>
        </p:nvSpPr>
        <p:spPr bwMode="auto">
          <a:xfrm>
            <a:off x="-3175" y="-3175"/>
            <a:ext cx="3175" cy="31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2" name="Rectangle 23"/>
          <p:cNvSpPr>
            <a:spLocks noChangeArrowheads="1"/>
          </p:cNvSpPr>
          <p:nvPr userDrawn="1"/>
        </p:nvSpPr>
        <p:spPr bwMode="auto">
          <a:xfrm>
            <a:off x="0" y="0"/>
            <a:ext cx="9144000" cy="584200"/>
          </a:xfrm>
          <a:prstGeom prst="rect">
            <a:avLst/>
          </a:prstGeom>
          <a:solidFill>
            <a:srgbClr val="AD2F0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US" altLang="en-US" smtClean="0"/>
          </a:p>
        </p:txBody>
      </p:sp>
      <p:sp>
        <p:nvSpPr>
          <p:cNvPr id="1033" name="Line 25"/>
          <p:cNvSpPr>
            <a:spLocks noChangeShapeType="1"/>
          </p:cNvSpPr>
          <p:nvPr userDrawn="1"/>
        </p:nvSpPr>
        <p:spPr bwMode="auto">
          <a:xfrm>
            <a:off x="0" y="584200"/>
            <a:ext cx="9144000" cy="0"/>
          </a:xfrm>
          <a:prstGeom prst="line">
            <a:avLst/>
          </a:prstGeom>
          <a:noFill/>
          <a:ln w="12700">
            <a:solidFill>
              <a:srgbClr val="1029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4" name="Picture 27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84200"/>
            <a:ext cx="2214563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5" name="Text Box 28"/>
          <p:cNvSpPr txBox="1">
            <a:spLocks noChangeArrowheads="1"/>
          </p:cNvSpPr>
          <p:nvPr userDrawn="1"/>
        </p:nvSpPr>
        <p:spPr bwMode="auto">
          <a:xfrm>
            <a:off x="266700" y="139700"/>
            <a:ext cx="8572500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 algn="ctr"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lnSpc>
                <a:spcPct val="85000"/>
              </a:lnSpc>
              <a:spcBef>
                <a:spcPct val="50000"/>
              </a:spcBef>
              <a:defRPr/>
            </a:pPr>
            <a:r>
              <a:rPr lang="en-US" altLang="en-US" sz="1800" b="1" i="0" smtClean="0">
                <a:solidFill>
                  <a:srgbClr val="D9B763"/>
                </a:solidFill>
                <a:latin typeface="Arial" panose="020B0604020202020204" pitchFamily="34" charset="0"/>
              </a:rPr>
              <a:t>ENGAGING STUDENTS, CHALLENGING THE ODDS</a:t>
            </a:r>
            <a:r>
              <a:rPr lang="en-US" altLang="en-US" sz="3400" i="0" smtClean="0"/>
              <a:t> </a:t>
            </a:r>
          </a:p>
        </p:txBody>
      </p:sp>
      <p:sp>
        <p:nvSpPr>
          <p:cNvPr id="1053" name="AutoShape 29"/>
          <p:cNvSpPr>
            <a:spLocks noChangeAspect="1" noChangeArrowheads="1"/>
          </p:cNvSpPr>
          <p:nvPr userDrawn="1"/>
        </p:nvSpPr>
        <p:spPr bwMode="auto">
          <a:xfrm>
            <a:off x="7556500" y="6546850"/>
            <a:ext cx="128588" cy="123825"/>
          </a:xfrm>
          <a:prstGeom prst="star5">
            <a:avLst/>
          </a:prstGeom>
          <a:solidFill>
            <a:srgbClr val="102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hf sldNum="0"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 i="0" u="none" kern="1200">
          <a:solidFill>
            <a:srgbClr val="102966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02966"/>
          </a:solidFill>
          <a:latin typeface="Arial" panose="020B0604020202020204" pitchFamily="34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02966"/>
          </a:solidFill>
          <a:latin typeface="Arial" panose="020B0604020202020204" pitchFamily="34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02966"/>
          </a:solidFill>
          <a:latin typeface="Arial" panose="020B0604020202020204" pitchFamily="34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02966"/>
          </a:solidFill>
          <a:latin typeface="Arial" panose="020B0604020202020204" pitchFamily="34" charset="0"/>
        </a:defRPr>
      </a:lvl5pPr>
      <a:lvl6pPr marL="457200"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02966"/>
          </a:solidFill>
          <a:latin typeface="Arial" panose="020B0604020202020204" pitchFamily="34" charset="0"/>
        </a:defRPr>
      </a:lvl6pPr>
      <a:lvl7pPr marL="914400"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02966"/>
          </a:solidFill>
          <a:latin typeface="Arial" panose="020B0604020202020204" pitchFamily="34" charset="0"/>
        </a:defRPr>
      </a:lvl7pPr>
      <a:lvl8pPr marL="1371600"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02966"/>
          </a:solidFill>
          <a:latin typeface="Arial" panose="020B0604020202020204" pitchFamily="34" charset="0"/>
        </a:defRPr>
      </a:lvl8pPr>
      <a:lvl9pPr marL="1828800"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02966"/>
          </a:solidFill>
          <a:latin typeface="Arial" panose="020B0604020202020204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ct val="50000"/>
        </a:spcAft>
        <a:defRPr sz="2200" b="1" kern="1200">
          <a:solidFill>
            <a:srgbClr val="1029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50000"/>
        </a:spcAft>
        <a:buClr>
          <a:srgbClr val="FFFFDD"/>
        </a:buClr>
        <a:buSzPct val="125000"/>
        <a:buFont typeface="Monotype Sorts" panose="05010101010101010101" pitchFamily="2" charset="2"/>
        <a:buChar char="H"/>
        <a:defRPr b="1" kern="1200">
          <a:solidFill>
            <a:srgbClr val="AD2F0D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bullock@cccse.org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rgriffit@austin.cc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300" b="0" smtClean="0">
                <a:solidFill>
                  <a:srgbClr val="AD2F0D"/>
                </a:solidFill>
                <a:latin typeface="Times" panose="02020603050405020304" pitchFamily="18" charset="0"/>
              </a:rPr>
              <a:t>Community College Survey of Student Engagement     </a:t>
            </a:r>
            <a:r>
              <a:rPr lang="en-US" altLang="en-US" sz="1300" b="0" smtClean="0">
                <a:solidFill>
                  <a:srgbClr val="AD2F0D"/>
                </a:solidFill>
                <a:latin typeface="Times" panose="02020603050405020304" pitchFamily="18" charset="0"/>
                <a:sym typeface="Zapf Dingbats" charset="2"/>
              </a:rPr>
              <a:t> </a:t>
            </a:r>
            <a:r>
              <a:rPr lang="en-US" altLang="en-US" sz="1300" b="0" smtClean="0">
                <a:solidFill>
                  <a:srgbClr val="AD2F0D"/>
                </a:solidFill>
                <a:latin typeface="Times" panose="02020603050405020304" pitchFamily="18" charset="0"/>
              </a:rPr>
              <a:t>  2005 Findings</a:t>
            </a:r>
          </a:p>
        </p:txBody>
      </p:sp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FFFF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pic>
        <p:nvPicPr>
          <p:cNvPr id="5124" name="Picture 3" descr="CCSSE TIT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925" y="3429000"/>
            <a:ext cx="542607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Freeform 4"/>
          <p:cNvSpPr>
            <a:spLocks/>
          </p:cNvSpPr>
          <p:nvPr/>
        </p:nvSpPr>
        <p:spPr bwMode="auto">
          <a:xfrm>
            <a:off x="0" y="0"/>
            <a:ext cx="4902200" cy="6883400"/>
          </a:xfrm>
          <a:custGeom>
            <a:avLst/>
            <a:gdLst>
              <a:gd name="T0" fmla="*/ 2147483646 w 2976"/>
              <a:gd name="T1" fmla="*/ 2147483646 h 4336"/>
              <a:gd name="T2" fmla="*/ 0 w 2976"/>
              <a:gd name="T3" fmla="*/ 2147483646 h 4336"/>
              <a:gd name="T4" fmla="*/ 0 w 2976"/>
              <a:gd name="T5" fmla="*/ 0 h 4336"/>
              <a:gd name="T6" fmla="*/ 2147483646 w 2976"/>
              <a:gd name="T7" fmla="*/ 0 h 4336"/>
              <a:gd name="T8" fmla="*/ 2147483646 w 2976"/>
              <a:gd name="T9" fmla="*/ 2147483646 h 433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976" h="4336">
                <a:moveTo>
                  <a:pt x="2976" y="4336"/>
                </a:moveTo>
                <a:lnTo>
                  <a:pt x="0" y="4336"/>
                </a:lnTo>
                <a:lnTo>
                  <a:pt x="0" y="0"/>
                </a:lnTo>
                <a:lnTo>
                  <a:pt x="1696" y="0"/>
                </a:lnTo>
                <a:lnTo>
                  <a:pt x="2976" y="4336"/>
                </a:lnTo>
                <a:close/>
              </a:path>
            </a:pathLst>
          </a:custGeom>
          <a:solidFill>
            <a:srgbClr val="102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5"/>
          <p:cNvSpPr>
            <a:spLocks noChangeArrowheads="1"/>
          </p:cNvSpPr>
          <p:nvPr/>
        </p:nvSpPr>
        <p:spPr bwMode="auto">
          <a:xfrm>
            <a:off x="0" y="0"/>
            <a:ext cx="9144000" cy="3441700"/>
          </a:xfrm>
          <a:prstGeom prst="rect">
            <a:avLst/>
          </a:prstGeom>
          <a:solidFill>
            <a:srgbClr val="FFFFE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pic>
        <p:nvPicPr>
          <p:cNvPr id="5127" name="Picture 6"/>
          <p:cNvPicPr>
            <a:picLocks noChangeAspect="1" noChangeArrowheads="1"/>
          </p:cNvPicPr>
          <p:nvPr/>
        </p:nvPicPr>
        <p:blipFill>
          <a:blip r:embed="rId4">
            <a:lum bright="-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700" y="3479800"/>
            <a:ext cx="2455863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Rectangle 7"/>
          <p:cNvSpPr>
            <a:spLocks noChangeArrowheads="1"/>
          </p:cNvSpPr>
          <p:nvPr/>
        </p:nvSpPr>
        <p:spPr bwMode="auto">
          <a:xfrm>
            <a:off x="0" y="0"/>
            <a:ext cx="9144000" cy="3505200"/>
          </a:xfrm>
          <a:prstGeom prst="rect">
            <a:avLst/>
          </a:prstGeom>
          <a:solidFill>
            <a:srgbClr val="AD2F0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 dirty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284163" y="1054100"/>
            <a:ext cx="8682037" cy="1758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r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altLang="en-US" sz="3800" i="0" dirty="0">
                <a:solidFill>
                  <a:srgbClr val="FFFFDD"/>
                </a:solidFill>
              </a:rPr>
              <a:t>An Investigation of Effective Educational Practices Among Community College </a:t>
            </a:r>
            <a:r>
              <a:rPr lang="en-US" altLang="en-US" sz="3800" i="0" dirty="0" smtClean="0">
                <a:solidFill>
                  <a:srgbClr val="FFFFDD"/>
                </a:solidFill>
              </a:rPr>
              <a:t>Faculty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284163" y="3028950"/>
            <a:ext cx="8682037" cy="4000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r">
              <a:lnSpc>
                <a:spcPct val="95000"/>
              </a:lnSpc>
              <a:spcBef>
                <a:spcPct val="50000"/>
              </a:spcBef>
            </a:pPr>
            <a:r>
              <a:rPr lang="en-US" altLang="en-US" i="0" dirty="0">
                <a:solidFill>
                  <a:srgbClr val="FFFFDD"/>
                </a:solidFill>
              </a:rPr>
              <a:t>Colleen Bullock </a:t>
            </a:r>
            <a:r>
              <a:rPr lang="en-US" altLang="en-US" i="0" dirty="0" smtClean="0">
                <a:solidFill>
                  <a:srgbClr val="FFFFDD"/>
                </a:solidFill>
              </a:rPr>
              <a:t>and Dr. </a:t>
            </a:r>
            <a:r>
              <a:rPr lang="en-US" altLang="en-US" i="0" dirty="0">
                <a:solidFill>
                  <a:srgbClr val="FFFFDD"/>
                </a:solidFill>
              </a:rPr>
              <a:t>Richard Griffiths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990025" y="1373712"/>
            <a:ext cx="6946900" cy="954088"/>
          </a:xfrm>
        </p:spPr>
        <p:txBody>
          <a:bodyPr/>
          <a:lstStyle/>
          <a:p>
            <a:pPr algn="ctr"/>
            <a:r>
              <a:rPr lang="en-US" altLang="en-US" dirty="0" smtClean="0"/>
              <a:t>Factor One: Higher Level Cognitive Tasks / Expressing Ideas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>
          <a:xfrm>
            <a:off x="1815239" y="2099200"/>
            <a:ext cx="7121686" cy="5062807"/>
          </a:xfrm>
          <a:extLst/>
        </p:spPr>
        <p:txBody>
          <a:bodyPr numCol="2"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FCLQUEST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FINTERNET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FEMAIL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FFACGRADE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FFACPLANS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FFACIDEAS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FWORKHARD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FOOCIDEAS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altLang="en-US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FDIVRSTUD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FDIFFSTUD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FANALYZE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FSYNTHESZ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FEVALUATE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FAPPLYING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FPERFORM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FGNANALY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en-US" altLang="en-US" dirty="0" smtClean="0"/>
          </a:p>
        </p:txBody>
      </p:sp>
      <p:sp>
        <p:nvSpPr>
          <p:cNvPr id="29700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95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892300" y="800100"/>
            <a:ext cx="6946900" cy="954088"/>
          </a:xfrm>
        </p:spPr>
        <p:txBody>
          <a:bodyPr/>
          <a:lstStyle/>
          <a:p>
            <a:pPr algn="ctr"/>
            <a:r>
              <a:rPr lang="en-US" altLang="en-US" dirty="0" smtClean="0"/>
              <a:t>Factor Two: Experiential Learning </a:t>
            </a:r>
            <a:br>
              <a:rPr lang="en-US" altLang="en-US" dirty="0" smtClean="0"/>
            </a:br>
            <a:endParaRPr lang="en-US" altLang="en-US" dirty="0" smtClean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1898650" y="2133600"/>
            <a:ext cx="6927850" cy="1854200"/>
          </a:xfrm>
          <a:extLst/>
        </p:spPr>
        <p:txBody>
          <a:bodyPr numCol="2"/>
          <a:lstStyle/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FCOMMPROJ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FFACOTH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FWORKHON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FADVISE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FSUPERV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FWORKSTA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FOUTCLAS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FTEAMTEC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FCAPSTONE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FACAADV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FCLINIC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REQHNDSON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REQSRVLRN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endParaRPr lang="en-US" altLang="en-US" dirty="0" smtClean="0"/>
          </a:p>
        </p:txBody>
      </p:sp>
      <p:sp>
        <p:nvSpPr>
          <p:cNvPr id="33796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78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892300" y="800100"/>
            <a:ext cx="6946900" cy="954088"/>
          </a:xfrm>
        </p:spPr>
        <p:txBody>
          <a:bodyPr/>
          <a:lstStyle/>
          <a:p>
            <a:pPr algn="ctr"/>
            <a:r>
              <a:rPr lang="en-US" altLang="en-US" dirty="0" smtClean="0"/>
              <a:t>Factor Three: Collaborative/Dynamic Learning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898650" y="2133600"/>
            <a:ext cx="6927850" cy="1854200"/>
          </a:xfrm>
          <a:extLst/>
        </p:spPr>
        <p:txBody>
          <a:bodyPr numCol="2"/>
          <a:lstStyle/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FCLPRESEN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FREWROPAP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FCLASSGRP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FTEACHSTU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FSMGROUP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FSTUPRES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FCLASWRIT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FPERART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GRPDRNG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GRPPROJ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GRPSTDYOUT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GRPSTDYIN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r>
              <a:rPr lang="en-US" altLang="en-US" dirty="0" smtClean="0"/>
              <a:t>GRPTECH</a:t>
            </a:r>
          </a:p>
          <a:p>
            <a:pPr marL="1085850" lvl="1" indent="-342900">
              <a:buFont typeface="Arial" panose="020B0604020202020204" pitchFamily="34" charset="0"/>
              <a:buChar char="•"/>
              <a:defRPr/>
            </a:pPr>
            <a:endParaRPr lang="en-US" altLang="en-US" dirty="0" smtClean="0"/>
          </a:p>
        </p:txBody>
      </p:sp>
      <p:sp>
        <p:nvSpPr>
          <p:cNvPr id="37892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346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1562267" y="751188"/>
            <a:ext cx="7587916" cy="954088"/>
          </a:xfrm>
        </p:spPr>
        <p:txBody>
          <a:bodyPr/>
          <a:lstStyle/>
          <a:p>
            <a:pPr algn="ctr"/>
            <a:r>
              <a:rPr lang="en-US" altLang="en-US" dirty="0" smtClean="0"/>
              <a:t>Factor Four: Metacognition, Teaching to Comprehensive Instruction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1892300" y="2042160"/>
            <a:ext cx="6927850" cy="1854200"/>
          </a:xfrm>
          <a:extLst/>
        </p:spPr>
        <p:txBody>
          <a:bodyPr numCol="2"/>
          <a:lstStyle/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FINTEGRAT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FWRITEANY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FGNGENLED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FGNWRITE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FGNSPEAK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FGNINQ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FGNSELF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FGNDIVERS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FGNETHICS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FGNCOMMUN</a:t>
            </a:r>
          </a:p>
        </p:txBody>
      </p:sp>
      <p:sp>
        <p:nvSpPr>
          <p:cNvPr id="41988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6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1892300" y="800100"/>
            <a:ext cx="6946900" cy="954088"/>
          </a:xfrm>
        </p:spPr>
        <p:txBody>
          <a:bodyPr/>
          <a:lstStyle/>
          <a:p>
            <a:pPr algn="ctr"/>
            <a:r>
              <a:rPr lang="en-US" altLang="en-US" dirty="0" smtClean="0"/>
              <a:t>Factor Five: Technical/ </a:t>
            </a:r>
            <a:br>
              <a:rPr lang="en-US" altLang="en-US" dirty="0" smtClean="0"/>
            </a:br>
            <a:r>
              <a:rPr lang="en-US" altLang="en-US" dirty="0" smtClean="0"/>
              <a:t>Career Competencies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1898650" y="2133600"/>
            <a:ext cx="6927850" cy="1854200"/>
          </a:xfrm>
          <a:extLst/>
        </p:spPr>
        <p:txBody>
          <a:bodyPr numCol="2"/>
          <a:lstStyle/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FGNWORK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FGNSOLVE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FGNCMPTS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FGNOTHERS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FCARGOAL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FGAINCAR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FEXPERI</a:t>
            </a:r>
          </a:p>
          <a:p>
            <a:pPr lvl="1" indent="0">
              <a:buFont typeface="Monotype Sorts" panose="05010101010101010101" pitchFamily="2" charset="2"/>
              <a:buNone/>
              <a:defRPr/>
            </a:pPr>
            <a:r>
              <a:rPr lang="en-US" altLang="en-US" dirty="0" smtClean="0"/>
              <a:t>FHANDS</a:t>
            </a:r>
          </a:p>
        </p:txBody>
      </p:sp>
      <p:sp>
        <p:nvSpPr>
          <p:cNvPr id="46084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98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2197100" y="304800"/>
            <a:ext cx="6946900" cy="1079500"/>
          </a:xfrm>
        </p:spPr>
        <p:txBody>
          <a:bodyPr/>
          <a:lstStyle/>
          <a:p>
            <a:r>
              <a:rPr lang="en-US" altLang="en-US" dirty="0" smtClean="0"/>
              <a:t>Creating Factor Scores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1658938" y="2120900"/>
            <a:ext cx="6927850" cy="1854200"/>
          </a:xfrm>
        </p:spPr>
        <p:txBody>
          <a:bodyPr/>
          <a:lstStyle/>
          <a:p>
            <a:pPr marL="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102966"/>
                </a:solidFill>
              </a:rPr>
              <a:t>Step 1: Standardize Variables</a:t>
            </a:r>
          </a:p>
          <a:p>
            <a:pPr marL="285750">
              <a:buClr>
                <a:srgbClr val="002060"/>
              </a:buClr>
              <a:buFont typeface="Arial" panose="020B0604020202020204" pitchFamily="34" charset="0"/>
              <a:buChar char="•"/>
            </a:pPr>
            <a:r>
              <a:rPr lang="en-US" altLang="en-US" sz="2400" dirty="0" smtClean="0">
                <a:solidFill>
                  <a:srgbClr val="102966"/>
                </a:solidFill>
              </a:rPr>
              <a:t>Step 2: Compute the Averages                         	       for Each Factor</a:t>
            </a:r>
          </a:p>
        </p:txBody>
      </p:sp>
      <p:sp>
        <p:nvSpPr>
          <p:cNvPr id="52228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sp>
        <p:nvSpPr>
          <p:cNvPr id="5632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How Do Different Ethnicities Compare on Dynamic Learning? 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9308" y="2133600"/>
            <a:ext cx="5706533" cy="4279900"/>
          </a:xfrm>
        </p:spPr>
      </p:pic>
    </p:spTree>
    <p:extLst>
      <p:ext uri="{BB962C8B-B14F-4D97-AF65-F5344CB8AC3E}">
        <p14:creationId xmlns:p14="http://schemas.microsoft.com/office/powerpoint/2010/main" val="2576174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sp>
        <p:nvSpPr>
          <p:cNvPr id="56323" name="Title 3"/>
          <p:cNvSpPr>
            <a:spLocks noGrp="1"/>
          </p:cNvSpPr>
          <p:nvPr>
            <p:ph type="title"/>
          </p:nvPr>
        </p:nvSpPr>
        <p:spPr>
          <a:xfrm>
            <a:off x="1581150" y="629444"/>
            <a:ext cx="6946900" cy="1079500"/>
          </a:xfrm>
        </p:spPr>
        <p:txBody>
          <a:bodyPr/>
          <a:lstStyle/>
          <a:p>
            <a:pPr algn="ctr"/>
            <a:r>
              <a:rPr lang="en-US" altLang="en-US" dirty="0" smtClean="0"/>
              <a:t>Part-Time / Full-Time and Experiential Learning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1708944"/>
            <a:ext cx="6634691" cy="4976019"/>
          </a:xfrm>
        </p:spPr>
      </p:pic>
    </p:spTree>
    <p:extLst>
      <p:ext uri="{BB962C8B-B14F-4D97-AF65-F5344CB8AC3E}">
        <p14:creationId xmlns:p14="http://schemas.microsoft.com/office/powerpoint/2010/main" val="19539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sp>
        <p:nvSpPr>
          <p:cNvPr id="5632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Does Incorporating the </a:t>
            </a:r>
            <a:br>
              <a:rPr lang="en-US" altLang="en-US" dirty="0" smtClean="0"/>
            </a:br>
            <a:r>
              <a:rPr lang="en-US" altLang="en-US" dirty="0" smtClean="0"/>
              <a:t>Use of Skill Labs Matter?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2300" y="1947069"/>
            <a:ext cx="6546850" cy="4910138"/>
          </a:xfrm>
        </p:spPr>
      </p:pic>
    </p:spTree>
    <p:extLst>
      <p:ext uri="{BB962C8B-B14F-4D97-AF65-F5344CB8AC3E}">
        <p14:creationId xmlns:p14="http://schemas.microsoft.com/office/powerpoint/2010/main" val="288194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sp>
        <p:nvSpPr>
          <p:cNvPr id="54275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mtClean="0"/>
              <a:t>Does More Time Spent Reflecting Make a Difference?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450" y="1808955"/>
            <a:ext cx="6762750" cy="5072063"/>
          </a:xfrm>
        </p:spPr>
      </p:pic>
    </p:spTree>
    <p:extLst>
      <p:ext uri="{BB962C8B-B14F-4D97-AF65-F5344CB8AC3E}">
        <p14:creationId xmlns:p14="http://schemas.microsoft.com/office/powerpoint/2010/main" val="78092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1500" y="6464300"/>
            <a:ext cx="5702300" cy="393700"/>
          </a:xfrm>
          <a:solidFill>
            <a:srgbClr val="FFFFEF"/>
          </a:solidFill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300" b="0" smtClean="0">
                <a:solidFill>
                  <a:srgbClr val="FFFFDD"/>
                </a:solidFill>
                <a:latin typeface="Times" panose="02020603050405020304" pitchFamily="18" charset="0"/>
              </a:rPr>
              <a:t>Community College Survey of Student Engagement     </a:t>
            </a:r>
            <a:r>
              <a:rPr lang="en-US" altLang="en-US" sz="1300" b="0" smtClean="0">
                <a:solidFill>
                  <a:srgbClr val="FFFFDD"/>
                </a:solidFill>
                <a:latin typeface="Times" panose="02020603050405020304" pitchFamily="18" charset="0"/>
                <a:sym typeface="Zapf Dingbats" charset="2"/>
              </a:rPr>
              <a:t> </a:t>
            </a:r>
            <a:r>
              <a:rPr lang="en-US" altLang="en-US" sz="1300" b="0" smtClean="0">
                <a:solidFill>
                  <a:srgbClr val="FFFFDD"/>
                </a:solidFill>
                <a:latin typeface="Times" panose="02020603050405020304" pitchFamily="18" charset="0"/>
              </a:rPr>
              <a:t>  2005 Findings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919288" y="2114550"/>
            <a:ext cx="6907212" cy="4298950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altLang="en-US" dirty="0" smtClean="0"/>
              <a:t>A companion survey to the CCSSE</a:t>
            </a:r>
          </a:p>
          <a:p>
            <a:pPr marL="342900" indent="-342900">
              <a:buFontTx/>
              <a:buChar char="•"/>
            </a:pPr>
            <a:r>
              <a:rPr lang="en-US" altLang="en-US" dirty="0" smtClean="0"/>
              <a:t>CCFSSE asks questions about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Teaching practices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The ways instructors spend their 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dirty="0" smtClean="0"/>
              <a:t>Perceptions of students’ educational experiences</a:t>
            </a:r>
          </a:p>
          <a:p>
            <a:pPr marL="342900" indent="-342900">
              <a:buFontTx/>
              <a:buChar char="•"/>
            </a:pPr>
            <a:r>
              <a:rPr lang="en-US" altLang="en-US" dirty="0" smtClean="0"/>
              <a:t>Aligned with CCSSE to allow colleges to contrast student and faculty perceptions</a:t>
            </a:r>
          </a:p>
          <a:p>
            <a:pPr marL="342900" indent="-342900">
              <a:buFontTx/>
              <a:buChar char="•"/>
            </a:pPr>
            <a:endParaRPr lang="en-US" altLang="en-US" dirty="0" smtClean="0"/>
          </a:p>
          <a:p>
            <a:pPr marL="342900" indent="-342900">
              <a:buFontTx/>
              <a:buChar char="•"/>
            </a:pPr>
            <a:endParaRPr lang="en-US" altLang="en-US" dirty="0" smtClean="0"/>
          </a:p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919288" y="944563"/>
            <a:ext cx="6600825" cy="898525"/>
          </a:xfrm>
        </p:spPr>
        <p:txBody>
          <a:bodyPr/>
          <a:lstStyle/>
          <a:p>
            <a:r>
              <a:rPr lang="en-US" altLang="en-US" dirty="0" smtClean="0"/>
              <a:t>		</a:t>
            </a:r>
            <a:r>
              <a:rPr lang="en-US" altLang="en-US" sz="5400" dirty="0" smtClean="0"/>
              <a:t>CCFSSE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562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1879600" y="793750"/>
            <a:ext cx="6946900" cy="914400"/>
          </a:xfrm>
        </p:spPr>
        <p:txBody>
          <a:bodyPr/>
          <a:lstStyle/>
          <a:p>
            <a:r>
              <a:rPr lang="en-US" altLang="en-US" dirty="0" smtClean="0"/>
              <a:t>Future Direction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1898650" y="2133600"/>
            <a:ext cx="6927850" cy="1854200"/>
          </a:xfrm>
        </p:spPr>
        <p:txBody>
          <a:bodyPr/>
          <a:lstStyle/>
          <a:p>
            <a:r>
              <a:rPr lang="en-US" altLang="en-US" dirty="0" smtClean="0"/>
              <a:t>Controlling for variables like age, faculty-enrollment status, years teaching. </a:t>
            </a:r>
          </a:p>
          <a:p>
            <a:r>
              <a:rPr lang="en-US" altLang="en-US" dirty="0" smtClean="0"/>
              <a:t>Testing interactions</a:t>
            </a:r>
          </a:p>
          <a:p>
            <a:r>
              <a:rPr lang="en-US" altLang="en-US" dirty="0" smtClean="0"/>
              <a:t>Confirmatory Factor Analysis</a:t>
            </a:r>
          </a:p>
          <a:p>
            <a:r>
              <a:rPr lang="en-US" altLang="en-US" dirty="0" smtClean="0"/>
              <a:t>Suggestions? </a:t>
            </a:r>
          </a:p>
          <a:p>
            <a:r>
              <a:rPr lang="en-US" altLang="en-US" dirty="0" smtClean="0"/>
              <a:t> </a:t>
            </a:r>
          </a:p>
          <a:p>
            <a:endParaRPr lang="en-US" altLang="en-US" dirty="0" smtClean="0"/>
          </a:p>
        </p:txBody>
      </p:sp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23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1879600" y="793750"/>
            <a:ext cx="6946900" cy="914400"/>
          </a:xfrm>
        </p:spPr>
        <p:txBody>
          <a:bodyPr/>
          <a:lstStyle/>
          <a:p>
            <a:r>
              <a:rPr lang="en-US" altLang="en-US" smtClean="0"/>
              <a:t>Discussion Questions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1898650" y="2133600"/>
            <a:ext cx="6927850" cy="1854200"/>
          </a:xfrm>
        </p:spPr>
        <p:txBody>
          <a:bodyPr/>
          <a:lstStyle/>
          <a:p>
            <a:r>
              <a:rPr lang="en-US" altLang="en-US" dirty="0" smtClean="0"/>
              <a:t>What are some strategies and programs that your institution are using to encourage faculty to adopt effective teaching practices?</a:t>
            </a:r>
          </a:p>
          <a:p>
            <a:r>
              <a:rPr lang="en-US" altLang="en-US" dirty="0" smtClean="0"/>
              <a:t>Are they working? </a:t>
            </a:r>
          </a:p>
          <a:p>
            <a:r>
              <a:rPr lang="en-US" altLang="en-US" dirty="0" smtClean="0"/>
              <a:t>How do faculty spend their class time?  </a:t>
            </a:r>
          </a:p>
          <a:p>
            <a:r>
              <a:rPr lang="en-US" altLang="en-US" dirty="0" smtClean="0"/>
              <a:t>In what ways do faculty engage with students outside the classroom? </a:t>
            </a:r>
          </a:p>
        </p:txBody>
      </p:sp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1879600" y="793750"/>
            <a:ext cx="6946900" cy="914400"/>
          </a:xfrm>
        </p:spPr>
        <p:txBody>
          <a:bodyPr/>
          <a:lstStyle/>
          <a:p>
            <a:r>
              <a:rPr lang="en-US" altLang="en-US" smtClean="0"/>
              <a:t>Discussion Questions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1898650" y="2133600"/>
            <a:ext cx="6927850" cy="1854200"/>
          </a:xfrm>
        </p:spPr>
        <p:txBody>
          <a:bodyPr/>
          <a:lstStyle/>
          <a:p>
            <a:r>
              <a:rPr lang="en-US" altLang="en-US" dirty="0" smtClean="0"/>
              <a:t>Adjunct challenges?</a:t>
            </a:r>
          </a:p>
          <a:p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Faculty diversity? </a:t>
            </a:r>
          </a:p>
        </p:txBody>
      </p:sp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6547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1879600" y="793750"/>
            <a:ext cx="6946900" cy="914400"/>
          </a:xfrm>
        </p:spPr>
        <p:txBody>
          <a:bodyPr/>
          <a:lstStyle/>
          <a:p>
            <a:pPr algn="ctr"/>
            <a:r>
              <a:rPr lang="en-US" altLang="en-US" dirty="0" smtClean="0"/>
              <a:t>Thanks for attending! 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1231900" y="2282825"/>
            <a:ext cx="6927850" cy="1854200"/>
          </a:xfrm>
        </p:spPr>
        <p:txBody>
          <a:bodyPr/>
          <a:lstStyle/>
          <a:p>
            <a:pPr algn="ctr"/>
            <a:r>
              <a:rPr lang="en-US" altLang="en-US" dirty="0" smtClean="0"/>
              <a:t>Colleen Bullock</a:t>
            </a:r>
          </a:p>
          <a:p>
            <a:pPr algn="ctr"/>
            <a:r>
              <a:rPr lang="en-US" altLang="en-US" dirty="0" smtClean="0">
                <a:hlinkClick r:id="rId3"/>
              </a:rPr>
              <a:t>bullock@cccse.org</a:t>
            </a:r>
            <a:endParaRPr lang="en-US" altLang="en-US" dirty="0" smtClean="0"/>
          </a:p>
          <a:p>
            <a:pPr algn="ctr"/>
            <a:endParaRPr lang="en-US" altLang="en-US" dirty="0"/>
          </a:p>
          <a:p>
            <a:pPr algn="ctr"/>
            <a:r>
              <a:rPr lang="en-US" altLang="en-US" dirty="0" smtClean="0"/>
              <a:t>Rich Griffiths</a:t>
            </a:r>
          </a:p>
          <a:p>
            <a:pPr algn="ctr"/>
            <a:r>
              <a:rPr lang="en-US" altLang="en-US" dirty="0" smtClean="0">
                <a:hlinkClick r:id="rId4"/>
              </a:rPr>
              <a:t>rgriffit@austin.cc.edu</a:t>
            </a:r>
            <a:endParaRPr lang="en-US" altLang="en-US" dirty="0" smtClean="0"/>
          </a:p>
          <a:p>
            <a:pPr algn="ctr"/>
            <a:endParaRPr lang="en-US" altLang="en-US" dirty="0" smtClean="0"/>
          </a:p>
        </p:txBody>
      </p:sp>
      <p:sp>
        <p:nvSpPr>
          <p:cNvPr id="58372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64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11500" y="6464300"/>
            <a:ext cx="5702300" cy="393700"/>
          </a:xfrm>
          <a:solidFill>
            <a:srgbClr val="FFFFEF"/>
          </a:solidFill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300" b="0" smtClean="0">
                <a:solidFill>
                  <a:srgbClr val="FFFFDD"/>
                </a:solidFill>
                <a:latin typeface="Times" panose="02020603050405020304" pitchFamily="18" charset="0"/>
              </a:rPr>
              <a:t>Community College Survey of Student Engagement     </a:t>
            </a:r>
            <a:r>
              <a:rPr lang="en-US" altLang="en-US" sz="1300" b="0" smtClean="0">
                <a:solidFill>
                  <a:srgbClr val="FFFFDD"/>
                </a:solidFill>
                <a:latin typeface="Times" panose="02020603050405020304" pitchFamily="18" charset="0"/>
                <a:sym typeface="Zapf Dingbats" charset="2"/>
              </a:rPr>
              <a:t> </a:t>
            </a:r>
            <a:r>
              <a:rPr lang="en-US" altLang="en-US" sz="1300" b="0" smtClean="0">
                <a:solidFill>
                  <a:srgbClr val="FFFFDD"/>
                </a:solidFill>
                <a:latin typeface="Times" panose="02020603050405020304" pitchFamily="18" charset="0"/>
              </a:rPr>
              <a:t>  2005 Findings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830388" y="647700"/>
            <a:ext cx="6753225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ts val="4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3200" dirty="0"/>
              <a:t>CCFSSE Variables</a:t>
            </a:r>
            <a:endParaRPr lang="en-US" altLang="en-US" sz="3200" i="0" dirty="0"/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0" y="1562100"/>
            <a:ext cx="91440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FCLQUEST      FCLPRESEN    FREWROPAP      FINTEGRAT   FCLUNPREP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FCLASSGRP   FOCCGRP        FTUTOR         FCOMMPROJ   FINTERNET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FEMAIL           FFACGRADE    FFACPLANS      FFACIDEAS   FFACFEED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FWORKHARD   FFACOTH      FOOCIDEAS      FDIVRSTUD   FDIFFSTUD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FSKIPCLAS   FMEMORIZE    FANALYZE       FSYNTHESZ   FEVALUATE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FAPPLYING   FPERFORM     FREADASGN      FWRITEANY   FEXAMS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FGNGENLED   FGNWORK      FGNWRITE       FGNSPEAK    FGNANALY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FGNSOLVE    FGNCMPTS     FGNOTHERS      FGNINQ      FGNSELF  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FGNDIVERS   FGNETHICS    FGNCOMMUN      FCARGOAL    FGAINCAR 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FTEACH      FPREP        FWORKHON       FADVISE     FSUPERV  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FWORKSTA    FOUTCLAS     FLECTURE       FTEACHDIS   FTEACHSTU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FSTUCOM     FSMGROUP     FSTUPRES       FCLASWRIT   FTESTEVAL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FPERART     FEXPERI      FHANDS         FTEAMTEC    FLINKED  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FLEARNCMM   FCAPSTONE    FACAADV        FCLINIC     GRPDRNG  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GRPPROJ     GRPSTDYOUT   GRPSTDYIN      GRPTECH     REQHNDSON </a:t>
            </a:r>
          </a:p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2000" i="0" dirty="0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REQSRVLRN   AVLSUPINST;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Exploratory Factor Analysis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898650" y="2133600"/>
            <a:ext cx="6927850" cy="758825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altLang="en-US" smtClean="0"/>
              <a:t>A method of summarizing data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smtClean="0"/>
              <a:t> </a:t>
            </a:r>
          </a:p>
        </p:txBody>
      </p:sp>
      <p:sp>
        <p:nvSpPr>
          <p:cNvPr id="15364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grpSp>
        <p:nvGrpSpPr>
          <p:cNvPr id="15365" name="Group 43"/>
          <p:cNvGrpSpPr>
            <a:grpSpLocks/>
          </p:cNvGrpSpPr>
          <p:nvPr/>
        </p:nvGrpSpPr>
        <p:grpSpPr bwMode="auto">
          <a:xfrm>
            <a:off x="3313113" y="4241800"/>
            <a:ext cx="3028950" cy="1400175"/>
            <a:chOff x="0" y="0"/>
            <a:chExt cx="3028950" cy="1400175"/>
          </a:xfrm>
        </p:grpSpPr>
        <p:sp>
          <p:nvSpPr>
            <p:cNvPr id="45" name="Oval 44"/>
            <p:cNvSpPr/>
            <p:nvPr/>
          </p:nvSpPr>
          <p:spPr>
            <a:xfrm>
              <a:off x="0" y="0"/>
              <a:ext cx="400050" cy="381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Oval 45"/>
            <p:cNvSpPr/>
            <p:nvPr/>
          </p:nvSpPr>
          <p:spPr>
            <a:xfrm>
              <a:off x="2628900" y="0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7" name="Oval 46"/>
            <p:cNvSpPr/>
            <p:nvPr/>
          </p:nvSpPr>
          <p:spPr>
            <a:xfrm>
              <a:off x="2124075" y="0"/>
              <a:ext cx="400050" cy="381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8" name="Oval 47"/>
            <p:cNvSpPr/>
            <p:nvPr/>
          </p:nvSpPr>
          <p:spPr>
            <a:xfrm>
              <a:off x="571500" y="0"/>
              <a:ext cx="400050" cy="381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Oval 48"/>
            <p:cNvSpPr/>
            <p:nvPr/>
          </p:nvSpPr>
          <p:spPr>
            <a:xfrm>
              <a:off x="1095375" y="0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600200" y="0"/>
              <a:ext cx="400050" cy="381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Oval 50"/>
            <p:cNvSpPr/>
            <p:nvPr/>
          </p:nvSpPr>
          <p:spPr>
            <a:xfrm>
              <a:off x="0" y="485775"/>
              <a:ext cx="400050" cy="381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Oval 51"/>
            <p:cNvSpPr/>
            <p:nvPr/>
          </p:nvSpPr>
          <p:spPr>
            <a:xfrm>
              <a:off x="2628900" y="485775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3" name="Oval 52"/>
            <p:cNvSpPr/>
            <p:nvPr/>
          </p:nvSpPr>
          <p:spPr>
            <a:xfrm>
              <a:off x="2124075" y="485775"/>
              <a:ext cx="400050" cy="381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4" name="Oval 53"/>
            <p:cNvSpPr/>
            <p:nvPr/>
          </p:nvSpPr>
          <p:spPr>
            <a:xfrm>
              <a:off x="571500" y="485775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Oval 54"/>
            <p:cNvSpPr/>
            <p:nvPr/>
          </p:nvSpPr>
          <p:spPr>
            <a:xfrm>
              <a:off x="1095375" y="485775"/>
              <a:ext cx="400050" cy="381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1600200" y="485775"/>
              <a:ext cx="400050" cy="381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Oval 56"/>
            <p:cNvSpPr/>
            <p:nvPr/>
          </p:nvSpPr>
          <p:spPr>
            <a:xfrm>
              <a:off x="0" y="1019175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8" name="Oval 57"/>
            <p:cNvSpPr/>
            <p:nvPr/>
          </p:nvSpPr>
          <p:spPr>
            <a:xfrm>
              <a:off x="2628900" y="1019175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9" name="Oval 58"/>
            <p:cNvSpPr/>
            <p:nvPr/>
          </p:nvSpPr>
          <p:spPr>
            <a:xfrm>
              <a:off x="2124075" y="1019175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Oval 59"/>
            <p:cNvSpPr/>
            <p:nvPr/>
          </p:nvSpPr>
          <p:spPr>
            <a:xfrm>
              <a:off x="571500" y="1019175"/>
              <a:ext cx="400050" cy="381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Oval 60"/>
            <p:cNvSpPr/>
            <p:nvPr/>
          </p:nvSpPr>
          <p:spPr>
            <a:xfrm>
              <a:off x="1095375" y="1019175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2" name="Oval 61"/>
            <p:cNvSpPr/>
            <p:nvPr/>
          </p:nvSpPr>
          <p:spPr>
            <a:xfrm>
              <a:off x="1600200" y="1019175"/>
              <a:ext cx="400050" cy="381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Exploratory Factor Analysis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1898650" y="2133600"/>
            <a:ext cx="6927850" cy="1344613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altLang="en-US" smtClean="0"/>
              <a:t>A method of summarizing data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smtClean="0"/>
              <a:t>Identifies variables to include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altLang="en-US" smtClean="0"/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grpSp>
        <p:nvGrpSpPr>
          <p:cNvPr id="17413" name="Group 23"/>
          <p:cNvGrpSpPr>
            <a:grpSpLocks/>
          </p:cNvGrpSpPr>
          <p:nvPr/>
        </p:nvGrpSpPr>
        <p:grpSpPr bwMode="auto">
          <a:xfrm>
            <a:off x="3282950" y="4216400"/>
            <a:ext cx="3028950" cy="1400175"/>
            <a:chOff x="0" y="0"/>
            <a:chExt cx="3028950" cy="1400175"/>
          </a:xfrm>
        </p:grpSpPr>
        <p:sp>
          <p:nvSpPr>
            <p:cNvPr id="25" name="Oval 24"/>
            <p:cNvSpPr/>
            <p:nvPr/>
          </p:nvSpPr>
          <p:spPr>
            <a:xfrm>
              <a:off x="0" y="0"/>
              <a:ext cx="400050" cy="381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2628900" y="0"/>
              <a:ext cx="40005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2124075" y="0"/>
              <a:ext cx="400050" cy="381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571500" y="0"/>
              <a:ext cx="400050" cy="381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1095375" y="0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600200" y="0"/>
              <a:ext cx="400050" cy="381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0" y="485775"/>
              <a:ext cx="400050" cy="381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2628900" y="485775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2124075" y="485775"/>
              <a:ext cx="400050" cy="381000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71500" y="485775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1095375" y="485775"/>
              <a:ext cx="400050" cy="381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5"/>
            <p:cNvSpPr/>
            <p:nvPr/>
          </p:nvSpPr>
          <p:spPr>
            <a:xfrm>
              <a:off x="1600200" y="485775"/>
              <a:ext cx="400050" cy="381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Oval 36"/>
            <p:cNvSpPr/>
            <p:nvPr/>
          </p:nvSpPr>
          <p:spPr>
            <a:xfrm>
              <a:off x="0" y="1019175"/>
              <a:ext cx="40005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2628900" y="1019175"/>
              <a:ext cx="40005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2124075" y="1019175"/>
              <a:ext cx="400050" cy="38100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571500" y="1019175"/>
              <a:ext cx="400050" cy="381000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1095375" y="1019175"/>
              <a:ext cx="400050" cy="38100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1600200" y="1019175"/>
              <a:ext cx="400050" cy="381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Exploratory Factor Analysis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1898650" y="2133600"/>
            <a:ext cx="6927850" cy="1854200"/>
          </a:xfrm>
        </p:spPr>
        <p:txBody>
          <a:bodyPr/>
          <a:lstStyle/>
          <a:p>
            <a:pPr marL="342900" indent="-342900">
              <a:buFontTx/>
              <a:buChar char="•"/>
            </a:pPr>
            <a:r>
              <a:rPr lang="en-US" altLang="en-US" smtClean="0"/>
              <a:t>A method of summarizing data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smtClean="0"/>
              <a:t>Identifies variables to include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smtClean="0"/>
              <a:t>Identifies which variables hang together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en-US" smtClean="0"/>
              <a:t> </a:t>
            </a:r>
          </a:p>
        </p:txBody>
      </p:sp>
      <p:sp>
        <p:nvSpPr>
          <p:cNvPr id="19460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grpSp>
        <p:nvGrpSpPr>
          <p:cNvPr id="19461" name="Group 68"/>
          <p:cNvGrpSpPr>
            <a:grpSpLocks/>
          </p:cNvGrpSpPr>
          <p:nvPr/>
        </p:nvGrpSpPr>
        <p:grpSpPr bwMode="auto">
          <a:xfrm>
            <a:off x="3662363" y="4241800"/>
            <a:ext cx="2000250" cy="1535113"/>
            <a:chOff x="0" y="0"/>
            <a:chExt cx="2000250" cy="1400175"/>
          </a:xfrm>
        </p:grpSpPr>
        <p:sp>
          <p:nvSpPr>
            <p:cNvPr id="70" name="Oval 69"/>
            <p:cNvSpPr/>
            <p:nvPr/>
          </p:nvSpPr>
          <p:spPr>
            <a:xfrm>
              <a:off x="0" y="0"/>
              <a:ext cx="400050" cy="380813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" name="Oval 70"/>
            <p:cNvSpPr/>
            <p:nvPr/>
          </p:nvSpPr>
          <p:spPr>
            <a:xfrm>
              <a:off x="571500" y="0"/>
              <a:ext cx="400050" cy="380813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2" name="Oval 71"/>
            <p:cNvSpPr/>
            <p:nvPr/>
          </p:nvSpPr>
          <p:spPr>
            <a:xfrm>
              <a:off x="1095375" y="0"/>
              <a:ext cx="400050" cy="38081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3" name="Oval 72"/>
            <p:cNvSpPr/>
            <p:nvPr/>
          </p:nvSpPr>
          <p:spPr>
            <a:xfrm>
              <a:off x="1600200" y="0"/>
              <a:ext cx="400050" cy="38081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4" name="Oval 73"/>
            <p:cNvSpPr/>
            <p:nvPr/>
          </p:nvSpPr>
          <p:spPr>
            <a:xfrm>
              <a:off x="0" y="485066"/>
              <a:ext cx="400050" cy="382261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5" name="Oval 74"/>
            <p:cNvSpPr/>
            <p:nvPr/>
          </p:nvSpPr>
          <p:spPr>
            <a:xfrm>
              <a:off x="571500" y="485066"/>
              <a:ext cx="400050" cy="38226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6" name="Oval 75"/>
            <p:cNvSpPr/>
            <p:nvPr/>
          </p:nvSpPr>
          <p:spPr>
            <a:xfrm>
              <a:off x="1095375" y="485066"/>
              <a:ext cx="400050" cy="38226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7" name="Oval 76"/>
            <p:cNvSpPr/>
            <p:nvPr/>
          </p:nvSpPr>
          <p:spPr>
            <a:xfrm>
              <a:off x="1600200" y="485066"/>
              <a:ext cx="400050" cy="382261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8" name="Oval 77"/>
            <p:cNvSpPr/>
            <p:nvPr/>
          </p:nvSpPr>
          <p:spPr>
            <a:xfrm>
              <a:off x="0" y="1019362"/>
              <a:ext cx="400050" cy="380813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9" name="Oval 78"/>
            <p:cNvSpPr/>
            <p:nvPr/>
          </p:nvSpPr>
          <p:spPr>
            <a:xfrm>
              <a:off x="571500" y="1019362"/>
              <a:ext cx="400050" cy="380813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0" name="Oval 79"/>
            <p:cNvSpPr/>
            <p:nvPr/>
          </p:nvSpPr>
          <p:spPr>
            <a:xfrm>
              <a:off x="1095375" y="1019362"/>
              <a:ext cx="400050" cy="38081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1" name="Oval 80"/>
            <p:cNvSpPr/>
            <p:nvPr/>
          </p:nvSpPr>
          <p:spPr>
            <a:xfrm>
              <a:off x="1600200" y="1019362"/>
              <a:ext cx="400050" cy="380813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725613" y="958850"/>
            <a:ext cx="6946900" cy="1230313"/>
          </a:xfrm>
        </p:spPr>
        <p:txBody>
          <a:bodyPr/>
          <a:lstStyle/>
          <a:p>
            <a:r>
              <a:rPr lang="en-US" altLang="en-US" sz="4000" smtClean="0"/>
              <a:t>Who is represented? </a:t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373313" y="1790700"/>
          <a:ext cx="4065588" cy="4645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794"/>
                <a:gridCol w="2032794"/>
              </a:tblGrid>
              <a:tr h="37991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Demographic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Percentage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</a:tr>
              <a:tr h="38519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Enrollment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3" marR="91443" marT="45718" marB="45718"/>
                </a:tc>
              </a:tr>
              <a:tr h="664857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Part-time</a:t>
                      </a:r>
                    </a:p>
                    <a:p>
                      <a:pPr algn="r"/>
                      <a:r>
                        <a:rPr lang="en-US" sz="1800" dirty="0" smtClean="0"/>
                        <a:t>Full-time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47%</a:t>
                      </a:r>
                    </a:p>
                    <a:p>
                      <a:r>
                        <a:rPr lang="en-US" sz="1800" dirty="0" smtClean="0"/>
                        <a:t>53%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</a:tr>
              <a:tr h="38519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Age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L="91443" marR="91443" marT="45718" marB="45718"/>
                </a:tc>
              </a:tr>
              <a:tr h="1804611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22 to 24</a:t>
                      </a:r>
                    </a:p>
                    <a:p>
                      <a:pPr algn="r"/>
                      <a:r>
                        <a:rPr lang="en-US" sz="1800" dirty="0" smtClean="0"/>
                        <a:t>25 to 29</a:t>
                      </a:r>
                    </a:p>
                    <a:p>
                      <a:pPr algn="r"/>
                      <a:r>
                        <a:rPr lang="en-US" sz="1800" dirty="0" smtClean="0"/>
                        <a:t>30 to 39</a:t>
                      </a:r>
                    </a:p>
                    <a:p>
                      <a:pPr algn="r"/>
                      <a:r>
                        <a:rPr lang="en-US" sz="1800" dirty="0" smtClean="0"/>
                        <a:t>40 to 49</a:t>
                      </a:r>
                    </a:p>
                    <a:p>
                      <a:pPr algn="r"/>
                      <a:r>
                        <a:rPr lang="en-US" sz="1800" dirty="0" smtClean="0"/>
                        <a:t>50 to 64</a:t>
                      </a:r>
                    </a:p>
                    <a:p>
                      <a:pPr algn="r"/>
                      <a:r>
                        <a:rPr lang="en-US" sz="1800" dirty="0" smtClean="0"/>
                        <a:t>65 or more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&lt;1%</a:t>
                      </a:r>
                    </a:p>
                    <a:p>
                      <a:r>
                        <a:rPr lang="en-US" sz="1800" dirty="0" smtClean="0"/>
                        <a:t>4%</a:t>
                      </a:r>
                    </a:p>
                    <a:p>
                      <a:r>
                        <a:rPr lang="en-US" sz="1800" dirty="0" smtClean="0"/>
                        <a:t>17%</a:t>
                      </a:r>
                    </a:p>
                    <a:p>
                      <a:r>
                        <a:rPr lang="en-US" sz="1800" dirty="0" smtClean="0"/>
                        <a:t>24%</a:t>
                      </a:r>
                    </a:p>
                    <a:p>
                      <a:r>
                        <a:rPr lang="en-US" sz="1800" dirty="0" smtClean="0"/>
                        <a:t>44%</a:t>
                      </a:r>
                    </a:p>
                    <a:p>
                      <a:r>
                        <a:rPr lang="en-US" sz="1800" dirty="0" smtClean="0"/>
                        <a:t>10%</a:t>
                      </a:r>
                    </a:p>
                  </a:txBody>
                  <a:tcPr marL="91443" marR="91443" marT="45718" marB="45718"/>
                </a:tc>
              </a:tr>
              <a:tr h="38519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Gender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43" marR="91443" marT="45718" marB="45718"/>
                </a:tc>
              </a:tr>
              <a:tr h="640054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Male</a:t>
                      </a:r>
                    </a:p>
                    <a:p>
                      <a:pPr algn="r"/>
                      <a:r>
                        <a:rPr lang="en-US" sz="1800" dirty="0" smtClean="0"/>
                        <a:t>Female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44%</a:t>
                      </a:r>
                    </a:p>
                    <a:p>
                      <a:r>
                        <a:rPr lang="en-US" sz="1800" dirty="0" smtClean="0"/>
                        <a:t>56%</a:t>
                      </a:r>
                      <a:endParaRPr lang="en-US" sz="1800" dirty="0"/>
                    </a:p>
                  </a:txBody>
                  <a:tcPr marL="91443" marR="91443" marT="45718" marB="4571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725613" y="958850"/>
            <a:ext cx="6946900" cy="1230313"/>
          </a:xfrm>
        </p:spPr>
        <p:txBody>
          <a:bodyPr/>
          <a:lstStyle/>
          <a:p>
            <a:r>
              <a:rPr lang="en-US" altLang="en-US" sz="4000" smtClean="0"/>
              <a:t>Who is represented? </a:t>
            </a:r>
            <a:br>
              <a:rPr lang="en-US" altLang="en-US" sz="4000" smtClean="0"/>
            </a:br>
            <a:endParaRPr lang="en-US" altLang="en-US" sz="4000" smtClean="0"/>
          </a:p>
        </p:txBody>
      </p:sp>
      <p:sp>
        <p:nvSpPr>
          <p:cNvPr id="23555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311736"/>
              </p:ext>
            </p:extLst>
          </p:nvPr>
        </p:nvGraphicFramePr>
        <p:xfrm>
          <a:off x="1725613" y="2562225"/>
          <a:ext cx="6208712" cy="3173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4163"/>
                <a:gridCol w="1674549"/>
              </a:tblGrid>
              <a:tr h="36587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Demographic</a:t>
                      </a:r>
                      <a:endParaRPr lang="en-US" sz="1800" dirty="0"/>
                    </a:p>
                  </a:txBody>
                  <a:tcPr marL="91456" marR="91456"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Percentage</a:t>
                      </a:r>
                      <a:endParaRPr lang="en-US" sz="1800" dirty="0"/>
                    </a:p>
                  </a:txBody>
                  <a:tcPr marL="91456" marR="91456" marT="45735" marB="45735"/>
                </a:tc>
              </a:tr>
              <a:tr h="365879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Race</a:t>
                      </a:r>
                      <a:endParaRPr lang="en-US" sz="1800" dirty="0"/>
                    </a:p>
                  </a:txBody>
                  <a:tcPr marL="91456" marR="91456" marT="45735" marB="45735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56" marR="91456" marT="45735" marB="45735"/>
                </a:tc>
              </a:tr>
              <a:tr h="2441654"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American Indian or other Native American</a:t>
                      </a:r>
                    </a:p>
                    <a:p>
                      <a:pPr algn="r"/>
                      <a:r>
                        <a:rPr lang="en-US" sz="1800" dirty="0" smtClean="0"/>
                        <a:t>Asian, Asian American or Pacific Islander</a:t>
                      </a:r>
                    </a:p>
                    <a:p>
                      <a:pPr algn="r"/>
                      <a:r>
                        <a:rPr lang="en-US" sz="1800" dirty="0" smtClean="0"/>
                        <a:t>Native Hawaiian</a:t>
                      </a:r>
                    </a:p>
                    <a:p>
                      <a:pPr algn="r"/>
                      <a:r>
                        <a:rPr lang="en-US" sz="1800" dirty="0" smtClean="0"/>
                        <a:t>Black or African American, Non-Hispanic</a:t>
                      </a:r>
                    </a:p>
                    <a:p>
                      <a:pPr algn="r"/>
                      <a:r>
                        <a:rPr lang="en-US" sz="1800" dirty="0" smtClean="0"/>
                        <a:t>White, Non-Hispanic</a:t>
                      </a:r>
                    </a:p>
                    <a:p>
                      <a:pPr algn="r"/>
                      <a:r>
                        <a:rPr lang="en-US" sz="1800" dirty="0" smtClean="0"/>
                        <a:t>Hispanic, Latino, Spanish</a:t>
                      </a:r>
                    </a:p>
                    <a:p>
                      <a:pPr algn="r"/>
                      <a:r>
                        <a:rPr lang="en-US" sz="1800" dirty="0" smtClean="0"/>
                        <a:t>Other</a:t>
                      </a:r>
                      <a:endParaRPr lang="en-US" sz="1800" dirty="0"/>
                    </a:p>
                  </a:txBody>
                  <a:tcPr marL="91456" marR="91456" marT="45735" marB="45735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&lt;1%</a:t>
                      </a:r>
                    </a:p>
                    <a:p>
                      <a:r>
                        <a:rPr lang="en-US" sz="1800" dirty="0" smtClean="0"/>
                        <a:t>  4%</a:t>
                      </a:r>
                    </a:p>
                    <a:p>
                      <a:r>
                        <a:rPr lang="en-US" sz="1800" dirty="0" smtClean="0"/>
                        <a:t>&lt;1%</a:t>
                      </a:r>
                    </a:p>
                    <a:p>
                      <a:r>
                        <a:rPr lang="en-US" sz="1800" baseline="0" dirty="0" smtClean="0"/>
                        <a:t>   7%</a:t>
                      </a:r>
                      <a:endParaRPr lang="en-US" sz="1800" dirty="0" smtClean="0"/>
                    </a:p>
                    <a:p>
                      <a:r>
                        <a:rPr lang="en-US" sz="1800" dirty="0" smtClean="0"/>
                        <a:t> 80%</a:t>
                      </a:r>
                    </a:p>
                    <a:p>
                      <a:r>
                        <a:rPr lang="en-US" sz="1800" dirty="0" smtClean="0"/>
                        <a:t> </a:t>
                      </a:r>
                      <a:r>
                        <a:rPr lang="en-US" sz="1800" baseline="0" dirty="0" smtClean="0"/>
                        <a:t> </a:t>
                      </a:r>
                      <a:r>
                        <a:rPr lang="en-US" sz="1800" dirty="0" smtClean="0"/>
                        <a:t> 5%</a:t>
                      </a:r>
                    </a:p>
                    <a:p>
                      <a:r>
                        <a:rPr lang="en-US" sz="1800" dirty="0" smtClean="0"/>
                        <a:t>   4%</a:t>
                      </a:r>
                      <a:endParaRPr lang="en-US" sz="1800" dirty="0"/>
                    </a:p>
                  </a:txBody>
                  <a:tcPr marL="91456" marR="91456" marT="45735" marB="4573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ChangeArrowheads="1"/>
          </p:cNvSpPr>
          <p:nvPr/>
        </p:nvSpPr>
        <p:spPr bwMode="auto">
          <a:xfrm>
            <a:off x="7524750" y="6565900"/>
            <a:ext cx="239713" cy="119063"/>
          </a:xfrm>
          <a:prstGeom prst="rect">
            <a:avLst/>
          </a:prstGeom>
          <a:solidFill>
            <a:srgbClr val="FFFFEF"/>
          </a:solidFill>
          <a:ln w="9525" algn="ctr">
            <a:solidFill>
              <a:srgbClr val="FFFFEF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spcAft>
                <a:spcPct val="50000"/>
              </a:spcAft>
              <a:defRPr sz="2200" b="1">
                <a:solidFill>
                  <a:srgbClr val="102966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50000"/>
              </a:spcBef>
              <a:spcAft>
                <a:spcPct val="50000"/>
              </a:spcAft>
              <a:buClr>
                <a:srgbClr val="FFFFDD"/>
              </a:buClr>
              <a:buSzPct val="125000"/>
              <a:buFont typeface="Monotype Sorts" panose="05010101010101010101" pitchFamily="2" charset="2"/>
              <a:buChar char="H"/>
              <a:defRPr b="1">
                <a:solidFill>
                  <a:srgbClr val="AD2F0D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altLang="en-US" sz="2400" b="0">
              <a:solidFill>
                <a:srgbClr val="FFFFEF"/>
              </a:solidFill>
              <a:latin typeface="Times" panose="02020603050405020304" pitchFamily="18" charset="0"/>
            </a:endParaRPr>
          </a:p>
        </p:txBody>
      </p:sp>
      <p:pic>
        <p:nvPicPr>
          <p:cNvPr id="27651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03413" y="771525"/>
            <a:ext cx="5995987" cy="597693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8.0&quot;&gt;&lt;object type=&quot;1&quot; unique_id=&quot;10001&quot;&gt;&lt;object type=&quot;2&quot; unique_id=&quot;79123&quot;&gt;&lt;object type=&quot;3&quot; unique_id=&quot;79124&quot;&gt;&lt;property id=&quot;20148&quot; value=&quot;5&quot;/&gt;&lt;property id=&quot;20300&quot; value=&quot;Slide 1&quot;/&gt;&lt;property id=&quot;20307&quot; value=&quot;368&quot;/&gt;&lt;/object&gt;&lt;object type=&quot;3&quot; unique_id=&quot;79572&quot;&gt;&lt;property id=&quot;20148&quot; value=&quot;5&quot;/&gt;&lt;property id=&quot;20300&quot; value=&quot;Slide 3&quot;/&gt;&lt;property id=&quot;20307&quot; value=&quot;381&quot;/&gt;&lt;/object&gt;&lt;object type=&quot;3&quot; unique_id=&quot;79573&quot;&gt;&lt;property id=&quot;20148&quot; value=&quot;5&quot;/&gt;&lt;property id=&quot;20300&quot; value=&quot;Slide 7 - &amp;quot;Who is represented?  &amp;quot;&quot;/&gt;&lt;property id=&quot;20307&quot; value=&quot;382&quot;/&gt;&lt;/object&gt;&lt;object type=&quot;3&quot; unique_id=&quot;80177&quot;&gt;&lt;property id=&quot;20148&quot; value=&quot;5&quot;/&gt;&lt;property id=&quot;20300&quot; value=&quot;Slide 4 - &amp;quot;Exploratory Factor Analysis&amp;quot;&quot;/&gt;&lt;property id=&quot;20307&quot; value=&quot;392&quot;/&gt;&lt;/object&gt;&lt;object type=&quot;3&quot; unique_id=&quot;80178&quot;&gt;&lt;property id=&quot;20148&quot; value=&quot;5&quot;/&gt;&lt;property id=&quot;20300&quot; value=&quot;Slide 5 - &amp;quot;Exploratory Factor Analysis&amp;quot;&quot;/&gt;&lt;property id=&quot;20307&quot; value=&quot;389&quot;/&gt;&lt;/object&gt;&lt;object type=&quot;3&quot; unique_id=&quot;80179&quot;&gt;&lt;property id=&quot;20148&quot; value=&quot;5&quot;/&gt;&lt;property id=&quot;20300&quot; value=&quot;Slide 6 - &amp;quot;Exploratory Factor Analysis&amp;quot;&quot;/&gt;&lt;property id=&quot;20307&quot; value=&quot;390&quot;/&gt;&lt;/object&gt;&lt;object type=&quot;3&quot; unique_id=&quot;80181&quot;&gt;&lt;property id=&quot;20148&quot; value=&quot;5&quot;/&gt;&lt;property id=&quot;20300&quot; value=&quot;Slide 9&quot;/&gt;&lt;property id=&quot;20307&quot; value=&quot;394&quot;/&gt;&lt;/object&gt;&lt;object type=&quot;3&quot; unique_id=&quot;80183&quot;&gt;&lt;property id=&quot;20148&quot; value=&quot;5&quot;/&gt;&lt;property id=&quot;20300&quot; value=&quot;Slide 15 - &amp;quot;Creating Factor Scores&amp;quot;&quot;/&gt;&lt;property id=&quot;20307&quot; value=&quot;396&quot;/&gt;&lt;/object&gt;&lt;object type=&quot;3&quot; unique_id=&quot;80796&quot;&gt;&lt;property id=&quot;20148&quot; value=&quot;5&quot;/&gt;&lt;property id=&quot;20300&quot; value=&quot;Slide 21 - &amp;quot;Discussion Questions&amp;quot;&quot;/&gt;&lt;property id=&quot;20307&quot; value=&quot;407&quot;/&gt;&lt;/object&gt;&lt;object type=&quot;3&quot; unique_id=&quot;81803&quot;&gt;&lt;property id=&quot;20148&quot; value=&quot;5&quot;/&gt;&lt;property id=&quot;20300&quot; value=&quot;Slide 8 - &amp;quot;Who is represented?  &amp;quot;&quot;/&gt;&lt;property id=&quot;20307&quot; value=&quot;411&quot;/&gt;&lt;/object&gt;&lt;object type=&quot;3&quot; unique_id=&quot;82513&quot;&gt;&lt;property id=&quot;20148&quot; value=&quot;5&quot;/&gt;&lt;property id=&quot;20300&quot; value=&quot;Slide 16 - &amp;quot;How Do Different Ethnicities Compare on Dynamic Learning? &amp;quot;&quot;/&gt;&lt;property id=&quot;20307&quot; value=&quot;413&quot;/&gt;&lt;/object&gt;&lt;object type=&quot;3&quot; unique_id=&quot;82669&quot;&gt;&lt;property id=&quot;20148&quot; value=&quot;5&quot;/&gt;&lt;property id=&quot;20300&quot; value=&quot;Slide 19 - &amp;quot;Does More Time Spent Reflecting Make a Difference? &amp;quot;&quot;/&gt;&lt;property id=&quot;20307&quot; value=&quot;414&quot;/&gt;&lt;/object&gt;&lt;object type=&quot;3&quot; unique_id=&quot;82670&quot;&gt;&lt;property id=&quot;20148&quot; value=&quot;5&quot;/&gt;&lt;property id=&quot;20300&quot; value=&quot;Slide 18 - &amp;quot;Does Incorporating the  Use of Skill Labs Matter? &amp;quot;&quot;/&gt;&lt;property id=&quot;20307&quot; value=&quot;415&quot;/&gt;&lt;/object&gt;&lt;object type=&quot;3&quot; unique_id=&quot;83014&quot;&gt;&lt;property id=&quot;20148&quot; value=&quot;5&quot;/&gt;&lt;property id=&quot;20300&quot; value=&quot;Slide 10 - &amp;quot;Factor One: Higher Level Cognitive Tasks / Expressing Ideas &amp;quot;&quot;/&gt;&lt;property id=&quot;20307&quot; value=&quot;416&quot;/&gt;&lt;/object&gt;&lt;object type=&quot;3&quot; unique_id=&quot;83015&quot;&gt;&lt;property id=&quot;20148&quot; value=&quot;5&quot;/&gt;&lt;property id=&quot;20300&quot; value=&quot;Slide 11 - &amp;quot;Factor Two: Experiential Learning  &amp;quot;&quot;/&gt;&lt;property id=&quot;20307&quot; value=&quot;417&quot;/&gt;&lt;/object&gt;&lt;object type=&quot;3&quot; unique_id=&quot;83016&quot;&gt;&lt;property id=&quot;20148&quot; value=&quot;5&quot;/&gt;&lt;property id=&quot;20300&quot; value=&quot;Slide 12 - &amp;quot;Factor Three: Collaborative/Dynamic Learning&amp;quot;&quot;/&gt;&lt;property id=&quot;20307&quot; value=&quot;418&quot;/&gt;&lt;/object&gt;&lt;object type=&quot;3&quot; unique_id=&quot;83017&quot;&gt;&lt;property id=&quot;20148&quot; value=&quot;5&quot;/&gt;&lt;property id=&quot;20300&quot; value=&quot;Slide 13 - &amp;quot;Factor Four: Metacognition, Teaching to Comprehensive Instruction&amp;quot;&quot;/&gt;&lt;property id=&quot;20307&quot; value=&quot;419&quot;/&gt;&lt;/object&gt;&lt;object type=&quot;3&quot; unique_id=&quot;83018&quot;&gt;&lt;property id=&quot;20148&quot; value=&quot;5&quot;/&gt;&lt;property id=&quot;20300&quot; value=&quot;Slide 14 - &amp;quot;Factor Five: Technical/  Career Competencies&amp;quot;&quot;/&gt;&lt;property id=&quot;20307&quot; value=&quot;420&quot;/&gt;&lt;/object&gt;&lt;object type=&quot;3&quot; unique_id=&quot;83272&quot;&gt;&lt;property id=&quot;20148&quot; value=&quot;5&quot;/&gt;&lt;property id=&quot;20300&quot; value=&quot;Slide 22 - &amp;quot;Discussion Questions&amp;quot;&quot;/&gt;&lt;property id=&quot;20307&quot; value=&quot;421&quot;/&gt;&lt;/object&gt;&lt;object type=&quot;3&quot; unique_id=&quot;83273&quot;&gt;&lt;property id=&quot;20148&quot; value=&quot;5&quot;/&gt;&lt;property id=&quot;20300&quot; value=&quot;Slide 23 - &amp;quot;Thanks for attending! &amp;quot;&quot;/&gt;&lt;property id=&quot;20307&quot; value=&quot;422&quot;/&gt;&lt;/object&gt;&lt;object type=&quot;3&quot; unique_id=&quot;83638&quot;&gt;&lt;property id=&quot;20148&quot; value=&quot;5&quot;/&gt;&lt;property id=&quot;20300&quot; value=&quot;Slide 2 - &amp;quot;&amp;amp;#x09;&amp;amp;#x09;CCFSSE&amp;quot;&quot;/&gt;&lt;property id=&quot;20307&quot; value=&quot;423&quot;/&gt;&lt;/object&gt;&lt;object type=&quot;3&quot; unique_id=&quot;84322&quot;&gt;&lt;property id=&quot;20148&quot; value=&quot;5&quot;/&gt;&lt;property id=&quot;20300&quot; value=&quot;Slide 17 - &amp;quot;Part-Time / Full-Time and Experiential Learning&amp;quot;&quot;/&gt;&lt;property id=&quot;20307&quot; value=&quot;428&quot;/&gt;&lt;/object&gt;&lt;object type=&quot;3&quot; unique_id=&quot;84719&quot;&gt;&lt;property id=&quot;20148&quot; value=&quot;5&quot;/&gt;&lt;property id=&quot;20300&quot; value=&quot;Slide 20 - &amp;quot;Future Direction&amp;quot;&quot;/&gt;&lt;property id=&quot;20307&quot; value=&quot;429&quot;/&gt;&lt;/object&gt;&lt;/object&gt;&lt;object type=&quot;8&quot; unique_id=&quot;79151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Blank Presentation">
  <a:themeElements>
    <a:clrScheme name="">
      <a:dk1>
        <a:srgbClr val="102966"/>
      </a:dk1>
      <a:lt1>
        <a:srgbClr val="FFFFFF"/>
      </a:lt1>
      <a:dk2>
        <a:srgbClr val="000000"/>
      </a:dk2>
      <a:lt2>
        <a:srgbClr val="808080"/>
      </a:lt2>
      <a:accent1>
        <a:srgbClr val="AD2F0D"/>
      </a:accent1>
      <a:accent2>
        <a:srgbClr val="FFEEBB"/>
      </a:accent2>
      <a:accent3>
        <a:srgbClr val="FFFFFF"/>
      </a:accent3>
      <a:accent4>
        <a:srgbClr val="0C2156"/>
      </a:accent4>
      <a:accent5>
        <a:srgbClr val="D3ADAA"/>
      </a:accent5>
      <a:accent6>
        <a:srgbClr val="E7D8A9"/>
      </a:accent6>
      <a:hlink>
        <a:srgbClr val="C7CFE2"/>
      </a:hlink>
      <a:folHlink>
        <a:srgbClr val="A57E4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anose="02020603050405020304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 (Mac OS 9):Microsoft Office 98:Templates:Blank Presentation</Template>
  <TotalTime>0</TotalTime>
  <Words>539</Words>
  <Application>Microsoft Office PowerPoint</Application>
  <PresentationFormat>Letter Paper (8.5x11 in)</PresentationFormat>
  <Paragraphs>202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Blank Presentation</vt:lpstr>
      <vt:lpstr>PowerPoint Presentation</vt:lpstr>
      <vt:lpstr>  CCFSSE</vt:lpstr>
      <vt:lpstr>PowerPoint Presentation</vt:lpstr>
      <vt:lpstr>Exploratory Factor Analysis</vt:lpstr>
      <vt:lpstr>Exploratory Factor Analysis</vt:lpstr>
      <vt:lpstr>Exploratory Factor Analysis</vt:lpstr>
      <vt:lpstr>Who is represented?  </vt:lpstr>
      <vt:lpstr>Who is represented?  </vt:lpstr>
      <vt:lpstr>PowerPoint Presentation</vt:lpstr>
      <vt:lpstr>Factor One: Higher Level Cognitive Tasks / Expressing Ideas </vt:lpstr>
      <vt:lpstr>Factor Two: Experiential Learning  </vt:lpstr>
      <vt:lpstr>Factor Three: Collaborative/Dynamic Learning</vt:lpstr>
      <vt:lpstr>Factor Four: Metacognition, Teaching to Comprehensive Instruction</vt:lpstr>
      <vt:lpstr>Factor Five: Technical/  Career Competencies</vt:lpstr>
      <vt:lpstr>Creating Factor Scores</vt:lpstr>
      <vt:lpstr>How Do Different Ethnicities Compare on Dynamic Learning? </vt:lpstr>
      <vt:lpstr>Part-Time / Full-Time and Experiential Learning</vt:lpstr>
      <vt:lpstr>Does Incorporating the  Use of Skill Labs Matter? </vt:lpstr>
      <vt:lpstr>Does More Time Spent Reflecting Make a Difference? </vt:lpstr>
      <vt:lpstr>Future Direction</vt:lpstr>
      <vt:lpstr>Discussion Questions</vt:lpstr>
      <vt:lpstr>Discussion Questions</vt:lpstr>
      <vt:lpstr>Thanks for attending!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2017-03-09T17:46:08Z</dcterms:created>
  <dcterms:modified xsi:type="dcterms:W3CDTF">2017-03-09T18:27:51Z</dcterms:modified>
</cp:coreProperties>
</file>