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802" r:id="rId2"/>
  </p:sldMasterIdLst>
  <p:notesMasterIdLst>
    <p:notesMasterId r:id="rId34"/>
  </p:notesMasterIdLst>
  <p:handoutMasterIdLst>
    <p:handoutMasterId r:id="rId35"/>
  </p:handoutMasterIdLst>
  <p:sldIdLst>
    <p:sldId id="261" r:id="rId3"/>
    <p:sldId id="257" r:id="rId4"/>
    <p:sldId id="298" r:id="rId5"/>
    <p:sldId id="271" r:id="rId6"/>
    <p:sldId id="297" r:id="rId7"/>
    <p:sldId id="293" r:id="rId8"/>
    <p:sldId id="272" r:id="rId9"/>
    <p:sldId id="273" r:id="rId10"/>
    <p:sldId id="274" r:id="rId11"/>
    <p:sldId id="277" r:id="rId12"/>
    <p:sldId id="262" r:id="rId13"/>
    <p:sldId id="278" r:id="rId14"/>
    <p:sldId id="279" r:id="rId15"/>
    <p:sldId id="263" r:id="rId16"/>
    <p:sldId id="267" r:id="rId17"/>
    <p:sldId id="280" r:id="rId18"/>
    <p:sldId id="281" r:id="rId19"/>
    <p:sldId id="282" r:id="rId20"/>
    <p:sldId id="284" r:id="rId21"/>
    <p:sldId id="285" r:id="rId22"/>
    <p:sldId id="286" r:id="rId23"/>
    <p:sldId id="287" r:id="rId24"/>
    <p:sldId id="288" r:id="rId25"/>
    <p:sldId id="289" r:id="rId26"/>
    <p:sldId id="301" r:id="rId27"/>
    <p:sldId id="300" r:id="rId28"/>
    <p:sldId id="302" r:id="rId29"/>
    <p:sldId id="294" r:id="rId30"/>
    <p:sldId id="295" r:id="rId31"/>
    <p:sldId id="296" r:id="rId32"/>
    <p:sldId id="29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76B"/>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443" autoAdjust="0"/>
  </p:normalViewPr>
  <p:slideViewPr>
    <p:cSldViewPr snapToGrid="0">
      <p:cViewPr>
        <p:scale>
          <a:sx n="116" d="100"/>
          <a:sy n="116" d="100"/>
        </p:scale>
        <p:origin x="-336" y="-66"/>
      </p:cViewPr>
      <p:guideLst>
        <p:guide orient="horz" pos="2160"/>
        <p:guide pos="3840"/>
      </p:guideLst>
    </p:cSldViewPr>
  </p:slideViewPr>
  <p:notesTextViewPr>
    <p:cViewPr>
      <p:scale>
        <a:sx n="3" d="2"/>
        <a:sy n="3" d="2"/>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Administrative\J\IRO\Mirza\Completer%20Survey\2015\Analysis%20of%20Results\SPSS\Demographic%20Comparisons\ANOVAS%20with%20Demographics.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Administrative\J\IRO\Mirza\Completer%20Survey\2015\Analysis%20of%20Results\SPSS\Demographic%20Comparisons\ANOVAS%20with%20Demographics.xlsx" TargetMode="External"/><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Administrative\J\IRO\Mirza\Completer%20Survey\2015\Analysis%20of%20Results\SPSS\Demographic%20Comparisons\ANOVAS%20with%20Demographics.xlsx" TargetMode="External"/><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file:///\\Administrative\J\IRO\Mirza\Completer%20Survey\2015\Analysis%20of%20Results\SPSS\Demographic%20Comparisons\ANOVAS%20with%20Demographics.xlsx" TargetMode="External"/><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file:///\\Administrative\J\IRO\Mirza\Completer%20Survey\2015\Analysis%20of%20Results\SPSS\Demographic%20Comparisons\ANOVAS%20with%20Demographics.xlsx" TargetMode="External"/><Relationship Id="rId1" Type="http://schemas.openxmlformats.org/officeDocument/2006/relationships/themeOverride" Target="../theme/themeOverride5.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file:///\\Administrative\J\IRO\Mirza\Completer%20Survey\2015\Analysis%20of%20Results\SPSS\Demographic%20Comparisons\ANOVAS%20with%20Demographics.xlsx" TargetMode="External"/><Relationship Id="rId1" Type="http://schemas.openxmlformats.org/officeDocument/2006/relationships/themeOverride" Target="../theme/themeOverride6.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Administrative\J\IRO\Mirza\Completer%20Survey\2015\Analysis%20of%20Results\SPSS\Demographic%20Comparisons\ANOVAS%20with%20Demograph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ysClr val="windowText" lastClr="000000"/>
                </a:solidFill>
                <a:latin typeface="+mj-lt"/>
                <a:ea typeface="+mj-ea"/>
                <a:cs typeface="+mj-cs"/>
              </a:defRPr>
            </a:pPr>
            <a:r>
              <a:rPr lang="en-US" dirty="0">
                <a:solidFill>
                  <a:sysClr val="windowText" lastClr="000000"/>
                </a:solidFill>
              </a:rPr>
              <a:t>Age</a:t>
            </a:r>
          </a:p>
        </c:rich>
      </c:tx>
      <c:layout>
        <c:manualLayout>
          <c:xMode val="edge"/>
          <c:yMode val="edge"/>
          <c:x val="0.46118905172932484"/>
          <c:y val="4.3362987470828146E-2"/>
        </c:manualLayout>
      </c:layout>
      <c:overlay val="0"/>
      <c:spPr>
        <a:noFill/>
        <a:ln>
          <a:noFill/>
        </a:ln>
        <a:effectLst/>
      </c:spPr>
    </c:title>
    <c:autoTitleDeleted val="0"/>
    <c:plotArea>
      <c:layout>
        <c:manualLayout>
          <c:layoutTarget val="inner"/>
          <c:xMode val="edge"/>
          <c:yMode val="edge"/>
          <c:x val="7.4426260959091189E-2"/>
          <c:y val="2.1970617309199983E-2"/>
          <c:w val="0.89618688374233868"/>
          <c:h val="0.80412397043288908"/>
        </c:manualLayout>
      </c:layout>
      <c:barChart>
        <c:barDir val="col"/>
        <c:grouping val="clustered"/>
        <c:varyColors val="0"/>
        <c:ser>
          <c:idx val="0"/>
          <c:order val="0"/>
          <c:tx>
            <c:strRef>
              <c:f>Demographics!$B$70</c:f>
              <c:strCache>
                <c:ptCount val="1"/>
                <c:pt idx="0">
                  <c:v>Survey Sample</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Demographics!$A$71:$A$76</c:f>
              <c:strCache>
                <c:ptCount val="6"/>
                <c:pt idx="0">
                  <c:v>18-22 years</c:v>
                </c:pt>
                <c:pt idx="1">
                  <c:v>23-29 years</c:v>
                </c:pt>
                <c:pt idx="2">
                  <c:v>30-35 years</c:v>
                </c:pt>
                <c:pt idx="3">
                  <c:v>36-40 years</c:v>
                </c:pt>
                <c:pt idx="4">
                  <c:v>41-54 years</c:v>
                </c:pt>
                <c:pt idx="5">
                  <c:v>55 years or older</c:v>
                </c:pt>
              </c:strCache>
            </c:strRef>
          </c:cat>
          <c:val>
            <c:numRef>
              <c:f>Demographics!$B$71:$B$76</c:f>
              <c:numCache>
                <c:formatCode>###0%</c:formatCode>
                <c:ptCount val="6"/>
                <c:pt idx="0">
                  <c:v>0.18845500848896435</c:v>
                </c:pt>
                <c:pt idx="1">
                  <c:v>0.22920203735144312</c:v>
                </c:pt>
                <c:pt idx="2">
                  <c:v>0.14091680814940577</c:v>
                </c:pt>
                <c:pt idx="3">
                  <c:v>0.10526315789473684</c:v>
                </c:pt>
                <c:pt idx="4">
                  <c:v>0.26485568760611206</c:v>
                </c:pt>
                <c:pt idx="5">
                  <c:v>6.7911714770797965E-2</c:v>
                </c:pt>
              </c:numCache>
            </c:numRef>
          </c:val>
          <c:extLst xmlns:c16r2="http://schemas.microsoft.com/office/drawing/2015/06/chart">
            <c:ext xmlns:c16="http://schemas.microsoft.com/office/drawing/2014/chart" uri="{C3380CC4-5D6E-409C-BE32-E72D297353CC}">
              <c16:uniqueId val="{00000000-4975-4677-9B9E-5355C650BA0A}"/>
            </c:ext>
          </c:extLst>
        </c:ser>
        <c:ser>
          <c:idx val="1"/>
          <c:order val="1"/>
          <c:tx>
            <c:strRef>
              <c:f>Demographics!$C$70</c:f>
              <c:strCache>
                <c:ptCount val="1"/>
                <c:pt idx="0">
                  <c:v>Completers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Demographics!$A$71:$A$76</c:f>
              <c:strCache>
                <c:ptCount val="6"/>
                <c:pt idx="0">
                  <c:v>18-22 years</c:v>
                </c:pt>
                <c:pt idx="1">
                  <c:v>23-29 years</c:v>
                </c:pt>
                <c:pt idx="2">
                  <c:v>30-35 years</c:v>
                </c:pt>
                <c:pt idx="3">
                  <c:v>36-40 years</c:v>
                </c:pt>
                <c:pt idx="4">
                  <c:v>41-54 years</c:v>
                </c:pt>
                <c:pt idx="5">
                  <c:v>55 years or older</c:v>
                </c:pt>
              </c:strCache>
            </c:strRef>
          </c:cat>
          <c:val>
            <c:numRef>
              <c:f>Demographics!$C$71:$C$76</c:f>
              <c:numCache>
                <c:formatCode>###0%</c:formatCode>
                <c:ptCount val="6"/>
                <c:pt idx="0">
                  <c:v>0.28721804511278193</c:v>
                </c:pt>
                <c:pt idx="1">
                  <c:v>0.38902255639097744</c:v>
                </c:pt>
                <c:pt idx="2">
                  <c:v>0.12300751879699248</c:v>
                </c:pt>
                <c:pt idx="3">
                  <c:v>6.5864661654135334E-2</c:v>
                </c:pt>
                <c:pt idx="4">
                  <c:v>0.11007518796992481</c:v>
                </c:pt>
                <c:pt idx="5">
                  <c:v>2.4812030075187969E-2</c:v>
                </c:pt>
              </c:numCache>
            </c:numRef>
          </c:val>
          <c:extLst xmlns:c16r2="http://schemas.microsoft.com/office/drawing/2015/06/chart">
            <c:ext xmlns:c16="http://schemas.microsoft.com/office/drawing/2014/chart" uri="{C3380CC4-5D6E-409C-BE32-E72D297353CC}">
              <c16:uniqueId val="{00000001-4975-4677-9B9E-5355C650BA0A}"/>
            </c:ext>
          </c:extLst>
        </c:ser>
        <c:dLbls>
          <c:showLegendKey val="0"/>
          <c:showVal val="0"/>
          <c:showCatName val="0"/>
          <c:showSerName val="0"/>
          <c:showPercent val="0"/>
          <c:showBubbleSize val="0"/>
        </c:dLbls>
        <c:gapWidth val="199"/>
        <c:axId val="49935104"/>
        <c:axId val="49936640"/>
      </c:barChart>
      <c:catAx>
        <c:axId val="499351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solidFill>
                <a:latin typeface="+mn-lt"/>
                <a:ea typeface="+mn-ea"/>
                <a:cs typeface="+mn-cs"/>
              </a:defRPr>
            </a:pPr>
            <a:endParaRPr lang="en-US"/>
          </a:p>
        </c:txPr>
        <c:crossAx val="49936640"/>
        <c:crosses val="autoZero"/>
        <c:auto val="1"/>
        <c:lblAlgn val="ctr"/>
        <c:lblOffset val="100"/>
        <c:noMultiLvlLbl val="0"/>
      </c:catAx>
      <c:valAx>
        <c:axId val="49936640"/>
        <c:scaling>
          <c:orientation val="minMax"/>
          <c:max val="0.45"/>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935104"/>
        <c:crosses val="autoZero"/>
        <c:crossBetween val="between"/>
        <c:majorUnit val="0.2"/>
      </c:valAx>
      <c:spPr>
        <a:noFill/>
        <a:ln>
          <a:noFill/>
        </a:ln>
        <a:effectLst/>
      </c:spPr>
    </c:plotArea>
    <c:legend>
      <c:legendPos val="b"/>
      <c:layout>
        <c:manualLayout>
          <c:xMode val="edge"/>
          <c:yMode val="edge"/>
          <c:x val="0.32632364814609188"/>
          <c:y val="0.92288466631355937"/>
          <c:w val="0.33317988952417726"/>
          <c:h val="7.711533368644067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ysClr val="windowText" lastClr="000000"/>
                </a:solidFill>
                <a:latin typeface="+mj-lt"/>
                <a:ea typeface="+mj-ea"/>
                <a:cs typeface="+mj-cs"/>
              </a:defRPr>
            </a:pPr>
            <a:r>
              <a:rPr lang="en-US" dirty="0">
                <a:solidFill>
                  <a:sysClr val="windowText" lastClr="000000"/>
                </a:solidFill>
              </a:rPr>
              <a:t>Gender</a:t>
            </a:r>
          </a:p>
        </c:rich>
      </c:tx>
      <c:layout>
        <c:manualLayout>
          <c:xMode val="edge"/>
          <c:yMode val="edge"/>
          <c:x val="0.48334011373578301"/>
          <c:y val="2.7777777777777776E-2"/>
        </c:manualLayout>
      </c:layout>
      <c:overlay val="0"/>
      <c:spPr>
        <a:noFill/>
        <a:ln>
          <a:noFill/>
        </a:ln>
        <a:effectLst/>
      </c:spPr>
    </c:title>
    <c:autoTitleDeleted val="0"/>
    <c:plotArea>
      <c:layout>
        <c:manualLayout>
          <c:layoutTarget val="inner"/>
          <c:xMode val="edge"/>
          <c:yMode val="edge"/>
          <c:x val="0.10213460497513784"/>
          <c:y val="2.1970574569522276E-2"/>
          <c:w val="0.89618688374233868"/>
          <c:h val="0.80412397043288908"/>
        </c:manualLayout>
      </c:layout>
      <c:barChart>
        <c:barDir val="col"/>
        <c:grouping val="clustered"/>
        <c:varyColors val="0"/>
        <c:ser>
          <c:idx val="0"/>
          <c:order val="0"/>
          <c:tx>
            <c:strRef>
              <c:f>Demographics!$B$99</c:f>
              <c:strCache>
                <c:ptCount val="1"/>
                <c:pt idx="0">
                  <c:v>Survey Sample</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Demographics!$A$100:$A$101</c:f>
              <c:strCache>
                <c:ptCount val="2"/>
                <c:pt idx="0">
                  <c:v>Female</c:v>
                </c:pt>
                <c:pt idx="1">
                  <c:v>Male</c:v>
                </c:pt>
              </c:strCache>
            </c:strRef>
          </c:cat>
          <c:val>
            <c:numRef>
              <c:f>Demographics!$B$100:$B$101</c:f>
              <c:numCache>
                <c:formatCode>###0%</c:formatCode>
                <c:ptCount val="2"/>
                <c:pt idx="0">
                  <c:v>0.63157894736842102</c:v>
                </c:pt>
                <c:pt idx="1">
                  <c:v>0.36502546689303905</c:v>
                </c:pt>
              </c:numCache>
            </c:numRef>
          </c:val>
          <c:extLst xmlns:c16r2="http://schemas.microsoft.com/office/drawing/2015/06/chart">
            <c:ext xmlns:c16="http://schemas.microsoft.com/office/drawing/2014/chart" uri="{C3380CC4-5D6E-409C-BE32-E72D297353CC}">
              <c16:uniqueId val="{00000000-2B00-4538-8C3D-6C1053770187}"/>
            </c:ext>
          </c:extLst>
        </c:ser>
        <c:ser>
          <c:idx val="1"/>
          <c:order val="1"/>
          <c:tx>
            <c:strRef>
              <c:f>Demographics!$C$99</c:f>
              <c:strCache>
                <c:ptCount val="1"/>
                <c:pt idx="0">
                  <c:v>Completers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Demographics!$A$100:$A$101</c:f>
              <c:strCache>
                <c:ptCount val="2"/>
                <c:pt idx="0">
                  <c:v>Female</c:v>
                </c:pt>
                <c:pt idx="1">
                  <c:v>Male</c:v>
                </c:pt>
              </c:strCache>
            </c:strRef>
          </c:cat>
          <c:val>
            <c:numRef>
              <c:f>Demographics!$C$100:$C$101</c:f>
              <c:numCache>
                <c:formatCode>###0%</c:formatCode>
                <c:ptCount val="2"/>
                <c:pt idx="0" formatCode="0%">
                  <c:v>0.58556390977443606</c:v>
                </c:pt>
                <c:pt idx="1">
                  <c:v>0.41443609022556394</c:v>
                </c:pt>
              </c:numCache>
            </c:numRef>
          </c:val>
          <c:extLst xmlns:c16r2="http://schemas.microsoft.com/office/drawing/2015/06/chart">
            <c:ext xmlns:c16="http://schemas.microsoft.com/office/drawing/2014/chart" uri="{C3380CC4-5D6E-409C-BE32-E72D297353CC}">
              <c16:uniqueId val="{00000001-2B00-4538-8C3D-6C1053770187}"/>
            </c:ext>
          </c:extLst>
        </c:ser>
        <c:dLbls>
          <c:showLegendKey val="0"/>
          <c:showVal val="0"/>
          <c:showCatName val="0"/>
          <c:showSerName val="0"/>
          <c:showPercent val="0"/>
          <c:showBubbleSize val="0"/>
        </c:dLbls>
        <c:gapWidth val="199"/>
        <c:axId val="51286784"/>
        <c:axId val="51288320"/>
      </c:barChart>
      <c:catAx>
        <c:axId val="512867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solidFill>
                <a:latin typeface="+mn-lt"/>
                <a:ea typeface="+mn-ea"/>
                <a:cs typeface="+mn-cs"/>
              </a:defRPr>
            </a:pPr>
            <a:endParaRPr lang="en-US"/>
          </a:p>
        </c:txPr>
        <c:crossAx val="51288320"/>
        <c:crosses val="autoZero"/>
        <c:auto val="1"/>
        <c:lblAlgn val="ctr"/>
        <c:lblOffset val="100"/>
        <c:noMultiLvlLbl val="0"/>
      </c:catAx>
      <c:valAx>
        <c:axId val="51288320"/>
        <c:scaling>
          <c:orientation val="minMax"/>
          <c:max val="0.70000000000000007"/>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286784"/>
        <c:crosses val="autoZero"/>
        <c:crossBetween val="between"/>
        <c:majorUnit val="0.2"/>
      </c:valAx>
      <c:spPr>
        <a:noFill/>
        <a:ln>
          <a:noFill/>
        </a:ln>
        <a:effectLst/>
      </c:spPr>
    </c:plotArea>
    <c:legend>
      <c:legendPos val="b"/>
      <c:layout>
        <c:manualLayout>
          <c:xMode val="edge"/>
          <c:yMode val="edge"/>
          <c:x val="0.29693892194716859"/>
          <c:y val="0.91736724486538257"/>
          <c:w val="0.40612192939440661"/>
          <c:h val="8.26327551346174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ysClr val="windowText" lastClr="000000"/>
                </a:solidFill>
                <a:latin typeface="+mj-lt"/>
                <a:ea typeface="+mj-ea"/>
                <a:cs typeface="+mj-cs"/>
              </a:defRPr>
            </a:pPr>
            <a:r>
              <a:rPr lang="en-US" dirty="0">
                <a:solidFill>
                  <a:sysClr val="windowText" lastClr="000000"/>
                </a:solidFill>
              </a:rPr>
              <a:t>Ethnicity</a:t>
            </a:r>
          </a:p>
        </c:rich>
      </c:tx>
      <c:overlay val="0"/>
      <c:spPr>
        <a:noFill/>
        <a:ln>
          <a:noFill/>
        </a:ln>
        <a:effectLst/>
      </c:spPr>
    </c:title>
    <c:autoTitleDeleted val="0"/>
    <c:plotArea>
      <c:layout>
        <c:manualLayout>
          <c:layoutTarget val="inner"/>
          <c:xMode val="edge"/>
          <c:yMode val="edge"/>
          <c:x val="7.4426260959091189E-2"/>
          <c:y val="2.1970617309199983E-2"/>
          <c:w val="0.89618688374233868"/>
          <c:h val="0.80412397043288908"/>
        </c:manualLayout>
      </c:layout>
      <c:barChart>
        <c:barDir val="col"/>
        <c:grouping val="clustered"/>
        <c:varyColors val="0"/>
        <c:ser>
          <c:idx val="0"/>
          <c:order val="0"/>
          <c:tx>
            <c:strRef>
              <c:f>Demographics!$B$116</c:f>
              <c:strCache>
                <c:ptCount val="1"/>
                <c:pt idx="0">
                  <c:v>Survey Sample</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Demographics!$A$117:$A$119</c:f>
              <c:strCache>
                <c:ptCount val="3"/>
                <c:pt idx="0">
                  <c:v>Non-Hispanic</c:v>
                </c:pt>
                <c:pt idx="1">
                  <c:v>Hispanic</c:v>
                </c:pt>
                <c:pt idx="2">
                  <c:v>Not Reported or unknown</c:v>
                </c:pt>
              </c:strCache>
            </c:strRef>
          </c:cat>
          <c:val>
            <c:numRef>
              <c:f>Demographics!$B$117:$B$119</c:f>
              <c:numCache>
                <c:formatCode>###0%</c:formatCode>
                <c:ptCount val="3"/>
                <c:pt idx="0">
                  <c:v>0.80984719864176569</c:v>
                </c:pt>
                <c:pt idx="1">
                  <c:v>0.16808149405772496</c:v>
                </c:pt>
                <c:pt idx="2">
                  <c:v>2.2071307300509338E-2</c:v>
                </c:pt>
              </c:numCache>
            </c:numRef>
          </c:val>
          <c:extLst xmlns:c16r2="http://schemas.microsoft.com/office/drawing/2015/06/chart">
            <c:ext xmlns:c16="http://schemas.microsoft.com/office/drawing/2014/chart" uri="{C3380CC4-5D6E-409C-BE32-E72D297353CC}">
              <c16:uniqueId val="{00000000-0F8D-4C60-84A1-ADF7771FE755}"/>
            </c:ext>
          </c:extLst>
        </c:ser>
        <c:ser>
          <c:idx val="1"/>
          <c:order val="1"/>
          <c:tx>
            <c:strRef>
              <c:f>Demographics!$C$116</c:f>
              <c:strCache>
                <c:ptCount val="1"/>
                <c:pt idx="0">
                  <c:v>Completers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Demographics!$A$117:$A$119</c:f>
              <c:strCache>
                <c:ptCount val="3"/>
                <c:pt idx="0">
                  <c:v>Non-Hispanic</c:v>
                </c:pt>
                <c:pt idx="1">
                  <c:v>Hispanic</c:v>
                </c:pt>
                <c:pt idx="2">
                  <c:v>Not Reported or unknown</c:v>
                </c:pt>
              </c:strCache>
            </c:strRef>
          </c:cat>
          <c:val>
            <c:numRef>
              <c:f>Demographics!$C$117:$C$119</c:f>
              <c:numCache>
                <c:formatCode>###0%</c:formatCode>
                <c:ptCount val="3"/>
                <c:pt idx="0">
                  <c:v>0.80406015037593981</c:v>
                </c:pt>
                <c:pt idx="1">
                  <c:v>0.17714285714285713</c:v>
                </c:pt>
                <c:pt idx="2">
                  <c:v>1.8796992481203006E-2</c:v>
                </c:pt>
              </c:numCache>
            </c:numRef>
          </c:val>
          <c:extLst xmlns:c16r2="http://schemas.microsoft.com/office/drawing/2015/06/chart">
            <c:ext xmlns:c16="http://schemas.microsoft.com/office/drawing/2014/chart" uri="{C3380CC4-5D6E-409C-BE32-E72D297353CC}">
              <c16:uniqueId val="{00000001-0F8D-4C60-84A1-ADF7771FE755}"/>
            </c:ext>
          </c:extLst>
        </c:ser>
        <c:dLbls>
          <c:showLegendKey val="0"/>
          <c:showVal val="0"/>
          <c:showCatName val="0"/>
          <c:showSerName val="0"/>
          <c:showPercent val="0"/>
          <c:showBubbleSize val="0"/>
        </c:dLbls>
        <c:gapWidth val="199"/>
        <c:axId val="51379584"/>
        <c:axId val="80888960"/>
      </c:barChart>
      <c:catAx>
        <c:axId val="513795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cap="none" spc="0" normalizeH="0" baseline="0">
                <a:solidFill>
                  <a:schemeClr val="tx1"/>
                </a:solidFill>
                <a:latin typeface="+mn-lt"/>
                <a:ea typeface="+mn-ea"/>
                <a:cs typeface="+mn-cs"/>
              </a:defRPr>
            </a:pPr>
            <a:endParaRPr lang="en-US"/>
          </a:p>
        </c:txPr>
        <c:crossAx val="80888960"/>
        <c:crosses val="autoZero"/>
        <c:auto val="1"/>
        <c:lblAlgn val="ctr"/>
        <c:lblOffset val="100"/>
        <c:noMultiLvlLbl val="0"/>
      </c:catAx>
      <c:valAx>
        <c:axId val="80888960"/>
        <c:scaling>
          <c:orientation val="minMax"/>
          <c:max val="0.9"/>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379584"/>
        <c:crosses val="autoZero"/>
        <c:crossBetween val="between"/>
        <c:majorUnit val="0.2"/>
      </c:valAx>
      <c:spPr>
        <a:noFill/>
        <a:ln>
          <a:noFill/>
        </a:ln>
        <a:effectLst/>
      </c:spPr>
    </c:plotArea>
    <c:legend>
      <c:legendPos val="b"/>
      <c:layout>
        <c:manualLayout>
          <c:xMode val="edge"/>
          <c:yMode val="edge"/>
          <c:x val="0.30409426946631674"/>
          <c:y val="0.91724482356372106"/>
          <c:w val="0.39181146106736658"/>
          <c:h val="7.812554680664916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ysClr val="windowText" lastClr="000000"/>
                </a:solidFill>
                <a:latin typeface="+mj-lt"/>
                <a:ea typeface="+mj-ea"/>
                <a:cs typeface="+mj-cs"/>
              </a:defRPr>
            </a:pPr>
            <a:r>
              <a:rPr lang="en-US" dirty="0">
                <a:solidFill>
                  <a:sysClr val="windowText" lastClr="000000"/>
                </a:solidFill>
              </a:rPr>
              <a:t>Race</a:t>
            </a:r>
          </a:p>
        </c:rich>
      </c:tx>
      <c:overlay val="0"/>
      <c:spPr>
        <a:noFill/>
        <a:ln>
          <a:noFill/>
        </a:ln>
        <a:effectLst/>
      </c:spPr>
    </c:title>
    <c:autoTitleDeleted val="0"/>
    <c:plotArea>
      <c:layout>
        <c:manualLayout>
          <c:layoutTarget val="inner"/>
          <c:xMode val="edge"/>
          <c:yMode val="edge"/>
          <c:x val="7.4426260959091189E-2"/>
          <c:y val="2.1970617309199983E-2"/>
          <c:w val="0.89618688374233868"/>
          <c:h val="0.80412397043288908"/>
        </c:manualLayout>
      </c:layout>
      <c:barChart>
        <c:barDir val="col"/>
        <c:grouping val="clustered"/>
        <c:varyColors val="0"/>
        <c:ser>
          <c:idx val="0"/>
          <c:order val="0"/>
          <c:tx>
            <c:strRef>
              <c:f>Demographics!$B$130</c:f>
              <c:strCache>
                <c:ptCount val="1"/>
                <c:pt idx="0">
                  <c:v>Survey Sample</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Demographics!$A$131:$A$136</c:f>
              <c:strCache>
                <c:ptCount val="6"/>
                <c:pt idx="0">
                  <c:v>American Indian/ Native Hawaiian</c:v>
                </c:pt>
                <c:pt idx="1">
                  <c:v>Asian</c:v>
                </c:pt>
                <c:pt idx="2">
                  <c:v>Black</c:v>
                </c:pt>
                <c:pt idx="3">
                  <c:v>Multiracial</c:v>
                </c:pt>
                <c:pt idx="4">
                  <c:v>White</c:v>
                </c:pt>
                <c:pt idx="5">
                  <c:v>Not Reported or unknown</c:v>
                </c:pt>
              </c:strCache>
            </c:strRef>
          </c:cat>
          <c:val>
            <c:numRef>
              <c:f>Demographics!$B$131:$B$136</c:f>
              <c:numCache>
                <c:formatCode>###0%</c:formatCode>
                <c:ptCount val="6"/>
                <c:pt idx="0">
                  <c:v>1.0999999999999999E-2</c:v>
                </c:pt>
                <c:pt idx="1">
                  <c:v>0.12054329371816638</c:v>
                </c:pt>
                <c:pt idx="2">
                  <c:v>0.1731748726655348</c:v>
                </c:pt>
                <c:pt idx="3">
                  <c:v>4.2444821731748725E-2</c:v>
                </c:pt>
                <c:pt idx="4">
                  <c:v>0.55517826825127337</c:v>
                </c:pt>
                <c:pt idx="5">
                  <c:v>9.6774193548387094E-2</c:v>
                </c:pt>
              </c:numCache>
            </c:numRef>
          </c:val>
          <c:extLst xmlns:c16r2="http://schemas.microsoft.com/office/drawing/2015/06/chart">
            <c:ext xmlns:c16="http://schemas.microsoft.com/office/drawing/2014/chart" uri="{C3380CC4-5D6E-409C-BE32-E72D297353CC}">
              <c16:uniqueId val="{00000000-C06D-4F76-BD95-2D8D676F646A}"/>
            </c:ext>
          </c:extLst>
        </c:ser>
        <c:ser>
          <c:idx val="1"/>
          <c:order val="1"/>
          <c:tx>
            <c:strRef>
              <c:f>Demographics!$C$130</c:f>
              <c:strCache>
                <c:ptCount val="1"/>
                <c:pt idx="0">
                  <c:v>Completers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Demographics!$A$131:$A$136</c:f>
              <c:strCache>
                <c:ptCount val="6"/>
                <c:pt idx="0">
                  <c:v>American Indian/ Native Hawaiian</c:v>
                </c:pt>
                <c:pt idx="1">
                  <c:v>Asian</c:v>
                </c:pt>
                <c:pt idx="2">
                  <c:v>Black</c:v>
                </c:pt>
                <c:pt idx="3">
                  <c:v>Multiracial</c:v>
                </c:pt>
                <c:pt idx="4">
                  <c:v>White</c:v>
                </c:pt>
                <c:pt idx="5">
                  <c:v>Not Reported or unknown</c:v>
                </c:pt>
              </c:strCache>
            </c:strRef>
          </c:cat>
          <c:val>
            <c:numRef>
              <c:f>Demographics!$C$131:$C$136</c:f>
              <c:numCache>
                <c:formatCode>###0%</c:formatCode>
                <c:ptCount val="6"/>
                <c:pt idx="0">
                  <c:v>1.2999999999999999E-2</c:v>
                </c:pt>
                <c:pt idx="1">
                  <c:v>9.93984962406015E-2</c:v>
                </c:pt>
                <c:pt idx="2">
                  <c:v>0.10195488721804512</c:v>
                </c:pt>
                <c:pt idx="3">
                  <c:v>3.7894736842105266E-2</c:v>
                </c:pt>
                <c:pt idx="4">
                  <c:v>0.65233082706766921</c:v>
                </c:pt>
                <c:pt idx="5" formatCode="0%">
                  <c:v>9.8195488721804516E-2</c:v>
                </c:pt>
              </c:numCache>
            </c:numRef>
          </c:val>
          <c:extLst xmlns:c16r2="http://schemas.microsoft.com/office/drawing/2015/06/chart">
            <c:ext xmlns:c16="http://schemas.microsoft.com/office/drawing/2014/chart" uri="{C3380CC4-5D6E-409C-BE32-E72D297353CC}">
              <c16:uniqueId val="{00000001-C06D-4F76-BD95-2D8D676F646A}"/>
            </c:ext>
          </c:extLst>
        </c:ser>
        <c:dLbls>
          <c:showLegendKey val="0"/>
          <c:showVal val="0"/>
          <c:showCatName val="0"/>
          <c:showSerName val="0"/>
          <c:showPercent val="0"/>
          <c:showBubbleSize val="0"/>
        </c:dLbls>
        <c:gapWidth val="199"/>
        <c:axId val="80915840"/>
        <c:axId val="80929920"/>
      </c:barChart>
      <c:catAx>
        <c:axId val="809158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cap="none" spc="0" normalizeH="0" baseline="0">
                <a:solidFill>
                  <a:schemeClr val="tx1"/>
                </a:solidFill>
                <a:latin typeface="+mn-lt"/>
                <a:ea typeface="+mn-ea"/>
                <a:cs typeface="+mn-cs"/>
              </a:defRPr>
            </a:pPr>
            <a:endParaRPr lang="en-US"/>
          </a:p>
        </c:txPr>
        <c:crossAx val="80929920"/>
        <c:crosses val="autoZero"/>
        <c:auto val="1"/>
        <c:lblAlgn val="ctr"/>
        <c:lblOffset val="100"/>
        <c:noMultiLvlLbl val="0"/>
      </c:catAx>
      <c:valAx>
        <c:axId val="80929920"/>
        <c:scaling>
          <c:orientation val="minMax"/>
          <c:max val="0.70000000000000007"/>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915840"/>
        <c:crosses val="autoZero"/>
        <c:crossBetween val="between"/>
        <c:majorUnit val="0.2"/>
      </c:valAx>
      <c:spPr>
        <a:noFill/>
        <a:ln>
          <a:noFill/>
        </a:ln>
        <a:effectLst/>
      </c:spPr>
    </c:plotArea>
    <c:legend>
      <c:legendPos val="b"/>
      <c:layout>
        <c:manualLayout>
          <c:xMode val="edge"/>
          <c:yMode val="edge"/>
          <c:x val="0.28186630047144257"/>
          <c:y val="0.91336198001458324"/>
          <c:w val="0.39181146106736658"/>
          <c:h val="7.812554680664916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ysClr val="windowText" lastClr="000000"/>
                </a:solidFill>
                <a:latin typeface="+mj-lt"/>
                <a:ea typeface="+mj-ea"/>
                <a:cs typeface="+mj-cs"/>
              </a:defRPr>
            </a:pPr>
            <a:r>
              <a:rPr lang="en-US" dirty="0">
                <a:solidFill>
                  <a:sysClr val="windowText" lastClr="000000"/>
                </a:solidFill>
              </a:rPr>
              <a:t>Award Year </a:t>
            </a:r>
          </a:p>
        </c:rich>
      </c:tx>
      <c:layout>
        <c:manualLayout>
          <c:xMode val="edge"/>
          <c:yMode val="edge"/>
          <c:x val="0.30001377952755903"/>
          <c:y val="3.2407407407407406E-2"/>
        </c:manualLayout>
      </c:layout>
      <c:overlay val="0"/>
      <c:spPr>
        <a:noFill/>
        <a:ln>
          <a:noFill/>
        </a:ln>
        <a:effectLst/>
      </c:spPr>
    </c:title>
    <c:autoTitleDeleted val="0"/>
    <c:plotArea>
      <c:layout>
        <c:manualLayout>
          <c:layoutTarget val="inner"/>
          <c:xMode val="edge"/>
          <c:yMode val="edge"/>
          <c:x val="7.4426260959091189E-2"/>
          <c:y val="2.1970617309199983E-2"/>
          <c:w val="0.89618688374233868"/>
          <c:h val="0.80412397043288908"/>
        </c:manualLayout>
      </c:layout>
      <c:barChart>
        <c:barDir val="col"/>
        <c:grouping val="clustered"/>
        <c:varyColors val="0"/>
        <c:ser>
          <c:idx val="0"/>
          <c:order val="0"/>
          <c:tx>
            <c:strRef>
              <c:f>Demographics!$B$174</c:f>
              <c:strCache>
                <c:ptCount val="1"/>
                <c:pt idx="0">
                  <c:v>Survey Sample</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Demographics!$A$175:$A$176</c:f>
              <c:strCache>
                <c:ptCount val="2"/>
                <c:pt idx="0">
                  <c:v>2014</c:v>
                </c:pt>
                <c:pt idx="1">
                  <c:v>2015</c:v>
                </c:pt>
              </c:strCache>
            </c:strRef>
          </c:cat>
          <c:val>
            <c:numRef>
              <c:f>Demographics!$B$175:$B$176</c:f>
              <c:numCache>
                <c:formatCode>###0%</c:formatCode>
                <c:ptCount val="2"/>
                <c:pt idx="0">
                  <c:v>0.35993208828522927</c:v>
                </c:pt>
                <c:pt idx="1">
                  <c:v>0.63667232597623091</c:v>
                </c:pt>
              </c:numCache>
            </c:numRef>
          </c:val>
          <c:extLst xmlns:c16r2="http://schemas.microsoft.com/office/drawing/2015/06/chart">
            <c:ext xmlns:c16="http://schemas.microsoft.com/office/drawing/2014/chart" uri="{C3380CC4-5D6E-409C-BE32-E72D297353CC}">
              <c16:uniqueId val="{00000000-8A5F-434B-99D5-E022EFF192FE}"/>
            </c:ext>
          </c:extLst>
        </c:ser>
        <c:ser>
          <c:idx val="1"/>
          <c:order val="1"/>
          <c:tx>
            <c:strRef>
              <c:f>Demographics!$C$174</c:f>
              <c:strCache>
                <c:ptCount val="1"/>
                <c:pt idx="0">
                  <c:v>Completers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Demographics!$A$175:$A$176</c:f>
              <c:strCache>
                <c:ptCount val="2"/>
                <c:pt idx="0">
                  <c:v>2014</c:v>
                </c:pt>
                <c:pt idx="1">
                  <c:v>2015</c:v>
                </c:pt>
              </c:strCache>
            </c:strRef>
          </c:cat>
          <c:val>
            <c:numRef>
              <c:f>Demographics!$C$175:$C$176</c:f>
              <c:numCache>
                <c:formatCode>###0%</c:formatCode>
                <c:ptCount val="2"/>
                <c:pt idx="0">
                  <c:v>0.43909774436090226</c:v>
                </c:pt>
                <c:pt idx="1">
                  <c:v>0.56090225563909779</c:v>
                </c:pt>
              </c:numCache>
            </c:numRef>
          </c:val>
          <c:extLst xmlns:c16r2="http://schemas.microsoft.com/office/drawing/2015/06/chart">
            <c:ext xmlns:c16="http://schemas.microsoft.com/office/drawing/2014/chart" uri="{C3380CC4-5D6E-409C-BE32-E72D297353CC}">
              <c16:uniqueId val="{00000001-8A5F-434B-99D5-E022EFF192FE}"/>
            </c:ext>
          </c:extLst>
        </c:ser>
        <c:dLbls>
          <c:showLegendKey val="0"/>
          <c:showVal val="0"/>
          <c:showCatName val="0"/>
          <c:showSerName val="0"/>
          <c:showPercent val="0"/>
          <c:showBubbleSize val="0"/>
        </c:dLbls>
        <c:gapWidth val="199"/>
        <c:axId val="86177280"/>
        <c:axId val="86178816"/>
      </c:barChart>
      <c:catAx>
        <c:axId val="86177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cap="none" spc="0" normalizeH="0" baseline="0">
                <a:solidFill>
                  <a:schemeClr val="tx1"/>
                </a:solidFill>
                <a:latin typeface="+mn-lt"/>
                <a:ea typeface="+mn-ea"/>
                <a:cs typeface="+mn-cs"/>
              </a:defRPr>
            </a:pPr>
            <a:endParaRPr lang="en-US"/>
          </a:p>
        </c:txPr>
        <c:crossAx val="86178816"/>
        <c:crosses val="autoZero"/>
        <c:auto val="1"/>
        <c:lblAlgn val="ctr"/>
        <c:lblOffset val="100"/>
        <c:noMultiLvlLbl val="0"/>
      </c:catAx>
      <c:valAx>
        <c:axId val="86178816"/>
        <c:scaling>
          <c:orientation val="minMax"/>
          <c:max val="0.70000000000000007"/>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61772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ysClr val="windowText" lastClr="000000"/>
                </a:solidFill>
                <a:latin typeface="+mj-lt"/>
                <a:ea typeface="+mj-ea"/>
                <a:cs typeface="+mj-cs"/>
              </a:defRPr>
            </a:pPr>
            <a:r>
              <a:rPr lang="en-US" dirty="0">
                <a:solidFill>
                  <a:sysClr val="windowText" lastClr="000000"/>
                </a:solidFill>
              </a:rPr>
              <a:t>Awards</a:t>
            </a:r>
          </a:p>
        </c:rich>
      </c:tx>
      <c:layout>
        <c:manualLayout>
          <c:xMode val="edge"/>
          <c:yMode val="edge"/>
          <c:x val="0.38318294448580381"/>
          <c:y val="2.5723472668810289E-2"/>
        </c:manualLayout>
      </c:layout>
      <c:overlay val="0"/>
      <c:spPr>
        <a:noFill/>
        <a:ln>
          <a:noFill/>
        </a:ln>
        <a:effectLst/>
      </c:spPr>
    </c:title>
    <c:autoTitleDeleted val="0"/>
    <c:plotArea>
      <c:layout>
        <c:manualLayout>
          <c:layoutTarget val="inner"/>
          <c:xMode val="edge"/>
          <c:yMode val="edge"/>
          <c:x val="7.4426260959091189E-2"/>
          <c:y val="2.1970617309199983E-2"/>
          <c:w val="0.89618688374233868"/>
          <c:h val="0.80412397043288908"/>
        </c:manualLayout>
      </c:layout>
      <c:barChart>
        <c:barDir val="col"/>
        <c:grouping val="clustered"/>
        <c:varyColors val="0"/>
        <c:ser>
          <c:idx val="0"/>
          <c:order val="0"/>
          <c:tx>
            <c:strRef>
              <c:f>Demographics!$B$190</c:f>
              <c:strCache>
                <c:ptCount val="1"/>
                <c:pt idx="0">
                  <c:v>Survey Sample</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Demographics!$A$191:$A$194</c:f>
              <c:strCache>
                <c:ptCount val="4"/>
                <c:pt idx="0">
                  <c:v>AA/AS/AAT</c:v>
                </c:pt>
                <c:pt idx="1">
                  <c:v>AAS</c:v>
                </c:pt>
                <c:pt idx="2">
                  <c:v>Core</c:v>
                </c:pt>
                <c:pt idx="3">
                  <c:v>Certificate</c:v>
                </c:pt>
              </c:strCache>
            </c:strRef>
          </c:cat>
          <c:val>
            <c:numRef>
              <c:f>Demographics!$B$191:$B$194</c:f>
              <c:numCache>
                <c:formatCode>###0%</c:formatCode>
                <c:ptCount val="4"/>
                <c:pt idx="0">
                  <c:v>0.45</c:v>
                </c:pt>
                <c:pt idx="1">
                  <c:v>0.2</c:v>
                </c:pt>
                <c:pt idx="2">
                  <c:v>0.61629881154499155</c:v>
                </c:pt>
                <c:pt idx="3">
                  <c:v>0.27843803056027167</c:v>
                </c:pt>
              </c:numCache>
            </c:numRef>
          </c:val>
          <c:extLst xmlns:c16r2="http://schemas.microsoft.com/office/drawing/2015/06/chart">
            <c:ext xmlns:c16="http://schemas.microsoft.com/office/drawing/2014/chart" uri="{C3380CC4-5D6E-409C-BE32-E72D297353CC}">
              <c16:uniqueId val="{00000000-71E7-4CA3-87E9-97EEE6B3F681}"/>
            </c:ext>
          </c:extLst>
        </c:ser>
        <c:ser>
          <c:idx val="1"/>
          <c:order val="1"/>
          <c:tx>
            <c:strRef>
              <c:f>Demographics!$C$190</c:f>
              <c:strCache>
                <c:ptCount val="1"/>
                <c:pt idx="0">
                  <c:v>Completers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Demographics!$A$191:$A$194</c:f>
              <c:strCache>
                <c:ptCount val="4"/>
                <c:pt idx="0">
                  <c:v>AA/AS/AAT</c:v>
                </c:pt>
                <c:pt idx="1">
                  <c:v>AAS</c:v>
                </c:pt>
                <c:pt idx="2">
                  <c:v>Core</c:v>
                </c:pt>
                <c:pt idx="3">
                  <c:v>Certificate</c:v>
                </c:pt>
              </c:strCache>
            </c:strRef>
          </c:cat>
          <c:val>
            <c:numRef>
              <c:f>Demographics!$C$191:$C$194</c:f>
              <c:numCache>
                <c:formatCode>###0%</c:formatCode>
                <c:ptCount val="4"/>
                <c:pt idx="0">
                  <c:v>0.5156390977443609</c:v>
                </c:pt>
                <c:pt idx="1">
                  <c:v>0.13</c:v>
                </c:pt>
                <c:pt idx="2">
                  <c:v>0.68962406015037592</c:v>
                </c:pt>
                <c:pt idx="3">
                  <c:v>0.21413533834586465</c:v>
                </c:pt>
              </c:numCache>
            </c:numRef>
          </c:val>
          <c:extLst xmlns:c16r2="http://schemas.microsoft.com/office/drawing/2015/06/chart">
            <c:ext xmlns:c16="http://schemas.microsoft.com/office/drawing/2014/chart" uri="{C3380CC4-5D6E-409C-BE32-E72D297353CC}">
              <c16:uniqueId val="{00000001-71E7-4CA3-87E9-97EEE6B3F681}"/>
            </c:ext>
          </c:extLst>
        </c:ser>
        <c:dLbls>
          <c:showLegendKey val="0"/>
          <c:showVal val="0"/>
          <c:showCatName val="0"/>
          <c:showSerName val="0"/>
          <c:showPercent val="0"/>
          <c:showBubbleSize val="0"/>
        </c:dLbls>
        <c:gapWidth val="199"/>
        <c:axId val="86230528"/>
        <c:axId val="86232064"/>
      </c:barChart>
      <c:catAx>
        <c:axId val="862305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cap="none" spc="0" normalizeH="0" baseline="0">
                <a:solidFill>
                  <a:schemeClr val="tx1"/>
                </a:solidFill>
                <a:latin typeface="+mn-lt"/>
                <a:ea typeface="+mn-ea"/>
                <a:cs typeface="+mn-cs"/>
              </a:defRPr>
            </a:pPr>
            <a:endParaRPr lang="en-US"/>
          </a:p>
        </c:txPr>
        <c:crossAx val="86232064"/>
        <c:crosses val="autoZero"/>
        <c:auto val="1"/>
        <c:lblAlgn val="ctr"/>
        <c:lblOffset val="100"/>
        <c:noMultiLvlLbl val="0"/>
      </c:catAx>
      <c:valAx>
        <c:axId val="86232064"/>
        <c:scaling>
          <c:orientation val="minMax"/>
          <c:max val="0.75000000000000011"/>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623052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04467775740342"/>
          <c:y val="5.183482499470176E-2"/>
          <c:w val="0.65282632257421525"/>
          <c:h val="0.89849014868564769"/>
        </c:manualLayout>
      </c:layout>
      <c:barChart>
        <c:barDir val="bar"/>
        <c:grouping val="clustered"/>
        <c:varyColors val="0"/>
        <c:ser>
          <c:idx val="1"/>
          <c:order val="1"/>
          <c:tx>
            <c:strRef>
              <c:f>Chart1!$C$73</c:f>
              <c:strCache>
                <c:ptCount val="1"/>
                <c:pt idx="0">
                  <c:v>Importance</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Chart1!$A$74:$A$106</c:f>
              <c:strCache>
                <c:ptCount val="33"/>
                <c:pt idx="0">
                  <c:v>Student Activities/Student Life</c:v>
                </c:pt>
                <c:pt idx="1">
                  <c:v>Student Organizations</c:v>
                </c:pt>
                <c:pt idx="2">
                  <c:v>Bookstore</c:v>
                </c:pt>
                <c:pt idx="3">
                  <c:v>Student Complaint Processes</c:v>
                </c:pt>
                <c:pt idx="4">
                  <c:v>Career Counseling Help with Job Placement</c:v>
                </c:pt>
                <c:pt idx="5">
                  <c:v>Access to Administrators</c:v>
                </c:pt>
                <c:pt idx="6">
                  <c:v>Career Counseling Service Quality</c:v>
                </c:pt>
                <c:pt idx="7">
                  <c:v>Instructional Tech Support</c:v>
                </c:pt>
                <c:pt idx="8">
                  <c:v>Testing Services</c:v>
                </c:pt>
                <c:pt idx="9">
                  <c:v>Opportunities for Informal Dialog with Instructors</c:v>
                </c:pt>
                <c:pt idx="10">
                  <c:v>Access to Instructors outside Class</c:v>
                </c:pt>
                <c:pt idx="11">
                  <c:v>Tutoring &amp; Other Learning Support Services</c:v>
                </c:pt>
                <c:pt idx="12">
                  <c:v>Computer Labs</c:v>
                </c:pt>
                <c:pt idx="13">
                  <c:v>Access to Information Technology</c:v>
                </c:pt>
                <c:pt idx="14">
                  <c:v>Access to College Information</c:v>
                </c:pt>
                <c:pt idx="15">
                  <c:v>College Buildings and Facilities</c:v>
                </c:pt>
                <c:pt idx="16">
                  <c:v>Financial Aid Service Quality</c:v>
                </c:pt>
                <c:pt idx="17">
                  <c:v>Library Service Quality</c:v>
                </c:pt>
                <c:pt idx="18">
                  <c:v>Library Resource Availability</c:v>
                </c:pt>
                <c:pt idx="19">
                  <c:v>Financial Aid Availability of Funds</c:v>
                </c:pt>
                <c:pt idx="20">
                  <c:v>Instructors’ Concern about Individuals</c:v>
                </c:pt>
                <c:pt idx="21">
                  <c:v>Support Services for Transferring to Universities</c:v>
                </c:pt>
                <c:pt idx="22">
                  <c:v>Usefulness of Information on College Website</c:v>
                </c:pt>
                <c:pt idx="23">
                  <c:v>Overall Lab Instructional Quality</c:v>
                </c:pt>
                <c:pt idx="24">
                  <c:v>Access to Online Services</c:v>
                </c:pt>
                <c:pt idx="25">
                  <c:v>College Web Site Navigation</c:v>
                </c:pt>
                <c:pt idx="26">
                  <c:v>Quality of Online Services</c:v>
                </c:pt>
                <c:pt idx="27">
                  <c:v>Academic Advising Service Quality</c:v>
                </c:pt>
                <c:pt idx="28">
                  <c:v>Admission to the College</c:v>
                </c:pt>
                <c:pt idx="29">
                  <c:v>Academic Advising Accuracy of Information</c:v>
                </c:pt>
                <c:pt idx="30">
                  <c:v>Campus Safety and Security</c:v>
                </c:pt>
                <c:pt idx="31">
                  <c:v>Registration for Classes</c:v>
                </c:pt>
                <c:pt idx="32">
                  <c:v>Overall Classroom Instructional Quality</c:v>
                </c:pt>
              </c:strCache>
            </c:strRef>
          </c:cat>
          <c:val>
            <c:numRef>
              <c:f>Chart1!$C$74:$C$106</c:f>
              <c:numCache>
                <c:formatCode>###0.0</c:formatCode>
                <c:ptCount val="33"/>
                <c:pt idx="0">
                  <c:v>4.0038167938931295</c:v>
                </c:pt>
                <c:pt idx="1">
                  <c:v>4.0038167938931295</c:v>
                </c:pt>
                <c:pt idx="2">
                  <c:v>4.1099476439790568</c:v>
                </c:pt>
                <c:pt idx="3">
                  <c:v>4.277551020408163</c:v>
                </c:pt>
                <c:pt idx="4">
                  <c:v>4.299999999999998</c:v>
                </c:pt>
                <c:pt idx="5">
                  <c:v>4.3110465116279082</c:v>
                </c:pt>
                <c:pt idx="6">
                  <c:v>4.3253012048192767</c:v>
                </c:pt>
                <c:pt idx="7">
                  <c:v>4.3366666666666696</c:v>
                </c:pt>
                <c:pt idx="8">
                  <c:v>4.3371757925072032</c:v>
                </c:pt>
                <c:pt idx="9">
                  <c:v>4.3486486486486431</c:v>
                </c:pt>
                <c:pt idx="10">
                  <c:v>4.3705722070844679</c:v>
                </c:pt>
                <c:pt idx="11">
                  <c:v>4.3953488372093021</c:v>
                </c:pt>
                <c:pt idx="12">
                  <c:v>4.4017341040462439</c:v>
                </c:pt>
                <c:pt idx="13">
                  <c:v>4.4171779141104297</c:v>
                </c:pt>
                <c:pt idx="14">
                  <c:v>4.4393530997304627</c:v>
                </c:pt>
                <c:pt idx="15">
                  <c:v>4.4473684210526301</c:v>
                </c:pt>
                <c:pt idx="16">
                  <c:v>4.4522968197879873</c:v>
                </c:pt>
                <c:pt idx="17">
                  <c:v>4.4787535410764896</c:v>
                </c:pt>
                <c:pt idx="18">
                  <c:v>4.4787535410764896</c:v>
                </c:pt>
                <c:pt idx="19">
                  <c:v>4.4822695035460978</c:v>
                </c:pt>
                <c:pt idx="20">
                  <c:v>4.4921052631578942</c:v>
                </c:pt>
                <c:pt idx="21">
                  <c:v>4.5309446254071641</c:v>
                </c:pt>
                <c:pt idx="22">
                  <c:v>4.5386597938144355</c:v>
                </c:pt>
                <c:pt idx="23">
                  <c:v>4.551630434782612</c:v>
                </c:pt>
                <c:pt idx="24">
                  <c:v>4.5531914893617031</c:v>
                </c:pt>
                <c:pt idx="25">
                  <c:v>4.5561357702349863</c:v>
                </c:pt>
                <c:pt idx="26">
                  <c:v>4.5585106382978671</c:v>
                </c:pt>
                <c:pt idx="27">
                  <c:v>4.5721925133689831</c:v>
                </c:pt>
                <c:pt idx="28">
                  <c:v>4.582010582010577</c:v>
                </c:pt>
                <c:pt idx="29">
                  <c:v>4.611702127659572</c:v>
                </c:pt>
                <c:pt idx="30">
                  <c:v>4.6225352112676026</c:v>
                </c:pt>
                <c:pt idx="31">
                  <c:v>4.6478149100257129</c:v>
                </c:pt>
                <c:pt idx="32">
                  <c:v>4.6589147286821717</c:v>
                </c:pt>
              </c:numCache>
            </c:numRef>
          </c:val>
          <c:extLst xmlns:c16r2="http://schemas.microsoft.com/office/drawing/2015/06/chart">
            <c:ext xmlns:c16="http://schemas.microsoft.com/office/drawing/2014/chart" uri="{C3380CC4-5D6E-409C-BE32-E72D297353CC}">
              <c16:uniqueId val="{00000000-DDBA-4809-96FD-06AEC3F75D7B}"/>
            </c:ext>
          </c:extLst>
        </c:ser>
        <c:dLbls>
          <c:showLegendKey val="0"/>
          <c:showVal val="0"/>
          <c:showCatName val="0"/>
          <c:showSerName val="0"/>
          <c:showPercent val="0"/>
          <c:showBubbleSize val="0"/>
        </c:dLbls>
        <c:gapWidth val="30"/>
        <c:overlap val="50"/>
        <c:axId val="104035456"/>
        <c:axId val="104036992"/>
      </c:barChart>
      <c:barChart>
        <c:barDir val="bar"/>
        <c:grouping val="clustered"/>
        <c:varyColors val="0"/>
        <c:ser>
          <c:idx val="0"/>
          <c:order val="0"/>
          <c:tx>
            <c:strRef>
              <c:f>Chart1!$B$73</c:f>
              <c:strCache>
                <c:ptCount val="1"/>
                <c:pt idx="0">
                  <c:v>Satisfaction</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Chart1!$A$74:$A$106</c:f>
              <c:strCache>
                <c:ptCount val="33"/>
                <c:pt idx="0">
                  <c:v>Student Activities/Student Life</c:v>
                </c:pt>
                <c:pt idx="1">
                  <c:v>Student Organizations</c:v>
                </c:pt>
                <c:pt idx="2">
                  <c:v>Bookstore</c:v>
                </c:pt>
                <c:pt idx="3">
                  <c:v>Student Complaint Processes</c:v>
                </c:pt>
                <c:pt idx="4">
                  <c:v>Career Counseling Help with Job Placement</c:v>
                </c:pt>
                <c:pt idx="5">
                  <c:v>Access to Administrators</c:v>
                </c:pt>
                <c:pt idx="6">
                  <c:v>Career Counseling Service Quality</c:v>
                </c:pt>
                <c:pt idx="7">
                  <c:v>Instructional Tech Support</c:v>
                </c:pt>
                <c:pt idx="8">
                  <c:v>Testing Services</c:v>
                </c:pt>
                <c:pt idx="9">
                  <c:v>Opportunities for Informal Dialog with Instructors</c:v>
                </c:pt>
                <c:pt idx="10">
                  <c:v>Access to Instructors outside Class</c:v>
                </c:pt>
                <c:pt idx="11">
                  <c:v>Tutoring &amp; Other Learning Support Services</c:v>
                </c:pt>
                <c:pt idx="12">
                  <c:v>Computer Labs</c:v>
                </c:pt>
                <c:pt idx="13">
                  <c:v>Access to Information Technology</c:v>
                </c:pt>
                <c:pt idx="14">
                  <c:v>Access to College Information</c:v>
                </c:pt>
                <c:pt idx="15">
                  <c:v>College Buildings and Facilities</c:v>
                </c:pt>
                <c:pt idx="16">
                  <c:v>Financial Aid Service Quality</c:v>
                </c:pt>
                <c:pt idx="17">
                  <c:v>Library Service Quality</c:v>
                </c:pt>
                <c:pt idx="18">
                  <c:v>Library Resource Availability</c:v>
                </c:pt>
                <c:pt idx="19">
                  <c:v>Financial Aid Availability of Funds</c:v>
                </c:pt>
                <c:pt idx="20">
                  <c:v>Instructors’ Concern about Individuals</c:v>
                </c:pt>
                <c:pt idx="21">
                  <c:v>Support Services for Transferring to Universities</c:v>
                </c:pt>
                <c:pt idx="22">
                  <c:v>Usefulness of Information on College Website</c:v>
                </c:pt>
                <c:pt idx="23">
                  <c:v>Overall Lab Instructional Quality</c:v>
                </c:pt>
                <c:pt idx="24">
                  <c:v>Access to Online Services</c:v>
                </c:pt>
                <c:pt idx="25">
                  <c:v>College Web Site Navigation</c:v>
                </c:pt>
                <c:pt idx="26">
                  <c:v>Quality of Online Services</c:v>
                </c:pt>
                <c:pt idx="27">
                  <c:v>Academic Advising Service Quality</c:v>
                </c:pt>
                <c:pt idx="28">
                  <c:v>Admission to the College</c:v>
                </c:pt>
                <c:pt idx="29">
                  <c:v>Academic Advising Accuracy of Information</c:v>
                </c:pt>
                <c:pt idx="30">
                  <c:v>Campus Safety and Security</c:v>
                </c:pt>
                <c:pt idx="31">
                  <c:v>Registration for Classes</c:v>
                </c:pt>
                <c:pt idx="32">
                  <c:v>Overall Classroom Instructional Quality</c:v>
                </c:pt>
              </c:strCache>
            </c:strRef>
          </c:cat>
          <c:val>
            <c:numRef>
              <c:f>Chart1!$B$74:$B$106</c:f>
              <c:numCache>
                <c:formatCode>###0.0</c:formatCode>
                <c:ptCount val="33"/>
                <c:pt idx="0">
                  <c:v>3.9823008849557513</c:v>
                </c:pt>
                <c:pt idx="1">
                  <c:v>3.9823008849557513</c:v>
                </c:pt>
                <c:pt idx="2">
                  <c:v>4.025882352941176</c:v>
                </c:pt>
                <c:pt idx="3">
                  <c:v>3.679775280898876</c:v>
                </c:pt>
                <c:pt idx="4">
                  <c:v>3.4879227053140092</c:v>
                </c:pt>
                <c:pt idx="5">
                  <c:v>3.8222222222222229</c:v>
                </c:pt>
                <c:pt idx="6">
                  <c:v>3.583732057416269</c:v>
                </c:pt>
                <c:pt idx="7">
                  <c:v>4.0100671140939586</c:v>
                </c:pt>
                <c:pt idx="8">
                  <c:v>4.2499999999999991</c:v>
                </c:pt>
                <c:pt idx="9">
                  <c:v>4.1650485436893137</c:v>
                </c:pt>
                <c:pt idx="10">
                  <c:v>4.188916876574309</c:v>
                </c:pt>
                <c:pt idx="11">
                  <c:v>4.0732600732600694</c:v>
                </c:pt>
                <c:pt idx="12">
                  <c:v>4.3543307086614149</c:v>
                </c:pt>
                <c:pt idx="13">
                  <c:v>4.2260869565217387</c:v>
                </c:pt>
                <c:pt idx="14">
                  <c:v>4.163017031630166</c:v>
                </c:pt>
                <c:pt idx="15">
                  <c:v>4.4811320754717006</c:v>
                </c:pt>
                <c:pt idx="16">
                  <c:v>3.9742647058823546</c:v>
                </c:pt>
                <c:pt idx="17">
                  <c:v>4.4540816326530619</c:v>
                </c:pt>
                <c:pt idx="18">
                  <c:v>4.4540816326530619</c:v>
                </c:pt>
                <c:pt idx="19">
                  <c:v>4.1058394160583926</c:v>
                </c:pt>
                <c:pt idx="20">
                  <c:v>4.1529411764705877</c:v>
                </c:pt>
                <c:pt idx="21">
                  <c:v>3.9178082191780841</c:v>
                </c:pt>
                <c:pt idx="22">
                  <c:v>4.1708428246013654</c:v>
                </c:pt>
                <c:pt idx="23">
                  <c:v>4.1203931203931203</c:v>
                </c:pt>
                <c:pt idx="24">
                  <c:v>4.3547619047619026</c:v>
                </c:pt>
                <c:pt idx="25">
                  <c:v>4.1121281464530934</c:v>
                </c:pt>
                <c:pt idx="26">
                  <c:v>4.2705314009661812</c:v>
                </c:pt>
                <c:pt idx="27">
                  <c:v>3.6594724220623509</c:v>
                </c:pt>
                <c:pt idx="28">
                  <c:v>4.3333333333333304</c:v>
                </c:pt>
                <c:pt idx="29">
                  <c:v>3.6437054631828985</c:v>
                </c:pt>
                <c:pt idx="30">
                  <c:v>4.4354838709677411</c:v>
                </c:pt>
                <c:pt idx="31">
                  <c:v>4.2704545454545437</c:v>
                </c:pt>
                <c:pt idx="32">
                  <c:v>4.2396313364055365</c:v>
                </c:pt>
              </c:numCache>
            </c:numRef>
          </c:val>
          <c:extLst xmlns:c16r2="http://schemas.microsoft.com/office/drawing/2015/06/chart">
            <c:ext xmlns:c16="http://schemas.microsoft.com/office/drawing/2014/chart" uri="{C3380CC4-5D6E-409C-BE32-E72D297353CC}">
              <c16:uniqueId val="{00000001-DDBA-4809-96FD-06AEC3F75D7B}"/>
            </c:ext>
          </c:extLst>
        </c:ser>
        <c:ser>
          <c:idx val="2"/>
          <c:order val="2"/>
          <c:tx>
            <c:strRef>
              <c:f>Chart1!$D$73</c:f>
              <c:strCache>
                <c:ptCount val="1"/>
                <c:pt idx="0">
                  <c:v>Performance Gap</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Chart1!$A$74:$A$106</c:f>
              <c:strCache>
                <c:ptCount val="33"/>
                <c:pt idx="0">
                  <c:v>Student Activities/Student Life</c:v>
                </c:pt>
                <c:pt idx="1">
                  <c:v>Student Organizations</c:v>
                </c:pt>
                <c:pt idx="2">
                  <c:v>Bookstore</c:v>
                </c:pt>
                <c:pt idx="3">
                  <c:v>Student Complaint Processes</c:v>
                </c:pt>
                <c:pt idx="4">
                  <c:v>Career Counseling Help with Job Placement</c:v>
                </c:pt>
                <c:pt idx="5">
                  <c:v>Access to Administrators</c:v>
                </c:pt>
                <c:pt idx="6">
                  <c:v>Career Counseling Service Quality</c:v>
                </c:pt>
                <c:pt idx="7">
                  <c:v>Instructional Tech Support</c:v>
                </c:pt>
                <c:pt idx="8">
                  <c:v>Testing Services</c:v>
                </c:pt>
                <c:pt idx="9">
                  <c:v>Opportunities for Informal Dialog with Instructors</c:v>
                </c:pt>
                <c:pt idx="10">
                  <c:v>Access to Instructors outside Class</c:v>
                </c:pt>
                <c:pt idx="11">
                  <c:v>Tutoring &amp; Other Learning Support Services</c:v>
                </c:pt>
                <c:pt idx="12">
                  <c:v>Computer Labs</c:v>
                </c:pt>
                <c:pt idx="13">
                  <c:v>Access to Information Technology</c:v>
                </c:pt>
                <c:pt idx="14">
                  <c:v>Access to College Information</c:v>
                </c:pt>
                <c:pt idx="15">
                  <c:v>College Buildings and Facilities</c:v>
                </c:pt>
                <c:pt idx="16">
                  <c:v>Financial Aid Service Quality</c:v>
                </c:pt>
                <c:pt idx="17">
                  <c:v>Library Service Quality</c:v>
                </c:pt>
                <c:pt idx="18">
                  <c:v>Library Resource Availability</c:v>
                </c:pt>
                <c:pt idx="19">
                  <c:v>Financial Aid Availability of Funds</c:v>
                </c:pt>
                <c:pt idx="20">
                  <c:v>Instructors’ Concern about Individuals</c:v>
                </c:pt>
                <c:pt idx="21">
                  <c:v>Support Services for Transferring to Universities</c:v>
                </c:pt>
                <c:pt idx="22">
                  <c:v>Usefulness of Information on College Website</c:v>
                </c:pt>
                <c:pt idx="23">
                  <c:v>Overall Lab Instructional Quality</c:v>
                </c:pt>
                <c:pt idx="24">
                  <c:v>Access to Online Services</c:v>
                </c:pt>
                <c:pt idx="25">
                  <c:v>College Web Site Navigation</c:v>
                </c:pt>
                <c:pt idx="26">
                  <c:v>Quality of Online Services</c:v>
                </c:pt>
                <c:pt idx="27">
                  <c:v>Academic Advising Service Quality</c:v>
                </c:pt>
                <c:pt idx="28">
                  <c:v>Admission to the College</c:v>
                </c:pt>
                <c:pt idx="29">
                  <c:v>Academic Advising Accuracy of Information</c:v>
                </c:pt>
                <c:pt idx="30">
                  <c:v>Campus Safety and Security</c:v>
                </c:pt>
                <c:pt idx="31">
                  <c:v>Registration for Classes</c:v>
                </c:pt>
                <c:pt idx="32">
                  <c:v>Overall Classroom Instructional Quality</c:v>
                </c:pt>
              </c:strCache>
            </c:strRef>
          </c:cat>
          <c:val>
            <c:numRef>
              <c:f>Chart1!$D$74:$D$106</c:f>
              <c:numCache>
                <c:formatCode>0.0</c:formatCode>
                <c:ptCount val="33"/>
                <c:pt idx="0">
                  <c:v>2.1515908937378203E-2</c:v>
                </c:pt>
                <c:pt idx="1">
                  <c:v>2.1515908937378203E-2</c:v>
                </c:pt>
                <c:pt idx="2">
                  <c:v>8.4065291037880741E-2</c:v>
                </c:pt>
                <c:pt idx="3">
                  <c:v>0.59777573950928709</c:v>
                </c:pt>
                <c:pt idx="4">
                  <c:v>0.81207729468598888</c:v>
                </c:pt>
                <c:pt idx="5">
                  <c:v>0.48882428940568534</c:v>
                </c:pt>
                <c:pt idx="6">
                  <c:v>0.74156914740300772</c:v>
                </c:pt>
                <c:pt idx="7">
                  <c:v>0.326599552572711</c:v>
                </c:pt>
                <c:pt idx="8">
                  <c:v>8.7175792507204086E-2</c:v>
                </c:pt>
                <c:pt idx="9">
                  <c:v>0.18360010495932944</c:v>
                </c:pt>
                <c:pt idx="10">
                  <c:v>0.18165533051015892</c:v>
                </c:pt>
                <c:pt idx="11">
                  <c:v>0.32208876394923269</c:v>
                </c:pt>
                <c:pt idx="12">
                  <c:v>4.7403395384828961E-2</c:v>
                </c:pt>
                <c:pt idx="13">
                  <c:v>0.19109095758869099</c:v>
                </c:pt>
                <c:pt idx="14">
                  <c:v>0.27633606810029665</c:v>
                </c:pt>
                <c:pt idx="15">
                  <c:v>-3.3763654419071365E-2</c:v>
                </c:pt>
                <c:pt idx="16">
                  <c:v>0.47803211390563272</c:v>
                </c:pt>
                <c:pt idx="17">
                  <c:v>2.4671908423427702E-2</c:v>
                </c:pt>
                <c:pt idx="18">
                  <c:v>2.4671908423427702E-2</c:v>
                </c:pt>
                <c:pt idx="19">
                  <c:v>0.37643008748770512</c:v>
                </c:pt>
                <c:pt idx="20">
                  <c:v>0.33916408668730647</c:v>
                </c:pt>
                <c:pt idx="21">
                  <c:v>0.61313640622908006</c:v>
                </c:pt>
                <c:pt idx="22">
                  <c:v>0.36781696921307017</c:v>
                </c:pt>
                <c:pt idx="23">
                  <c:v>0.43123731438949164</c:v>
                </c:pt>
                <c:pt idx="24">
                  <c:v>0.19842958459980053</c:v>
                </c:pt>
                <c:pt idx="25">
                  <c:v>0.44400762378189285</c:v>
                </c:pt>
                <c:pt idx="26">
                  <c:v>0.28797923733168584</c:v>
                </c:pt>
                <c:pt idx="27">
                  <c:v>0.91272009130663223</c:v>
                </c:pt>
                <c:pt idx="28">
                  <c:v>0.24867724867724661</c:v>
                </c:pt>
                <c:pt idx="29">
                  <c:v>0.96799666447667354</c:v>
                </c:pt>
                <c:pt idx="30">
                  <c:v>0.18705134029986148</c:v>
                </c:pt>
                <c:pt idx="31">
                  <c:v>0.37736036457116917</c:v>
                </c:pt>
                <c:pt idx="32">
                  <c:v>0.41928339227663525</c:v>
                </c:pt>
              </c:numCache>
            </c:numRef>
          </c:val>
          <c:extLst xmlns:c16r2="http://schemas.microsoft.com/office/drawing/2015/06/chart">
            <c:ext xmlns:c16="http://schemas.microsoft.com/office/drawing/2014/chart" uri="{C3380CC4-5D6E-409C-BE32-E72D297353CC}">
              <c16:uniqueId val="{00000002-DDBA-4809-96FD-06AEC3F75D7B}"/>
            </c:ext>
          </c:extLst>
        </c:ser>
        <c:dLbls>
          <c:showLegendKey val="0"/>
          <c:showVal val="0"/>
          <c:showCatName val="0"/>
          <c:showSerName val="0"/>
          <c:showPercent val="0"/>
          <c:showBubbleSize val="0"/>
        </c:dLbls>
        <c:gapWidth val="30"/>
        <c:overlap val="50"/>
        <c:axId val="104060800"/>
        <c:axId val="104059264"/>
      </c:barChart>
      <c:catAx>
        <c:axId val="10403545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04036992"/>
        <c:crosses val="autoZero"/>
        <c:auto val="1"/>
        <c:lblAlgn val="ctr"/>
        <c:lblOffset val="100"/>
        <c:noMultiLvlLbl val="0"/>
      </c:catAx>
      <c:valAx>
        <c:axId val="104036992"/>
        <c:scaling>
          <c:orientation val="minMax"/>
          <c:min val="0"/>
        </c:scaling>
        <c:delete val="0"/>
        <c:axPos val="b"/>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4035456"/>
        <c:crosses val="autoZero"/>
        <c:crossBetween val="between"/>
      </c:valAx>
      <c:valAx>
        <c:axId val="104059264"/>
        <c:scaling>
          <c:orientation val="minMax"/>
        </c:scaling>
        <c:delete val="1"/>
        <c:axPos val="t"/>
        <c:numFmt formatCode="###0.0" sourceLinked="1"/>
        <c:majorTickMark val="out"/>
        <c:minorTickMark val="none"/>
        <c:tickLblPos val="nextTo"/>
        <c:crossAx val="104060800"/>
        <c:crosses val="max"/>
        <c:crossBetween val="between"/>
      </c:valAx>
      <c:catAx>
        <c:axId val="104060800"/>
        <c:scaling>
          <c:orientation val="minMax"/>
        </c:scaling>
        <c:delete val="1"/>
        <c:axPos val="l"/>
        <c:numFmt formatCode="General" sourceLinked="1"/>
        <c:majorTickMark val="out"/>
        <c:minorTickMark val="none"/>
        <c:tickLblPos val="nextTo"/>
        <c:crossAx val="104059264"/>
        <c:crosses val="autoZero"/>
        <c:auto val="1"/>
        <c:lblAlgn val="ctr"/>
        <c:lblOffset val="100"/>
        <c:noMultiLvlLbl val="0"/>
      </c:catAx>
      <c:spPr>
        <a:noFill/>
        <a:ln w="25400">
          <a:noFill/>
        </a:ln>
        <a:effectLst/>
      </c:spPr>
    </c:plotArea>
    <c:legend>
      <c:legendPos val="t"/>
      <c:layout>
        <c:manualLayout>
          <c:xMode val="edge"/>
          <c:yMode val="edge"/>
          <c:x val="0.39595862469989118"/>
          <c:y val="8.4512891266166103E-3"/>
          <c:w val="0.39492807315306488"/>
          <c:h val="4.1318349660253925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D31A3-BC29-4F73-8389-2E4FDEFB539D}"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63BC0649-E527-4EFE-8917-D8A8C4770733}">
      <dgm:prSet phldrT="[Text]" custT="1"/>
      <dgm:spPr/>
      <dgm:t>
        <a:bodyPr/>
        <a:lstStyle/>
        <a:p>
          <a:r>
            <a:rPr lang="en-US" sz="2400" dirty="0"/>
            <a:t>Completer Survey</a:t>
          </a:r>
        </a:p>
        <a:p>
          <a:r>
            <a:rPr lang="en-US" sz="2400" dirty="0"/>
            <a:t>(91 Items)</a:t>
          </a:r>
          <a:endParaRPr lang="en-US" sz="1500" dirty="0"/>
        </a:p>
      </dgm:t>
    </dgm:pt>
    <dgm:pt modelId="{EF509ACE-E433-4F6B-8515-2FA5C046C1A8}" type="parTrans" cxnId="{AC6C8856-AC29-4B7E-AC02-8BA3AF615586}">
      <dgm:prSet/>
      <dgm:spPr/>
      <dgm:t>
        <a:bodyPr/>
        <a:lstStyle/>
        <a:p>
          <a:endParaRPr lang="en-US"/>
        </a:p>
      </dgm:t>
    </dgm:pt>
    <dgm:pt modelId="{C6EBFB02-CC7A-4F92-82F5-44E320F8286B}" type="sibTrans" cxnId="{AC6C8856-AC29-4B7E-AC02-8BA3AF615586}">
      <dgm:prSet/>
      <dgm:spPr/>
      <dgm:t>
        <a:bodyPr/>
        <a:lstStyle/>
        <a:p>
          <a:endParaRPr lang="en-US"/>
        </a:p>
      </dgm:t>
    </dgm:pt>
    <dgm:pt modelId="{C0834EB0-1551-45A7-BE6A-F1FA538B1D4F}">
      <dgm:prSet phldrT="[Text]" custT="1"/>
      <dgm:spPr/>
      <dgm:t>
        <a:bodyPr/>
        <a:lstStyle/>
        <a:p>
          <a:r>
            <a:rPr lang="en-US" sz="1800" dirty="0"/>
            <a:t>Perceptions of Learning Outcomes </a:t>
          </a:r>
        </a:p>
        <a:p>
          <a:r>
            <a:rPr lang="en-US" sz="1800" dirty="0"/>
            <a:t>(58 Items)</a:t>
          </a:r>
        </a:p>
      </dgm:t>
    </dgm:pt>
    <dgm:pt modelId="{904D1862-2187-4E9B-983E-535B4EDD89A9}" type="parTrans" cxnId="{84176EA5-32B1-4F09-84F3-A926EC72293C}">
      <dgm:prSet/>
      <dgm:spPr/>
      <dgm:t>
        <a:bodyPr/>
        <a:lstStyle/>
        <a:p>
          <a:endParaRPr lang="en-US"/>
        </a:p>
      </dgm:t>
    </dgm:pt>
    <dgm:pt modelId="{15366ECF-7D84-4901-BE42-BAC8FF7F5782}" type="sibTrans" cxnId="{84176EA5-32B1-4F09-84F3-A926EC72293C}">
      <dgm:prSet/>
      <dgm:spPr/>
      <dgm:t>
        <a:bodyPr/>
        <a:lstStyle/>
        <a:p>
          <a:endParaRPr lang="en-US"/>
        </a:p>
      </dgm:t>
    </dgm:pt>
    <dgm:pt modelId="{D961CFCA-3C79-4250-BDF1-AC7846BB950E}">
      <dgm:prSet phldrT="[Text]" custT="1"/>
      <dgm:spPr/>
      <dgm:t>
        <a:bodyPr/>
        <a:lstStyle/>
        <a:p>
          <a:r>
            <a:rPr lang="en-US" sz="1800" dirty="0"/>
            <a:t>Perceptions of Learning Support Environment</a:t>
          </a:r>
        </a:p>
        <a:p>
          <a:r>
            <a:rPr lang="en-US" sz="1800" dirty="0"/>
            <a:t>(33 Items)</a:t>
          </a:r>
          <a:endParaRPr lang="en-US" sz="1500" dirty="0"/>
        </a:p>
      </dgm:t>
    </dgm:pt>
    <dgm:pt modelId="{521E8E21-B89C-4016-8E40-DA0BF6863F98}" type="parTrans" cxnId="{E393F791-AC6E-441B-96F3-35EABEA898C6}">
      <dgm:prSet/>
      <dgm:spPr/>
      <dgm:t>
        <a:bodyPr/>
        <a:lstStyle/>
        <a:p>
          <a:endParaRPr lang="en-US"/>
        </a:p>
      </dgm:t>
    </dgm:pt>
    <dgm:pt modelId="{C05570B8-B2E6-4FFC-A4D7-52DA916B7BE8}" type="sibTrans" cxnId="{E393F791-AC6E-441B-96F3-35EABEA898C6}">
      <dgm:prSet/>
      <dgm:spPr/>
      <dgm:t>
        <a:bodyPr/>
        <a:lstStyle/>
        <a:p>
          <a:endParaRPr lang="en-US"/>
        </a:p>
      </dgm:t>
    </dgm:pt>
    <dgm:pt modelId="{A8D4D100-FF37-46B0-B0D9-7C709D770535}">
      <dgm:prSet custT="1"/>
      <dgm:spPr>
        <a:solidFill>
          <a:srgbClr val="00B050"/>
        </a:solidFill>
      </dgm:spPr>
      <dgm:t>
        <a:bodyPr/>
        <a:lstStyle/>
        <a:p>
          <a:endParaRPr lang="en-US" sz="1600" dirty="0"/>
        </a:p>
        <a:p>
          <a:r>
            <a:rPr lang="en-US" sz="1600" dirty="0"/>
            <a:t>All Completers </a:t>
          </a:r>
        </a:p>
        <a:p>
          <a:r>
            <a:rPr lang="en-US" sz="1600" dirty="0"/>
            <a:t>(8 Items)</a:t>
          </a:r>
        </a:p>
        <a:p>
          <a:endParaRPr lang="en-US" sz="1200" dirty="0"/>
        </a:p>
      </dgm:t>
    </dgm:pt>
    <dgm:pt modelId="{4C4F17FC-F45F-4A67-866A-85017E682603}" type="parTrans" cxnId="{90070033-FD4B-4DEE-955C-58F3C907718B}">
      <dgm:prSet/>
      <dgm:spPr/>
      <dgm:t>
        <a:bodyPr/>
        <a:lstStyle/>
        <a:p>
          <a:endParaRPr lang="en-US"/>
        </a:p>
      </dgm:t>
    </dgm:pt>
    <dgm:pt modelId="{3EA136ED-2C06-40B0-931C-5DA890BF1D01}" type="sibTrans" cxnId="{90070033-FD4B-4DEE-955C-58F3C907718B}">
      <dgm:prSet/>
      <dgm:spPr/>
      <dgm:t>
        <a:bodyPr/>
        <a:lstStyle/>
        <a:p>
          <a:endParaRPr lang="en-US"/>
        </a:p>
      </dgm:t>
    </dgm:pt>
    <dgm:pt modelId="{527AE4A8-E5C0-4FFB-A53D-CE367D0BE080}">
      <dgm:prSet custT="1"/>
      <dgm:spPr>
        <a:solidFill>
          <a:srgbClr val="002060"/>
        </a:solidFill>
      </dgm:spPr>
      <dgm:t>
        <a:bodyPr/>
        <a:lstStyle/>
        <a:p>
          <a:endParaRPr lang="en-US" sz="1600" dirty="0"/>
        </a:p>
        <a:p>
          <a:r>
            <a:rPr lang="en-US" sz="1600" dirty="0"/>
            <a:t>AAS/Certificate</a:t>
          </a:r>
        </a:p>
        <a:p>
          <a:r>
            <a:rPr lang="en-US" sz="1600" dirty="0"/>
            <a:t>(25 Items)</a:t>
          </a:r>
          <a:endParaRPr lang="en-US" sz="1400" dirty="0"/>
        </a:p>
        <a:p>
          <a:endParaRPr lang="en-US" sz="1200" dirty="0"/>
        </a:p>
      </dgm:t>
    </dgm:pt>
    <dgm:pt modelId="{701E6866-F290-44F8-B914-CE2EC5DC1218}" type="parTrans" cxnId="{6A79F205-A3EB-4FB8-A88E-38869E072FB2}">
      <dgm:prSet/>
      <dgm:spPr/>
      <dgm:t>
        <a:bodyPr/>
        <a:lstStyle/>
        <a:p>
          <a:endParaRPr lang="en-US"/>
        </a:p>
      </dgm:t>
    </dgm:pt>
    <dgm:pt modelId="{67F45320-F3D3-42ED-A577-302D9C16CD1E}" type="sibTrans" cxnId="{6A79F205-A3EB-4FB8-A88E-38869E072FB2}">
      <dgm:prSet/>
      <dgm:spPr/>
      <dgm:t>
        <a:bodyPr/>
        <a:lstStyle/>
        <a:p>
          <a:endParaRPr lang="en-US"/>
        </a:p>
      </dgm:t>
    </dgm:pt>
    <dgm:pt modelId="{3E76DC61-A6A0-4CA4-8BA1-905B38898ED4}">
      <dgm:prSet custT="1"/>
      <dgm:spPr>
        <a:solidFill>
          <a:srgbClr val="FF0000"/>
        </a:solidFill>
      </dgm:spPr>
      <dgm:t>
        <a:bodyPr/>
        <a:lstStyle/>
        <a:p>
          <a:endParaRPr lang="en-US" sz="1600" dirty="0"/>
        </a:p>
        <a:p>
          <a:r>
            <a:rPr lang="en-US" sz="1600" dirty="0"/>
            <a:t>Any Associates/Core</a:t>
          </a:r>
        </a:p>
        <a:p>
          <a:r>
            <a:rPr lang="en-US" sz="1600" dirty="0"/>
            <a:t>(15 Items)</a:t>
          </a:r>
          <a:endParaRPr lang="en-US" sz="1400" dirty="0"/>
        </a:p>
        <a:p>
          <a:endParaRPr lang="en-US" sz="1500" dirty="0"/>
        </a:p>
      </dgm:t>
    </dgm:pt>
    <dgm:pt modelId="{F64B0576-C467-48FE-A8AF-1E85C208053C}" type="parTrans" cxnId="{377879DA-09BA-4AD3-B1AE-D2D3A737AB1B}">
      <dgm:prSet/>
      <dgm:spPr/>
      <dgm:t>
        <a:bodyPr/>
        <a:lstStyle/>
        <a:p>
          <a:endParaRPr lang="en-US"/>
        </a:p>
      </dgm:t>
    </dgm:pt>
    <dgm:pt modelId="{22A00A9C-D329-46F6-A6E4-F055A6F1C5B7}" type="sibTrans" cxnId="{377879DA-09BA-4AD3-B1AE-D2D3A737AB1B}">
      <dgm:prSet/>
      <dgm:spPr/>
      <dgm:t>
        <a:bodyPr/>
        <a:lstStyle/>
        <a:p>
          <a:endParaRPr lang="en-US"/>
        </a:p>
      </dgm:t>
    </dgm:pt>
    <dgm:pt modelId="{D7DA0AE9-1BA3-4E20-97EE-81CA9E8B0703}">
      <dgm:prSet custT="1"/>
      <dgm:spPr/>
      <dgm:t>
        <a:bodyPr/>
        <a:lstStyle/>
        <a:p>
          <a:r>
            <a:rPr lang="en-US" sz="1800" dirty="0"/>
            <a:t>Importance/Satisfaction Rating (33 Items)</a:t>
          </a:r>
        </a:p>
      </dgm:t>
    </dgm:pt>
    <dgm:pt modelId="{04B29520-C895-46A4-B675-C4BEB27A6CC2}" type="parTrans" cxnId="{48838BCE-6F77-4662-B4A3-C516679B8734}">
      <dgm:prSet/>
      <dgm:spPr/>
      <dgm:t>
        <a:bodyPr/>
        <a:lstStyle/>
        <a:p>
          <a:endParaRPr lang="en-US"/>
        </a:p>
      </dgm:t>
    </dgm:pt>
    <dgm:pt modelId="{2F3C5CC0-0E78-4EE2-A7FD-8D2ECC6950B9}" type="sibTrans" cxnId="{48838BCE-6F77-4662-B4A3-C516679B8734}">
      <dgm:prSet/>
      <dgm:spPr/>
      <dgm:t>
        <a:bodyPr/>
        <a:lstStyle/>
        <a:p>
          <a:endParaRPr lang="en-US"/>
        </a:p>
      </dgm:t>
    </dgm:pt>
    <dgm:pt modelId="{55FE8BCE-6CF1-45A5-8FAA-B6C3AB51CC71}">
      <dgm:prSet/>
      <dgm:spPr/>
      <dgm:t>
        <a:bodyPr/>
        <a:lstStyle/>
        <a:p>
          <a:r>
            <a:rPr lang="en-US" dirty="0"/>
            <a:t>Additional Support Areas</a:t>
          </a:r>
        </a:p>
        <a:p>
          <a:r>
            <a:rPr lang="en-US" dirty="0"/>
            <a:t>(10 spaces)</a:t>
          </a:r>
        </a:p>
      </dgm:t>
    </dgm:pt>
    <dgm:pt modelId="{AEBAE597-BCB2-48DF-A011-C38E79DA7CF2}" type="parTrans" cxnId="{4BE8A009-142E-4502-A7B0-CAF848F3247B}">
      <dgm:prSet/>
      <dgm:spPr/>
      <dgm:t>
        <a:bodyPr/>
        <a:lstStyle/>
        <a:p>
          <a:endParaRPr lang="en-US"/>
        </a:p>
      </dgm:t>
    </dgm:pt>
    <dgm:pt modelId="{4B1A2D7E-E04E-41E2-8CB3-C94EFD02F6CC}" type="sibTrans" cxnId="{4BE8A009-142E-4502-A7B0-CAF848F3247B}">
      <dgm:prSet/>
      <dgm:spPr/>
      <dgm:t>
        <a:bodyPr/>
        <a:lstStyle/>
        <a:p>
          <a:endParaRPr lang="en-US"/>
        </a:p>
      </dgm:t>
    </dgm:pt>
    <dgm:pt modelId="{BD71FEF9-28B8-4E83-9241-5826359A2373}">
      <dgm:prSet custT="1"/>
      <dgm:spPr>
        <a:solidFill>
          <a:schemeClr val="accent4">
            <a:lumMod val="50000"/>
          </a:schemeClr>
        </a:solidFill>
      </dgm:spPr>
      <dgm:t>
        <a:bodyPr/>
        <a:lstStyle/>
        <a:p>
          <a:endParaRPr lang="en-US" sz="1600" dirty="0"/>
        </a:p>
        <a:p>
          <a:r>
            <a:rPr lang="en-US" sz="1600" dirty="0"/>
            <a:t>AA/AS/Core</a:t>
          </a:r>
        </a:p>
        <a:p>
          <a:r>
            <a:rPr lang="en-US" sz="1600" dirty="0"/>
            <a:t>(10 Items)</a:t>
          </a:r>
          <a:endParaRPr lang="en-US" sz="1400" dirty="0"/>
        </a:p>
        <a:p>
          <a:endParaRPr lang="en-US" sz="1500" dirty="0"/>
        </a:p>
      </dgm:t>
    </dgm:pt>
    <dgm:pt modelId="{E156A39B-AC32-448C-8F79-645A67E9D923}" type="parTrans" cxnId="{4C65E854-C2E8-4333-8502-C7132ABC8B14}">
      <dgm:prSet/>
      <dgm:spPr/>
      <dgm:t>
        <a:bodyPr/>
        <a:lstStyle/>
        <a:p>
          <a:endParaRPr lang="en-US"/>
        </a:p>
      </dgm:t>
    </dgm:pt>
    <dgm:pt modelId="{B5741B11-9EB1-427F-AC06-68DDBAE03FD4}" type="sibTrans" cxnId="{4C65E854-C2E8-4333-8502-C7132ABC8B14}">
      <dgm:prSet/>
      <dgm:spPr/>
      <dgm:t>
        <a:bodyPr/>
        <a:lstStyle/>
        <a:p>
          <a:endParaRPr lang="en-US"/>
        </a:p>
      </dgm:t>
    </dgm:pt>
    <dgm:pt modelId="{005C03AD-F80C-4411-88D4-99DCCE11393B}" type="pres">
      <dgm:prSet presAssocID="{293D31A3-BC29-4F73-8389-2E4FDEFB539D}" presName="mainComposite" presStyleCnt="0">
        <dgm:presLayoutVars>
          <dgm:chPref val="1"/>
          <dgm:dir/>
          <dgm:animOne val="branch"/>
          <dgm:animLvl val="lvl"/>
          <dgm:resizeHandles val="exact"/>
        </dgm:presLayoutVars>
      </dgm:prSet>
      <dgm:spPr/>
      <dgm:t>
        <a:bodyPr/>
        <a:lstStyle/>
        <a:p>
          <a:endParaRPr lang="en-US"/>
        </a:p>
      </dgm:t>
    </dgm:pt>
    <dgm:pt modelId="{9292142E-3E70-4A47-9B66-29AD32E76519}" type="pres">
      <dgm:prSet presAssocID="{293D31A3-BC29-4F73-8389-2E4FDEFB539D}" presName="hierFlow" presStyleCnt="0"/>
      <dgm:spPr/>
    </dgm:pt>
    <dgm:pt modelId="{83DF7F05-8771-4510-9BC6-7832CC7249CB}" type="pres">
      <dgm:prSet presAssocID="{293D31A3-BC29-4F73-8389-2E4FDEFB539D}" presName="hierChild1" presStyleCnt="0">
        <dgm:presLayoutVars>
          <dgm:chPref val="1"/>
          <dgm:animOne val="branch"/>
          <dgm:animLvl val="lvl"/>
        </dgm:presLayoutVars>
      </dgm:prSet>
      <dgm:spPr/>
    </dgm:pt>
    <dgm:pt modelId="{54282520-1CAB-481A-B9F3-FE3004A9D23E}" type="pres">
      <dgm:prSet presAssocID="{63BC0649-E527-4EFE-8917-D8A8C4770733}" presName="Name14" presStyleCnt="0"/>
      <dgm:spPr/>
    </dgm:pt>
    <dgm:pt modelId="{FB608BAD-0136-4E6B-B130-F6D303F10742}" type="pres">
      <dgm:prSet presAssocID="{63BC0649-E527-4EFE-8917-D8A8C4770733}" presName="level1Shape" presStyleLbl="node0" presStyleIdx="0" presStyleCnt="1" custScaleX="218240" custScaleY="176385" custLinFactNeighborX="-1784" custLinFactNeighborY="-65599">
        <dgm:presLayoutVars>
          <dgm:chPref val="3"/>
        </dgm:presLayoutVars>
      </dgm:prSet>
      <dgm:spPr/>
      <dgm:t>
        <a:bodyPr/>
        <a:lstStyle/>
        <a:p>
          <a:endParaRPr lang="en-US"/>
        </a:p>
      </dgm:t>
    </dgm:pt>
    <dgm:pt modelId="{EF1BB5F3-DB92-4378-8BE6-420FAE05567C}" type="pres">
      <dgm:prSet presAssocID="{63BC0649-E527-4EFE-8917-D8A8C4770733}" presName="hierChild2" presStyleCnt="0"/>
      <dgm:spPr/>
    </dgm:pt>
    <dgm:pt modelId="{D0325E38-F354-4D19-AA51-640B2089AC7D}" type="pres">
      <dgm:prSet presAssocID="{904D1862-2187-4E9B-983E-535B4EDD89A9}" presName="Name19" presStyleLbl="parChTrans1D2" presStyleIdx="0" presStyleCnt="2"/>
      <dgm:spPr/>
      <dgm:t>
        <a:bodyPr/>
        <a:lstStyle/>
        <a:p>
          <a:endParaRPr lang="en-US"/>
        </a:p>
      </dgm:t>
    </dgm:pt>
    <dgm:pt modelId="{52CE72CB-E685-424D-A9F7-DC20FD6B11B4}" type="pres">
      <dgm:prSet presAssocID="{C0834EB0-1551-45A7-BE6A-F1FA538B1D4F}" presName="Name21" presStyleCnt="0"/>
      <dgm:spPr/>
    </dgm:pt>
    <dgm:pt modelId="{5ACBF65A-E041-4098-9BAC-7324D1D7CF4B}" type="pres">
      <dgm:prSet presAssocID="{C0834EB0-1551-45A7-BE6A-F1FA538B1D4F}" presName="level2Shape" presStyleLbl="node2" presStyleIdx="0" presStyleCnt="2" custScaleX="215886" custScaleY="150829" custLinFactNeighborX="1785" custLinFactNeighborY="-18738"/>
      <dgm:spPr/>
      <dgm:t>
        <a:bodyPr/>
        <a:lstStyle/>
        <a:p>
          <a:endParaRPr lang="en-US"/>
        </a:p>
      </dgm:t>
    </dgm:pt>
    <dgm:pt modelId="{12414084-302A-4B8B-B95B-784A0346E8AA}" type="pres">
      <dgm:prSet presAssocID="{C0834EB0-1551-45A7-BE6A-F1FA538B1D4F}" presName="hierChild3" presStyleCnt="0"/>
      <dgm:spPr/>
    </dgm:pt>
    <dgm:pt modelId="{8FC8E604-0510-4748-B6B0-4F071CDA4104}" type="pres">
      <dgm:prSet presAssocID="{4C4F17FC-F45F-4A67-866A-85017E682603}" presName="Name19" presStyleLbl="parChTrans1D3" presStyleIdx="0" presStyleCnt="6"/>
      <dgm:spPr/>
      <dgm:t>
        <a:bodyPr/>
        <a:lstStyle/>
        <a:p>
          <a:endParaRPr lang="en-US"/>
        </a:p>
      </dgm:t>
    </dgm:pt>
    <dgm:pt modelId="{6921228F-26F4-4262-A200-D0C92D703C28}" type="pres">
      <dgm:prSet presAssocID="{A8D4D100-FF37-46B0-B0D9-7C709D770535}" presName="Name21" presStyleCnt="0"/>
      <dgm:spPr/>
    </dgm:pt>
    <dgm:pt modelId="{B04C3CC8-A1B5-4CC0-AC30-246035B1615C}" type="pres">
      <dgm:prSet presAssocID="{A8D4D100-FF37-46B0-B0D9-7C709D770535}" presName="level2Shape" presStyleLbl="node3" presStyleIdx="0" presStyleCnt="6" custScaleX="153428" custScaleY="130665" custLinFactNeighborX="533" custLinFactNeighborY="53537"/>
      <dgm:spPr/>
      <dgm:t>
        <a:bodyPr/>
        <a:lstStyle/>
        <a:p>
          <a:endParaRPr lang="en-US"/>
        </a:p>
      </dgm:t>
    </dgm:pt>
    <dgm:pt modelId="{2E368763-56B5-4984-9FC9-83C010CED2A0}" type="pres">
      <dgm:prSet presAssocID="{A8D4D100-FF37-46B0-B0D9-7C709D770535}" presName="hierChild3" presStyleCnt="0"/>
      <dgm:spPr/>
    </dgm:pt>
    <dgm:pt modelId="{9527CEF4-AA63-4DD7-A37E-FB7B488081C6}" type="pres">
      <dgm:prSet presAssocID="{701E6866-F290-44F8-B914-CE2EC5DC1218}" presName="Name19" presStyleLbl="parChTrans1D3" presStyleIdx="1" presStyleCnt="6"/>
      <dgm:spPr/>
      <dgm:t>
        <a:bodyPr/>
        <a:lstStyle/>
        <a:p>
          <a:endParaRPr lang="en-US"/>
        </a:p>
      </dgm:t>
    </dgm:pt>
    <dgm:pt modelId="{3EE5B86C-9B9A-472D-A91E-48436AD9BD54}" type="pres">
      <dgm:prSet presAssocID="{527AE4A8-E5C0-4FFB-A53D-CE367D0BE080}" presName="Name21" presStyleCnt="0"/>
      <dgm:spPr/>
    </dgm:pt>
    <dgm:pt modelId="{2FE0DF75-CD35-4484-A53C-A070F45086C7}" type="pres">
      <dgm:prSet presAssocID="{527AE4A8-E5C0-4FFB-A53D-CE367D0BE080}" presName="level2Shape" presStyleLbl="node3" presStyleIdx="1" presStyleCnt="6" custScaleX="149109" custScaleY="130287" custLinFactNeighborX="-2678" custLinFactNeighborY="53537"/>
      <dgm:spPr/>
      <dgm:t>
        <a:bodyPr/>
        <a:lstStyle/>
        <a:p>
          <a:endParaRPr lang="en-US"/>
        </a:p>
      </dgm:t>
    </dgm:pt>
    <dgm:pt modelId="{72602EEA-F47F-46BB-89B8-1169B821B531}" type="pres">
      <dgm:prSet presAssocID="{527AE4A8-E5C0-4FFB-A53D-CE367D0BE080}" presName="hierChild3" presStyleCnt="0"/>
      <dgm:spPr/>
    </dgm:pt>
    <dgm:pt modelId="{F7B9D913-D07B-40DE-A62E-83FDF8B0133A}" type="pres">
      <dgm:prSet presAssocID="{F64B0576-C467-48FE-A8AF-1E85C208053C}" presName="Name19" presStyleLbl="parChTrans1D3" presStyleIdx="2" presStyleCnt="6"/>
      <dgm:spPr/>
      <dgm:t>
        <a:bodyPr/>
        <a:lstStyle/>
        <a:p>
          <a:endParaRPr lang="en-US"/>
        </a:p>
      </dgm:t>
    </dgm:pt>
    <dgm:pt modelId="{FA207E8E-7422-4C4D-974B-8FE8C43747A4}" type="pres">
      <dgm:prSet presAssocID="{3E76DC61-A6A0-4CA4-8BA1-905B38898ED4}" presName="Name21" presStyleCnt="0"/>
      <dgm:spPr/>
    </dgm:pt>
    <dgm:pt modelId="{C7B957F2-A1CF-4ABA-8C83-D79E472A2444}" type="pres">
      <dgm:prSet presAssocID="{3E76DC61-A6A0-4CA4-8BA1-905B38898ED4}" presName="level2Shape" presStyleLbl="node3" presStyleIdx="2" presStyleCnt="6" custScaleX="154850" custScaleY="126507" custLinFactNeighborX="-2678" custLinFactNeighborY="53537"/>
      <dgm:spPr/>
      <dgm:t>
        <a:bodyPr/>
        <a:lstStyle/>
        <a:p>
          <a:endParaRPr lang="en-US"/>
        </a:p>
      </dgm:t>
    </dgm:pt>
    <dgm:pt modelId="{F3F70ED0-FC6F-442A-82EE-42D37927E6E8}" type="pres">
      <dgm:prSet presAssocID="{3E76DC61-A6A0-4CA4-8BA1-905B38898ED4}" presName="hierChild3" presStyleCnt="0"/>
      <dgm:spPr/>
    </dgm:pt>
    <dgm:pt modelId="{932A67C1-5DA3-4B17-93FC-AD582CC42969}" type="pres">
      <dgm:prSet presAssocID="{E156A39B-AC32-448C-8F79-645A67E9D923}" presName="Name19" presStyleLbl="parChTrans1D3" presStyleIdx="3" presStyleCnt="6"/>
      <dgm:spPr/>
      <dgm:t>
        <a:bodyPr/>
        <a:lstStyle/>
        <a:p>
          <a:endParaRPr lang="en-US"/>
        </a:p>
      </dgm:t>
    </dgm:pt>
    <dgm:pt modelId="{1DDBBCA9-FD83-4BA7-886C-C3AF49B9AC8B}" type="pres">
      <dgm:prSet presAssocID="{BD71FEF9-28B8-4E83-9241-5826359A2373}" presName="Name21" presStyleCnt="0"/>
      <dgm:spPr/>
    </dgm:pt>
    <dgm:pt modelId="{BBAE2810-9052-4E8D-BE8F-DC9084250291}" type="pres">
      <dgm:prSet presAssocID="{BD71FEF9-28B8-4E83-9241-5826359A2373}" presName="level2Shape" presStyleLbl="node3" presStyleIdx="3" presStyleCnt="6" custScaleX="137897" custScaleY="127907" custLinFactNeighborX="-2012" custLinFactNeighborY="53537"/>
      <dgm:spPr/>
      <dgm:t>
        <a:bodyPr/>
        <a:lstStyle/>
        <a:p>
          <a:endParaRPr lang="en-US"/>
        </a:p>
      </dgm:t>
    </dgm:pt>
    <dgm:pt modelId="{6AB253B7-38AA-4387-95E0-CA032AB0D37F}" type="pres">
      <dgm:prSet presAssocID="{BD71FEF9-28B8-4E83-9241-5826359A2373}" presName="hierChild3" presStyleCnt="0"/>
      <dgm:spPr/>
    </dgm:pt>
    <dgm:pt modelId="{6AC8BDCD-60C7-47E9-AD91-EF83122E1F93}" type="pres">
      <dgm:prSet presAssocID="{521E8E21-B89C-4016-8E40-DA0BF6863F98}" presName="Name19" presStyleLbl="parChTrans1D2" presStyleIdx="1" presStyleCnt="2"/>
      <dgm:spPr/>
      <dgm:t>
        <a:bodyPr/>
        <a:lstStyle/>
        <a:p>
          <a:endParaRPr lang="en-US"/>
        </a:p>
      </dgm:t>
    </dgm:pt>
    <dgm:pt modelId="{A489F028-D9AB-408D-8D81-D0D4011267D9}" type="pres">
      <dgm:prSet presAssocID="{D961CFCA-3C79-4250-BDF1-AC7846BB950E}" presName="Name21" presStyleCnt="0"/>
      <dgm:spPr/>
    </dgm:pt>
    <dgm:pt modelId="{246726BB-E39E-4E63-9D9F-CD8E55D99106}" type="pres">
      <dgm:prSet presAssocID="{D961CFCA-3C79-4250-BDF1-AC7846BB950E}" presName="level2Shape" presStyleLbl="node2" presStyleIdx="1" presStyleCnt="2" custScaleX="254934" custScaleY="163903" custLinFactNeighborY="-20076"/>
      <dgm:spPr/>
      <dgm:t>
        <a:bodyPr/>
        <a:lstStyle/>
        <a:p>
          <a:endParaRPr lang="en-US"/>
        </a:p>
      </dgm:t>
    </dgm:pt>
    <dgm:pt modelId="{AA2B8068-6816-4D73-8C4C-280A75DF5E32}" type="pres">
      <dgm:prSet presAssocID="{D961CFCA-3C79-4250-BDF1-AC7846BB950E}" presName="hierChild3" presStyleCnt="0"/>
      <dgm:spPr/>
    </dgm:pt>
    <dgm:pt modelId="{439807B3-2392-42A8-B84C-B10F99E3A845}" type="pres">
      <dgm:prSet presAssocID="{04B29520-C895-46A4-B675-C4BEB27A6CC2}" presName="Name19" presStyleLbl="parChTrans1D3" presStyleIdx="4" presStyleCnt="6"/>
      <dgm:spPr/>
      <dgm:t>
        <a:bodyPr/>
        <a:lstStyle/>
        <a:p>
          <a:endParaRPr lang="en-US"/>
        </a:p>
      </dgm:t>
    </dgm:pt>
    <dgm:pt modelId="{B0EC85FF-D392-41B8-8F34-844F4B4063BA}" type="pres">
      <dgm:prSet presAssocID="{D7DA0AE9-1BA3-4E20-97EE-81CA9E8B0703}" presName="Name21" presStyleCnt="0"/>
      <dgm:spPr/>
    </dgm:pt>
    <dgm:pt modelId="{AD18720F-C5E2-4F2C-B2D5-1C02BD3A0270}" type="pres">
      <dgm:prSet presAssocID="{D7DA0AE9-1BA3-4E20-97EE-81CA9E8B0703}" presName="level2Shape" presStyleLbl="node3" presStyleIdx="4" presStyleCnt="6" custScaleX="252429" custScaleY="125416" custLinFactNeighborX="-1785" custLinFactNeighborY="69598"/>
      <dgm:spPr/>
      <dgm:t>
        <a:bodyPr/>
        <a:lstStyle/>
        <a:p>
          <a:endParaRPr lang="en-US"/>
        </a:p>
      </dgm:t>
    </dgm:pt>
    <dgm:pt modelId="{88073F04-18EA-4DB3-B3AE-5BD6C57F88C7}" type="pres">
      <dgm:prSet presAssocID="{D7DA0AE9-1BA3-4E20-97EE-81CA9E8B0703}" presName="hierChild3" presStyleCnt="0"/>
      <dgm:spPr/>
    </dgm:pt>
    <dgm:pt modelId="{25197328-F17B-4A48-A05E-51389885DB6E}" type="pres">
      <dgm:prSet presAssocID="{AEBAE597-BCB2-48DF-A011-C38E79DA7CF2}" presName="Name19" presStyleLbl="parChTrans1D3" presStyleIdx="5" presStyleCnt="6"/>
      <dgm:spPr/>
      <dgm:t>
        <a:bodyPr/>
        <a:lstStyle/>
        <a:p>
          <a:endParaRPr lang="en-US"/>
        </a:p>
      </dgm:t>
    </dgm:pt>
    <dgm:pt modelId="{AAABEBF4-FF04-4EC2-99CB-9311C6D47D3E}" type="pres">
      <dgm:prSet presAssocID="{55FE8BCE-6CF1-45A5-8FAA-B6C3AB51CC71}" presName="Name21" presStyleCnt="0"/>
      <dgm:spPr/>
    </dgm:pt>
    <dgm:pt modelId="{AC9A98DA-122D-43D0-9B7F-C9EF26BB7972}" type="pres">
      <dgm:prSet presAssocID="{55FE8BCE-6CF1-45A5-8FAA-B6C3AB51CC71}" presName="level2Shape" presStyleLbl="node3" presStyleIdx="5" presStyleCnt="6" custScaleX="141401" custScaleY="129143" custLinFactNeighborX="-1785" custLinFactNeighborY="69598"/>
      <dgm:spPr/>
      <dgm:t>
        <a:bodyPr/>
        <a:lstStyle/>
        <a:p>
          <a:endParaRPr lang="en-US"/>
        </a:p>
      </dgm:t>
    </dgm:pt>
    <dgm:pt modelId="{3268877F-0A9D-4471-B82E-986319CF8D7D}" type="pres">
      <dgm:prSet presAssocID="{55FE8BCE-6CF1-45A5-8FAA-B6C3AB51CC71}" presName="hierChild3" presStyleCnt="0"/>
      <dgm:spPr/>
    </dgm:pt>
    <dgm:pt modelId="{8C6FA42E-E857-4054-94A0-BA07B6170D76}" type="pres">
      <dgm:prSet presAssocID="{293D31A3-BC29-4F73-8389-2E4FDEFB539D}" presName="bgShapesFlow" presStyleCnt="0"/>
      <dgm:spPr/>
    </dgm:pt>
  </dgm:ptLst>
  <dgm:cxnLst>
    <dgm:cxn modelId="{BFF983DD-21AC-4AC2-9D4F-ED3820568834}" type="presOf" srcId="{C0834EB0-1551-45A7-BE6A-F1FA538B1D4F}" destId="{5ACBF65A-E041-4098-9BAC-7324D1D7CF4B}" srcOrd="0" destOrd="0" presId="urn:microsoft.com/office/officeart/2005/8/layout/hierarchy6"/>
    <dgm:cxn modelId="{9027A362-35BC-40D8-9E77-34B5F3E5F1E2}" type="presOf" srcId="{63BC0649-E527-4EFE-8917-D8A8C4770733}" destId="{FB608BAD-0136-4E6B-B130-F6D303F10742}" srcOrd="0" destOrd="0" presId="urn:microsoft.com/office/officeart/2005/8/layout/hierarchy6"/>
    <dgm:cxn modelId="{B963B7DD-095F-4D82-B244-334FE5DE5BC8}" type="presOf" srcId="{D961CFCA-3C79-4250-BDF1-AC7846BB950E}" destId="{246726BB-E39E-4E63-9D9F-CD8E55D99106}" srcOrd="0" destOrd="0" presId="urn:microsoft.com/office/officeart/2005/8/layout/hierarchy6"/>
    <dgm:cxn modelId="{E393F791-AC6E-441B-96F3-35EABEA898C6}" srcId="{63BC0649-E527-4EFE-8917-D8A8C4770733}" destId="{D961CFCA-3C79-4250-BDF1-AC7846BB950E}" srcOrd="1" destOrd="0" parTransId="{521E8E21-B89C-4016-8E40-DA0BF6863F98}" sibTransId="{C05570B8-B2E6-4FFC-A4D7-52DA916B7BE8}"/>
    <dgm:cxn modelId="{D68D7A49-6358-4EE5-8E94-53EAF39DA3B9}" type="presOf" srcId="{527AE4A8-E5C0-4FFB-A53D-CE367D0BE080}" destId="{2FE0DF75-CD35-4484-A53C-A070F45086C7}" srcOrd="0" destOrd="0" presId="urn:microsoft.com/office/officeart/2005/8/layout/hierarchy6"/>
    <dgm:cxn modelId="{90070033-FD4B-4DEE-955C-58F3C907718B}" srcId="{C0834EB0-1551-45A7-BE6A-F1FA538B1D4F}" destId="{A8D4D100-FF37-46B0-B0D9-7C709D770535}" srcOrd="0" destOrd="0" parTransId="{4C4F17FC-F45F-4A67-866A-85017E682603}" sibTransId="{3EA136ED-2C06-40B0-931C-5DA890BF1D01}"/>
    <dgm:cxn modelId="{033CD2F6-7BE1-4045-854E-A240588CAB20}" type="presOf" srcId="{D7DA0AE9-1BA3-4E20-97EE-81CA9E8B0703}" destId="{AD18720F-C5E2-4F2C-B2D5-1C02BD3A0270}" srcOrd="0" destOrd="0" presId="urn:microsoft.com/office/officeart/2005/8/layout/hierarchy6"/>
    <dgm:cxn modelId="{84176EA5-32B1-4F09-84F3-A926EC72293C}" srcId="{63BC0649-E527-4EFE-8917-D8A8C4770733}" destId="{C0834EB0-1551-45A7-BE6A-F1FA538B1D4F}" srcOrd="0" destOrd="0" parTransId="{904D1862-2187-4E9B-983E-535B4EDD89A9}" sibTransId="{15366ECF-7D84-4901-BE42-BAC8FF7F5782}"/>
    <dgm:cxn modelId="{4C65E854-C2E8-4333-8502-C7132ABC8B14}" srcId="{C0834EB0-1551-45A7-BE6A-F1FA538B1D4F}" destId="{BD71FEF9-28B8-4E83-9241-5826359A2373}" srcOrd="3" destOrd="0" parTransId="{E156A39B-AC32-448C-8F79-645A67E9D923}" sibTransId="{B5741B11-9EB1-427F-AC06-68DDBAE03FD4}"/>
    <dgm:cxn modelId="{AB0D3E24-BA63-4F8A-8259-E6C6AF46A20A}" type="presOf" srcId="{904D1862-2187-4E9B-983E-535B4EDD89A9}" destId="{D0325E38-F354-4D19-AA51-640B2089AC7D}" srcOrd="0" destOrd="0" presId="urn:microsoft.com/office/officeart/2005/8/layout/hierarchy6"/>
    <dgm:cxn modelId="{DA096042-E5A5-46D2-BF8A-87A433FEBFD3}" type="presOf" srcId="{E156A39B-AC32-448C-8F79-645A67E9D923}" destId="{932A67C1-5DA3-4B17-93FC-AD582CC42969}" srcOrd="0" destOrd="0" presId="urn:microsoft.com/office/officeart/2005/8/layout/hierarchy6"/>
    <dgm:cxn modelId="{A0A46A83-6D85-4355-AC6A-4BA85EFD15F9}" type="presOf" srcId="{293D31A3-BC29-4F73-8389-2E4FDEFB539D}" destId="{005C03AD-F80C-4411-88D4-99DCCE11393B}" srcOrd="0" destOrd="0" presId="urn:microsoft.com/office/officeart/2005/8/layout/hierarchy6"/>
    <dgm:cxn modelId="{AC6C8856-AC29-4B7E-AC02-8BA3AF615586}" srcId="{293D31A3-BC29-4F73-8389-2E4FDEFB539D}" destId="{63BC0649-E527-4EFE-8917-D8A8C4770733}" srcOrd="0" destOrd="0" parTransId="{EF509ACE-E433-4F6B-8515-2FA5C046C1A8}" sibTransId="{C6EBFB02-CC7A-4F92-82F5-44E320F8286B}"/>
    <dgm:cxn modelId="{D2F1E1AD-1D48-4F65-9CBC-556F47BD4067}" type="presOf" srcId="{55FE8BCE-6CF1-45A5-8FAA-B6C3AB51CC71}" destId="{AC9A98DA-122D-43D0-9B7F-C9EF26BB7972}" srcOrd="0" destOrd="0" presId="urn:microsoft.com/office/officeart/2005/8/layout/hierarchy6"/>
    <dgm:cxn modelId="{6A79F205-A3EB-4FB8-A88E-38869E072FB2}" srcId="{C0834EB0-1551-45A7-BE6A-F1FA538B1D4F}" destId="{527AE4A8-E5C0-4FFB-A53D-CE367D0BE080}" srcOrd="1" destOrd="0" parTransId="{701E6866-F290-44F8-B914-CE2EC5DC1218}" sibTransId="{67F45320-F3D3-42ED-A577-302D9C16CD1E}"/>
    <dgm:cxn modelId="{377879DA-09BA-4AD3-B1AE-D2D3A737AB1B}" srcId="{C0834EB0-1551-45A7-BE6A-F1FA538B1D4F}" destId="{3E76DC61-A6A0-4CA4-8BA1-905B38898ED4}" srcOrd="2" destOrd="0" parTransId="{F64B0576-C467-48FE-A8AF-1E85C208053C}" sibTransId="{22A00A9C-D329-46F6-A6E4-F055A6F1C5B7}"/>
    <dgm:cxn modelId="{4BE8A009-142E-4502-A7B0-CAF848F3247B}" srcId="{D961CFCA-3C79-4250-BDF1-AC7846BB950E}" destId="{55FE8BCE-6CF1-45A5-8FAA-B6C3AB51CC71}" srcOrd="1" destOrd="0" parTransId="{AEBAE597-BCB2-48DF-A011-C38E79DA7CF2}" sibTransId="{4B1A2D7E-E04E-41E2-8CB3-C94EFD02F6CC}"/>
    <dgm:cxn modelId="{39C6567B-BB9C-4387-B042-775962C0F9DB}" type="presOf" srcId="{521E8E21-B89C-4016-8E40-DA0BF6863F98}" destId="{6AC8BDCD-60C7-47E9-AD91-EF83122E1F93}" srcOrd="0" destOrd="0" presId="urn:microsoft.com/office/officeart/2005/8/layout/hierarchy6"/>
    <dgm:cxn modelId="{E5669B0B-CDEE-42A7-80AC-3B872BF457F9}" type="presOf" srcId="{4C4F17FC-F45F-4A67-866A-85017E682603}" destId="{8FC8E604-0510-4748-B6B0-4F071CDA4104}" srcOrd="0" destOrd="0" presId="urn:microsoft.com/office/officeart/2005/8/layout/hierarchy6"/>
    <dgm:cxn modelId="{48838BCE-6F77-4662-B4A3-C516679B8734}" srcId="{D961CFCA-3C79-4250-BDF1-AC7846BB950E}" destId="{D7DA0AE9-1BA3-4E20-97EE-81CA9E8B0703}" srcOrd="0" destOrd="0" parTransId="{04B29520-C895-46A4-B675-C4BEB27A6CC2}" sibTransId="{2F3C5CC0-0E78-4EE2-A7FD-8D2ECC6950B9}"/>
    <dgm:cxn modelId="{91AF70E4-F94E-4AB6-90AA-0BD0A603700A}" type="presOf" srcId="{3E76DC61-A6A0-4CA4-8BA1-905B38898ED4}" destId="{C7B957F2-A1CF-4ABA-8C83-D79E472A2444}" srcOrd="0" destOrd="0" presId="urn:microsoft.com/office/officeart/2005/8/layout/hierarchy6"/>
    <dgm:cxn modelId="{00C49A09-161F-4C99-904C-C2487F6F6E83}" type="presOf" srcId="{04B29520-C895-46A4-B675-C4BEB27A6CC2}" destId="{439807B3-2392-42A8-B84C-B10F99E3A845}" srcOrd="0" destOrd="0" presId="urn:microsoft.com/office/officeart/2005/8/layout/hierarchy6"/>
    <dgm:cxn modelId="{B810886F-5009-48BD-8F57-415C88AD0539}" type="presOf" srcId="{F64B0576-C467-48FE-A8AF-1E85C208053C}" destId="{F7B9D913-D07B-40DE-A62E-83FDF8B0133A}" srcOrd="0" destOrd="0" presId="urn:microsoft.com/office/officeart/2005/8/layout/hierarchy6"/>
    <dgm:cxn modelId="{A179B76E-BA18-4FA4-B639-D631396D88F4}" type="presOf" srcId="{AEBAE597-BCB2-48DF-A011-C38E79DA7CF2}" destId="{25197328-F17B-4A48-A05E-51389885DB6E}" srcOrd="0" destOrd="0" presId="urn:microsoft.com/office/officeart/2005/8/layout/hierarchy6"/>
    <dgm:cxn modelId="{3EC7214E-3989-44BC-A694-64AD6138F10A}" type="presOf" srcId="{A8D4D100-FF37-46B0-B0D9-7C709D770535}" destId="{B04C3CC8-A1B5-4CC0-AC30-246035B1615C}" srcOrd="0" destOrd="0" presId="urn:microsoft.com/office/officeart/2005/8/layout/hierarchy6"/>
    <dgm:cxn modelId="{1E19ED94-E93A-4B64-845F-8F214EA6197E}" type="presOf" srcId="{BD71FEF9-28B8-4E83-9241-5826359A2373}" destId="{BBAE2810-9052-4E8D-BE8F-DC9084250291}" srcOrd="0" destOrd="0" presId="urn:microsoft.com/office/officeart/2005/8/layout/hierarchy6"/>
    <dgm:cxn modelId="{9C976264-8B21-4D4A-80EF-FD61218DD245}" type="presOf" srcId="{701E6866-F290-44F8-B914-CE2EC5DC1218}" destId="{9527CEF4-AA63-4DD7-A37E-FB7B488081C6}" srcOrd="0" destOrd="0" presId="urn:microsoft.com/office/officeart/2005/8/layout/hierarchy6"/>
    <dgm:cxn modelId="{B62C9E27-D2BC-4651-8197-5C689C3CE851}" type="presParOf" srcId="{005C03AD-F80C-4411-88D4-99DCCE11393B}" destId="{9292142E-3E70-4A47-9B66-29AD32E76519}" srcOrd="0" destOrd="0" presId="urn:microsoft.com/office/officeart/2005/8/layout/hierarchy6"/>
    <dgm:cxn modelId="{DDF66B09-80C1-4CDF-901E-D01566DCCA57}" type="presParOf" srcId="{9292142E-3E70-4A47-9B66-29AD32E76519}" destId="{83DF7F05-8771-4510-9BC6-7832CC7249CB}" srcOrd="0" destOrd="0" presId="urn:microsoft.com/office/officeart/2005/8/layout/hierarchy6"/>
    <dgm:cxn modelId="{7A5CE4F9-42B7-44EE-9E08-B2BF8138A103}" type="presParOf" srcId="{83DF7F05-8771-4510-9BC6-7832CC7249CB}" destId="{54282520-1CAB-481A-B9F3-FE3004A9D23E}" srcOrd="0" destOrd="0" presId="urn:microsoft.com/office/officeart/2005/8/layout/hierarchy6"/>
    <dgm:cxn modelId="{576126D1-C910-425F-994C-3F9C6646CC36}" type="presParOf" srcId="{54282520-1CAB-481A-B9F3-FE3004A9D23E}" destId="{FB608BAD-0136-4E6B-B130-F6D303F10742}" srcOrd="0" destOrd="0" presId="urn:microsoft.com/office/officeart/2005/8/layout/hierarchy6"/>
    <dgm:cxn modelId="{CD3A37E2-3D86-42C1-9D0D-1103D4F3E879}" type="presParOf" srcId="{54282520-1CAB-481A-B9F3-FE3004A9D23E}" destId="{EF1BB5F3-DB92-4378-8BE6-420FAE05567C}" srcOrd="1" destOrd="0" presId="urn:microsoft.com/office/officeart/2005/8/layout/hierarchy6"/>
    <dgm:cxn modelId="{0866D611-897F-4856-A32B-CED4AF4CC4C5}" type="presParOf" srcId="{EF1BB5F3-DB92-4378-8BE6-420FAE05567C}" destId="{D0325E38-F354-4D19-AA51-640B2089AC7D}" srcOrd="0" destOrd="0" presId="urn:microsoft.com/office/officeart/2005/8/layout/hierarchy6"/>
    <dgm:cxn modelId="{A7CD00F4-7CC6-4D02-93BC-938EAAFF0F88}" type="presParOf" srcId="{EF1BB5F3-DB92-4378-8BE6-420FAE05567C}" destId="{52CE72CB-E685-424D-A9F7-DC20FD6B11B4}" srcOrd="1" destOrd="0" presId="urn:microsoft.com/office/officeart/2005/8/layout/hierarchy6"/>
    <dgm:cxn modelId="{C3FEDF77-D125-437C-B133-B5CC6702D701}" type="presParOf" srcId="{52CE72CB-E685-424D-A9F7-DC20FD6B11B4}" destId="{5ACBF65A-E041-4098-9BAC-7324D1D7CF4B}" srcOrd="0" destOrd="0" presId="urn:microsoft.com/office/officeart/2005/8/layout/hierarchy6"/>
    <dgm:cxn modelId="{0862889F-001D-4FB1-84A7-6D3ACF09956B}" type="presParOf" srcId="{52CE72CB-E685-424D-A9F7-DC20FD6B11B4}" destId="{12414084-302A-4B8B-B95B-784A0346E8AA}" srcOrd="1" destOrd="0" presId="urn:microsoft.com/office/officeart/2005/8/layout/hierarchy6"/>
    <dgm:cxn modelId="{44F341D1-13A9-45FE-A614-0A20D5501CD5}" type="presParOf" srcId="{12414084-302A-4B8B-B95B-784A0346E8AA}" destId="{8FC8E604-0510-4748-B6B0-4F071CDA4104}" srcOrd="0" destOrd="0" presId="urn:microsoft.com/office/officeart/2005/8/layout/hierarchy6"/>
    <dgm:cxn modelId="{5F9D02DA-B075-4A28-9E8F-F878050AF5C7}" type="presParOf" srcId="{12414084-302A-4B8B-B95B-784A0346E8AA}" destId="{6921228F-26F4-4262-A200-D0C92D703C28}" srcOrd="1" destOrd="0" presId="urn:microsoft.com/office/officeart/2005/8/layout/hierarchy6"/>
    <dgm:cxn modelId="{1B0ACF81-171C-4FD7-AAA8-9094256A956B}" type="presParOf" srcId="{6921228F-26F4-4262-A200-D0C92D703C28}" destId="{B04C3CC8-A1B5-4CC0-AC30-246035B1615C}" srcOrd="0" destOrd="0" presId="urn:microsoft.com/office/officeart/2005/8/layout/hierarchy6"/>
    <dgm:cxn modelId="{5F8E861D-FAB1-42A9-8B73-E8F8924419BD}" type="presParOf" srcId="{6921228F-26F4-4262-A200-D0C92D703C28}" destId="{2E368763-56B5-4984-9FC9-83C010CED2A0}" srcOrd="1" destOrd="0" presId="urn:microsoft.com/office/officeart/2005/8/layout/hierarchy6"/>
    <dgm:cxn modelId="{6F87D4EE-F573-4EEA-A36F-B1C16BC392DE}" type="presParOf" srcId="{12414084-302A-4B8B-B95B-784A0346E8AA}" destId="{9527CEF4-AA63-4DD7-A37E-FB7B488081C6}" srcOrd="2" destOrd="0" presId="urn:microsoft.com/office/officeart/2005/8/layout/hierarchy6"/>
    <dgm:cxn modelId="{72FA7684-3BD0-43D7-9424-0398814956E7}" type="presParOf" srcId="{12414084-302A-4B8B-B95B-784A0346E8AA}" destId="{3EE5B86C-9B9A-472D-A91E-48436AD9BD54}" srcOrd="3" destOrd="0" presId="urn:microsoft.com/office/officeart/2005/8/layout/hierarchy6"/>
    <dgm:cxn modelId="{7D041899-A510-4FCC-A059-6F6079A81B48}" type="presParOf" srcId="{3EE5B86C-9B9A-472D-A91E-48436AD9BD54}" destId="{2FE0DF75-CD35-4484-A53C-A070F45086C7}" srcOrd="0" destOrd="0" presId="urn:microsoft.com/office/officeart/2005/8/layout/hierarchy6"/>
    <dgm:cxn modelId="{9F755D26-F8BC-494F-8CAD-294C3D956D6B}" type="presParOf" srcId="{3EE5B86C-9B9A-472D-A91E-48436AD9BD54}" destId="{72602EEA-F47F-46BB-89B8-1169B821B531}" srcOrd="1" destOrd="0" presId="urn:microsoft.com/office/officeart/2005/8/layout/hierarchy6"/>
    <dgm:cxn modelId="{421AB243-7496-46A8-85B6-67D5D31B023A}" type="presParOf" srcId="{12414084-302A-4B8B-B95B-784A0346E8AA}" destId="{F7B9D913-D07B-40DE-A62E-83FDF8B0133A}" srcOrd="4" destOrd="0" presId="urn:microsoft.com/office/officeart/2005/8/layout/hierarchy6"/>
    <dgm:cxn modelId="{62CF862B-5B9B-44E2-80C9-3E595CCB41DA}" type="presParOf" srcId="{12414084-302A-4B8B-B95B-784A0346E8AA}" destId="{FA207E8E-7422-4C4D-974B-8FE8C43747A4}" srcOrd="5" destOrd="0" presId="urn:microsoft.com/office/officeart/2005/8/layout/hierarchy6"/>
    <dgm:cxn modelId="{E599D22B-039D-4A08-B6E0-736D5DDA4838}" type="presParOf" srcId="{FA207E8E-7422-4C4D-974B-8FE8C43747A4}" destId="{C7B957F2-A1CF-4ABA-8C83-D79E472A2444}" srcOrd="0" destOrd="0" presId="urn:microsoft.com/office/officeart/2005/8/layout/hierarchy6"/>
    <dgm:cxn modelId="{66CC947B-BCE7-4DD1-967B-9A72B4C486BE}" type="presParOf" srcId="{FA207E8E-7422-4C4D-974B-8FE8C43747A4}" destId="{F3F70ED0-FC6F-442A-82EE-42D37927E6E8}" srcOrd="1" destOrd="0" presId="urn:microsoft.com/office/officeart/2005/8/layout/hierarchy6"/>
    <dgm:cxn modelId="{0B4D5806-B133-404A-8434-89DE47334CF7}" type="presParOf" srcId="{12414084-302A-4B8B-B95B-784A0346E8AA}" destId="{932A67C1-5DA3-4B17-93FC-AD582CC42969}" srcOrd="6" destOrd="0" presId="urn:microsoft.com/office/officeart/2005/8/layout/hierarchy6"/>
    <dgm:cxn modelId="{A2A8BAAF-94D2-4502-8955-42538656DBFC}" type="presParOf" srcId="{12414084-302A-4B8B-B95B-784A0346E8AA}" destId="{1DDBBCA9-FD83-4BA7-886C-C3AF49B9AC8B}" srcOrd="7" destOrd="0" presId="urn:microsoft.com/office/officeart/2005/8/layout/hierarchy6"/>
    <dgm:cxn modelId="{4B1754F1-6D19-4EC3-8717-0EA1D01E9B30}" type="presParOf" srcId="{1DDBBCA9-FD83-4BA7-886C-C3AF49B9AC8B}" destId="{BBAE2810-9052-4E8D-BE8F-DC9084250291}" srcOrd="0" destOrd="0" presId="urn:microsoft.com/office/officeart/2005/8/layout/hierarchy6"/>
    <dgm:cxn modelId="{2994AFC1-4098-476E-BA91-CF09BE86DA6A}" type="presParOf" srcId="{1DDBBCA9-FD83-4BA7-886C-C3AF49B9AC8B}" destId="{6AB253B7-38AA-4387-95E0-CA032AB0D37F}" srcOrd="1" destOrd="0" presId="urn:microsoft.com/office/officeart/2005/8/layout/hierarchy6"/>
    <dgm:cxn modelId="{9AAC5BF0-3C77-40C1-8C9D-A1D274319D11}" type="presParOf" srcId="{EF1BB5F3-DB92-4378-8BE6-420FAE05567C}" destId="{6AC8BDCD-60C7-47E9-AD91-EF83122E1F93}" srcOrd="2" destOrd="0" presId="urn:microsoft.com/office/officeart/2005/8/layout/hierarchy6"/>
    <dgm:cxn modelId="{53E4CFBC-114F-4B77-865F-0BC1A8FF7591}" type="presParOf" srcId="{EF1BB5F3-DB92-4378-8BE6-420FAE05567C}" destId="{A489F028-D9AB-408D-8D81-D0D4011267D9}" srcOrd="3" destOrd="0" presId="urn:microsoft.com/office/officeart/2005/8/layout/hierarchy6"/>
    <dgm:cxn modelId="{F7799021-4DAD-48C3-B0F0-6235A5A95CA7}" type="presParOf" srcId="{A489F028-D9AB-408D-8D81-D0D4011267D9}" destId="{246726BB-E39E-4E63-9D9F-CD8E55D99106}" srcOrd="0" destOrd="0" presId="urn:microsoft.com/office/officeart/2005/8/layout/hierarchy6"/>
    <dgm:cxn modelId="{326C08AA-4792-4642-90E0-072831FA6126}" type="presParOf" srcId="{A489F028-D9AB-408D-8D81-D0D4011267D9}" destId="{AA2B8068-6816-4D73-8C4C-280A75DF5E32}" srcOrd="1" destOrd="0" presId="urn:microsoft.com/office/officeart/2005/8/layout/hierarchy6"/>
    <dgm:cxn modelId="{A73140A8-920F-4C77-8916-CE250BA4392D}" type="presParOf" srcId="{AA2B8068-6816-4D73-8C4C-280A75DF5E32}" destId="{439807B3-2392-42A8-B84C-B10F99E3A845}" srcOrd="0" destOrd="0" presId="urn:microsoft.com/office/officeart/2005/8/layout/hierarchy6"/>
    <dgm:cxn modelId="{9CF445E5-13DF-4907-B7CE-3EC3ED834066}" type="presParOf" srcId="{AA2B8068-6816-4D73-8C4C-280A75DF5E32}" destId="{B0EC85FF-D392-41B8-8F34-844F4B4063BA}" srcOrd="1" destOrd="0" presId="urn:microsoft.com/office/officeart/2005/8/layout/hierarchy6"/>
    <dgm:cxn modelId="{424BF1D5-014F-44DF-AD2A-3D74C154E1C7}" type="presParOf" srcId="{B0EC85FF-D392-41B8-8F34-844F4B4063BA}" destId="{AD18720F-C5E2-4F2C-B2D5-1C02BD3A0270}" srcOrd="0" destOrd="0" presId="urn:microsoft.com/office/officeart/2005/8/layout/hierarchy6"/>
    <dgm:cxn modelId="{DD5A310E-3B02-4B2A-99AF-DB1CA226B461}" type="presParOf" srcId="{B0EC85FF-D392-41B8-8F34-844F4B4063BA}" destId="{88073F04-18EA-4DB3-B3AE-5BD6C57F88C7}" srcOrd="1" destOrd="0" presId="urn:microsoft.com/office/officeart/2005/8/layout/hierarchy6"/>
    <dgm:cxn modelId="{72DAD121-555F-4CB6-B64F-668E21C73A0A}" type="presParOf" srcId="{AA2B8068-6816-4D73-8C4C-280A75DF5E32}" destId="{25197328-F17B-4A48-A05E-51389885DB6E}" srcOrd="2" destOrd="0" presId="urn:microsoft.com/office/officeart/2005/8/layout/hierarchy6"/>
    <dgm:cxn modelId="{BCED5207-A97E-4B9E-8BC2-979AC3006014}" type="presParOf" srcId="{AA2B8068-6816-4D73-8C4C-280A75DF5E32}" destId="{AAABEBF4-FF04-4EC2-99CB-9311C6D47D3E}" srcOrd="3" destOrd="0" presId="urn:microsoft.com/office/officeart/2005/8/layout/hierarchy6"/>
    <dgm:cxn modelId="{FF78806F-9F65-4C8C-9C4B-1953A5DEA274}" type="presParOf" srcId="{AAABEBF4-FF04-4EC2-99CB-9311C6D47D3E}" destId="{AC9A98DA-122D-43D0-9B7F-C9EF26BB7972}" srcOrd="0" destOrd="0" presId="urn:microsoft.com/office/officeart/2005/8/layout/hierarchy6"/>
    <dgm:cxn modelId="{F0B36DB5-D977-4EC9-A947-3857C0FFEE25}" type="presParOf" srcId="{AAABEBF4-FF04-4EC2-99CB-9311C6D47D3E}" destId="{3268877F-0A9D-4471-B82E-986319CF8D7D}" srcOrd="1" destOrd="0" presId="urn:microsoft.com/office/officeart/2005/8/layout/hierarchy6"/>
    <dgm:cxn modelId="{CF4424CB-9AE7-4E95-89E4-4DFD3F08D590}" type="presParOf" srcId="{005C03AD-F80C-4411-88D4-99DCCE11393B}" destId="{8C6FA42E-E857-4054-94A0-BA07B6170D7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08BAD-0136-4E6B-B130-F6D303F10742}">
      <dsp:nvSpPr>
        <dsp:cNvPr id="0" name=""/>
        <dsp:cNvSpPr/>
      </dsp:nvSpPr>
      <dsp:spPr>
        <a:xfrm>
          <a:off x="5233647" y="253289"/>
          <a:ext cx="2139329" cy="1152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Completer Survey</a:t>
          </a:r>
        </a:p>
        <a:p>
          <a:pPr lvl="0" algn="ctr" defTabSz="1066800">
            <a:lnSpc>
              <a:spcPct val="90000"/>
            </a:lnSpc>
            <a:spcBef>
              <a:spcPct val="0"/>
            </a:spcBef>
            <a:spcAft>
              <a:spcPct val="35000"/>
            </a:spcAft>
          </a:pPr>
          <a:r>
            <a:rPr lang="en-US" sz="2400" kern="1200" dirty="0"/>
            <a:t>(91 Items)</a:t>
          </a:r>
          <a:endParaRPr lang="en-US" sz="1500" kern="1200" dirty="0"/>
        </a:p>
      </dsp:txBody>
      <dsp:txXfrm>
        <a:off x="5267408" y="287050"/>
        <a:ext cx="2071807" cy="1085170"/>
      </dsp:txXfrm>
    </dsp:sp>
    <dsp:sp modelId="{D0325E38-F354-4D19-AA51-640B2089AC7D}">
      <dsp:nvSpPr>
        <dsp:cNvPr id="0" name=""/>
        <dsp:cNvSpPr/>
      </dsp:nvSpPr>
      <dsp:spPr>
        <a:xfrm>
          <a:off x="3377502" y="1405982"/>
          <a:ext cx="2925809" cy="567644"/>
        </a:xfrm>
        <a:custGeom>
          <a:avLst/>
          <a:gdLst/>
          <a:ahLst/>
          <a:cxnLst/>
          <a:rect l="0" t="0" r="0" b="0"/>
          <a:pathLst>
            <a:path>
              <a:moveTo>
                <a:pt x="2925809" y="0"/>
              </a:moveTo>
              <a:lnTo>
                <a:pt x="2925809" y="283822"/>
              </a:lnTo>
              <a:lnTo>
                <a:pt x="0" y="283822"/>
              </a:lnTo>
              <a:lnTo>
                <a:pt x="0" y="567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CBF65A-E041-4098-9BAC-7324D1D7CF4B}">
      <dsp:nvSpPr>
        <dsp:cNvPr id="0" name=""/>
        <dsp:cNvSpPr/>
      </dsp:nvSpPr>
      <dsp:spPr>
        <a:xfrm>
          <a:off x="2319375" y="1973627"/>
          <a:ext cx="2116253" cy="985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Perceptions of Learning Outcomes </a:t>
          </a:r>
        </a:p>
        <a:p>
          <a:pPr lvl="0" algn="ctr" defTabSz="800100">
            <a:lnSpc>
              <a:spcPct val="90000"/>
            </a:lnSpc>
            <a:spcBef>
              <a:spcPct val="0"/>
            </a:spcBef>
            <a:spcAft>
              <a:spcPct val="35000"/>
            </a:spcAft>
          </a:pPr>
          <a:r>
            <a:rPr lang="en-US" sz="1800" kern="1200" dirty="0"/>
            <a:t>(58 Items)</a:t>
          </a:r>
        </a:p>
      </dsp:txBody>
      <dsp:txXfrm>
        <a:off x="2348245" y="2002497"/>
        <a:ext cx="2058513" cy="927942"/>
      </dsp:txXfrm>
    </dsp:sp>
    <dsp:sp modelId="{8FC8E604-0510-4748-B6B0-4F071CDA4104}">
      <dsp:nvSpPr>
        <dsp:cNvPr id="0" name=""/>
        <dsp:cNvSpPr/>
      </dsp:nvSpPr>
      <dsp:spPr>
        <a:xfrm>
          <a:off x="758431" y="2959309"/>
          <a:ext cx="2619070" cy="733727"/>
        </a:xfrm>
        <a:custGeom>
          <a:avLst/>
          <a:gdLst/>
          <a:ahLst/>
          <a:cxnLst/>
          <a:rect l="0" t="0" r="0" b="0"/>
          <a:pathLst>
            <a:path>
              <a:moveTo>
                <a:pt x="2619070" y="0"/>
              </a:moveTo>
              <a:lnTo>
                <a:pt x="2619070" y="366863"/>
              </a:lnTo>
              <a:lnTo>
                <a:pt x="0" y="366863"/>
              </a:lnTo>
              <a:lnTo>
                <a:pt x="0" y="7337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4C3CC8-A1B5-4CC0-AC30-246035B1615C}">
      <dsp:nvSpPr>
        <dsp:cNvPr id="0" name=""/>
        <dsp:cNvSpPr/>
      </dsp:nvSpPr>
      <dsp:spPr>
        <a:xfrm>
          <a:off x="6431" y="3693037"/>
          <a:ext cx="1504000" cy="85390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a:p>
        <a:p>
          <a:pPr lvl="0" algn="ctr" defTabSz="711200">
            <a:lnSpc>
              <a:spcPct val="90000"/>
            </a:lnSpc>
            <a:spcBef>
              <a:spcPct val="0"/>
            </a:spcBef>
            <a:spcAft>
              <a:spcPct val="35000"/>
            </a:spcAft>
          </a:pPr>
          <a:r>
            <a:rPr lang="en-US" sz="1600" kern="1200" dirty="0"/>
            <a:t>All Completers </a:t>
          </a:r>
        </a:p>
        <a:p>
          <a:pPr lvl="0" algn="ctr" defTabSz="711200">
            <a:lnSpc>
              <a:spcPct val="90000"/>
            </a:lnSpc>
            <a:spcBef>
              <a:spcPct val="0"/>
            </a:spcBef>
            <a:spcAft>
              <a:spcPct val="35000"/>
            </a:spcAft>
          </a:pPr>
          <a:r>
            <a:rPr lang="en-US" sz="1600" kern="1200" dirty="0"/>
            <a:t>(8 Items)</a:t>
          </a:r>
        </a:p>
        <a:p>
          <a:pPr lvl="0" algn="ctr" defTabSz="711200">
            <a:lnSpc>
              <a:spcPct val="90000"/>
            </a:lnSpc>
            <a:spcBef>
              <a:spcPct val="0"/>
            </a:spcBef>
            <a:spcAft>
              <a:spcPct val="35000"/>
            </a:spcAft>
          </a:pPr>
          <a:endParaRPr lang="en-US" sz="1200" kern="1200" dirty="0"/>
        </a:p>
      </dsp:txBody>
      <dsp:txXfrm>
        <a:off x="31441" y="3718047"/>
        <a:ext cx="1453980" cy="803888"/>
      </dsp:txXfrm>
    </dsp:sp>
    <dsp:sp modelId="{9527CEF4-AA63-4DD7-A37E-FB7B488081C6}">
      <dsp:nvSpPr>
        <dsp:cNvPr id="0" name=""/>
        <dsp:cNvSpPr/>
      </dsp:nvSpPr>
      <dsp:spPr>
        <a:xfrm>
          <a:off x="2503866" y="2959309"/>
          <a:ext cx="873636" cy="733727"/>
        </a:xfrm>
        <a:custGeom>
          <a:avLst/>
          <a:gdLst/>
          <a:ahLst/>
          <a:cxnLst/>
          <a:rect l="0" t="0" r="0" b="0"/>
          <a:pathLst>
            <a:path>
              <a:moveTo>
                <a:pt x="873636" y="0"/>
              </a:moveTo>
              <a:lnTo>
                <a:pt x="873636" y="366863"/>
              </a:lnTo>
              <a:lnTo>
                <a:pt x="0" y="366863"/>
              </a:lnTo>
              <a:lnTo>
                <a:pt x="0" y="7337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E0DF75-CD35-4484-A53C-A070F45086C7}">
      <dsp:nvSpPr>
        <dsp:cNvPr id="0" name=""/>
        <dsp:cNvSpPr/>
      </dsp:nvSpPr>
      <dsp:spPr>
        <a:xfrm>
          <a:off x="1773034" y="3693037"/>
          <a:ext cx="1461662" cy="851438"/>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a:p>
        <a:p>
          <a:pPr lvl="0" algn="ctr" defTabSz="711200">
            <a:lnSpc>
              <a:spcPct val="90000"/>
            </a:lnSpc>
            <a:spcBef>
              <a:spcPct val="0"/>
            </a:spcBef>
            <a:spcAft>
              <a:spcPct val="35000"/>
            </a:spcAft>
          </a:pPr>
          <a:r>
            <a:rPr lang="en-US" sz="1600" kern="1200" dirty="0"/>
            <a:t>AAS/Certificate</a:t>
          </a:r>
        </a:p>
        <a:p>
          <a:pPr lvl="0" algn="ctr" defTabSz="711200">
            <a:lnSpc>
              <a:spcPct val="90000"/>
            </a:lnSpc>
            <a:spcBef>
              <a:spcPct val="0"/>
            </a:spcBef>
            <a:spcAft>
              <a:spcPct val="35000"/>
            </a:spcAft>
          </a:pPr>
          <a:r>
            <a:rPr lang="en-US" sz="1600" kern="1200" dirty="0"/>
            <a:t>(25 Items)</a:t>
          </a:r>
          <a:endParaRPr lang="en-US" sz="1400" kern="1200" dirty="0"/>
        </a:p>
        <a:p>
          <a:pPr lvl="0" algn="ctr" defTabSz="711200">
            <a:lnSpc>
              <a:spcPct val="90000"/>
            </a:lnSpc>
            <a:spcBef>
              <a:spcPct val="0"/>
            </a:spcBef>
            <a:spcAft>
              <a:spcPct val="35000"/>
            </a:spcAft>
          </a:pPr>
          <a:endParaRPr lang="en-US" sz="1200" kern="1200" dirty="0"/>
        </a:p>
      </dsp:txBody>
      <dsp:txXfrm>
        <a:off x="1797972" y="3717975"/>
        <a:ext cx="1411786" cy="801562"/>
      </dsp:txXfrm>
    </dsp:sp>
    <dsp:sp modelId="{F7B9D913-D07B-40DE-A62E-83FDF8B0133A}">
      <dsp:nvSpPr>
        <dsp:cNvPr id="0" name=""/>
        <dsp:cNvSpPr/>
      </dsp:nvSpPr>
      <dsp:spPr>
        <a:xfrm>
          <a:off x="3377502" y="2959309"/>
          <a:ext cx="910244" cy="733727"/>
        </a:xfrm>
        <a:custGeom>
          <a:avLst/>
          <a:gdLst/>
          <a:ahLst/>
          <a:cxnLst/>
          <a:rect l="0" t="0" r="0" b="0"/>
          <a:pathLst>
            <a:path>
              <a:moveTo>
                <a:pt x="0" y="0"/>
              </a:moveTo>
              <a:lnTo>
                <a:pt x="0" y="366863"/>
              </a:lnTo>
              <a:lnTo>
                <a:pt x="910244" y="366863"/>
              </a:lnTo>
              <a:lnTo>
                <a:pt x="910244" y="7337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B957F2-A1CF-4ABA-8C83-D79E472A2444}">
      <dsp:nvSpPr>
        <dsp:cNvPr id="0" name=""/>
        <dsp:cNvSpPr/>
      </dsp:nvSpPr>
      <dsp:spPr>
        <a:xfrm>
          <a:off x="3528776" y="3693037"/>
          <a:ext cx="1517939" cy="82673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a:p>
        <a:p>
          <a:pPr lvl="0" algn="ctr" defTabSz="711200">
            <a:lnSpc>
              <a:spcPct val="90000"/>
            </a:lnSpc>
            <a:spcBef>
              <a:spcPct val="0"/>
            </a:spcBef>
            <a:spcAft>
              <a:spcPct val="35000"/>
            </a:spcAft>
          </a:pPr>
          <a:r>
            <a:rPr lang="en-US" sz="1600" kern="1200" dirty="0"/>
            <a:t>Any Associates/Core</a:t>
          </a:r>
        </a:p>
        <a:p>
          <a:pPr lvl="0" algn="ctr" defTabSz="711200">
            <a:lnSpc>
              <a:spcPct val="90000"/>
            </a:lnSpc>
            <a:spcBef>
              <a:spcPct val="0"/>
            </a:spcBef>
            <a:spcAft>
              <a:spcPct val="35000"/>
            </a:spcAft>
          </a:pPr>
          <a:r>
            <a:rPr lang="en-US" sz="1600" kern="1200" dirty="0"/>
            <a:t>(15 Items)</a:t>
          </a:r>
          <a:endParaRPr lang="en-US" sz="1400" kern="1200" dirty="0"/>
        </a:p>
        <a:p>
          <a:pPr lvl="0" algn="ctr" defTabSz="711200">
            <a:lnSpc>
              <a:spcPct val="90000"/>
            </a:lnSpc>
            <a:spcBef>
              <a:spcPct val="0"/>
            </a:spcBef>
            <a:spcAft>
              <a:spcPct val="35000"/>
            </a:spcAft>
          </a:pPr>
          <a:endParaRPr lang="en-US" sz="1500" kern="1200" dirty="0"/>
        </a:p>
      </dsp:txBody>
      <dsp:txXfrm>
        <a:off x="3552990" y="3717251"/>
        <a:ext cx="1469511" cy="778307"/>
      </dsp:txXfrm>
    </dsp:sp>
    <dsp:sp modelId="{932A67C1-5DA3-4B17-93FC-AD582CC42969}">
      <dsp:nvSpPr>
        <dsp:cNvPr id="0" name=""/>
        <dsp:cNvSpPr/>
      </dsp:nvSpPr>
      <dsp:spPr>
        <a:xfrm>
          <a:off x="3377502" y="2959309"/>
          <a:ext cx="2645699" cy="733727"/>
        </a:xfrm>
        <a:custGeom>
          <a:avLst/>
          <a:gdLst/>
          <a:ahLst/>
          <a:cxnLst/>
          <a:rect l="0" t="0" r="0" b="0"/>
          <a:pathLst>
            <a:path>
              <a:moveTo>
                <a:pt x="0" y="0"/>
              </a:moveTo>
              <a:lnTo>
                <a:pt x="0" y="366863"/>
              </a:lnTo>
              <a:lnTo>
                <a:pt x="2645699" y="366863"/>
              </a:lnTo>
              <a:lnTo>
                <a:pt x="2645699" y="7337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AE2810-9052-4E8D-BE8F-DC9084250291}">
      <dsp:nvSpPr>
        <dsp:cNvPr id="0" name=""/>
        <dsp:cNvSpPr/>
      </dsp:nvSpPr>
      <dsp:spPr>
        <a:xfrm>
          <a:off x="5347323" y="3693037"/>
          <a:ext cx="1351755" cy="835884"/>
        </a:xfrm>
        <a:prstGeom prst="roundRect">
          <a:avLst>
            <a:gd name="adj" fmla="val 1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a:p>
        <a:p>
          <a:pPr lvl="0" algn="ctr" defTabSz="711200">
            <a:lnSpc>
              <a:spcPct val="90000"/>
            </a:lnSpc>
            <a:spcBef>
              <a:spcPct val="0"/>
            </a:spcBef>
            <a:spcAft>
              <a:spcPct val="35000"/>
            </a:spcAft>
          </a:pPr>
          <a:r>
            <a:rPr lang="en-US" sz="1600" kern="1200" dirty="0"/>
            <a:t>AA/AS/Core</a:t>
          </a:r>
        </a:p>
        <a:p>
          <a:pPr lvl="0" algn="ctr" defTabSz="711200">
            <a:lnSpc>
              <a:spcPct val="90000"/>
            </a:lnSpc>
            <a:spcBef>
              <a:spcPct val="0"/>
            </a:spcBef>
            <a:spcAft>
              <a:spcPct val="35000"/>
            </a:spcAft>
          </a:pPr>
          <a:r>
            <a:rPr lang="en-US" sz="1600" kern="1200" dirty="0"/>
            <a:t>(10 Items)</a:t>
          </a:r>
          <a:endParaRPr lang="en-US" sz="1400" kern="1200" dirty="0"/>
        </a:p>
        <a:p>
          <a:pPr lvl="0" algn="ctr" defTabSz="711200">
            <a:lnSpc>
              <a:spcPct val="90000"/>
            </a:lnSpc>
            <a:spcBef>
              <a:spcPct val="0"/>
            </a:spcBef>
            <a:spcAft>
              <a:spcPct val="35000"/>
            </a:spcAft>
          </a:pPr>
          <a:endParaRPr lang="en-US" sz="1500" kern="1200" dirty="0"/>
        </a:p>
      </dsp:txBody>
      <dsp:txXfrm>
        <a:off x="5371805" y="3717519"/>
        <a:ext cx="1302791" cy="786920"/>
      </dsp:txXfrm>
    </dsp:sp>
    <dsp:sp modelId="{6AC8BDCD-60C7-47E9-AD91-EF83122E1F93}">
      <dsp:nvSpPr>
        <dsp:cNvPr id="0" name=""/>
        <dsp:cNvSpPr/>
      </dsp:nvSpPr>
      <dsp:spPr>
        <a:xfrm>
          <a:off x="6303312" y="1405982"/>
          <a:ext cx="2786896" cy="558901"/>
        </a:xfrm>
        <a:custGeom>
          <a:avLst/>
          <a:gdLst/>
          <a:ahLst/>
          <a:cxnLst/>
          <a:rect l="0" t="0" r="0" b="0"/>
          <a:pathLst>
            <a:path>
              <a:moveTo>
                <a:pt x="0" y="0"/>
              </a:moveTo>
              <a:lnTo>
                <a:pt x="0" y="279450"/>
              </a:lnTo>
              <a:lnTo>
                <a:pt x="2786896" y="279450"/>
              </a:lnTo>
              <a:lnTo>
                <a:pt x="2786896" y="5589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6726BB-E39E-4E63-9D9F-CD8E55D99106}">
      <dsp:nvSpPr>
        <dsp:cNvPr id="0" name=""/>
        <dsp:cNvSpPr/>
      </dsp:nvSpPr>
      <dsp:spPr>
        <a:xfrm>
          <a:off x="7840695" y="1964883"/>
          <a:ext cx="2499027" cy="10711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Perceptions of Learning Support Environment</a:t>
          </a:r>
        </a:p>
        <a:p>
          <a:pPr lvl="0" algn="ctr" defTabSz="800100">
            <a:lnSpc>
              <a:spcPct val="90000"/>
            </a:lnSpc>
            <a:spcBef>
              <a:spcPct val="0"/>
            </a:spcBef>
            <a:spcAft>
              <a:spcPct val="35000"/>
            </a:spcAft>
          </a:pPr>
          <a:r>
            <a:rPr lang="en-US" sz="1800" kern="1200" dirty="0"/>
            <a:t>(33 Items)</a:t>
          </a:r>
          <a:endParaRPr lang="en-US" sz="1500" kern="1200" dirty="0"/>
        </a:p>
      </dsp:txBody>
      <dsp:txXfrm>
        <a:off x="7872067" y="1996255"/>
        <a:ext cx="2436283" cy="1008377"/>
      </dsp:txXfrm>
    </dsp:sp>
    <dsp:sp modelId="{439807B3-2392-42A8-B84C-B10F99E3A845}">
      <dsp:nvSpPr>
        <dsp:cNvPr id="0" name=""/>
        <dsp:cNvSpPr/>
      </dsp:nvSpPr>
      <dsp:spPr>
        <a:xfrm>
          <a:off x="8232619" y="3036005"/>
          <a:ext cx="857589" cy="847432"/>
        </a:xfrm>
        <a:custGeom>
          <a:avLst/>
          <a:gdLst/>
          <a:ahLst/>
          <a:cxnLst/>
          <a:rect l="0" t="0" r="0" b="0"/>
          <a:pathLst>
            <a:path>
              <a:moveTo>
                <a:pt x="857589" y="0"/>
              </a:moveTo>
              <a:lnTo>
                <a:pt x="857589" y="423716"/>
              </a:lnTo>
              <a:lnTo>
                <a:pt x="0" y="423716"/>
              </a:lnTo>
              <a:lnTo>
                <a:pt x="0" y="8474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18720F-C5E2-4F2C-B2D5-1C02BD3A0270}">
      <dsp:nvSpPr>
        <dsp:cNvPr id="0" name=""/>
        <dsp:cNvSpPr/>
      </dsp:nvSpPr>
      <dsp:spPr>
        <a:xfrm>
          <a:off x="6995383" y="3883437"/>
          <a:ext cx="2474471" cy="81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Importance/Satisfaction Rating (33 Items)</a:t>
          </a:r>
        </a:p>
      </dsp:txBody>
      <dsp:txXfrm>
        <a:off x="7019388" y="3907442"/>
        <a:ext cx="2426461" cy="771595"/>
      </dsp:txXfrm>
    </dsp:sp>
    <dsp:sp modelId="{25197328-F17B-4A48-A05E-51389885DB6E}">
      <dsp:nvSpPr>
        <dsp:cNvPr id="0" name=""/>
        <dsp:cNvSpPr/>
      </dsp:nvSpPr>
      <dsp:spPr>
        <a:xfrm>
          <a:off x="9090208" y="3036005"/>
          <a:ext cx="1366777" cy="847432"/>
        </a:xfrm>
        <a:custGeom>
          <a:avLst/>
          <a:gdLst/>
          <a:ahLst/>
          <a:cxnLst/>
          <a:rect l="0" t="0" r="0" b="0"/>
          <a:pathLst>
            <a:path>
              <a:moveTo>
                <a:pt x="0" y="0"/>
              </a:moveTo>
              <a:lnTo>
                <a:pt x="0" y="423716"/>
              </a:lnTo>
              <a:lnTo>
                <a:pt x="1366777" y="423716"/>
              </a:lnTo>
              <a:lnTo>
                <a:pt x="1366777" y="8474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9A98DA-122D-43D0-9B7F-C9EF26BB7972}">
      <dsp:nvSpPr>
        <dsp:cNvPr id="0" name=""/>
        <dsp:cNvSpPr/>
      </dsp:nvSpPr>
      <dsp:spPr>
        <a:xfrm>
          <a:off x="9763934" y="3883437"/>
          <a:ext cx="1386103" cy="843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Additional Support Areas</a:t>
          </a:r>
        </a:p>
        <a:p>
          <a:pPr lvl="0" algn="ctr" defTabSz="622300">
            <a:lnSpc>
              <a:spcPct val="90000"/>
            </a:lnSpc>
            <a:spcBef>
              <a:spcPct val="0"/>
            </a:spcBef>
            <a:spcAft>
              <a:spcPct val="35000"/>
            </a:spcAft>
          </a:pPr>
          <a:r>
            <a:rPr lang="en-US" sz="1400" kern="1200" dirty="0"/>
            <a:t>(10 spaces)</a:t>
          </a:r>
        </a:p>
      </dsp:txBody>
      <dsp:txXfrm>
        <a:off x="9788653" y="3908156"/>
        <a:ext cx="1336665" cy="7945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3/9/2017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3/9/2017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Ethnicity</a:t>
            </a:r>
            <a:r>
              <a:rPr lang="en-US" baseline="0" dirty="0"/>
              <a:t> based comparison show very minimal differences. 81% of the sample identified themselves as non-Hispanic compared to 80% of the population.</a:t>
            </a:r>
          </a:p>
          <a:p>
            <a:endParaRPr lang="en-US" baseline="0" dirty="0"/>
          </a:p>
          <a:p>
            <a:r>
              <a:rPr lang="en-US" baseline="0" dirty="0"/>
              <a:t>There were some visible differences based on race. Asians and African Americans were a little over represented in the sample compared to completers who identified themselves as whites.  The population had 65% whites whereas the sample constituted of only 56% whites.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12</a:t>
            </a:fld>
            <a:endParaRPr lang="en-US" dirty="0"/>
          </a:p>
        </p:txBody>
      </p:sp>
    </p:spTree>
    <p:extLst>
      <p:ext uri="{BB962C8B-B14F-4D97-AF65-F5344CB8AC3E}">
        <p14:creationId xmlns:p14="http://schemas.microsoft.com/office/powerpoint/2010/main" val="1293581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completers were taken from two award years: 2014 and</a:t>
            </a:r>
            <a:r>
              <a:rPr lang="en-US" baseline="0" dirty="0"/>
              <a:t> 2015. there was an 8 percentage point difference between the sample and population year composition. The 2015 completers were over represented in the sample in contrast with the population. </a:t>
            </a:r>
          </a:p>
          <a:p>
            <a:endParaRPr lang="en-US" baseline="0" dirty="0"/>
          </a:p>
          <a:p>
            <a:r>
              <a:rPr lang="en-US" baseline="0" dirty="0"/>
              <a:t>As far as the awards comparisons are concerned, the sample included a disproportionately larger share of the AAS  and certificate completers and a disproportionately smaller share of Associates degree and core completers. </a:t>
            </a:r>
          </a:p>
          <a:p>
            <a:endParaRPr lang="en-US" baseline="0" dirty="0"/>
          </a:p>
          <a:p>
            <a:r>
              <a:rPr lang="en-US" baseline="0" dirty="0"/>
              <a:t>The demographic comparisons facilitate our understanding of the results. It is conceivable that some bias may have creeped in due to disproportionate representation in some cases , especially so for age representation  </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13</a:t>
            </a:fld>
            <a:endParaRPr lang="en-US" dirty="0"/>
          </a:p>
        </p:txBody>
      </p:sp>
    </p:spTree>
    <p:extLst>
      <p:ext uri="{BB962C8B-B14F-4D97-AF65-F5344CB8AC3E}">
        <p14:creationId xmlns:p14="http://schemas.microsoft.com/office/powerpoint/2010/main" val="2879632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descriptive, mean item scores and standard deviations were computed for each item.</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14</a:t>
            </a:fld>
            <a:endParaRPr lang="en-US" dirty="0"/>
          </a:p>
        </p:txBody>
      </p:sp>
    </p:spTree>
    <p:extLst>
      <p:ext uri="{BB962C8B-B14F-4D97-AF65-F5344CB8AC3E}">
        <p14:creationId xmlns:p14="http://schemas.microsoft.com/office/powerpoint/2010/main" val="286078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outcomes items were categorized under the different subscales which had contributed to their development. </a:t>
            </a:r>
          </a:p>
          <a:p>
            <a:endParaRPr lang="en-US" baseline="0" dirty="0"/>
          </a:p>
          <a:p>
            <a:r>
              <a:rPr lang="en-US" baseline="0" dirty="0"/>
              <a:t>This is a sample table that shows the THECB-Communication Skills subscale that includes 5 items. 3 of them are green items that are suitable for all completers, 1 is blue which is appropriate for AAS/ certificate completers and one is red suitable for AA or AS or core completers.  </a:t>
            </a:r>
          </a:p>
          <a:p>
            <a:endParaRPr lang="en-US" baseline="0" dirty="0"/>
          </a:p>
          <a:p>
            <a:r>
              <a:rPr lang="en-US" baseline="0" dirty="0"/>
              <a:t>We can see that for this subscales the highest mean rating was given to “</a:t>
            </a:r>
            <a:r>
              <a:rPr lang="en-US" sz="1200" b="0" i="0" u="none" strike="noStrike" dirty="0">
                <a:solidFill>
                  <a:srgbClr val="00B050"/>
                </a:solidFill>
                <a:effectLst/>
                <a:latin typeface="Arial" panose="020B0604020202020204" pitchFamily="34" charset="0"/>
              </a:rPr>
              <a:t>Effectively develop, interpret, and express ideas through written communication” item.  And the lowest</a:t>
            </a:r>
            <a:r>
              <a:rPr lang="en-US" sz="1200" b="0" i="0" u="none" strike="noStrike" baseline="0" dirty="0">
                <a:solidFill>
                  <a:srgbClr val="00B050"/>
                </a:solidFill>
                <a:effectLst/>
                <a:latin typeface="Arial" panose="020B0604020202020204" pitchFamily="34" charset="0"/>
              </a:rPr>
              <a:t> mean score was given to the item, “</a:t>
            </a:r>
            <a:r>
              <a:rPr lang="en-US" sz="1200" b="0" i="0" u="none" strike="noStrike" dirty="0">
                <a:solidFill>
                  <a:srgbClr val="0070C0"/>
                </a:solidFill>
                <a:effectLst/>
                <a:latin typeface="Arial" panose="020B0604020202020204" pitchFamily="34" charset="0"/>
              </a:rPr>
              <a:t>Organize and process symbols, pictures, graphs, objects, and other information”.</a:t>
            </a:r>
          </a:p>
          <a:p>
            <a:endParaRPr lang="en-US" sz="1200" b="0" i="0" u="none" strike="noStrike" dirty="0">
              <a:solidFill>
                <a:srgbClr val="0070C0"/>
              </a:solidFill>
              <a:effectLst/>
              <a:latin typeface="Arial" panose="020B0604020202020204" pitchFamily="34" charset="0"/>
            </a:endParaRPr>
          </a:p>
          <a:p>
            <a:r>
              <a:rPr lang="en-US" sz="1200" b="0" i="0" u="none" strike="noStrike" dirty="0">
                <a:solidFill>
                  <a:srgbClr val="0070C0"/>
                </a:solidFill>
                <a:effectLst/>
                <a:latin typeface="Arial" panose="020B0604020202020204" pitchFamily="34" charset="0"/>
              </a:rPr>
              <a:t>To assess the reliability</a:t>
            </a:r>
            <a:r>
              <a:rPr lang="en-US" sz="1200" b="0" i="0" u="none" strike="noStrike" baseline="0" dirty="0">
                <a:solidFill>
                  <a:srgbClr val="0070C0"/>
                </a:solidFill>
                <a:effectLst/>
                <a:latin typeface="Arial" panose="020B0604020202020204" pitchFamily="34" charset="0"/>
              </a:rPr>
              <a:t>, we also computed the </a:t>
            </a:r>
            <a:r>
              <a:rPr lang="en-US" sz="1200" b="0" i="0" u="none" strike="noStrike" baseline="0" dirty="0" smtClean="0">
                <a:solidFill>
                  <a:srgbClr val="0070C0"/>
                </a:solidFill>
                <a:effectLst/>
                <a:latin typeface="Arial" panose="020B0604020202020204" pitchFamily="34" charset="0"/>
              </a:rPr>
              <a:t>Cronbach’s </a:t>
            </a:r>
            <a:r>
              <a:rPr lang="en-US" sz="1200" b="0" i="0" u="none" strike="noStrike" baseline="0" dirty="0">
                <a:solidFill>
                  <a:srgbClr val="0070C0"/>
                </a:solidFill>
                <a:effectLst/>
                <a:latin typeface="Arial" panose="020B0604020202020204" pitchFamily="34" charset="0"/>
              </a:rPr>
              <a:t>Alpha scores to indicate inter-item consistency within each of the subscales . </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15</a:t>
            </a:fld>
            <a:endParaRPr lang="en-US" dirty="0"/>
          </a:p>
        </p:txBody>
      </p:sp>
    </p:spTree>
    <p:extLst>
      <p:ext uri="{BB962C8B-B14F-4D97-AF65-F5344CB8AC3E}">
        <p14:creationId xmlns:p14="http://schemas.microsoft.com/office/powerpoint/2010/main" val="4223985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subscales</a:t>
            </a:r>
            <a:r>
              <a:rPr lang="en-US" baseline="0" dirty="0"/>
              <a:t> tables were developed that included the 58 learning outcomes items with associated reliability scores. This slides presents the items that received the highest mean rating and items that received the lowest mean rating.  </a:t>
            </a:r>
          </a:p>
          <a:p>
            <a:endParaRPr lang="en-US" baseline="0" dirty="0"/>
          </a:p>
          <a:p>
            <a:r>
              <a:rPr lang="en-US" baseline="0" dirty="0"/>
              <a:t>The highest mean rating was awarded to “</a:t>
            </a:r>
            <a:r>
              <a:rPr lang="en-US" dirty="0"/>
              <a:t>Define and properly use the current terminology in my major field of study. “</a:t>
            </a:r>
          </a:p>
          <a:p>
            <a:r>
              <a:rPr lang="en-US" dirty="0"/>
              <a:t>The lowest mean rating was awarded to “</a:t>
            </a:r>
            <a:r>
              <a:rPr lang="en-US" sz="1200" dirty="0"/>
              <a:t>Maintain and troubleshoot equipment.”</a:t>
            </a:r>
          </a:p>
          <a:p>
            <a:endParaRPr lang="en-US" sz="1200" dirty="0"/>
          </a:p>
          <a:p>
            <a:r>
              <a:rPr lang="en-US" baseline="0" dirty="0"/>
              <a:t>The clouds above shows the summarized skills and abilities that received highest and lowest mean ratings.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 the completers perceived that Collin College’s greatest contribution was in developing skills related to </a:t>
            </a:r>
            <a:r>
              <a:rPr lang="en-US" dirty="0"/>
              <a:t>Specialized expertise and knowledge, intellectual skills, methods related to major field of study</a:t>
            </a:r>
          </a:p>
          <a:p>
            <a:endParaRPr lang="en-US" baseline="0" dirty="0"/>
          </a:p>
          <a:p>
            <a:r>
              <a:rPr lang="en-US" baseline="0" dirty="0"/>
              <a:t>On the other hand completers perceived that Collin College’s least contribution was in developing skills that related to </a:t>
            </a:r>
            <a:r>
              <a:rPr lang="en-US" dirty="0"/>
              <a:t>Resourcefulness, interpersonal/social skills, civic learning, Social responsibility </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16</a:t>
            </a:fld>
            <a:endParaRPr lang="en-US" dirty="0"/>
          </a:p>
        </p:txBody>
      </p:sp>
    </p:spTree>
    <p:extLst>
      <p:ext uri="{BB962C8B-B14F-4D97-AF65-F5344CB8AC3E}">
        <p14:creationId xmlns:p14="http://schemas.microsoft.com/office/powerpoint/2010/main" val="1378906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a:t>
            </a:r>
            <a:r>
              <a:rPr lang="en-US" baseline="0" dirty="0"/>
              <a:t> of Analysis of Variance in each item based on different demographic categories. The tables only show the items where differences between group means were statistically significant with 95% confidence and 5% margin of error. </a:t>
            </a:r>
          </a:p>
          <a:p>
            <a:endParaRPr lang="en-US" baseline="0" dirty="0"/>
          </a:p>
          <a:p>
            <a:r>
              <a:rPr lang="en-US" baseline="0" dirty="0"/>
              <a:t>Out of 58 perception of learning outcomes items there were two where age differences were found significant. In both items,  the 55 years or older age group rated Collin College significantly lower compared to other age-groups.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the first item,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30-35 year age group rated</a:t>
            </a:r>
            <a:r>
              <a:rPr lang="en-US" sz="1200" baseline="0" dirty="0">
                <a:effectLst/>
                <a:latin typeface="Arial" panose="020B0604020202020204" pitchFamily="34" charset="0"/>
                <a:ea typeface="Times New Roman" panose="02020603050405020304" pitchFamily="18" charset="0"/>
                <a:cs typeface="Times New Roman" panose="02020603050405020304" pitchFamily="18" charset="0"/>
              </a:rPr>
              <a:t> Collin comparatively higher with a mean of 3.39.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Arial" panose="020B0604020202020204" pitchFamily="34" charset="0"/>
                <a:ea typeface="Calibri" panose="020F0502020204030204" pitchFamily="34" charset="0"/>
                <a:cs typeface="Times New Roman" panose="02020603050405020304" pitchFamily="18" charset="0"/>
              </a:rPr>
              <a:t>In the second item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23-29 age</a:t>
            </a:r>
            <a:r>
              <a:rPr lang="en-US" sz="1200" baseline="0" dirty="0">
                <a:effectLst/>
                <a:latin typeface="Arial" panose="020B0604020202020204" pitchFamily="34" charset="0"/>
                <a:ea typeface="Times New Roman" panose="02020603050405020304" pitchFamily="18" charset="0"/>
                <a:cs typeface="Times New Roman" panose="02020603050405020304" pitchFamily="18" charset="0"/>
              </a:rPr>
              <a:t> group rated Collin higher with a mean of 3.44.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Arial" panose="020B0604020202020204" pitchFamily="34" charset="0"/>
                <a:ea typeface="Calibri" panose="020F0502020204030204" pitchFamily="34" charset="0"/>
                <a:cs typeface="Times New Roman" panose="02020603050405020304" pitchFamily="18" charset="0"/>
              </a:rPr>
              <a:t>Summarizing the areas where age differences were significant, we can see that </a:t>
            </a:r>
            <a:r>
              <a:rPr lang="en-US" dirty="0"/>
              <a:t>Research, deduction, critical thinking, reasoning skills were areas </a:t>
            </a:r>
            <a:r>
              <a:rPr lang="en-US" sz="1200" baseline="0" dirty="0">
                <a:effectLst/>
                <a:latin typeface="Arial" panose="020B0604020202020204" pitchFamily="34" charset="0"/>
                <a:ea typeface="Calibri" panose="020F0502020204030204" pitchFamily="34" charset="0"/>
                <a:cs typeface="Times New Roman" panose="02020603050405020304" pitchFamily="18" charset="0"/>
              </a:rPr>
              <a:t>where differences in age were found significant.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17</a:t>
            </a:fld>
            <a:endParaRPr lang="en-US" dirty="0"/>
          </a:p>
        </p:txBody>
      </p:sp>
    </p:spTree>
    <p:extLst>
      <p:ext uri="{BB962C8B-B14F-4D97-AF65-F5344CB8AC3E}">
        <p14:creationId xmlns:p14="http://schemas.microsoft.com/office/powerpoint/2010/main" val="3451178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gender based differences were the highest in number. </a:t>
            </a:r>
          </a:p>
          <a:p>
            <a:endParaRPr lang="en-US" baseline="0" dirty="0"/>
          </a:p>
          <a:p>
            <a:r>
              <a:rPr lang="en-US" baseline="0" dirty="0"/>
              <a:t>Out of 58 items there were 15 where gender differences were found to be statistically significant. In all items, males consistently rated Collin College significantly lower compared to females.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highest mean difference between the two genders was for the item “</a:t>
            </a:r>
            <a:r>
              <a:rPr lang="en-US" sz="1200" i="1" kern="1200" dirty="0">
                <a:solidFill>
                  <a:schemeClr val="tx1"/>
                </a:solidFill>
                <a:effectLst/>
                <a:latin typeface="+mn-lt"/>
                <a:ea typeface="+mn-ea"/>
                <a:cs typeface="+mn-cs"/>
              </a:rPr>
              <a:t>Explain the scope and principal features of my major field of study including theories and practices,” </a:t>
            </a:r>
            <a:r>
              <a:rPr lang="en-US" sz="1200" kern="1200" dirty="0">
                <a:solidFill>
                  <a:schemeClr val="tx1"/>
                </a:solidFill>
                <a:effectLst/>
                <a:latin typeface="+mn-lt"/>
                <a:ea typeface="+mn-ea"/>
                <a:cs typeface="+mn-cs"/>
              </a:rPr>
              <a:t>where the mean rating for women was 3.49 and for men 3.14.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Some key competencies and skills where gender</a:t>
            </a:r>
            <a:r>
              <a:rPr lang="en-US" baseline="0" dirty="0"/>
              <a:t> differences were found to be significant were </a:t>
            </a:r>
            <a:r>
              <a:rPr lang="en-US" dirty="0"/>
              <a:t>Teamwork, collaboration skills, communication skills, broad integrative knowledge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Critical thinking, problem-solving, specialized knowledge and intellectual skills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Personal Management, personal responsibility, civic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2869989-EB00-4EE7-BCB5-25BDC5BB29F8}" type="slidenum">
              <a:rPr lang="en-US" smtClean="0"/>
              <a:t>18</a:t>
            </a:fld>
            <a:endParaRPr lang="en-US" dirty="0"/>
          </a:p>
        </p:txBody>
      </p:sp>
    </p:spTree>
    <p:extLst>
      <p:ext uri="{BB962C8B-B14F-4D97-AF65-F5344CB8AC3E}">
        <p14:creationId xmlns:p14="http://schemas.microsoft.com/office/powerpoint/2010/main" val="3072420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Two</a:t>
            </a:r>
            <a:r>
              <a:rPr lang="en-US" baseline="0" dirty="0"/>
              <a:t> items were differences based on ethnicity was found to be statistically significant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ea typeface="Calibri" panose="020F0502020204030204" pitchFamily="34" charset="0"/>
                <a:cs typeface="Times New Roman" panose="02020603050405020304" pitchFamily="18" charset="0"/>
              </a:rPr>
              <a:t>In both completers</a:t>
            </a:r>
            <a:r>
              <a:rPr lang="en-US" sz="1600" baseline="0" dirty="0">
                <a:effectLst/>
                <a:latin typeface="Arial" panose="020B0604020202020204" pitchFamily="34" charset="0"/>
                <a:ea typeface="Calibri" panose="020F0502020204030204" pitchFamily="34" charset="0"/>
                <a:cs typeface="Times New Roman" panose="02020603050405020304" pitchFamily="18" charset="0"/>
              </a:rPr>
              <a:t> who had identified themselves as non-Hispanic had rated Collin’s contribution lower compared to those who identified themselves as Hispanic.</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effectLst/>
                <a:latin typeface="Arial" panose="020B0604020202020204" pitchFamily="34" charset="0"/>
                <a:ea typeface="Calibri" panose="020F0502020204030204" pitchFamily="34" charset="0"/>
                <a:cs typeface="Times New Roman" panose="02020603050405020304" pitchFamily="18" charset="0"/>
              </a:rPr>
              <a:t>Somewhat Unsurprising /intuitive </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19</a:t>
            </a:fld>
            <a:endParaRPr lang="en-US" dirty="0"/>
          </a:p>
        </p:txBody>
      </p:sp>
    </p:spTree>
    <p:extLst>
      <p:ext uri="{BB962C8B-B14F-4D97-AF65-F5344CB8AC3E}">
        <p14:creationId xmlns:p14="http://schemas.microsoft.com/office/powerpoint/2010/main" val="3239797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Out of 91 items there were 7 where race differences were found to be statistically significant. In all 7 items,  those respondents that had identified themselves as white consistently rated Collin College significantly lower compared to other races. In 4 of the 7 items multiracial respondents rated Collin’s contribution at the highest. In the remaining 3, African American rated posted higher means.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Summary of items </a:t>
            </a:r>
            <a:r>
              <a:rPr lang="en-US" dirty="0"/>
              <a:t>Team-work, visual communication, critical thinking and reasoning skills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Intellectual skills, ability to apply learning to a variety of situations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20</a:t>
            </a:fld>
            <a:endParaRPr lang="en-US" dirty="0"/>
          </a:p>
        </p:txBody>
      </p:sp>
    </p:spTree>
    <p:extLst>
      <p:ext uri="{BB962C8B-B14F-4D97-AF65-F5344CB8AC3E}">
        <p14:creationId xmlns:p14="http://schemas.microsoft.com/office/powerpoint/2010/main" val="2159027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Out of 58 items there were 5 where differences based on highest award received were found to be statistically significant. In each of the items,  those respondents that had completed a certificate rated Collin College significantly lower compared to other awards.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the item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G5-Effectively develop, interpret, and express ideas through written communication</a:t>
            </a:r>
            <a:r>
              <a:rPr lang="en-US" sz="1200" baseline="0" dirty="0">
                <a:effectLst/>
                <a:latin typeface="Arial" panose="020B0604020202020204" pitchFamily="34" charset="0"/>
                <a:ea typeface="Times New Roman" panose="02020603050405020304" pitchFamily="18" charset="0"/>
                <a:cs typeface="Times New Roman" panose="02020603050405020304" pitchFamily="18" charset="0"/>
              </a:rPr>
              <a:t> respondents who had completed an AA or an AS </a:t>
            </a:r>
            <a:r>
              <a:rPr lang="en-US" baseline="0" dirty="0"/>
              <a:t>rated Collin’s contribution at the highest. In the item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G6-Effectively develop, interpret, and express ideas through oral communication” Core completers rated Collins’ contribution higher than other completers.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Arial" panose="020B060402020202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Arial" panose="020B0604020202020204" pitchFamily="34" charset="0"/>
                <a:cs typeface="Times New Roman" panose="02020603050405020304" pitchFamily="18" charset="0"/>
              </a:rPr>
              <a:t>The written oral and visual communication competencies are where the certificate completers are asking for more contribution from Collin. </a:t>
            </a:r>
            <a:endParaRPr lang="en-US" baseline="0" dirty="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21</a:t>
            </a:fld>
            <a:endParaRPr lang="en-US" dirty="0"/>
          </a:p>
        </p:txBody>
      </p:sp>
    </p:spTree>
    <p:extLst>
      <p:ext uri="{BB962C8B-B14F-4D97-AF65-F5344CB8AC3E}">
        <p14:creationId xmlns:p14="http://schemas.microsoft.com/office/powerpoint/2010/main" val="163383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dirty="0"/>
          </a:p>
        </p:txBody>
      </p:sp>
    </p:spTree>
    <p:extLst>
      <p:ext uri="{BB962C8B-B14F-4D97-AF65-F5344CB8AC3E}">
        <p14:creationId xmlns:p14="http://schemas.microsoft.com/office/powerpoint/2010/main" val="3916598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Out of 91 items there were 5 where differences based on highest award year were found to be statistically significant. </a:t>
            </a:r>
          </a:p>
          <a:p>
            <a:endParaRPr lang="en-US" baseline="0" dirty="0"/>
          </a:p>
          <a:p>
            <a:r>
              <a:rPr lang="en-US" baseline="0" dirty="0"/>
              <a:t>In all items respondents who had earned their highest award in 2015 rated Collin College significantly lower compared to the 2014 awardees. </a:t>
            </a:r>
          </a:p>
          <a:p>
            <a:endParaRPr lang="en-US" baseline="0" dirty="0"/>
          </a:p>
          <a:p>
            <a:r>
              <a:rPr lang="en-US" dirty="0"/>
              <a:t>The</a:t>
            </a:r>
            <a:r>
              <a:rPr lang="en-US" baseline="0" dirty="0"/>
              <a:t> summary shows that the 2014 completers rated Collin higher in providing them </a:t>
            </a:r>
            <a:r>
              <a:rPr lang="en-US" dirty="0"/>
              <a:t>Workplace preparation skills, interpersonal social skills, Critical thinking skills and  application of knowledge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a:t>
            </a:r>
            <a:r>
              <a:rPr lang="en-US" baseline="0" dirty="0"/>
              <a:t> is interesting finding that the 2014 completers after having spent a year in the workplace may be able to better appreciate the contribution of Collin College in preparing them for these skills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22</a:t>
            </a:fld>
            <a:endParaRPr lang="en-US" dirty="0"/>
          </a:p>
        </p:txBody>
      </p:sp>
    </p:spTree>
    <p:extLst>
      <p:ext uri="{BB962C8B-B14F-4D97-AF65-F5344CB8AC3E}">
        <p14:creationId xmlns:p14="http://schemas.microsoft.com/office/powerpoint/2010/main" val="2790473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23</a:t>
            </a:fld>
            <a:endParaRPr lang="en-US" dirty="0"/>
          </a:p>
        </p:txBody>
      </p:sp>
    </p:spTree>
    <p:extLst>
      <p:ext uri="{BB962C8B-B14F-4D97-AF65-F5344CB8AC3E}">
        <p14:creationId xmlns:p14="http://schemas.microsoft.com/office/powerpoint/2010/main" val="674658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shows</a:t>
            </a:r>
            <a:r>
              <a:rPr lang="en-US" baseline="0" dirty="0"/>
              <a:t> gap analysis between mean importance rating and mean satisfaction rating for each learning support item. The dark blue bar represent Importance and light blue bar represents satisfaction. The yellow bar represents the gap between the two. </a:t>
            </a:r>
          </a:p>
          <a:p>
            <a:endParaRPr lang="en-US" baseline="0" dirty="0"/>
          </a:p>
          <a:p>
            <a:r>
              <a:rPr lang="en-US" baseline="0" dirty="0"/>
              <a:t>The biggest gaps were found in “ academic advising accuracy of information” and “academic advising service quality”.  These are critical areas that are being identified that require immediate attention as they are ranked 4</a:t>
            </a:r>
            <a:r>
              <a:rPr lang="en-US" baseline="30000" dirty="0"/>
              <a:t>th</a:t>
            </a:r>
            <a:r>
              <a:rPr lang="en-US" baseline="0" dirty="0"/>
              <a:t> and 6</a:t>
            </a:r>
            <a:r>
              <a:rPr lang="en-US" baseline="30000" dirty="0"/>
              <a:t>th</a:t>
            </a:r>
            <a:r>
              <a:rPr lang="en-US" baseline="0" dirty="0"/>
              <a:t> in importance ranking. </a:t>
            </a:r>
          </a:p>
          <a:p>
            <a:endParaRPr lang="en-US" baseline="0" dirty="0"/>
          </a:p>
          <a:p>
            <a:r>
              <a:rPr lang="en-US" baseline="0" dirty="0"/>
              <a:t>The next biggest gaps were found in “Career counseling Service Quality’ and Career counselling Help with Job Placement”. </a:t>
            </a:r>
          </a:p>
          <a:p>
            <a:endParaRPr lang="en-US" baseline="0" dirty="0"/>
          </a:p>
          <a:p>
            <a:r>
              <a:rPr lang="en-US" baseline="0" dirty="0"/>
              <a:t>Unfortunately these findings are almost identical to our findings in the 2013 pilot.</a:t>
            </a:r>
          </a:p>
          <a:p>
            <a:endParaRPr lang="en-US" baseline="0" dirty="0"/>
          </a:p>
          <a:p>
            <a:r>
              <a:rPr lang="en-US" baseline="0" dirty="0"/>
              <a:t>The areas where there satisfaction and importance was equal were library…</a:t>
            </a:r>
          </a:p>
          <a:p>
            <a:endParaRPr lang="en-US" baseline="0" dirty="0"/>
          </a:p>
          <a:p>
            <a:r>
              <a:rPr lang="en-US" baseline="0" dirty="0"/>
              <a:t>The only area where mean satisfaction was higher than mean importance was College Buildings and Facilities. Unfortunately that ranks 18</a:t>
            </a:r>
            <a:r>
              <a:rPr lang="en-US" baseline="30000" dirty="0"/>
              <a:t>th</a:t>
            </a:r>
            <a:r>
              <a:rPr lang="en-US" baseline="0" dirty="0"/>
              <a:t> in importance </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24</a:t>
            </a:fld>
            <a:endParaRPr lang="en-US" dirty="0"/>
          </a:p>
        </p:txBody>
      </p:sp>
    </p:spTree>
    <p:extLst>
      <p:ext uri="{BB962C8B-B14F-4D97-AF65-F5344CB8AC3E}">
        <p14:creationId xmlns:p14="http://schemas.microsoft.com/office/powerpoint/2010/main" val="2340353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above shows the</a:t>
            </a:r>
            <a:r>
              <a:rPr lang="en-US" baseline="0" dirty="0"/>
              <a:t> comparison of reliability scores between the two pilot tests. </a:t>
            </a:r>
          </a:p>
          <a:p>
            <a:endParaRPr lang="en-US" baseline="0" dirty="0"/>
          </a:p>
          <a:p>
            <a:r>
              <a:rPr lang="en-US" baseline="0" dirty="0"/>
              <a:t>Column 1 shows the number of items corresponding to each sub-scale in 2013 pilot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Column 2 represents the number of items corresponding to each sub-scale in the 2015 pilot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Column 3 shows the reliability score for each sub-scale in 2013 pilot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Column 4 shows the reliability score for each sub-scale in 2015 pilot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biggest gain in reliability was in the IS subscale. The </a:t>
            </a:r>
            <a:r>
              <a:rPr lang="en-US" baseline="0" dirty="0" smtClean="0"/>
              <a:t>Cronbach’s </a:t>
            </a:r>
            <a:r>
              <a:rPr lang="en-US" baseline="0" dirty="0"/>
              <a:t>alpha score went from 0.77 to 0.84 with number of items remaining the same.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biggest loss in reliability was in the Information subscale of the SCANS Workplace Competence measures. The </a:t>
            </a:r>
            <a:r>
              <a:rPr lang="en-US" baseline="0" dirty="0" smtClean="0"/>
              <a:t>Cronbach’s </a:t>
            </a:r>
            <a:r>
              <a:rPr lang="en-US" baseline="0" dirty="0"/>
              <a:t>alpha score went from 0.91 to 0.73 with a loss of three items in 2015.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indicates an area of improvement where inter-item cohesion could be improved by either adding more items or reformulating existing items to be more cohesive.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Areas where the survey could be reduced further are Intellectual skills of the DQP and the Empirical and Quantitative skills subscales.  We can safely reduce the number of items in these subscales without much affecting reliability scores.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26</a:t>
            </a:fld>
            <a:endParaRPr lang="en-US" dirty="0"/>
          </a:p>
        </p:txBody>
      </p:sp>
    </p:spTree>
    <p:extLst>
      <p:ext uri="{BB962C8B-B14F-4D97-AF65-F5344CB8AC3E}">
        <p14:creationId xmlns:p14="http://schemas.microsoft.com/office/powerpoint/2010/main" val="2945944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27</a:t>
            </a:fld>
            <a:endParaRPr lang="en-US" dirty="0"/>
          </a:p>
        </p:txBody>
      </p:sp>
    </p:spTree>
    <p:extLst>
      <p:ext uri="{BB962C8B-B14F-4D97-AF65-F5344CB8AC3E}">
        <p14:creationId xmlns:p14="http://schemas.microsoft.com/office/powerpoint/2010/main" val="1139963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29</a:t>
            </a:fld>
            <a:endParaRPr lang="en-US" dirty="0"/>
          </a:p>
        </p:txBody>
      </p:sp>
    </p:spTree>
    <p:extLst>
      <p:ext uri="{BB962C8B-B14F-4D97-AF65-F5344CB8AC3E}">
        <p14:creationId xmlns:p14="http://schemas.microsoft.com/office/powerpoint/2010/main" val="139224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4</a:t>
            </a:fld>
            <a:endParaRPr lang="en-US" dirty="0"/>
          </a:p>
        </p:txBody>
      </p:sp>
    </p:spTree>
    <p:extLst>
      <p:ext uri="{BB962C8B-B14F-4D97-AF65-F5344CB8AC3E}">
        <p14:creationId xmlns:p14="http://schemas.microsoft.com/office/powerpoint/2010/main" val="422080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sources were</a:t>
            </a:r>
            <a:r>
              <a:rPr lang="en-US" baseline="0" dirty="0"/>
              <a:t> further divided into subscales which contributed to the development of scale items. </a:t>
            </a:r>
          </a:p>
          <a:p>
            <a:endParaRPr lang="en-US" baseline="0" dirty="0"/>
          </a:p>
          <a:p>
            <a:r>
              <a:rPr lang="en-US" baseline="0" dirty="0"/>
              <a:t>e.g. the committee developed 11 items that fell under the DQP Intellectual skills subscale</a:t>
            </a:r>
          </a:p>
          <a:p>
            <a:r>
              <a:rPr lang="en-US" baseline="0" dirty="0"/>
              <a:t>It is important to note that many of the scale items fell under multiple subscales e.g. some items were common in the DQP Intellectual skills and the THECB Core Empirical and Quantitative Skills</a:t>
            </a:r>
          </a:p>
          <a:p>
            <a:endParaRPr lang="en-US" baseline="0" dirty="0"/>
          </a:p>
          <a:p>
            <a:r>
              <a:rPr lang="en-US" baseline="0" dirty="0"/>
              <a:t>These were the sources of survey design</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5</a:t>
            </a:fld>
            <a:endParaRPr lang="en-US" dirty="0"/>
          </a:p>
        </p:txBody>
      </p:sp>
    </p:spTree>
    <p:extLst>
      <p:ext uri="{BB962C8B-B14F-4D97-AF65-F5344CB8AC3E}">
        <p14:creationId xmlns:p14="http://schemas.microsoft.com/office/powerpoint/2010/main" val="3961472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structure</a:t>
            </a:r>
            <a:r>
              <a:rPr lang="en-US" baseline="0" dirty="0"/>
              <a:t> and survey logic in terms of how it was presented to the completers. </a:t>
            </a:r>
            <a:endParaRPr lang="en-US" dirty="0"/>
          </a:p>
          <a:p>
            <a:r>
              <a:rPr lang="en-US" dirty="0"/>
              <a:t>The survey is divided into two broad</a:t>
            </a:r>
            <a:r>
              <a:rPr lang="en-US" baseline="0" dirty="0"/>
              <a:t> sections: </a:t>
            </a:r>
          </a:p>
          <a:p>
            <a:endParaRPr lang="en-US" baseline="0" dirty="0"/>
          </a:p>
          <a:p>
            <a:r>
              <a:rPr lang="en-US" baseline="0" dirty="0"/>
              <a:t>The first section invites respondents to share their perceptions about how far they feel Collin College has helped them achieve key learning outcomes.</a:t>
            </a:r>
          </a:p>
          <a:p>
            <a:endParaRPr lang="en-US" baseline="0" dirty="0"/>
          </a:p>
          <a:p>
            <a:r>
              <a:rPr lang="en-US" baseline="0" dirty="0"/>
              <a:t>The second section invites respondents to evaluate the support they received from key student support services at Collin </a:t>
            </a:r>
          </a:p>
          <a:p>
            <a:endParaRPr lang="en-US" baseline="0" dirty="0"/>
          </a:p>
          <a:p>
            <a:r>
              <a:rPr lang="en-US" baseline="0" dirty="0"/>
              <a:t>The first section has 58 items which were further divided based on the completers who would be requested to answer them. These are color-coded for our convenience in order to distinguish them.</a:t>
            </a:r>
          </a:p>
          <a:p>
            <a:endParaRPr lang="en-US" baseline="0" dirty="0"/>
          </a:p>
          <a:p>
            <a:r>
              <a:rPr lang="en-US" baseline="0" dirty="0"/>
              <a:t>The</a:t>
            </a:r>
            <a:r>
              <a:rPr lang="en-US" baseline="0" dirty="0">
                <a:solidFill>
                  <a:srgbClr val="00B050"/>
                </a:solidFill>
              </a:rPr>
              <a:t> </a:t>
            </a:r>
            <a:r>
              <a:rPr lang="en-US" b="1" baseline="0" dirty="0">
                <a:solidFill>
                  <a:srgbClr val="00B050"/>
                </a:solidFill>
              </a:rPr>
              <a:t>8 green items</a:t>
            </a:r>
            <a:r>
              <a:rPr lang="en-US" b="1" baseline="0" dirty="0"/>
              <a:t> </a:t>
            </a:r>
            <a:r>
              <a:rPr lang="en-US" baseline="0" dirty="0"/>
              <a:t>were appropriate for all completers. </a:t>
            </a:r>
          </a:p>
          <a:p>
            <a:r>
              <a:rPr lang="en-US" baseline="0" dirty="0"/>
              <a:t>The </a:t>
            </a:r>
            <a:r>
              <a:rPr lang="en-US" b="1" baseline="0" dirty="0"/>
              <a:t>25 blue items </a:t>
            </a:r>
            <a:r>
              <a:rPr lang="en-US" baseline="0" dirty="0"/>
              <a:t>were for completers who had been awarded AAS or were certificate completers. </a:t>
            </a:r>
          </a:p>
          <a:p>
            <a:r>
              <a:rPr lang="en-US" baseline="0" dirty="0"/>
              <a:t>The </a:t>
            </a:r>
            <a:r>
              <a:rPr lang="en-US" b="1" baseline="0" dirty="0"/>
              <a:t>15 red items </a:t>
            </a:r>
            <a:r>
              <a:rPr lang="en-US" baseline="0" dirty="0"/>
              <a:t>were for any Associates degree completers or those who had completed the Texas Core. </a:t>
            </a:r>
          </a:p>
          <a:p>
            <a:r>
              <a:rPr lang="en-US" baseline="0" dirty="0"/>
              <a:t>And the </a:t>
            </a:r>
            <a:r>
              <a:rPr lang="en-US" b="1" baseline="0" dirty="0"/>
              <a:t>10 brown items </a:t>
            </a:r>
            <a:r>
              <a:rPr lang="en-US" baseline="0" dirty="0"/>
              <a:t>were posed for those who had completed AA/AS or were core completers.</a:t>
            </a:r>
          </a:p>
          <a:p>
            <a:endParaRPr lang="en-US" baseline="0" dirty="0"/>
          </a:p>
          <a:p>
            <a:r>
              <a:rPr lang="en-US" baseline="0" dirty="0"/>
              <a:t>Completers did complete various combinations of degrees and therefore were provided different combinations of survey items.</a:t>
            </a:r>
          </a:p>
          <a:p>
            <a:endParaRPr lang="en-US" baseline="0" dirty="0"/>
          </a:p>
          <a:p>
            <a:r>
              <a:rPr lang="en-US" baseline="0" dirty="0"/>
              <a:t>There were 33 Perceptions of learning support items which were divided into two importance and satisfaction subscales and they were posed to all completers. The last section requested respondents to share additional support areas that they felt were important and to share their satisfaction level about them</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6</a:t>
            </a:fld>
            <a:endParaRPr lang="en-US" dirty="0"/>
          </a:p>
        </p:txBody>
      </p:sp>
    </p:spTree>
    <p:extLst>
      <p:ext uri="{BB962C8B-B14F-4D97-AF65-F5344CB8AC3E}">
        <p14:creationId xmlns:p14="http://schemas.microsoft.com/office/powerpoint/2010/main" val="177980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wanted to be sure that people understood</a:t>
            </a:r>
            <a:r>
              <a:rPr lang="en-US" sz="1200" b="0" i="0" kern="1200" baseline="0" dirty="0">
                <a:solidFill>
                  <a:schemeClr val="tx1"/>
                </a:solidFill>
                <a:effectLst/>
                <a:latin typeface="+mn-lt"/>
                <a:ea typeface="+mn-ea"/>
                <a:cs typeface="+mn-cs"/>
              </a:rPr>
              <a:t> what was being asked the explanation was added: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is important to understand that you are not being asked to rate yourself or your current abilities within the following areas of learning. </a:t>
            </a:r>
            <a:r>
              <a:rPr lang="en-US" sz="1200" b="1" i="0" kern="1200" dirty="0">
                <a:solidFill>
                  <a:schemeClr val="tx1"/>
                </a:solidFill>
                <a:effectLst/>
                <a:latin typeface="+mn-lt"/>
                <a:ea typeface="+mn-ea"/>
                <a:cs typeface="+mn-cs"/>
              </a:rPr>
              <a:t>Rather, you are being asked to share your perceptions about how much your learning experiences at Collin College contributed to developing or strengthening your knowledge, skills, or abilities.</a:t>
            </a: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Scale of</a:t>
            </a:r>
            <a:r>
              <a:rPr lang="en-US" sz="1200" b="1" i="0" kern="1200" baseline="0" dirty="0">
                <a:solidFill>
                  <a:schemeClr val="tx1"/>
                </a:solidFill>
                <a:effectLst/>
                <a:latin typeface="+mn-lt"/>
                <a:ea typeface="+mn-ea"/>
                <a:cs typeface="+mn-cs"/>
              </a:rPr>
              <a:t> 1 to 4, </a:t>
            </a:r>
          </a:p>
          <a:p>
            <a:r>
              <a:rPr lang="en-US" sz="1200" b="1" i="0" kern="1200" dirty="0">
                <a:solidFill>
                  <a:schemeClr val="tx1"/>
                </a:solidFill>
                <a:effectLst/>
                <a:latin typeface="+mn-lt"/>
                <a:ea typeface="+mn-ea"/>
                <a:cs typeface="+mn-cs"/>
              </a:rPr>
              <a:t>1=had no effect on my knowledge, skills, or abilities in this area</a:t>
            </a:r>
          </a:p>
          <a:p>
            <a:r>
              <a:rPr lang="en-US" sz="1200" b="1" i="0" kern="1200" dirty="0">
                <a:solidFill>
                  <a:schemeClr val="tx1"/>
                </a:solidFill>
                <a:effectLst/>
                <a:latin typeface="+mn-lt"/>
                <a:ea typeface="+mn-ea"/>
                <a:cs typeface="+mn-cs"/>
              </a:rPr>
              <a:t>4=greatly developed and strengthened my knowledge, skills, or abilities in this area</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7</a:t>
            </a:fld>
            <a:endParaRPr lang="en-US" dirty="0"/>
          </a:p>
        </p:txBody>
      </p:sp>
    </p:spTree>
    <p:extLst>
      <p:ext uri="{BB962C8B-B14F-4D97-AF65-F5344CB8AC3E}">
        <p14:creationId xmlns:p14="http://schemas.microsoft.com/office/powerpoint/2010/main" val="1876186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33 items that were presented to all respondents . The respondents were required to rate each support service in terms of importance as well as satisfaction on scales of 1-5 with a 6</a:t>
            </a:r>
            <a:r>
              <a:rPr lang="en-US" baseline="30000" dirty="0"/>
              <a:t>th</a:t>
            </a:r>
            <a:r>
              <a:rPr lang="en-US" baseline="0" dirty="0"/>
              <a:t> option for no experience or no opinion. The last part of the survey invited respondents to add those services that were important but were not covered in the previous question.</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dirty="0"/>
          </a:p>
        </p:txBody>
      </p:sp>
    </p:spTree>
    <p:extLst>
      <p:ext uri="{BB962C8B-B14F-4D97-AF65-F5344CB8AC3E}">
        <p14:creationId xmlns:p14="http://schemas.microsoft.com/office/powerpoint/2010/main" val="2748666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shows</a:t>
            </a:r>
            <a:r>
              <a:rPr lang="en-US" baseline="0" dirty="0"/>
              <a:t> response rates by survey sections and the number of responses required for generalizations of 95% confidence with 5% error margin: </a:t>
            </a:r>
          </a:p>
          <a:p>
            <a:endParaRPr lang="en-US" baseline="0" dirty="0"/>
          </a:p>
          <a:p>
            <a:r>
              <a:rPr lang="en-US" baseline="0" dirty="0"/>
              <a:t>The total number of completers who were emailed the survey were 6,650. The number of responses required for 95% confidence was 364 and we received 589 total responses.</a:t>
            </a:r>
          </a:p>
          <a:p>
            <a:r>
              <a:rPr lang="en-US" baseline="0" dirty="0"/>
              <a:t>The total number of completers who were to answer the blue items was 1,938.  We needed 321 responses but received 232 for this section</a:t>
            </a:r>
          </a:p>
          <a:p>
            <a:r>
              <a:rPr lang="en-US" baseline="0" dirty="0"/>
              <a:t>The total number of completers who were to answer the red items were 5,909. We needed 361 responses but received 507.</a:t>
            </a:r>
          </a:p>
          <a:p>
            <a:r>
              <a:rPr lang="en-US" baseline="0" dirty="0"/>
              <a:t>The total number of completers who were to answer the brown section were 5,149 . We needed 358 responses but received 397 instead. </a:t>
            </a:r>
          </a:p>
          <a:p>
            <a:endParaRPr lang="en-US" baseline="0" dirty="0"/>
          </a:p>
          <a:p>
            <a:r>
              <a:rPr lang="en-US" baseline="0" dirty="0"/>
              <a:t>So in all except one section we received a higher number than we needed to generalize the findings with 95% confidence.</a:t>
            </a:r>
          </a:p>
          <a:p>
            <a:endParaRPr lang="en-US" baseline="0" dirty="0"/>
          </a:p>
          <a:p>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10</a:t>
            </a:fld>
            <a:endParaRPr lang="en-US" dirty="0"/>
          </a:p>
        </p:txBody>
      </p:sp>
    </p:spTree>
    <p:extLst>
      <p:ext uri="{BB962C8B-B14F-4D97-AF65-F5344CB8AC3E}">
        <p14:creationId xmlns:p14="http://schemas.microsoft.com/office/powerpoint/2010/main" val="4224482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 bar represents the</a:t>
            </a:r>
            <a:r>
              <a:rPr lang="en-US" baseline="0" dirty="0"/>
              <a:t> sample whereas the green bar represents the completer population. </a:t>
            </a:r>
          </a:p>
          <a:p>
            <a:endParaRPr lang="en-US" baseline="0" dirty="0"/>
          </a:p>
          <a:p>
            <a:r>
              <a:rPr lang="en-US" dirty="0"/>
              <a:t>Completers</a:t>
            </a:r>
            <a:r>
              <a:rPr lang="en-US" baseline="0" dirty="0"/>
              <a:t> aged 29 and under were underrepresented in the sample, especially the 23-29 age group. 39 percent of the population was 23-29 years of age. In comparison only 23% of the sample was in this age group.</a:t>
            </a:r>
          </a:p>
          <a:p>
            <a:endParaRPr lang="en-US" baseline="0" dirty="0"/>
          </a:p>
          <a:p>
            <a:r>
              <a:rPr lang="en-US" baseline="0" dirty="0"/>
              <a:t>Completers aged 30 and over were over-represented in the sample with the highest difference seen in the 41-54 age group.  </a:t>
            </a:r>
          </a:p>
          <a:p>
            <a:endParaRPr lang="en-US" baseline="0" dirty="0"/>
          </a:p>
          <a:p>
            <a:r>
              <a:rPr lang="en-US" dirty="0"/>
              <a:t>Gender</a:t>
            </a:r>
            <a:r>
              <a:rPr lang="en-US" baseline="0" dirty="0"/>
              <a:t> representation was pretty close to the population with only 4 percentage point difference existing between sample and population.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11</a:t>
            </a:fld>
            <a:endParaRPr lang="en-US" dirty="0"/>
          </a:p>
        </p:txBody>
      </p:sp>
    </p:spTree>
    <p:extLst>
      <p:ext uri="{BB962C8B-B14F-4D97-AF65-F5344CB8AC3E}">
        <p14:creationId xmlns:p14="http://schemas.microsoft.com/office/powerpoint/2010/main" val="342618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439F73-3DAD-4DFE-A2B3-D2226CCDB2B9}" type="datetimeFigureOut">
              <a:rPr lang="en-US" smtClean="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A2A5E-02CA-45AA-AF03-C30AEFE25FCC}" type="slidenum">
              <a:rPr lang="en-US" smtClean="0"/>
              <a:t>‹#›</a:t>
            </a:fld>
            <a:endParaRPr lang="en-US" dirty="0"/>
          </a:p>
        </p:txBody>
      </p:sp>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82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A29A4-78C8-47AB-BA06-22CB45938951}" type="datetime1">
              <a:rPr lang="en-US" smtClean="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97131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D4ACF-2D82-46F2-A8E9-23963AA34E86}" type="datetime1">
              <a:rPr lang="en-US" smtClean="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64864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4B5B-21A0-4192-BF4C-38187F1A68D8}" type="datetime1">
              <a:rPr lang="en-US" smtClean="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17825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439F73-3DAD-4DFE-A2B3-D2226CCDB2B9}" type="datetimeFigureOut">
              <a:rPr lang="en-US" smtClean="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A2A5E-02CA-45AA-AF03-C30AEFE25FCC}" type="slidenum">
              <a:rPr lang="en-US" smtClean="0"/>
              <a:t>‹#›</a:t>
            </a:fld>
            <a:endParaRPr lang="en-US" dirty="0"/>
          </a:p>
        </p:txBody>
      </p:sp>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31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B5CF7C-B333-48E1-A4A6-83A3C8B73AC0}" type="datetime1">
              <a:rPr lang="en-US" smtClean="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81593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20762-5CBF-4210-AB54-376B091119F8}" type="datetime1">
              <a:rPr lang="en-US" smtClean="0"/>
              <a:t>3/9/2017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34806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0DB371-BF5F-4058-A212-1A908E4D2674}" type="datetime1">
              <a:rPr lang="en-US" smtClean="0"/>
              <a:t>3/9/2017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04301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4083B-90AA-48CF-BAD5-00AA24D7F288}" type="datetime1">
              <a:rPr lang="en-US" smtClean="0"/>
              <a:t>3/9/2017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dirty="0"/>
          </a:p>
        </p:txBody>
      </p:sp>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bwMode="hidden">
            <a:xfrm>
              <a:off x="-1" y="0"/>
              <a:ext cx="12192001" cy="6858000"/>
              <a:chOff x="-1" y="0"/>
              <a:chExt cx="12192001" cy="6858000"/>
            </a:xfrm>
          </p:grpSpPr>
          <p:cxnSp>
            <p:nvCxnSpPr>
              <p:cNvPr id="40" name="Straight Connector 3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bwMode="hidden">
              <a:xfrm>
                <a:off x="6327885" y="0"/>
                <a:ext cx="5864115" cy="5898673"/>
                <a:chOff x="6327885" y="0"/>
                <a:chExt cx="5864115" cy="5898673"/>
              </a:xfrm>
            </p:grpSpPr>
            <p:cxnSp>
              <p:nvCxnSpPr>
                <p:cNvPr id="51" name="Straight Connector 5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userDrawn="1"/>
          </p:nvGrpSpPr>
          <p:grpSpPr bwMode="hidden">
            <a:xfrm flipH="1">
              <a:off x="0" y="0"/>
              <a:ext cx="12192001" cy="6858000"/>
              <a:chOff x="-1" y="0"/>
              <a:chExt cx="12192001" cy="6858000"/>
            </a:xfrm>
          </p:grpSpPr>
          <p:cxnSp>
            <p:nvCxnSpPr>
              <p:cNvPr id="24" name="Straight Connector 23"/>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bwMode="hidden">
              <a:xfrm>
                <a:off x="6327885" y="0"/>
                <a:ext cx="5864115" cy="5898673"/>
                <a:chOff x="6327885" y="0"/>
                <a:chExt cx="5864115" cy="5898673"/>
              </a:xfrm>
            </p:grpSpPr>
            <p:cxnSp>
              <p:nvCxnSpPr>
                <p:cNvPr id="35" name="Straight Connector 34"/>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0414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BAF629-ECA2-4CF3-B790-9D9BDED98269}" type="datetime1">
              <a:rPr lang="en-US" smtClean="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grpSp>
        <p:nvGrpSpPr>
          <p:cNvPr id="8" name="Group 7"/>
          <p:cNvGrpSpPr/>
          <p:nvPr userDrawn="1"/>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userDrawn="1"/>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59" name="Rectangle 58"/>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2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439F73-3DAD-4DFE-A2B3-D2226CCDB2B9}" type="datetimeFigureOut">
              <a:rPr lang="en-US" smtClean="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5A2A5E-02CA-45AA-AF03-C30AEFE25FCC}" type="slidenum">
              <a:rPr lang="en-US" smtClean="0"/>
              <a:t>‹#›</a:t>
            </a:fld>
            <a:endParaRPr lang="en-US" dirty="0"/>
          </a:p>
        </p:txBody>
      </p:sp>
    </p:spTree>
    <p:extLst>
      <p:ext uri="{BB962C8B-B14F-4D97-AF65-F5344CB8AC3E}">
        <p14:creationId xmlns:p14="http://schemas.microsoft.com/office/powerpoint/2010/main" val="85720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B2453-8663-4C69-AF73-9FD7B1DEC5D0}" type="datetime1">
              <a:rPr lang="en-US" smtClean="0"/>
              <a:t>3/9/2017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smtClean="0"/>
              <a:pPr/>
              <a:t>‹#›</a:t>
            </a:fld>
            <a:endParaRPr lang="en-US" dirty="0"/>
          </a:p>
        </p:txBody>
      </p:sp>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p:cNvCxnSpPr/>
          <p:nvPr userDrawn="1"/>
        </p:nvCxnSpPr>
        <p:spPr>
          <a:xfrm>
            <a:off x="609600" y="6172200"/>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03283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900" b="1" dirty="0"/>
              <a:t>What Have Graduates Learned? </a:t>
            </a:r>
            <a:br>
              <a:rPr lang="en-US" sz="4900" b="1" dirty="0"/>
            </a:br>
            <a:r>
              <a:rPr lang="en-US" sz="4900" b="1" dirty="0"/>
              <a:t>A Completer Survey</a:t>
            </a:r>
            <a:br>
              <a:rPr lang="en-US" sz="4900" b="1" dirty="0"/>
            </a:br>
            <a:r>
              <a:rPr lang="en-US" sz="4900" b="1" dirty="0"/>
              <a:t>for Community Colleges</a:t>
            </a:r>
            <a:r>
              <a:rPr lang="en-US" dirty="0"/>
              <a:t/>
            </a:r>
            <a:br>
              <a:rPr lang="en-US" dirty="0"/>
            </a:br>
            <a:r>
              <a:rPr lang="en-US" sz="4900" dirty="0"/>
              <a:t>Results of the 2015 Pilot Survey</a:t>
            </a:r>
            <a:endParaRPr lang="en-US" dirty="0"/>
          </a:p>
        </p:txBody>
      </p:sp>
      <p:sp>
        <p:nvSpPr>
          <p:cNvPr id="3" name="Subtitle 2"/>
          <p:cNvSpPr>
            <a:spLocks noGrp="1"/>
          </p:cNvSpPr>
          <p:nvPr>
            <p:ph type="subTitle" idx="1"/>
          </p:nvPr>
        </p:nvSpPr>
        <p:spPr>
          <a:xfrm>
            <a:off x="1526931" y="3898269"/>
            <a:ext cx="9144000" cy="2271224"/>
          </a:xfrm>
        </p:spPr>
        <p:txBody>
          <a:bodyPr>
            <a:normAutofit fontScale="70000" lnSpcReduction="20000"/>
          </a:bodyPr>
          <a:lstStyle/>
          <a:p>
            <a:endParaRPr lang="en-US" dirty="0"/>
          </a:p>
          <a:p>
            <a:r>
              <a:rPr lang="en-US" dirty="0"/>
              <a:t>Presented by</a:t>
            </a:r>
          </a:p>
          <a:p>
            <a:r>
              <a:rPr lang="en-US" dirty="0"/>
              <a:t>Salma Mirza </a:t>
            </a:r>
          </a:p>
          <a:p>
            <a:r>
              <a:rPr lang="en-US" dirty="0"/>
              <a:t>Research Analyst, Collin College </a:t>
            </a:r>
          </a:p>
          <a:p>
            <a:endParaRPr lang="en-US" dirty="0"/>
          </a:p>
          <a:p>
            <a:r>
              <a:rPr lang="en-US" dirty="0"/>
              <a:t>Thomas K. Martin, Ph.D.</a:t>
            </a:r>
          </a:p>
          <a:p>
            <a:r>
              <a:rPr lang="en-US" dirty="0"/>
              <a:t>Associate Vice President, Institutional Research,  Collin College</a:t>
            </a:r>
          </a:p>
          <a:p>
            <a:endParaRPr lang="en-US" dirty="0"/>
          </a:p>
        </p:txBody>
      </p:sp>
      <p:pic>
        <p:nvPicPr>
          <p:cNvPr id="4" name="m_7111317144851489897Picture 6" descr="cid:image005.png@01D26DC0.0963CE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00" y="5637826"/>
            <a:ext cx="1104230" cy="10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5393" y="5817067"/>
            <a:ext cx="1457325" cy="704850"/>
          </a:xfrm>
          <a:prstGeom prst="rect">
            <a:avLst/>
          </a:prstGeom>
        </p:spPr>
      </p:pic>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365125"/>
            <a:ext cx="10927701" cy="1325563"/>
          </a:xfrm>
        </p:spPr>
        <p:txBody>
          <a:bodyPr/>
          <a:lstStyle/>
          <a:p>
            <a:r>
              <a:rPr lang="en-US" dirty="0"/>
              <a:t>Response Rates by Perceptions of Learning Outcomes Sub-sections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84421704"/>
              </p:ext>
            </p:extLst>
          </p:nvPr>
        </p:nvGraphicFramePr>
        <p:xfrm>
          <a:off x="838198" y="1894113"/>
          <a:ext cx="10927703" cy="3063384"/>
        </p:xfrm>
        <a:graphic>
          <a:graphicData uri="http://schemas.openxmlformats.org/drawingml/2006/table">
            <a:tbl>
              <a:tblPr firstRow="1" bandRow="1">
                <a:tableStyleId>{69012ECD-51FC-41F1-AA8D-1B2483CD663E}</a:tableStyleId>
              </a:tblPr>
              <a:tblGrid>
                <a:gridCol w="5599924">
                  <a:extLst>
                    <a:ext uri="{9D8B030D-6E8A-4147-A177-3AD203B41FA5}">
                      <a16:colId xmlns:a16="http://schemas.microsoft.com/office/drawing/2014/main" xmlns="" val="467486706"/>
                    </a:ext>
                  </a:extLst>
                </a:gridCol>
                <a:gridCol w="1287625">
                  <a:extLst>
                    <a:ext uri="{9D8B030D-6E8A-4147-A177-3AD203B41FA5}">
                      <a16:colId xmlns:a16="http://schemas.microsoft.com/office/drawing/2014/main" xmlns="" val="255290874"/>
                    </a:ext>
                  </a:extLst>
                </a:gridCol>
                <a:gridCol w="2267339">
                  <a:extLst>
                    <a:ext uri="{9D8B030D-6E8A-4147-A177-3AD203B41FA5}">
                      <a16:colId xmlns:a16="http://schemas.microsoft.com/office/drawing/2014/main" xmlns="" val="1340183159"/>
                    </a:ext>
                  </a:extLst>
                </a:gridCol>
                <a:gridCol w="1772815">
                  <a:extLst>
                    <a:ext uri="{9D8B030D-6E8A-4147-A177-3AD203B41FA5}">
                      <a16:colId xmlns:a16="http://schemas.microsoft.com/office/drawing/2014/main" xmlns="" val="831772269"/>
                    </a:ext>
                  </a:extLst>
                </a:gridCol>
              </a:tblGrid>
              <a:tr h="1576593">
                <a:tc>
                  <a:txBody>
                    <a:bodyPr/>
                    <a:lstStyle/>
                    <a:p>
                      <a:r>
                        <a:rPr lang="en-US" dirty="0"/>
                        <a:t>Survey</a:t>
                      </a:r>
                      <a:r>
                        <a:rPr lang="en-US" baseline="0" dirty="0"/>
                        <a:t> Sub-sections</a:t>
                      </a:r>
                      <a:endParaRPr lang="en-US" dirty="0"/>
                    </a:p>
                  </a:txBody>
                  <a:tcPr>
                    <a:solidFill>
                      <a:srgbClr val="002060"/>
                    </a:solidFill>
                  </a:tcPr>
                </a:tc>
                <a:tc>
                  <a:txBody>
                    <a:bodyPr/>
                    <a:lstStyle/>
                    <a:p>
                      <a:pPr algn="r"/>
                      <a:r>
                        <a:rPr lang="en-US" dirty="0"/>
                        <a:t>Total No.</a:t>
                      </a:r>
                      <a:r>
                        <a:rPr lang="en-US" baseline="0" dirty="0"/>
                        <a:t> Completers</a:t>
                      </a:r>
                      <a:endParaRPr lang="en-US" dirty="0"/>
                    </a:p>
                  </a:txBody>
                  <a:tcPr>
                    <a:solidFill>
                      <a:srgbClr val="002060"/>
                    </a:solidFill>
                  </a:tcPr>
                </a:tc>
                <a:tc>
                  <a:txBody>
                    <a:bodyPr/>
                    <a:lstStyle/>
                    <a:p>
                      <a:pPr algn="r"/>
                      <a:r>
                        <a:rPr lang="en-US" dirty="0"/>
                        <a:t>No. of Responses Required for generalization with 95% confidence and 5% margin of error</a:t>
                      </a:r>
                    </a:p>
                  </a:txBody>
                  <a:tcPr>
                    <a:solidFill>
                      <a:srgbClr val="002060"/>
                    </a:solidFill>
                  </a:tcPr>
                </a:tc>
                <a:tc>
                  <a:txBody>
                    <a:bodyPr/>
                    <a:lstStyle/>
                    <a:p>
                      <a:pPr algn="r"/>
                      <a:r>
                        <a:rPr lang="en-US" dirty="0"/>
                        <a:t>No.</a:t>
                      </a:r>
                      <a:r>
                        <a:rPr lang="en-US" baseline="0" dirty="0"/>
                        <a:t> of Responses Received (response rate)</a:t>
                      </a:r>
                      <a:endParaRPr lang="en-US" dirty="0"/>
                    </a:p>
                  </a:txBody>
                  <a:tcPr>
                    <a:solidFill>
                      <a:srgbClr val="002060"/>
                    </a:solidFill>
                  </a:tcPr>
                </a:tc>
                <a:extLst>
                  <a:ext uri="{0D108BD9-81ED-4DB2-BD59-A6C34878D82A}">
                    <a16:rowId xmlns:a16="http://schemas.microsoft.com/office/drawing/2014/main" xmlns="" val="1133880531"/>
                  </a:ext>
                </a:extLst>
              </a:tr>
              <a:tr h="389511">
                <a:tc>
                  <a:txBody>
                    <a:bodyPr/>
                    <a:lstStyle/>
                    <a:p>
                      <a:r>
                        <a:rPr lang="en-US" dirty="0">
                          <a:solidFill>
                            <a:srgbClr val="00B050"/>
                          </a:solidFill>
                        </a:rPr>
                        <a:t>Green Items</a:t>
                      </a:r>
                    </a:p>
                  </a:txBody>
                  <a:tcPr/>
                </a:tc>
                <a:tc>
                  <a:txBody>
                    <a:bodyPr/>
                    <a:lstStyle/>
                    <a:p>
                      <a:pPr algn="r"/>
                      <a:r>
                        <a:rPr lang="en-US" dirty="0"/>
                        <a:t>6,650</a:t>
                      </a:r>
                    </a:p>
                  </a:txBody>
                  <a:tcPr/>
                </a:tc>
                <a:tc>
                  <a:txBody>
                    <a:bodyPr/>
                    <a:lstStyle/>
                    <a:p>
                      <a:pPr algn="r"/>
                      <a:r>
                        <a:rPr lang="en-US" dirty="0"/>
                        <a:t>364</a:t>
                      </a:r>
                    </a:p>
                  </a:txBody>
                  <a:tcPr/>
                </a:tc>
                <a:tc>
                  <a:txBody>
                    <a:bodyPr/>
                    <a:lstStyle/>
                    <a:p>
                      <a:pPr algn="r"/>
                      <a:r>
                        <a:rPr lang="en-US" dirty="0"/>
                        <a:t>589 (8.9%)</a:t>
                      </a:r>
                    </a:p>
                  </a:txBody>
                  <a:tcPr/>
                </a:tc>
                <a:extLst>
                  <a:ext uri="{0D108BD9-81ED-4DB2-BD59-A6C34878D82A}">
                    <a16:rowId xmlns:a16="http://schemas.microsoft.com/office/drawing/2014/main" xmlns="" val="197842702"/>
                  </a:ext>
                </a:extLst>
              </a:tr>
              <a:tr h="364933">
                <a:tc>
                  <a:txBody>
                    <a:bodyPr/>
                    <a:lstStyle/>
                    <a:p>
                      <a:r>
                        <a:rPr lang="en-US" dirty="0">
                          <a:solidFill>
                            <a:srgbClr val="002060"/>
                          </a:solidFill>
                        </a:rPr>
                        <a:t>Blue Items</a:t>
                      </a:r>
                    </a:p>
                  </a:txBody>
                  <a:tcPr/>
                </a:tc>
                <a:tc>
                  <a:txBody>
                    <a:bodyPr/>
                    <a:lstStyle/>
                    <a:p>
                      <a:pPr algn="r"/>
                      <a:r>
                        <a:rPr lang="en-US" dirty="0"/>
                        <a:t>1,938</a:t>
                      </a:r>
                    </a:p>
                  </a:txBody>
                  <a:tcPr/>
                </a:tc>
                <a:tc>
                  <a:txBody>
                    <a:bodyPr/>
                    <a:lstStyle/>
                    <a:p>
                      <a:pPr algn="r"/>
                      <a:r>
                        <a:rPr lang="en-US" dirty="0"/>
                        <a:t>321</a:t>
                      </a:r>
                    </a:p>
                  </a:txBody>
                  <a:tcPr/>
                </a:tc>
                <a:tc>
                  <a:txBody>
                    <a:bodyPr/>
                    <a:lstStyle/>
                    <a:p>
                      <a:pPr algn="r"/>
                      <a:r>
                        <a:rPr lang="en-US" dirty="0"/>
                        <a:t>232 (12%)</a:t>
                      </a:r>
                    </a:p>
                  </a:txBody>
                  <a:tcPr/>
                </a:tc>
                <a:extLst>
                  <a:ext uri="{0D108BD9-81ED-4DB2-BD59-A6C34878D82A}">
                    <a16:rowId xmlns:a16="http://schemas.microsoft.com/office/drawing/2014/main" xmlns="" val="2653796554"/>
                  </a:ext>
                </a:extLst>
              </a:tr>
              <a:tr h="364933">
                <a:tc>
                  <a:txBody>
                    <a:bodyPr/>
                    <a:lstStyle/>
                    <a:p>
                      <a:r>
                        <a:rPr lang="en-US" dirty="0">
                          <a:solidFill>
                            <a:srgbClr val="FF0000"/>
                          </a:solidFill>
                        </a:rPr>
                        <a:t>Red Items </a:t>
                      </a:r>
                    </a:p>
                  </a:txBody>
                  <a:tcPr/>
                </a:tc>
                <a:tc>
                  <a:txBody>
                    <a:bodyPr/>
                    <a:lstStyle/>
                    <a:p>
                      <a:pPr algn="r"/>
                      <a:r>
                        <a:rPr lang="en-US" dirty="0"/>
                        <a:t>5,909</a:t>
                      </a:r>
                    </a:p>
                  </a:txBody>
                  <a:tcPr/>
                </a:tc>
                <a:tc>
                  <a:txBody>
                    <a:bodyPr/>
                    <a:lstStyle/>
                    <a:p>
                      <a:pPr algn="r"/>
                      <a:r>
                        <a:rPr lang="en-US" dirty="0"/>
                        <a:t>361</a:t>
                      </a:r>
                    </a:p>
                  </a:txBody>
                  <a:tcPr/>
                </a:tc>
                <a:tc>
                  <a:txBody>
                    <a:bodyPr/>
                    <a:lstStyle/>
                    <a:p>
                      <a:pPr algn="r"/>
                      <a:r>
                        <a:rPr lang="en-US" dirty="0"/>
                        <a:t>507 (8.6%)</a:t>
                      </a:r>
                    </a:p>
                  </a:txBody>
                  <a:tcPr/>
                </a:tc>
                <a:extLst>
                  <a:ext uri="{0D108BD9-81ED-4DB2-BD59-A6C34878D82A}">
                    <a16:rowId xmlns:a16="http://schemas.microsoft.com/office/drawing/2014/main" xmlns="" val="3525245134"/>
                  </a:ext>
                </a:extLst>
              </a:tr>
              <a:tr h="364933">
                <a:tc>
                  <a:txBody>
                    <a:bodyPr/>
                    <a:lstStyle/>
                    <a:p>
                      <a:r>
                        <a:rPr lang="en-US" dirty="0">
                          <a:solidFill>
                            <a:schemeClr val="accent4">
                              <a:lumMod val="50000"/>
                            </a:schemeClr>
                          </a:solidFill>
                        </a:rPr>
                        <a:t>Brown Items </a:t>
                      </a:r>
                    </a:p>
                  </a:txBody>
                  <a:tcPr/>
                </a:tc>
                <a:tc>
                  <a:txBody>
                    <a:bodyPr/>
                    <a:lstStyle/>
                    <a:p>
                      <a:pPr algn="r"/>
                      <a:r>
                        <a:rPr lang="en-US" dirty="0"/>
                        <a:t>5,149</a:t>
                      </a:r>
                    </a:p>
                  </a:txBody>
                  <a:tcPr/>
                </a:tc>
                <a:tc>
                  <a:txBody>
                    <a:bodyPr/>
                    <a:lstStyle/>
                    <a:p>
                      <a:pPr algn="r"/>
                      <a:r>
                        <a:rPr lang="en-US" dirty="0"/>
                        <a:t>358</a:t>
                      </a:r>
                    </a:p>
                  </a:txBody>
                  <a:tcPr/>
                </a:tc>
                <a:tc>
                  <a:txBody>
                    <a:bodyPr/>
                    <a:lstStyle/>
                    <a:p>
                      <a:pPr algn="r"/>
                      <a:r>
                        <a:rPr lang="en-US" dirty="0"/>
                        <a:t>397 (7.7%)</a:t>
                      </a:r>
                    </a:p>
                  </a:txBody>
                  <a:tcPr/>
                </a:tc>
                <a:extLst>
                  <a:ext uri="{0D108BD9-81ED-4DB2-BD59-A6C34878D82A}">
                    <a16:rowId xmlns:a16="http://schemas.microsoft.com/office/drawing/2014/main" xmlns="" val="4117149841"/>
                  </a:ext>
                </a:extLst>
              </a:tr>
            </a:tbl>
          </a:graphicData>
        </a:graphic>
      </p:graphicFrame>
      <p:sp>
        <p:nvSpPr>
          <p:cNvPr id="8" name="Oval 7"/>
          <p:cNvSpPr/>
          <p:nvPr/>
        </p:nvSpPr>
        <p:spPr>
          <a:xfrm>
            <a:off x="10562254" y="3778898"/>
            <a:ext cx="1203646" cy="5225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00" y="5637826"/>
            <a:ext cx="1104230" cy="10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46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Demographic Comparisons Between Sample</a:t>
            </a:r>
            <a:br>
              <a:rPr lang="en-US" dirty="0"/>
            </a:br>
            <a:r>
              <a:rPr lang="en-US" dirty="0"/>
              <a:t>and Completer Population</a:t>
            </a:r>
            <a:br>
              <a:rPr lang="en-US" dirty="0"/>
            </a:b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276865772"/>
              </p:ext>
            </p:extLst>
          </p:nvPr>
        </p:nvGraphicFramePr>
        <p:xfrm>
          <a:off x="567041" y="2097741"/>
          <a:ext cx="5736940" cy="35930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770072003"/>
              </p:ext>
            </p:extLst>
          </p:nvPr>
        </p:nvGraphicFramePr>
        <p:xfrm>
          <a:off x="6658270" y="2153121"/>
          <a:ext cx="4583471" cy="3482294"/>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p:cNvSpPr/>
          <p:nvPr/>
        </p:nvSpPr>
        <p:spPr>
          <a:xfrm rot="5400000">
            <a:off x="1538654" y="2588340"/>
            <a:ext cx="1608992" cy="7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rot="5400000">
            <a:off x="3959469" y="3322730"/>
            <a:ext cx="1608992" cy="7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m_7111317144851489897Picture 6" descr="cid:image005.png@01D26DC0.0963CE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00" y="5637826"/>
            <a:ext cx="1104230" cy="10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01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Demographic Comparisons Between Sample and Completer Population</a:t>
            </a:r>
          </a:p>
        </p:txBody>
      </p:sp>
      <p:graphicFrame>
        <p:nvGraphicFramePr>
          <p:cNvPr id="4" name="Chart 3"/>
          <p:cNvGraphicFramePr>
            <a:graphicFrameLocks/>
          </p:cNvGraphicFramePr>
          <p:nvPr>
            <p:extLst>
              <p:ext uri="{D42A27DB-BD31-4B8C-83A1-F6EECF244321}">
                <p14:modId xmlns:p14="http://schemas.microsoft.com/office/powerpoint/2010/main" val="3870692261"/>
              </p:ext>
            </p:extLst>
          </p:nvPr>
        </p:nvGraphicFramePr>
        <p:xfrm>
          <a:off x="548640" y="1899630"/>
          <a:ext cx="4663354" cy="3237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625297332"/>
              </p:ext>
            </p:extLst>
          </p:nvPr>
        </p:nvGraphicFramePr>
        <p:xfrm>
          <a:off x="5841163" y="1899630"/>
          <a:ext cx="5713528" cy="3270885"/>
        </p:xfrm>
        <a:graphic>
          <a:graphicData uri="http://schemas.openxmlformats.org/drawingml/2006/chart">
            <c:chart xmlns:c="http://schemas.openxmlformats.org/drawingml/2006/chart" xmlns:r="http://schemas.openxmlformats.org/officeDocument/2006/relationships" r:id="rId4"/>
          </a:graphicData>
        </a:graphic>
      </p:graphicFrame>
      <p:pic>
        <p:nvPicPr>
          <p:cNvPr id="6" name="m_7111317144851489897Picture 6" descr="cid:image005.png@01D26DC0.0963CE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00" y="5637826"/>
            <a:ext cx="1104230" cy="10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43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Comparisons Between Sample</a:t>
            </a:r>
            <a:br>
              <a:rPr lang="en-US" dirty="0"/>
            </a:br>
            <a:r>
              <a:rPr lang="en-US" dirty="0"/>
              <a:t>and Completer Population</a:t>
            </a:r>
          </a:p>
        </p:txBody>
      </p:sp>
      <p:graphicFrame>
        <p:nvGraphicFramePr>
          <p:cNvPr id="5" name="Chart 4"/>
          <p:cNvGraphicFramePr>
            <a:graphicFrameLocks/>
          </p:cNvGraphicFramePr>
          <p:nvPr>
            <p:extLst>
              <p:ext uri="{D42A27DB-BD31-4B8C-83A1-F6EECF244321}">
                <p14:modId xmlns:p14="http://schemas.microsoft.com/office/powerpoint/2010/main" val="3098520788"/>
              </p:ext>
            </p:extLst>
          </p:nvPr>
        </p:nvGraphicFramePr>
        <p:xfrm>
          <a:off x="531628" y="2147833"/>
          <a:ext cx="4944121" cy="3880828"/>
        </p:xfrm>
        <a:graphic>
          <a:graphicData uri="http://schemas.openxmlformats.org/drawingml/2006/chart">
            <c:chart xmlns:c="http://schemas.openxmlformats.org/drawingml/2006/chart" xmlns:r="http://schemas.openxmlformats.org/officeDocument/2006/relationships" r:id="rId3"/>
          </a:graphicData>
        </a:graphic>
      </p:graphicFrame>
      <p:pic>
        <p:nvPicPr>
          <p:cNvPr id="10" name="m_7111317144851489897Picture 6" descr="cid:image005.png@01D26DC0.0963CE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00" y="5637826"/>
            <a:ext cx="1104230" cy="10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hart 10"/>
          <p:cNvGraphicFramePr>
            <a:graphicFrameLocks/>
          </p:cNvGraphicFramePr>
          <p:nvPr>
            <p:extLst>
              <p:ext uri="{D42A27DB-BD31-4B8C-83A1-F6EECF244321}">
                <p14:modId xmlns:p14="http://schemas.microsoft.com/office/powerpoint/2010/main" val="2234254386"/>
              </p:ext>
            </p:extLst>
          </p:nvPr>
        </p:nvGraphicFramePr>
        <p:xfrm>
          <a:off x="5777148" y="2147833"/>
          <a:ext cx="5951432" cy="3857931"/>
        </p:xfrm>
        <a:graphic>
          <a:graphicData uri="http://schemas.openxmlformats.org/drawingml/2006/chart">
            <c:chart xmlns:c="http://schemas.openxmlformats.org/drawingml/2006/chart" xmlns:r="http://schemas.openxmlformats.org/officeDocument/2006/relationships" r:id="rId5"/>
          </a:graphicData>
        </a:graphic>
      </p:graphicFrame>
      <p:sp>
        <p:nvSpPr>
          <p:cNvPr id="6" name="Oval 5"/>
          <p:cNvSpPr/>
          <p:nvPr/>
        </p:nvSpPr>
        <p:spPr>
          <a:xfrm>
            <a:off x="10264629" y="3708247"/>
            <a:ext cx="1380392" cy="9495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 name="Oval 6"/>
          <p:cNvSpPr/>
          <p:nvPr/>
        </p:nvSpPr>
        <p:spPr>
          <a:xfrm>
            <a:off x="7541944" y="4068608"/>
            <a:ext cx="1380392" cy="9495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 name="Oval 7"/>
          <p:cNvSpPr/>
          <p:nvPr/>
        </p:nvSpPr>
        <p:spPr>
          <a:xfrm>
            <a:off x="6161552" y="2661894"/>
            <a:ext cx="1380392" cy="9495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9" name="Oval 8"/>
          <p:cNvSpPr/>
          <p:nvPr/>
        </p:nvSpPr>
        <p:spPr>
          <a:xfrm>
            <a:off x="9010549" y="2017875"/>
            <a:ext cx="1380392" cy="9495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174741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Analysis</a:t>
            </a:r>
          </a:p>
        </p:txBody>
      </p:sp>
      <p:sp>
        <p:nvSpPr>
          <p:cNvPr id="3" name="Content Placeholder 2"/>
          <p:cNvSpPr>
            <a:spLocks noGrp="1"/>
          </p:cNvSpPr>
          <p:nvPr>
            <p:ph idx="1"/>
          </p:nvPr>
        </p:nvSpPr>
        <p:spPr/>
        <p:txBody>
          <a:bodyPr/>
          <a:lstStyle/>
          <a:p>
            <a:r>
              <a:rPr lang="en-US" dirty="0"/>
              <a:t>Items grouped under DQP, Texas Core Objectives and SCANS subscales</a:t>
            </a:r>
          </a:p>
          <a:p>
            <a:r>
              <a:rPr lang="en-US" dirty="0"/>
              <a:t>Mean item scores and standard deviations were computed for each item.</a:t>
            </a:r>
          </a:p>
          <a:p>
            <a:r>
              <a:rPr lang="en-US" dirty="0"/>
              <a:t>Reliability score using Cronbach’s Alpha</a:t>
            </a:r>
          </a:p>
          <a:p>
            <a:r>
              <a:rPr lang="en-US" dirty="0"/>
              <a:t>Analysis of Variance (ANOVA) to gauge differences based on demographics and award completions </a:t>
            </a:r>
          </a:p>
        </p:txBody>
      </p:sp>
      <p:pic>
        <p:nvPicPr>
          <p:cNvPr id="4"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00" y="5637826"/>
            <a:ext cx="1104230" cy="10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09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365125"/>
            <a:ext cx="10591799" cy="1325563"/>
          </a:xfrm>
        </p:spPr>
        <p:txBody>
          <a:bodyPr/>
          <a:lstStyle/>
          <a:p>
            <a:r>
              <a:rPr lang="en-US" dirty="0"/>
              <a:t>Sample Table</a:t>
            </a:r>
          </a:p>
        </p:txBody>
      </p:sp>
      <p:graphicFrame>
        <p:nvGraphicFramePr>
          <p:cNvPr id="11" name="Table 10"/>
          <p:cNvGraphicFramePr>
            <a:graphicFrameLocks noGrp="1"/>
          </p:cNvGraphicFramePr>
          <p:nvPr>
            <p:extLst>
              <p:ext uri="{D42A27DB-BD31-4B8C-83A1-F6EECF244321}">
                <p14:modId xmlns:p14="http://schemas.microsoft.com/office/powerpoint/2010/main" val="434197312"/>
              </p:ext>
            </p:extLst>
          </p:nvPr>
        </p:nvGraphicFramePr>
        <p:xfrm>
          <a:off x="762001" y="1377861"/>
          <a:ext cx="10799521" cy="4564155"/>
        </p:xfrm>
        <a:graphic>
          <a:graphicData uri="http://schemas.openxmlformats.org/drawingml/2006/table">
            <a:tbl>
              <a:tblPr/>
              <a:tblGrid>
                <a:gridCol w="5367399">
                  <a:extLst>
                    <a:ext uri="{9D8B030D-6E8A-4147-A177-3AD203B41FA5}">
                      <a16:colId xmlns:a16="http://schemas.microsoft.com/office/drawing/2014/main" xmlns="" val="4133167284"/>
                    </a:ext>
                  </a:extLst>
                </a:gridCol>
                <a:gridCol w="506070">
                  <a:extLst>
                    <a:ext uri="{9D8B030D-6E8A-4147-A177-3AD203B41FA5}">
                      <a16:colId xmlns:a16="http://schemas.microsoft.com/office/drawing/2014/main" xmlns="" val="803531060"/>
                    </a:ext>
                  </a:extLst>
                </a:gridCol>
                <a:gridCol w="793016">
                  <a:extLst>
                    <a:ext uri="{9D8B030D-6E8A-4147-A177-3AD203B41FA5}">
                      <a16:colId xmlns:a16="http://schemas.microsoft.com/office/drawing/2014/main" xmlns="" val="1141862132"/>
                    </a:ext>
                  </a:extLst>
                </a:gridCol>
                <a:gridCol w="721201">
                  <a:extLst>
                    <a:ext uri="{9D8B030D-6E8A-4147-A177-3AD203B41FA5}">
                      <a16:colId xmlns:a16="http://schemas.microsoft.com/office/drawing/2014/main" xmlns="" val="1520781005"/>
                    </a:ext>
                  </a:extLst>
                </a:gridCol>
                <a:gridCol w="721201">
                  <a:extLst>
                    <a:ext uri="{9D8B030D-6E8A-4147-A177-3AD203B41FA5}">
                      <a16:colId xmlns:a16="http://schemas.microsoft.com/office/drawing/2014/main" xmlns="" val="1206119816"/>
                    </a:ext>
                  </a:extLst>
                </a:gridCol>
                <a:gridCol w="721201">
                  <a:extLst>
                    <a:ext uri="{9D8B030D-6E8A-4147-A177-3AD203B41FA5}">
                      <a16:colId xmlns:a16="http://schemas.microsoft.com/office/drawing/2014/main" xmlns="" val="1177043422"/>
                    </a:ext>
                  </a:extLst>
                </a:gridCol>
                <a:gridCol w="721201">
                  <a:extLst>
                    <a:ext uri="{9D8B030D-6E8A-4147-A177-3AD203B41FA5}">
                      <a16:colId xmlns:a16="http://schemas.microsoft.com/office/drawing/2014/main" xmlns="" val="151573132"/>
                    </a:ext>
                  </a:extLst>
                </a:gridCol>
                <a:gridCol w="596377">
                  <a:extLst>
                    <a:ext uri="{9D8B030D-6E8A-4147-A177-3AD203B41FA5}">
                      <a16:colId xmlns:a16="http://schemas.microsoft.com/office/drawing/2014/main" xmlns="" val="1333246203"/>
                    </a:ext>
                  </a:extLst>
                </a:gridCol>
                <a:gridCol w="169510">
                  <a:extLst>
                    <a:ext uri="{9D8B030D-6E8A-4147-A177-3AD203B41FA5}">
                      <a16:colId xmlns:a16="http://schemas.microsoft.com/office/drawing/2014/main" xmlns="" val="3249109550"/>
                    </a:ext>
                  </a:extLst>
                </a:gridCol>
                <a:gridCol w="482345">
                  <a:extLst>
                    <a:ext uri="{9D8B030D-6E8A-4147-A177-3AD203B41FA5}">
                      <a16:colId xmlns:a16="http://schemas.microsoft.com/office/drawing/2014/main" xmlns="" val="3532100563"/>
                    </a:ext>
                  </a:extLst>
                </a:gridCol>
              </a:tblGrid>
              <a:tr h="272009">
                <a:tc gridSpan="7">
                  <a:txBody>
                    <a:bodyPr/>
                    <a:lstStyle/>
                    <a:p>
                      <a:pPr algn="l" fontAlgn="ctr"/>
                      <a:r>
                        <a:rPr lang="en-US" sz="1600" b="0" i="0" u="none" strike="noStrike" dirty="0">
                          <a:solidFill>
                            <a:srgbClr val="000000"/>
                          </a:solidFill>
                          <a:effectLst/>
                          <a:latin typeface="Arial" panose="020B0604020202020204" pitchFamily="34" charset="0"/>
                        </a:rPr>
                        <a:t>THECB-Communication Skills</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gridSpan="2">
                  <a:txBody>
                    <a:bodyPr/>
                    <a:lstStyle/>
                    <a:p>
                      <a:pPr algn="l" fontAlgn="ctr"/>
                      <a:endParaRPr lang="en-US" sz="11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xmlns="" val="1272971743"/>
                  </a:ext>
                </a:extLst>
              </a:tr>
              <a:tr h="272009">
                <a:tc>
                  <a:txBody>
                    <a:bodyPr/>
                    <a:lstStyle/>
                    <a:p>
                      <a:pPr algn="l" fontAlgn="ctr"/>
                      <a:r>
                        <a:rPr lang="en-US" sz="1600" b="0" i="0" u="none" strike="noStrike" dirty="0" smtClean="0">
                          <a:solidFill>
                            <a:srgbClr val="000000"/>
                          </a:solidFill>
                          <a:effectLst/>
                          <a:latin typeface="Arial" panose="020B0604020202020204" pitchFamily="34" charset="0"/>
                        </a:rPr>
                        <a:t>Cronbach’s </a:t>
                      </a:r>
                      <a:r>
                        <a:rPr lang="en-US" sz="1600" b="0" i="0" u="none" strike="noStrike" dirty="0">
                          <a:solidFill>
                            <a:srgbClr val="000000"/>
                          </a:solidFill>
                          <a:effectLst/>
                          <a:latin typeface="Arial" panose="020B0604020202020204" pitchFamily="34" charset="0"/>
                        </a:rPr>
                        <a:t>Alpha= 0.88 (N=111)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en-US" sz="11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406178558"/>
                  </a:ext>
                </a:extLst>
              </a:tr>
              <a:tr h="1267000">
                <a:tc>
                  <a:txBody>
                    <a:bodyPr/>
                    <a:lstStyle/>
                    <a:p>
                      <a:pPr algn="l" fontAlgn="ctr"/>
                      <a:r>
                        <a:rPr lang="en-US" sz="1400" b="0" i="0" u="none" strike="noStrike" dirty="0">
                          <a:solidFill>
                            <a:srgbClr val="000000"/>
                          </a:solidFill>
                          <a:effectLst/>
                          <a:latin typeface="Arial" panose="020B06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gridSpan="8">
                  <a:txBody>
                    <a:bodyPr/>
                    <a:lstStyle/>
                    <a:p>
                      <a:pPr algn="l" fontAlgn="ctr"/>
                      <a:r>
                        <a:rPr lang="en-US" sz="1050" b="0" i="0" u="none" strike="noStrike" dirty="0">
                          <a:solidFill>
                            <a:srgbClr val="000000"/>
                          </a:solidFill>
                          <a:effectLst/>
                          <a:latin typeface="Arial" panose="020B0604020202020204" pitchFamily="34" charset="0"/>
                        </a:rPr>
                        <a:t>Extent to which learning experiences at Collin College developed or strengthened knowledge, skills, or abilities in these areas of learning? </a:t>
                      </a:r>
                      <a:br>
                        <a:rPr lang="en-US" sz="1050" b="0" i="0" u="none" strike="noStrike" dirty="0">
                          <a:solidFill>
                            <a:srgbClr val="000000"/>
                          </a:solidFill>
                          <a:effectLst/>
                          <a:latin typeface="Arial" panose="020B0604020202020204" pitchFamily="34" charset="0"/>
                        </a:rPr>
                      </a:br>
                      <a:r>
                        <a:rPr lang="en-US" sz="1050" b="0" i="0" u="none" strike="noStrike" dirty="0">
                          <a:solidFill>
                            <a:srgbClr val="000000"/>
                          </a:solidFill>
                          <a:effectLst/>
                          <a:latin typeface="Arial" panose="020B0604020202020204" pitchFamily="34" charset="0"/>
                        </a:rPr>
                        <a:t/>
                      </a:r>
                      <a:br>
                        <a:rPr lang="en-US" sz="1050" b="0" i="0" u="none" strike="noStrike" dirty="0">
                          <a:solidFill>
                            <a:srgbClr val="000000"/>
                          </a:solidFill>
                          <a:effectLst/>
                          <a:latin typeface="Arial" panose="020B0604020202020204" pitchFamily="34" charset="0"/>
                        </a:rPr>
                      </a:br>
                      <a:r>
                        <a:rPr lang="en-US" sz="1050" b="0" i="0" u="none" strike="noStrike" dirty="0">
                          <a:solidFill>
                            <a:srgbClr val="000000"/>
                          </a:solidFill>
                          <a:effectLst/>
                          <a:latin typeface="Arial" panose="020B0604020202020204" pitchFamily="34" charset="0"/>
                        </a:rPr>
                        <a:t>1=had no effect on my knowledge, skills, or abilities</a:t>
                      </a:r>
                      <a:br>
                        <a:rPr lang="en-US" sz="1050" b="0" i="0" u="none" strike="noStrike" dirty="0">
                          <a:solidFill>
                            <a:srgbClr val="000000"/>
                          </a:solidFill>
                          <a:effectLst/>
                          <a:latin typeface="Arial" panose="020B0604020202020204" pitchFamily="34" charset="0"/>
                        </a:rPr>
                      </a:br>
                      <a:r>
                        <a:rPr lang="en-US" sz="1050" b="0" i="0" u="none" strike="noStrike" dirty="0">
                          <a:solidFill>
                            <a:srgbClr val="000000"/>
                          </a:solidFill>
                          <a:effectLst/>
                          <a:latin typeface="Arial" panose="020B0604020202020204" pitchFamily="34" charset="0"/>
                        </a:rPr>
                        <a:t>4=greatly developed or strengthened my knowledge, skills, or abilities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65479567"/>
                  </a:ext>
                </a:extLst>
              </a:tr>
              <a:tr h="211737">
                <a:tc gridSpan="2">
                  <a:txBody>
                    <a:bodyPr/>
                    <a:lstStyle/>
                    <a:p>
                      <a:pPr algn="l"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1100" b="0" i="0" u="none" strike="noStrike" dirty="0">
                          <a:solidFill>
                            <a:srgbClr val="000000"/>
                          </a:solidFill>
                          <a:effectLst/>
                          <a:latin typeface="Arial" panose="020B060402020202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Total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100" b="0" i="0" u="none" strike="noStrike" dirty="0">
                          <a:solidFill>
                            <a:srgbClr val="000000"/>
                          </a:solidFill>
                          <a:effectLst/>
                          <a:latin typeface="Arial" panose="020B0604020202020204" pitchFamily="34" charset="0"/>
                        </a:rPr>
                        <a:t>Mean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n-US" sz="1000" b="0"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SD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7066221"/>
                  </a:ext>
                </a:extLst>
              </a:tr>
              <a:tr h="251493">
                <a:tc rowSpan="2">
                  <a:txBody>
                    <a:bodyPr/>
                    <a:lstStyle/>
                    <a:p>
                      <a:pPr algn="l" fontAlgn="ctr"/>
                      <a:r>
                        <a:rPr lang="en-US" sz="1400" b="0" i="0" u="none" strike="noStrike" dirty="0">
                          <a:solidFill>
                            <a:srgbClr val="00B050"/>
                          </a:solidFill>
                          <a:effectLst/>
                          <a:latin typeface="Arial" panose="020B0604020202020204" pitchFamily="34" charset="0"/>
                        </a:rPr>
                        <a:t>G5-Effectively develop, interpret, and express ideas through written communication.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Count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24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61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199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300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584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marL="0" algn="ctr" defTabSz="914400" rtl="0" eaLnBrk="1" fontAlgn="ctr" latinLnBrk="0" hangingPunct="1"/>
                      <a:r>
                        <a:rPr lang="en-US" sz="1100" b="0" i="0" u="none" strike="noStrike" kern="1200" dirty="0">
                          <a:solidFill>
                            <a:srgbClr val="000000"/>
                          </a:solidFill>
                          <a:effectLst/>
                          <a:latin typeface="Arial" panose="020B0604020202020204" pitchFamily="34" charset="0"/>
                          <a:ea typeface="+mn-ea"/>
                          <a:cs typeface="+mn-cs"/>
                        </a:rPr>
                        <a:t>3.3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A4D76B"/>
                    </a:solidFill>
                  </a:tcPr>
                </a:tc>
                <a:tc hMerge="1">
                  <a:txBody>
                    <a:bodyPr/>
                    <a:lstStyle/>
                    <a:p>
                      <a:pPr algn="r" fontAlgn="ctr"/>
                      <a:endParaRPr lang="en-US" sz="1000" b="0"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0.82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925334729"/>
                  </a:ext>
                </a:extLst>
              </a:tr>
              <a:tr h="251493">
                <a:tc vMerge="1">
                  <a:txBody>
                    <a:bodyPr/>
                    <a:lstStyle/>
                    <a:p>
                      <a:endParaRPr lang="en-US"/>
                    </a:p>
                  </a:txBody>
                  <a:tcPr/>
                </a:tc>
                <a:tc>
                  <a:txBody>
                    <a:bodyPr/>
                    <a:lstStyle/>
                    <a:p>
                      <a:pPr algn="l"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4.1%</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10.4%</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34.1%</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51.4%</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100.0%</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gridSpan="2">
                  <a:txBody>
                    <a:bodyPr/>
                    <a:lstStyle/>
                    <a:p>
                      <a:pPr marL="0" algn="ctr" defTabSz="914400" rtl="0" eaLnBrk="1" fontAlgn="ctr" latinLnBrk="0" hangingPunct="1"/>
                      <a:r>
                        <a:rPr lang="en-US" sz="1100" b="0" i="0" u="none" strike="noStrike" kern="1200" dirty="0">
                          <a:solidFill>
                            <a:srgbClr val="000000"/>
                          </a:solidFill>
                          <a:effectLst/>
                          <a:latin typeface="Arial" panose="020B0604020202020204" pitchFamily="34" charset="0"/>
                          <a:ea typeface="+mn-ea"/>
                          <a:cs typeface="+mn-cs"/>
                        </a:rPr>
                        <a:t> </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solidFill>
                      <a:srgbClr val="A4D76B"/>
                    </a:solidFill>
                  </a:tcPr>
                </a:tc>
                <a:tc hMerge="1">
                  <a:txBody>
                    <a:bodyPr/>
                    <a:lstStyle/>
                    <a:p>
                      <a:pPr algn="l" fontAlgn="ctr"/>
                      <a:endParaRPr lang="en-US" sz="11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051973407"/>
                  </a:ext>
                </a:extLst>
              </a:tr>
              <a:tr h="251493">
                <a:tc rowSpan="2">
                  <a:txBody>
                    <a:bodyPr/>
                    <a:lstStyle/>
                    <a:p>
                      <a:pPr algn="l" fontAlgn="ctr"/>
                      <a:r>
                        <a:rPr lang="en-US" sz="1400" b="0" i="0" u="none" strike="noStrike" dirty="0">
                          <a:solidFill>
                            <a:srgbClr val="00B050"/>
                          </a:solidFill>
                          <a:effectLst/>
                          <a:latin typeface="Arial" panose="020B0604020202020204" pitchFamily="34" charset="0"/>
                        </a:rPr>
                        <a:t>G6-Effectively develop, interpret, and express ideas through oral communication.</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Count</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38</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72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180</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292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582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gridSpan="2">
                  <a:txBody>
                    <a:bodyPr/>
                    <a:lstStyle/>
                    <a:p>
                      <a:pPr algn="ctr" fontAlgn="ctr"/>
                      <a:r>
                        <a:rPr lang="en-US" sz="1100" b="0" i="0" u="none" strike="noStrike" dirty="0">
                          <a:solidFill>
                            <a:srgbClr val="000000"/>
                          </a:solidFill>
                          <a:effectLst/>
                          <a:latin typeface="Arial" panose="020B0604020202020204" pitchFamily="34" charset="0"/>
                        </a:rPr>
                        <a:t>3.2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hMerge="1">
                  <a:txBody>
                    <a:bodyPr/>
                    <a:lstStyle/>
                    <a:p>
                      <a:pPr algn="r" fontAlgn="ctr"/>
                      <a:endParaRPr lang="en-US" sz="1000" b="0"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0.91</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984442016"/>
                  </a:ext>
                </a:extLst>
              </a:tr>
              <a:tr h="251493">
                <a:tc vMerge="1">
                  <a:txBody>
                    <a:bodyPr/>
                    <a:lstStyle/>
                    <a:p>
                      <a:endParaRPr lang="en-US"/>
                    </a:p>
                  </a:txBody>
                  <a:tcPr/>
                </a:tc>
                <a:tc>
                  <a:txBody>
                    <a:bodyPr/>
                    <a:lstStyle/>
                    <a:p>
                      <a:pPr algn="l"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6.5%</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12.4%</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30.9%</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50.2%</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100.0%</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gridSpan="2">
                  <a:txBody>
                    <a:bodyPr/>
                    <a:lstStyle/>
                    <a:p>
                      <a:pPr algn="ctr"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hMerge="1">
                  <a:txBody>
                    <a:bodyPr/>
                    <a:lstStyle/>
                    <a:p>
                      <a:pPr algn="l" fontAlgn="ctr"/>
                      <a:endParaRPr lang="en-US" sz="11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605482806"/>
                  </a:ext>
                </a:extLst>
              </a:tr>
              <a:tr h="264728">
                <a:tc rowSpan="2">
                  <a:txBody>
                    <a:bodyPr/>
                    <a:lstStyle/>
                    <a:p>
                      <a:pPr algn="l" fontAlgn="ctr"/>
                      <a:r>
                        <a:rPr lang="en-US" sz="1400" b="0" i="0" u="none" strike="noStrike" dirty="0">
                          <a:solidFill>
                            <a:srgbClr val="00B050"/>
                          </a:solidFill>
                          <a:effectLst/>
                          <a:latin typeface="Arial" panose="020B0604020202020204" pitchFamily="34" charset="0"/>
                        </a:rPr>
                        <a:t>G7-Effectively develop, interpret, and express ideas through visual communication.</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Count</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44</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69</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209</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259</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581</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gridSpan="2">
                  <a:txBody>
                    <a:bodyPr/>
                    <a:lstStyle/>
                    <a:p>
                      <a:pPr algn="ctr" fontAlgn="ctr"/>
                      <a:r>
                        <a:rPr lang="en-US" sz="1100" b="0" i="0" u="none" strike="noStrike" dirty="0">
                          <a:solidFill>
                            <a:srgbClr val="000000"/>
                          </a:solidFill>
                          <a:effectLst/>
                          <a:latin typeface="Arial" panose="020B0604020202020204" pitchFamily="34" charset="0"/>
                        </a:rPr>
                        <a:t>3.2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hMerge="1">
                  <a:txBody>
                    <a:bodyPr/>
                    <a:lstStyle/>
                    <a:p>
                      <a:pPr algn="r" fontAlgn="ctr"/>
                      <a:endParaRPr lang="en-US" sz="1000" b="0"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0.92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538659592"/>
                  </a:ext>
                </a:extLst>
              </a:tr>
              <a:tr h="251493">
                <a:tc vMerge="1">
                  <a:txBody>
                    <a:bodyPr/>
                    <a:lstStyle/>
                    <a:p>
                      <a:endParaRPr lang="en-US"/>
                    </a:p>
                  </a:txBody>
                  <a:tcPr/>
                </a:tc>
                <a:tc>
                  <a:txBody>
                    <a:bodyPr/>
                    <a:lstStyle/>
                    <a:p>
                      <a:pPr algn="l"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7.6%</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11.9%</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36.0%</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44.6%</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100.0%</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gridSpan="2">
                  <a:txBody>
                    <a:bodyPr/>
                    <a:lstStyle/>
                    <a:p>
                      <a:pPr algn="ctr"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hMerge="1">
                  <a:txBody>
                    <a:bodyPr/>
                    <a:lstStyle/>
                    <a:p>
                      <a:pPr algn="l" fontAlgn="ctr"/>
                      <a:endParaRPr lang="en-US" sz="11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25638770"/>
                  </a:ext>
                </a:extLst>
              </a:tr>
              <a:tr h="264728">
                <a:tc rowSpan="2">
                  <a:txBody>
                    <a:bodyPr/>
                    <a:lstStyle/>
                    <a:p>
                      <a:pPr algn="l" fontAlgn="ctr"/>
                      <a:r>
                        <a:rPr lang="en-US" sz="1400" b="0" i="0" u="none" strike="noStrike" dirty="0">
                          <a:solidFill>
                            <a:srgbClr val="0070C0"/>
                          </a:solidFill>
                          <a:effectLst/>
                          <a:latin typeface="Arial" panose="020B0604020202020204" pitchFamily="34" charset="0"/>
                        </a:rPr>
                        <a:t>B4-Organize and process symbols, pictures, graphs, objects, and other information.</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Count</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15</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33</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60</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89</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197</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gridSpan="2">
                  <a:txBody>
                    <a:bodyPr/>
                    <a:lstStyle/>
                    <a:p>
                      <a:pPr algn="ctr" fontAlgn="ctr"/>
                      <a:r>
                        <a:rPr lang="en-US" sz="1100" b="0" i="0" u="none" strike="noStrike" dirty="0">
                          <a:solidFill>
                            <a:srgbClr val="000000"/>
                          </a:solidFill>
                          <a:effectLst/>
                          <a:latin typeface="Arial" panose="020B0604020202020204" pitchFamily="34" charset="0"/>
                        </a:rPr>
                        <a:t>3.1</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F9999"/>
                    </a:solidFill>
                  </a:tcPr>
                </a:tc>
                <a:tc hMerge="1">
                  <a:txBody>
                    <a:bodyPr/>
                    <a:lstStyle/>
                    <a:p>
                      <a:pPr algn="r" fontAlgn="ctr"/>
                      <a:endParaRPr lang="en-US" sz="1000" b="0" i="0" u="none" strike="noStrike" dirty="0">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0.95</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2949864482"/>
                  </a:ext>
                </a:extLst>
              </a:tr>
              <a:tr h="251493">
                <a:tc vMerge="1">
                  <a:txBody>
                    <a:bodyPr/>
                    <a:lstStyle/>
                    <a:p>
                      <a:endParaRPr lang="en-US"/>
                    </a:p>
                  </a:txBody>
                  <a:tcPr/>
                </a:tc>
                <a:tc>
                  <a:txBody>
                    <a:bodyPr/>
                    <a:lstStyle/>
                    <a:p>
                      <a:pPr algn="l"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7.6%</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16.8%</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30.5%</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45.2%</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100.0%</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gridSpan="2">
                  <a:txBody>
                    <a:bodyPr/>
                    <a:lstStyle/>
                    <a:p>
                      <a:pPr algn="ctr"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solidFill>
                      <a:srgbClr val="FF9999"/>
                    </a:solidFill>
                  </a:tcPr>
                </a:tc>
                <a:tc hMerge="1">
                  <a:txBody>
                    <a:bodyPr/>
                    <a:lstStyle/>
                    <a:p>
                      <a:pPr algn="l" fontAlgn="ctr"/>
                      <a:endParaRPr lang="en-US" sz="11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667475049"/>
                  </a:ext>
                </a:extLst>
              </a:tr>
              <a:tr h="251493">
                <a:tc rowSpan="2">
                  <a:txBody>
                    <a:bodyPr/>
                    <a:lstStyle/>
                    <a:p>
                      <a:pPr algn="l" fontAlgn="ctr"/>
                      <a:r>
                        <a:rPr lang="en-US" sz="1400" b="0" i="0" u="none" strike="noStrike" dirty="0">
                          <a:solidFill>
                            <a:srgbClr val="FF0000"/>
                          </a:solidFill>
                          <a:effectLst/>
                          <a:latin typeface="Arial" panose="020B0604020202020204" pitchFamily="34" charset="0"/>
                        </a:rPr>
                        <a:t>R7-Write substantially error-free prose that communicates effectively to specific audiences.</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Count</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20</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61</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156</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198</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435</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gridSpan="2">
                  <a:txBody>
                    <a:bodyPr/>
                    <a:lstStyle/>
                    <a:p>
                      <a:pPr algn="ctr" fontAlgn="ctr"/>
                      <a:r>
                        <a:rPr lang="en-US" sz="1100" b="0" i="0" u="none" strike="noStrike" dirty="0">
                          <a:solidFill>
                            <a:srgbClr val="000000"/>
                          </a:solidFill>
                          <a:effectLst/>
                          <a:latin typeface="Arial" panose="020B0604020202020204" pitchFamily="34" charset="0"/>
                        </a:rPr>
                        <a:t>3.2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hMerge="1">
                  <a:txBody>
                    <a:bodyPr/>
                    <a:lstStyle/>
                    <a:p>
                      <a:pPr algn="r" fontAlgn="ctr"/>
                      <a:endParaRPr lang="en-US" sz="1000" b="0" i="0" u="none" strike="noStrike" dirty="0">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100" b="0" i="0" u="none" strike="noStrike" dirty="0">
                          <a:solidFill>
                            <a:srgbClr val="000000"/>
                          </a:solidFill>
                          <a:effectLst/>
                          <a:latin typeface="Arial" panose="020B0604020202020204" pitchFamily="34" charset="0"/>
                        </a:rPr>
                        <a:t>0.86</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1760412881"/>
                  </a:ext>
                </a:extLst>
              </a:tr>
              <a:tr h="251493">
                <a:tc vMerge="1">
                  <a:txBody>
                    <a:bodyPr/>
                    <a:lstStyle/>
                    <a:p>
                      <a:endParaRPr lang="en-US"/>
                    </a:p>
                  </a:txBody>
                  <a:tcPr/>
                </a:tc>
                <a:tc>
                  <a:txBody>
                    <a:bodyPr/>
                    <a:lstStyle/>
                    <a:p>
                      <a:pPr algn="l"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4.6%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14.0%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35.9%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45.5%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rPr>
                        <a:t>100.0%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11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en-US" sz="11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160826"/>
                  </a:ext>
                </a:extLst>
              </a:tr>
            </a:tbl>
          </a:graphicData>
        </a:graphic>
      </p:graphicFrame>
      <p:pic>
        <p:nvPicPr>
          <p:cNvPr id="4"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00" y="6008914"/>
            <a:ext cx="718870" cy="69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73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Results</a:t>
            </a:r>
            <a:br>
              <a:rPr lang="en-US" dirty="0"/>
            </a:br>
            <a:r>
              <a:rPr lang="en-US" dirty="0"/>
              <a:t> </a:t>
            </a:r>
          </a:p>
        </p:txBody>
      </p:sp>
      <p:sp>
        <p:nvSpPr>
          <p:cNvPr id="7" name="Text Placeholder 6"/>
          <p:cNvSpPr>
            <a:spLocks noGrp="1"/>
          </p:cNvSpPr>
          <p:nvPr>
            <p:ph type="body" idx="1"/>
          </p:nvPr>
        </p:nvSpPr>
        <p:spPr>
          <a:xfrm>
            <a:off x="839788" y="1535572"/>
            <a:ext cx="4996237" cy="823912"/>
          </a:xfrm>
          <a:solidFill>
            <a:srgbClr val="A4D76B"/>
          </a:solidFill>
        </p:spPr>
        <p:txBody>
          <a:bodyPr/>
          <a:lstStyle/>
          <a:p>
            <a:pPr algn="ctr"/>
            <a:r>
              <a:rPr lang="en-US" dirty="0"/>
              <a:t>Items with High Mean Scores</a:t>
            </a:r>
          </a:p>
        </p:txBody>
      </p:sp>
      <mc:AlternateContent xmlns:mc="http://schemas.openxmlformats.org/markup-compatibility/2006" xmlns:a14="http://schemas.microsoft.com/office/drawing/2010/main">
        <mc:Choice Requires="a14">
          <p:sp>
            <p:nvSpPr>
              <p:cNvPr id="8" name="Content Placeholder 7"/>
              <p:cNvSpPr>
                <a:spLocks noGrp="1"/>
              </p:cNvSpPr>
              <p:nvPr>
                <p:ph sz="half" idx="2"/>
              </p:nvPr>
            </p:nvSpPr>
            <p:spPr/>
            <p:txBody>
              <a:bodyPr>
                <a:normAutofit fontScale="77500" lnSpcReduction="20000"/>
              </a:bodyPr>
              <a:lstStyle/>
              <a:p>
                <a:pPr lvl="0"/>
                <a:r>
                  <a:rPr lang="en-US" dirty="0"/>
                  <a:t>Define and properly use the current terminology in my major field of study. (</a:t>
                </a:r>
                <a14:m>
                  <m:oMath xmlns:m="http://schemas.openxmlformats.org/officeDocument/2006/math">
                    <m:acc>
                      <m:accPr>
                        <m:chr m:val="̅"/>
                        <m:ctrlPr>
                          <a:rPr lang="en-US" i="1" smtClean="0">
                            <a:latin typeface="Cambria Math"/>
                          </a:rPr>
                        </m:ctrlPr>
                      </m:accPr>
                      <m:e>
                        <m:r>
                          <a:rPr lang="en-US" i="1" smtClean="0">
                            <a:latin typeface="Cambria Math" panose="02040503050406030204" pitchFamily="18" charset="0"/>
                          </a:rPr>
                          <m:t>𝑥</m:t>
                        </m:r>
                      </m:e>
                    </m:acc>
                  </m:oMath>
                </a14:m>
                <a:r>
                  <a:rPr lang="en-US" dirty="0"/>
                  <a:t>=3.5)</a:t>
                </a:r>
              </a:p>
              <a:p>
                <a:pPr lvl="0"/>
                <a:r>
                  <a:rPr lang="en-US" dirty="0"/>
                  <a:t>Demonstrate proficiency in the use of tools, technologies, and methods within my major field of study. (</a:t>
                </a:r>
                <a14:m>
                  <m:oMath xmlns:m="http://schemas.openxmlformats.org/officeDocument/2006/math">
                    <m:acc>
                      <m:accPr>
                        <m:chr m:val="̅"/>
                        <m:ctrlPr>
                          <a:rPr lang="en-US" i="1" smtClean="0">
                            <a:latin typeface="Cambria Math"/>
                          </a:rPr>
                        </m:ctrlPr>
                      </m:accPr>
                      <m:e>
                        <m:r>
                          <a:rPr lang="en-US" i="1">
                            <a:latin typeface="Cambria Math" panose="02040503050406030204" pitchFamily="18" charset="0"/>
                          </a:rPr>
                          <m:t>𝑥</m:t>
                        </m:r>
                      </m:e>
                    </m:acc>
                  </m:oMath>
                </a14:m>
                <a:r>
                  <a:rPr lang="en-US" dirty="0"/>
                  <a:t>=3.4)</a:t>
                </a:r>
              </a:p>
              <a:p>
                <a:pPr lvl="0"/>
                <a:r>
                  <a:rPr lang="en-US" dirty="0"/>
                  <a:t>Appropriately cite multiple information sources from different media in projects, papers, or presentations. (</a:t>
                </a:r>
                <a14:m>
                  <m:oMath xmlns:m="http://schemas.openxmlformats.org/officeDocument/2006/math">
                    <m:acc>
                      <m:accPr>
                        <m:chr m:val="̅"/>
                        <m:ctrlPr>
                          <a:rPr lang="en-US" i="1">
                            <a:latin typeface="Cambria Math"/>
                          </a:rPr>
                        </m:ctrlPr>
                      </m:accPr>
                      <m:e>
                        <m:r>
                          <a:rPr lang="en-US" i="1">
                            <a:latin typeface="Cambria Math" panose="02040503050406030204" pitchFamily="18" charset="0"/>
                          </a:rPr>
                          <m:t>𝑥</m:t>
                        </m:r>
                      </m:e>
                    </m:acc>
                  </m:oMath>
                </a14:m>
                <a:r>
                  <a:rPr lang="en-US" dirty="0"/>
                  <a:t>=3.4)</a:t>
                </a:r>
              </a:p>
              <a:p>
                <a:pPr lvl="0"/>
                <a:r>
                  <a:rPr lang="en-US" dirty="0"/>
                  <a:t>Explain the scope and principal features of my major field of study including theories and practices. (</a:t>
                </a:r>
                <a14:m>
                  <m:oMath xmlns:m="http://schemas.openxmlformats.org/officeDocument/2006/math">
                    <m:acc>
                      <m:accPr>
                        <m:chr m:val="̅"/>
                        <m:ctrlPr>
                          <a:rPr lang="en-US" i="1">
                            <a:latin typeface="Cambria Math"/>
                          </a:rPr>
                        </m:ctrlPr>
                      </m:accPr>
                      <m:e>
                        <m:r>
                          <a:rPr lang="en-US" i="1">
                            <a:latin typeface="Cambria Math" panose="02040503050406030204" pitchFamily="18" charset="0"/>
                          </a:rPr>
                          <m:t>𝑥</m:t>
                        </m:r>
                      </m:e>
                    </m:acc>
                  </m:oMath>
                </a14:m>
                <a:r>
                  <a:rPr lang="en-US" dirty="0"/>
                  <a:t>=3.4)</a:t>
                </a:r>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sz="half" idx="2"/>
              </p:nvPr>
            </p:nvSpPr>
            <p:spPr>
              <a:blipFill>
                <a:blip r:embed="rId3"/>
                <a:stretch>
                  <a:fillRect l="-1418" t="-3477" r="-236"/>
                </a:stretch>
              </a:blipFill>
            </p:spPr>
            <p:txBody>
              <a:bodyPr/>
              <a:lstStyle/>
              <a:p>
                <a:r>
                  <a:rPr lang="en-US">
                    <a:noFill/>
                  </a:rPr>
                  <a:t> </a:t>
                </a:r>
              </a:p>
            </p:txBody>
          </p:sp>
        </mc:Fallback>
      </mc:AlternateContent>
      <p:sp>
        <p:nvSpPr>
          <p:cNvPr id="9" name="Text Placeholder 8"/>
          <p:cNvSpPr>
            <a:spLocks noGrp="1"/>
          </p:cNvSpPr>
          <p:nvPr>
            <p:ph type="body" sz="quarter" idx="3"/>
          </p:nvPr>
        </p:nvSpPr>
        <p:spPr>
          <a:xfrm>
            <a:off x="6172200" y="1492947"/>
            <a:ext cx="5183188" cy="823912"/>
          </a:xfrm>
          <a:solidFill>
            <a:srgbClr val="FF9999"/>
          </a:solidFill>
        </p:spPr>
        <p:txBody>
          <a:bodyPr/>
          <a:lstStyle/>
          <a:p>
            <a:pPr algn="ctr"/>
            <a:r>
              <a:rPr lang="en-US" dirty="0"/>
              <a:t>Items with Low Mean Scores</a:t>
            </a:r>
          </a:p>
        </p:txBody>
      </p:sp>
      <mc:AlternateContent xmlns:mc="http://schemas.openxmlformats.org/markup-compatibility/2006" xmlns:a14="http://schemas.microsoft.com/office/drawing/2010/main">
        <mc:Choice Requires="a14">
          <p:sp>
            <p:nvSpPr>
              <p:cNvPr id="10" name="Content Placeholder 9"/>
              <p:cNvSpPr>
                <a:spLocks noGrp="1"/>
              </p:cNvSpPr>
              <p:nvPr>
                <p:ph sz="quarter" idx="4"/>
              </p:nvPr>
            </p:nvSpPr>
            <p:spPr>
              <a:xfrm>
                <a:off x="6172198" y="2359484"/>
                <a:ext cx="5502059" cy="4266784"/>
              </a:xfrm>
            </p:spPr>
            <p:txBody>
              <a:bodyPr>
                <a:normAutofit fontScale="92500" lnSpcReduction="20000"/>
              </a:bodyPr>
              <a:lstStyle/>
              <a:p>
                <a:pPr lvl="0"/>
                <a:r>
                  <a:rPr lang="en-US" sz="2400" dirty="0"/>
                  <a:t>Maintain and troubleshoot equipment. (</a:t>
                </a:r>
                <a14:m>
                  <m:oMath xmlns:m="http://schemas.openxmlformats.org/officeDocument/2006/math">
                    <m:acc>
                      <m:accPr>
                        <m:chr m:val="̅"/>
                        <m:ctrlPr>
                          <a:rPr lang="en-US" sz="2400" i="1">
                            <a:latin typeface="Cambria Math"/>
                          </a:rPr>
                        </m:ctrlPr>
                      </m:accPr>
                      <m:e>
                        <m:r>
                          <a:rPr lang="en-US" sz="2400" i="1">
                            <a:latin typeface="Cambria Math" panose="02040503050406030204" pitchFamily="18" charset="0"/>
                          </a:rPr>
                          <m:t>𝑥</m:t>
                        </m:r>
                      </m:e>
                    </m:acc>
                  </m:oMath>
                </a14:m>
                <a:r>
                  <a:rPr lang="en-US" sz="2400" dirty="0"/>
                  <a:t>=2.7)</a:t>
                </a:r>
              </a:p>
              <a:p>
                <a:pPr lvl="0"/>
                <a:r>
                  <a:rPr lang="en-US" sz="2400" dirty="0"/>
                  <a:t>Prepare and use budgets, make forecasts, keep records, and make adjustments to meet objectives. (</a:t>
                </a:r>
                <a14:m>
                  <m:oMath xmlns:m="http://schemas.openxmlformats.org/officeDocument/2006/math">
                    <m:acc>
                      <m:accPr>
                        <m:chr m:val="̅"/>
                        <m:ctrlPr>
                          <a:rPr lang="en-US" sz="2400" i="1">
                            <a:latin typeface="Cambria Math"/>
                          </a:rPr>
                        </m:ctrlPr>
                      </m:accPr>
                      <m:e>
                        <m:r>
                          <a:rPr lang="en-US" sz="2400" i="1">
                            <a:latin typeface="Cambria Math" panose="02040503050406030204" pitchFamily="18" charset="0"/>
                          </a:rPr>
                          <m:t>𝑥</m:t>
                        </m:r>
                      </m:e>
                    </m:acc>
                  </m:oMath>
                </a14:m>
                <a:r>
                  <a:rPr lang="en-US" sz="2400" dirty="0"/>
                  <a:t>=2.9)</a:t>
                </a:r>
              </a:p>
              <a:p>
                <a:pPr lvl="0"/>
                <a:r>
                  <a:rPr lang="en-US" sz="2400" dirty="0"/>
                  <a:t>Effective negotiation skills. (</a:t>
                </a:r>
                <a14:m>
                  <m:oMath xmlns:m="http://schemas.openxmlformats.org/officeDocument/2006/math">
                    <m:acc>
                      <m:accPr>
                        <m:chr m:val="̅"/>
                        <m:ctrlPr>
                          <a:rPr lang="en-US" sz="2400" i="1">
                            <a:latin typeface="Cambria Math"/>
                          </a:rPr>
                        </m:ctrlPr>
                      </m:accPr>
                      <m:e>
                        <m:r>
                          <a:rPr lang="en-US" sz="2400" i="1">
                            <a:latin typeface="Cambria Math" panose="02040503050406030204" pitchFamily="18" charset="0"/>
                          </a:rPr>
                          <m:t>𝑥</m:t>
                        </m:r>
                      </m:e>
                    </m:acc>
                  </m:oMath>
                </a14:m>
                <a:r>
                  <a:rPr lang="en-US" sz="2400" dirty="0"/>
                  <a:t>=3.0)</a:t>
                </a:r>
              </a:p>
              <a:p>
                <a:pPr lvl="0"/>
                <a:r>
                  <a:rPr lang="en-US" sz="2400" dirty="0"/>
                  <a:t>Take an active role in local, regional, national, or global communities and examine social issues encountered and insights gained. (</a:t>
                </a:r>
                <a14:m>
                  <m:oMath xmlns:m="http://schemas.openxmlformats.org/officeDocument/2006/math">
                    <m:acc>
                      <m:accPr>
                        <m:chr m:val="̅"/>
                        <m:ctrlPr>
                          <a:rPr lang="en-US" sz="2400" i="1">
                            <a:latin typeface="Cambria Math"/>
                          </a:rPr>
                        </m:ctrlPr>
                      </m:accPr>
                      <m:e>
                        <m:r>
                          <a:rPr lang="en-US" sz="2400" i="1">
                            <a:latin typeface="Cambria Math" panose="02040503050406030204" pitchFamily="18" charset="0"/>
                          </a:rPr>
                          <m:t>𝑥</m:t>
                        </m:r>
                      </m:e>
                    </m:acc>
                  </m:oMath>
                </a14:m>
                <a:r>
                  <a:rPr lang="en-US" sz="2400" dirty="0"/>
                  <a:t>=3.0)</a:t>
                </a:r>
              </a:p>
              <a:p>
                <a:pPr lvl="0"/>
                <a:r>
                  <a:rPr lang="en-US" sz="2400" dirty="0"/>
                  <a:t>Collaborate in developing and implementing an approach to a civic issue. (</a:t>
                </a:r>
                <a14:m>
                  <m:oMath xmlns:m="http://schemas.openxmlformats.org/officeDocument/2006/math">
                    <m:acc>
                      <m:accPr>
                        <m:chr m:val="̅"/>
                        <m:ctrlPr>
                          <a:rPr lang="en-US" sz="2400" i="1">
                            <a:latin typeface="Cambria Math"/>
                          </a:rPr>
                        </m:ctrlPr>
                      </m:accPr>
                      <m:e>
                        <m:r>
                          <a:rPr lang="en-US" sz="2400" i="1">
                            <a:latin typeface="Cambria Math" panose="02040503050406030204" pitchFamily="18" charset="0"/>
                          </a:rPr>
                          <m:t>𝑥</m:t>
                        </m:r>
                      </m:e>
                    </m:acc>
                  </m:oMath>
                </a14:m>
                <a:r>
                  <a:rPr lang="en-US" sz="2400" dirty="0"/>
                  <a:t>=3.0)</a:t>
                </a:r>
              </a:p>
              <a:p>
                <a:pPr lvl="0"/>
                <a:r>
                  <a:rPr lang="en-US" sz="2400" dirty="0"/>
                  <a:t>Acquire, store, allocate, and use materials and space efficiently. </a:t>
                </a:r>
                <a:r>
                  <a:rPr lang="en-US" sz="2100" dirty="0"/>
                  <a:t>(</a:t>
                </a:r>
                <a14:m>
                  <m:oMath xmlns:m="http://schemas.openxmlformats.org/officeDocument/2006/math">
                    <m:acc>
                      <m:accPr>
                        <m:chr m:val="̅"/>
                        <m:ctrlPr>
                          <a:rPr lang="en-US" sz="2400" i="1">
                            <a:latin typeface="Cambria Math"/>
                          </a:rPr>
                        </m:ctrlPr>
                      </m:accPr>
                      <m:e>
                        <m:r>
                          <a:rPr lang="en-US" sz="2400" i="1">
                            <a:latin typeface="Cambria Math" panose="02040503050406030204" pitchFamily="18" charset="0"/>
                          </a:rPr>
                          <m:t>𝑥</m:t>
                        </m:r>
                      </m:e>
                    </m:acc>
                  </m:oMath>
                </a14:m>
                <a:r>
                  <a:rPr lang="en-US" sz="2400" dirty="0"/>
                  <a:t>=3.0)</a:t>
                </a:r>
              </a:p>
              <a:p>
                <a:endParaRPr lang="en-US" dirty="0"/>
              </a:p>
            </p:txBody>
          </p:sp>
        </mc:Choice>
        <mc:Fallback xmlns="">
          <p:sp>
            <p:nvSpPr>
              <p:cNvPr id="10" name="Content Placeholder 9"/>
              <p:cNvSpPr>
                <a:spLocks noGrp="1" noRot="1" noChangeAspect="1" noMove="1" noResize="1" noEditPoints="1" noAdjustHandles="1" noChangeArrowheads="1" noChangeShapeType="1" noTextEdit="1"/>
              </p:cNvSpPr>
              <p:nvPr>
                <p:ph sz="quarter" idx="4"/>
              </p:nvPr>
            </p:nvSpPr>
            <p:spPr>
              <a:xfrm>
                <a:off x="6172198" y="2359484"/>
                <a:ext cx="5502059" cy="4266784"/>
              </a:xfrm>
              <a:blipFill>
                <a:blip r:embed="rId4"/>
                <a:stretch>
                  <a:fillRect l="-1218" t="-3000" r="-1218"/>
                </a:stretch>
              </a:blipFill>
            </p:spPr>
            <p:txBody>
              <a:bodyPr/>
              <a:lstStyle/>
              <a:p>
                <a:r>
                  <a:rPr lang="en-US">
                    <a:noFill/>
                  </a:rPr>
                  <a:t> </a:t>
                </a:r>
              </a:p>
            </p:txBody>
          </p:sp>
        </mc:Fallback>
      </mc:AlternateContent>
      <p:sp>
        <p:nvSpPr>
          <p:cNvPr id="2" name="Cloud 1"/>
          <p:cNvSpPr/>
          <p:nvPr/>
        </p:nvSpPr>
        <p:spPr>
          <a:xfrm>
            <a:off x="7249989" y="176909"/>
            <a:ext cx="4273486" cy="1701993"/>
          </a:xfrm>
          <a:prstGeom prst="clou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968343" y="462681"/>
            <a:ext cx="3144416" cy="1200329"/>
          </a:xfrm>
          <a:prstGeom prst="rect">
            <a:avLst/>
          </a:prstGeom>
          <a:noFill/>
        </p:spPr>
        <p:txBody>
          <a:bodyPr wrap="square" rtlCol="0">
            <a:spAutoFit/>
          </a:bodyPr>
          <a:lstStyle/>
          <a:p>
            <a:r>
              <a:rPr lang="en-US" dirty="0"/>
              <a:t>Resourcefulness, Interpersonal/Social Skills, Civic Learning, Social Responsibility </a:t>
            </a:r>
          </a:p>
          <a:p>
            <a:endParaRPr lang="en-US" dirty="0"/>
          </a:p>
        </p:txBody>
      </p:sp>
      <p:sp>
        <p:nvSpPr>
          <p:cNvPr id="11" name="Cloud 10"/>
          <p:cNvSpPr/>
          <p:nvPr/>
        </p:nvSpPr>
        <p:spPr>
          <a:xfrm>
            <a:off x="2238695" y="313708"/>
            <a:ext cx="4472399" cy="1678487"/>
          </a:xfrm>
          <a:prstGeom prst="clou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785155" y="561479"/>
            <a:ext cx="3144416" cy="1477328"/>
          </a:xfrm>
          <a:prstGeom prst="rect">
            <a:avLst/>
          </a:prstGeom>
          <a:noFill/>
        </p:spPr>
        <p:txBody>
          <a:bodyPr wrap="square" rtlCol="0">
            <a:spAutoFit/>
          </a:bodyPr>
          <a:lstStyle/>
          <a:p>
            <a:r>
              <a:rPr lang="en-US" dirty="0"/>
              <a:t>Specialized Expertise and Knowledge, Intellectual Skills, Methods Related to Major Field of Study</a:t>
            </a:r>
          </a:p>
          <a:p>
            <a:endParaRPr lang="en-US" dirty="0"/>
          </a:p>
        </p:txBody>
      </p:sp>
      <p:pic>
        <p:nvPicPr>
          <p:cNvPr id="13" name="m_7111317144851489897Picture 6" descr="cid:image005.png@01D26DC0.0963CE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00" y="5794310"/>
            <a:ext cx="941727" cy="90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21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in Means by Age</a:t>
            </a:r>
          </a:p>
        </p:txBody>
      </p:sp>
      <p:graphicFrame>
        <p:nvGraphicFramePr>
          <p:cNvPr id="4" name="Table 3"/>
          <p:cNvGraphicFramePr>
            <a:graphicFrameLocks noGrp="1"/>
          </p:cNvGraphicFramePr>
          <p:nvPr>
            <p:extLst>
              <p:ext uri="{D42A27DB-BD31-4B8C-83A1-F6EECF244321}">
                <p14:modId xmlns:p14="http://schemas.microsoft.com/office/powerpoint/2010/main" val="2719760121"/>
              </p:ext>
            </p:extLst>
          </p:nvPr>
        </p:nvGraphicFramePr>
        <p:xfrm>
          <a:off x="2409538" y="1904383"/>
          <a:ext cx="7261411" cy="3160985"/>
        </p:xfrm>
        <a:graphic>
          <a:graphicData uri="http://schemas.openxmlformats.org/drawingml/2006/table">
            <a:tbl>
              <a:tblPr firstRow="1" firstCol="1" bandRow="1"/>
              <a:tblGrid>
                <a:gridCol w="2816926">
                  <a:extLst>
                    <a:ext uri="{9D8B030D-6E8A-4147-A177-3AD203B41FA5}">
                      <a16:colId xmlns:a16="http://schemas.microsoft.com/office/drawing/2014/main" xmlns="" val="1460108436"/>
                    </a:ext>
                  </a:extLst>
                </a:gridCol>
                <a:gridCol w="1251968">
                  <a:extLst>
                    <a:ext uri="{9D8B030D-6E8A-4147-A177-3AD203B41FA5}">
                      <a16:colId xmlns:a16="http://schemas.microsoft.com/office/drawing/2014/main" xmlns="" val="1101817776"/>
                    </a:ext>
                  </a:extLst>
                </a:gridCol>
                <a:gridCol w="500787">
                  <a:extLst>
                    <a:ext uri="{9D8B030D-6E8A-4147-A177-3AD203B41FA5}">
                      <a16:colId xmlns:a16="http://schemas.microsoft.com/office/drawing/2014/main" xmlns="" val="222599747"/>
                    </a:ext>
                  </a:extLst>
                </a:gridCol>
                <a:gridCol w="1064172">
                  <a:extLst>
                    <a:ext uri="{9D8B030D-6E8A-4147-A177-3AD203B41FA5}">
                      <a16:colId xmlns:a16="http://schemas.microsoft.com/office/drawing/2014/main" xmlns="" val="161004153"/>
                    </a:ext>
                  </a:extLst>
                </a:gridCol>
                <a:gridCol w="1064172">
                  <a:extLst>
                    <a:ext uri="{9D8B030D-6E8A-4147-A177-3AD203B41FA5}">
                      <a16:colId xmlns:a16="http://schemas.microsoft.com/office/drawing/2014/main" xmlns="" val="3824073028"/>
                    </a:ext>
                  </a:extLst>
                </a:gridCol>
                <a:gridCol w="563386">
                  <a:extLst>
                    <a:ext uri="{9D8B030D-6E8A-4147-A177-3AD203B41FA5}">
                      <a16:colId xmlns:a16="http://schemas.microsoft.com/office/drawing/2014/main" xmlns="" val="2957460249"/>
                    </a:ext>
                  </a:extLst>
                </a:gridCol>
              </a:tblGrid>
              <a:tr h="196748">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Mean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F (df.)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8257181"/>
                  </a:ext>
                </a:extLst>
              </a:tr>
              <a:tr h="196748">
                <a:tc rowSpan="7">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R1-Describe how knowledge or practice is developed, tested, and revised in the sciences, social sciences, humanities, and arts.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18-22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2.611 (5,427)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0.024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63832242"/>
                  </a:ext>
                </a:extLst>
              </a:tr>
              <a:tr h="216423">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23-29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3382350079"/>
                  </a:ext>
                </a:extLst>
              </a:tr>
              <a:tr h="216423">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30-35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2829970612"/>
                  </a:ext>
                </a:extLst>
              </a:tr>
              <a:tr h="216423">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36-40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3737571481"/>
                  </a:ext>
                </a:extLst>
              </a:tr>
              <a:tr h="216423">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41-54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2412223512"/>
                  </a:ext>
                </a:extLst>
              </a:tr>
              <a:tr h="216908">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 years or older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2122273829"/>
                  </a:ext>
                </a:extLst>
              </a:tr>
              <a:tr h="196748">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6873399"/>
                  </a:ext>
                </a:extLst>
              </a:tr>
              <a:tr h="196748">
                <a:tc rowSpan="7">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R15-Generate informed conclusions based on numerical data and observable facts.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18-22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2.431 (5,429)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0.034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527740603"/>
                  </a:ext>
                </a:extLst>
              </a:tr>
              <a:tr h="216423">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23-29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1222309413"/>
                  </a:ext>
                </a:extLst>
              </a:tr>
              <a:tr h="216423">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30-35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1479841348"/>
                  </a:ext>
                </a:extLst>
              </a:tr>
              <a:tr h="216423">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36-40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422539602"/>
                  </a:ext>
                </a:extLst>
              </a:tr>
              <a:tr h="216423">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41-54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1026093646"/>
                  </a:ext>
                </a:extLst>
              </a:tr>
              <a:tr h="228953">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 years or older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141096016"/>
                  </a:ext>
                </a:extLst>
              </a:tr>
              <a:tr h="196748">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2176964"/>
                  </a:ext>
                </a:extLst>
              </a:tr>
            </a:tbl>
          </a:graphicData>
        </a:graphic>
      </p:graphicFrame>
      <p:sp>
        <p:nvSpPr>
          <p:cNvPr id="5" name="Rectangle 4"/>
          <p:cNvSpPr/>
          <p:nvPr/>
        </p:nvSpPr>
        <p:spPr>
          <a:xfrm>
            <a:off x="7277373" y="3129467"/>
            <a:ext cx="1057835" cy="242047"/>
          </a:xfrm>
          <a:prstGeom prst="rect">
            <a:avLst/>
          </a:prstGeom>
          <a:no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277373" y="4596598"/>
            <a:ext cx="1057835" cy="242047"/>
          </a:xfrm>
          <a:prstGeom prst="rect">
            <a:avLst/>
          </a:prstGeom>
          <a:no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277373" y="2475044"/>
            <a:ext cx="1057835" cy="242047"/>
          </a:xfrm>
          <a:prstGeom prst="rect">
            <a:avLst/>
          </a:prstGeom>
          <a:noFill/>
          <a:ln w="38100">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277373" y="3742008"/>
            <a:ext cx="1057835" cy="242047"/>
          </a:xfrm>
          <a:prstGeom prst="rect">
            <a:avLst/>
          </a:prstGeom>
          <a:noFill/>
          <a:ln w="38100">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loud 8"/>
          <p:cNvSpPr/>
          <p:nvPr/>
        </p:nvSpPr>
        <p:spPr>
          <a:xfrm>
            <a:off x="184852" y="2405720"/>
            <a:ext cx="2533296" cy="1940812"/>
          </a:xfrm>
          <a:prstGeom prst="clou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31082" y="2717091"/>
            <a:ext cx="1978455" cy="1200329"/>
          </a:xfrm>
          <a:prstGeom prst="rect">
            <a:avLst/>
          </a:prstGeom>
          <a:noFill/>
        </p:spPr>
        <p:txBody>
          <a:bodyPr wrap="square" rtlCol="0">
            <a:spAutoFit/>
          </a:bodyPr>
          <a:lstStyle/>
          <a:p>
            <a:r>
              <a:rPr lang="en-US" dirty="0"/>
              <a:t>Research, Deduction, Critical Thinking, Reasoning Skills </a:t>
            </a:r>
            <a:endParaRPr lang="en-US" sz="1400" dirty="0"/>
          </a:p>
        </p:txBody>
      </p:sp>
      <p:pic>
        <p:nvPicPr>
          <p:cNvPr id="11"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00" y="5836074"/>
            <a:ext cx="898357" cy="86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31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44046"/>
            <a:ext cx="10515600" cy="985508"/>
          </a:xfrm>
        </p:spPr>
        <p:txBody>
          <a:bodyPr>
            <a:normAutofit fontScale="90000"/>
          </a:bodyPr>
          <a:lstStyle/>
          <a:p>
            <a:r>
              <a:rPr lang="en-US" dirty="0"/>
              <a:t>Differences in Means by Gender</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21604446"/>
              </p:ext>
            </p:extLst>
          </p:nvPr>
        </p:nvGraphicFramePr>
        <p:xfrm>
          <a:off x="1185582" y="806827"/>
          <a:ext cx="9820835" cy="5976366"/>
        </p:xfrm>
        <a:graphic>
          <a:graphicData uri="http://schemas.openxmlformats.org/drawingml/2006/table">
            <a:tbl>
              <a:tblPr firstRow="1" firstCol="1" bandRow="1"/>
              <a:tblGrid>
                <a:gridCol w="3994293">
                  <a:extLst>
                    <a:ext uri="{9D8B030D-6E8A-4147-A177-3AD203B41FA5}">
                      <a16:colId xmlns:a16="http://schemas.microsoft.com/office/drawing/2014/main" xmlns="" val="1155859435"/>
                    </a:ext>
                  </a:extLst>
                </a:gridCol>
                <a:gridCol w="870315">
                  <a:extLst>
                    <a:ext uri="{9D8B030D-6E8A-4147-A177-3AD203B41FA5}">
                      <a16:colId xmlns:a16="http://schemas.microsoft.com/office/drawing/2014/main" xmlns="" val="1394259439"/>
                    </a:ext>
                  </a:extLst>
                </a:gridCol>
                <a:gridCol w="824512">
                  <a:extLst>
                    <a:ext uri="{9D8B030D-6E8A-4147-A177-3AD203B41FA5}">
                      <a16:colId xmlns:a16="http://schemas.microsoft.com/office/drawing/2014/main" xmlns="" val="2347809998"/>
                    </a:ext>
                  </a:extLst>
                </a:gridCol>
                <a:gridCol w="1612377">
                  <a:extLst>
                    <a:ext uri="{9D8B030D-6E8A-4147-A177-3AD203B41FA5}">
                      <a16:colId xmlns:a16="http://schemas.microsoft.com/office/drawing/2014/main" xmlns="" val="1594419810"/>
                    </a:ext>
                  </a:extLst>
                </a:gridCol>
                <a:gridCol w="1612377">
                  <a:extLst>
                    <a:ext uri="{9D8B030D-6E8A-4147-A177-3AD203B41FA5}">
                      <a16:colId xmlns:a16="http://schemas.microsoft.com/office/drawing/2014/main" xmlns="" val="1971806684"/>
                    </a:ext>
                  </a:extLst>
                </a:gridCol>
                <a:gridCol w="906961">
                  <a:extLst>
                    <a:ext uri="{9D8B030D-6E8A-4147-A177-3AD203B41FA5}">
                      <a16:colId xmlns:a16="http://schemas.microsoft.com/office/drawing/2014/main" xmlns="" val="4026655405"/>
                    </a:ext>
                  </a:extLst>
                </a:gridCol>
              </a:tblGrid>
              <a:tr h="187970">
                <a:tc>
                  <a:txBody>
                    <a:bodyPr/>
                    <a:lstStyle/>
                    <a:p>
                      <a:pPr>
                        <a:lnSpc>
                          <a:spcPct val="115000"/>
                        </a:lnSpc>
                      </a:pPr>
                      <a:endParaRPr lang="en-US" sz="1100" dirty="0">
                        <a:effectLst/>
                        <a:latin typeface="Calibri" panose="020F0502020204030204" pitchFamily="34" charset="0"/>
                      </a:endParaRPr>
                    </a:p>
                  </a:txBody>
                  <a:tcPr marL="39598" marR="3959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Gender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Mean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 (df.)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9333105"/>
                  </a:ext>
                </a:extLst>
              </a:tr>
              <a:tr h="187970">
                <a:tc rowSpan="3">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G1-Collaborate with others to produce work that draws on knowledge from at least two academic subject areas.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5.314 (1,581)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0.022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173522876"/>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214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extLst>
                  <a:ext uri="{0D108BD9-81ED-4DB2-BD59-A6C34878D82A}">
                    <a16:rowId xmlns:a16="http://schemas.microsoft.com/office/drawing/2014/main" xmlns="" val="29384889"/>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583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2286643"/>
                  </a:ext>
                </a:extLst>
              </a:tr>
              <a:tr h="187970">
                <a:tc rowSpan="3">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G3-Gather, organize, and evaluate evidence addressing a practical problem in a work or community setting.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6.850 (1,578)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0.009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536310067"/>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213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extLst>
                  <a:ext uri="{0D108BD9-81ED-4DB2-BD59-A6C34878D82A}">
                    <a16:rowId xmlns:a16="http://schemas.microsoft.com/office/drawing/2014/main" xmlns="" val="3307930759"/>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580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7574447"/>
                  </a:ext>
                </a:extLst>
              </a:tr>
              <a:tr h="187970">
                <a:tc rowSpan="3">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G5-Effectively develop, interpret, and express ideas through written communication.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4.191 (1.580)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0.041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500325527"/>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213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extLst>
                  <a:ext uri="{0D108BD9-81ED-4DB2-BD59-A6C34878D82A}">
                    <a16:rowId xmlns:a16="http://schemas.microsoft.com/office/drawing/2014/main" xmlns="" val="3380538887"/>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582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9423637"/>
                  </a:ext>
                </a:extLst>
              </a:tr>
              <a:tr h="187970">
                <a:tc rowSpan="3">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G7-Effectively develop, interpret, and express ideas through visual communication.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7.822 (1,577)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0.005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793041590"/>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213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extLst>
                  <a:ext uri="{0D108BD9-81ED-4DB2-BD59-A6C34878D82A}">
                    <a16:rowId xmlns:a16="http://schemas.microsoft.com/office/drawing/2014/main" xmlns="" val="2153039261"/>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579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6635501"/>
                  </a:ext>
                </a:extLst>
              </a:tr>
              <a:tr h="187970">
                <a:tc rowSpan="3">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G8-Connect choices, actions, and consequences to ethical decision making.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10.262 (1,577)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0.001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552547542"/>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211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extLst>
                  <a:ext uri="{0D108BD9-81ED-4DB2-BD59-A6C34878D82A}">
                    <a16:rowId xmlns:a16="http://schemas.microsoft.com/office/drawing/2014/main" xmlns="" val="3441716598"/>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579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4498287"/>
                  </a:ext>
                </a:extLst>
              </a:tr>
              <a:tr h="187970">
                <a:tc rowSpan="3">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B6-Believe in my own self-worth and maintain a positive view of myself.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4.206 (1,197)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0.042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205117801"/>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extLst>
                  <a:ext uri="{0D108BD9-81ED-4DB2-BD59-A6C34878D82A}">
                    <a16:rowId xmlns:a16="http://schemas.microsoft.com/office/drawing/2014/main" xmlns="" val="1980852120"/>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7076387"/>
                  </a:ext>
                </a:extLst>
              </a:tr>
              <a:tr h="187970">
                <a:tc rowSpan="3">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B8-Set personal goals, monitor progress, and exhibit self-control to attain those goals.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4.412 (1,196)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0.037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665299066"/>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2.99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extLst>
                  <a:ext uri="{0D108BD9-81ED-4DB2-BD59-A6C34878D82A}">
                    <a16:rowId xmlns:a16="http://schemas.microsoft.com/office/drawing/2014/main" xmlns="" val="617278019"/>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198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5986383"/>
                  </a:ext>
                </a:extLst>
              </a:tr>
              <a:tr h="187970">
                <a:tc rowSpan="3">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B20-Apply effective decision making skills.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4.540 (1,197)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0.034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821116900"/>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extLst>
                  <a:ext uri="{0D108BD9-81ED-4DB2-BD59-A6C34878D82A}">
                    <a16:rowId xmlns:a16="http://schemas.microsoft.com/office/drawing/2014/main" xmlns="" val="3418437768"/>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5081686"/>
                  </a:ext>
                </a:extLst>
              </a:tr>
              <a:tr h="187970">
                <a:tc rowSpan="3">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B21-Recognize problems and devise and implement a plan of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4.680 (1,197)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0.032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844833345"/>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extLst>
                  <a:ext uri="{0D108BD9-81ED-4DB2-BD59-A6C34878D82A}">
                    <a16:rowId xmlns:a16="http://schemas.microsoft.com/office/drawing/2014/main" xmlns="" val="4255556648"/>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7801583"/>
                  </a:ext>
                </a:extLst>
              </a:tr>
              <a:tr h="187970">
                <a:tc rowSpan="3">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B24-Explain the scope and principal features of my major field of study including theories and practices.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9.177 (1,198)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0.003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609705626"/>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tc>
                  <a:txBody>
                    <a:bodyPr/>
                    <a:lstStyle/>
                    <a:p>
                      <a:pPr>
                        <a:lnSpc>
                          <a:spcPct val="115000"/>
                        </a:lnSpc>
                      </a:pPr>
                      <a:endParaRPr lang="en-US" sz="1100" dirty="0">
                        <a:effectLst/>
                        <a:latin typeface="Calibri" panose="020F0502020204030204" pitchFamily="34" charset="0"/>
                      </a:endParaRPr>
                    </a:p>
                  </a:txBody>
                  <a:tcPr marL="39598" marR="39598" marT="0" marB="0">
                    <a:lnL>
                      <a:noFill/>
                    </a:lnL>
                    <a:lnR>
                      <a:noFill/>
                    </a:lnR>
                    <a:lnT>
                      <a:noFill/>
                    </a:lnT>
                    <a:lnB>
                      <a:noFill/>
                    </a:lnB>
                  </a:tcPr>
                </a:tc>
                <a:extLst>
                  <a:ext uri="{0D108BD9-81ED-4DB2-BD59-A6C34878D82A}">
                    <a16:rowId xmlns:a16="http://schemas.microsoft.com/office/drawing/2014/main" xmlns="" val="132321193"/>
                  </a:ext>
                </a:extLst>
              </a:tr>
              <a:tr h="18797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98" marR="3959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7743631"/>
                  </a:ext>
                </a:extLst>
              </a:tr>
            </a:tbl>
          </a:graphicData>
        </a:graphic>
      </p:graphicFrame>
      <p:sp>
        <p:nvSpPr>
          <p:cNvPr id="6" name="Rectangle 5"/>
          <p:cNvSpPr/>
          <p:nvPr/>
        </p:nvSpPr>
        <p:spPr>
          <a:xfrm>
            <a:off x="8127629" y="1165886"/>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127629" y="1757087"/>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130989" y="2348425"/>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117543" y="2939489"/>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127629" y="3512626"/>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117543" y="4073056"/>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117543" y="4639704"/>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117543" y="6405346"/>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117543" y="5806850"/>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117543" y="5206352"/>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loud 15"/>
          <p:cNvSpPr/>
          <p:nvPr/>
        </p:nvSpPr>
        <p:spPr>
          <a:xfrm>
            <a:off x="90022" y="474074"/>
            <a:ext cx="2765912" cy="1909244"/>
          </a:xfrm>
          <a:prstGeom prst="clou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527611" y="573509"/>
            <a:ext cx="2220585" cy="1754326"/>
          </a:xfrm>
          <a:prstGeom prst="rect">
            <a:avLst/>
          </a:prstGeom>
          <a:noFill/>
        </p:spPr>
        <p:txBody>
          <a:bodyPr wrap="square" rtlCol="0">
            <a:spAutoFit/>
          </a:bodyPr>
          <a:lstStyle/>
          <a:p>
            <a:r>
              <a:rPr lang="en-US" dirty="0"/>
              <a:t>Teamwork, Collaboration Skills, Communication Skills, Broad Integrative Knowledge</a:t>
            </a:r>
          </a:p>
        </p:txBody>
      </p:sp>
      <p:sp>
        <p:nvSpPr>
          <p:cNvPr id="18" name="Cloud 17"/>
          <p:cNvSpPr/>
          <p:nvPr/>
        </p:nvSpPr>
        <p:spPr>
          <a:xfrm>
            <a:off x="276867" y="2591511"/>
            <a:ext cx="2892218" cy="1880281"/>
          </a:xfrm>
          <a:prstGeom prst="clou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471464" y="2872727"/>
            <a:ext cx="2484679" cy="1200329"/>
          </a:xfrm>
          <a:prstGeom prst="rect">
            <a:avLst/>
          </a:prstGeom>
          <a:noFill/>
        </p:spPr>
        <p:txBody>
          <a:bodyPr wrap="square" rtlCol="0">
            <a:spAutoFit/>
          </a:bodyPr>
          <a:lstStyle/>
          <a:p>
            <a:r>
              <a:rPr lang="en-US" dirty="0"/>
              <a:t>Critical Thinking, Problem-Solving, Specialized Knowledge, Intellectual Skills</a:t>
            </a:r>
          </a:p>
        </p:txBody>
      </p:sp>
      <p:sp>
        <p:nvSpPr>
          <p:cNvPr id="20" name="Cloud 19"/>
          <p:cNvSpPr/>
          <p:nvPr/>
        </p:nvSpPr>
        <p:spPr>
          <a:xfrm>
            <a:off x="353821" y="4683788"/>
            <a:ext cx="2815264" cy="1721558"/>
          </a:xfrm>
          <a:prstGeom prst="clou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48626" y="4935331"/>
            <a:ext cx="2520459" cy="923330"/>
          </a:xfrm>
          <a:prstGeom prst="rect">
            <a:avLst/>
          </a:prstGeom>
          <a:noFill/>
        </p:spPr>
        <p:txBody>
          <a:bodyPr wrap="square" rtlCol="0">
            <a:spAutoFit/>
          </a:bodyPr>
          <a:lstStyle/>
          <a:p>
            <a:r>
              <a:rPr lang="en-US" dirty="0"/>
              <a:t>Personal Management, Personal Responsibility, Civic Learning</a:t>
            </a:r>
          </a:p>
        </p:txBody>
      </p:sp>
      <p:sp>
        <p:nvSpPr>
          <p:cNvPr id="3" name="Rectangle 2"/>
          <p:cNvSpPr/>
          <p:nvPr/>
        </p:nvSpPr>
        <p:spPr>
          <a:xfrm>
            <a:off x="838199" y="6155290"/>
            <a:ext cx="10515600" cy="66423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41" y="6191929"/>
            <a:ext cx="613684" cy="59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8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animBg="1"/>
      <p:bldP spid="19" grpId="0"/>
      <p:bldP spid="20" grpId="0" animBg="1"/>
      <p:bldP spid="21"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in Means by Ethnicity</a:t>
            </a:r>
          </a:p>
        </p:txBody>
      </p:sp>
      <p:graphicFrame>
        <p:nvGraphicFramePr>
          <p:cNvPr id="4" name="Table 3"/>
          <p:cNvGraphicFramePr>
            <a:graphicFrameLocks noGrp="1"/>
          </p:cNvGraphicFramePr>
          <p:nvPr>
            <p:extLst>
              <p:ext uri="{D42A27DB-BD31-4B8C-83A1-F6EECF244321}">
                <p14:modId xmlns:p14="http://schemas.microsoft.com/office/powerpoint/2010/main" val="1808447700"/>
              </p:ext>
            </p:extLst>
          </p:nvPr>
        </p:nvGraphicFramePr>
        <p:xfrm>
          <a:off x="2522467" y="2256088"/>
          <a:ext cx="8005482" cy="2034258"/>
        </p:xfrm>
        <a:graphic>
          <a:graphicData uri="http://schemas.openxmlformats.org/drawingml/2006/table">
            <a:tbl>
              <a:tblPr firstRow="1" firstCol="1" bandRow="1"/>
              <a:tblGrid>
                <a:gridCol w="2996508">
                  <a:extLst>
                    <a:ext uri="{9D8B030D-6E8A-4147-A177-3AD203B41FA5}">
                      <a16:colId xmlns:a16="http://schemas.microsoft.com/office/drawing/2014/main" xmlns="" val="3556855192"/>
                    </a:ext>
                  </a:extLst>
                </a:gridCol>
                <a:gridCol w="1117217">
                  <a:extLst>
                    <a:ext uri="{9D8B030D-6E8A-4147-A177-3AD203B41FA5}">
                      <a16:colId xmlns:a16="http://schemas.microsoft.com/office/drawing/2014/main" xmlns="" val="2426692220"/>
                    </a:ext>
                  </a:extLst>
                </a:gridCol>
                <a:gridCol w="710283">
                  <a:extLst>
                    <a:ext uri="{9D8B030D-6E8A-4147-A177-3AD203B41FA5}">
                      <a16:colId xmlns:a16="http://schemas.microsoft.com/office/drawing/2014/main" xmlns="" val="2505366749"/>
                    </a:ext>
                  </a:extLst>
                </a:gridCol>
                <a:gridCol w="1220798">
                  <a:extLst>
                    <a:ext uri="{9D8B030D-6E8A-4147-A177-3AD203B41FA5}">
                      <a16:colId xmlns:a16="http://schemas.microsoft.com/office/drawing/2014/main" xmlns="" val="3400284423"/>
                    </a:ext>
                  </a:extLst>
                </a:gridCol>
                <a:gridCol w="1220798">
                  <a:extLst>
                    <a:ext uri="{9D8B030D-6E8A-4147-A177-3AD203B41FA5}">
                      <a16:colId xmlns:a16="http://schemas.microsoft.com/office/drawing/2014/main" xmlns="" val="2597882960"/>
                    </a:ext>
                  </a:extLst>
                </a:gridCol>
                <a:gridCol w="739878">
                  <a:extLst>
                    <a:ext uri="{9D8B030D-6E8A-4147-A177-3AD203B41FA5}">
                      <a16:colId xmlns:a16="http://schemas.microsoft.com/office/drawing/2014/main" xmlns="" val="2525378891"/>
                    </a:ext>
                  </a:extLst>
                </a:gridCol>
              </a:tblGrid>
              <a:tr h="302619">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Ethnicity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F (df.)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0296524"/>
                  </a:ext>
                </a:extLst>
              </a:tr>
              <a:tr h="244228">
                <a:tc rowSpan="3">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G5-Effectively develop, interpret, and express ideas through written communication.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Non-Hispanic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472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3.29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4.36 (1,569)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0.037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600932364"/>
                  </a:ext>
                </a:extLst>
              </a:tr>
              <a:tr h="306251">
                <a:tc vMerge="1">
                  <a:txBody>
                    <a:bodyPr/>
                    <a:lstStyle/>
                    <a:p>
                      <a:endParaRPr lang="en-US"/>
                    </a:p>
                  </a:txBody>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Hispanic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3.48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600" dirty="0">
                        <a:effectLst/>
                        <a:latin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pPr>
                      <a:endParaRPr lang="en-US" sz="16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3351124465"/>
                  </a:ext>
                </a:extLst>
              </a:tr>
              <a:tr h="302619">
                <a:tc vMerge="1">
                  <a:txBody>
                    <a:bodyPr/>
                    <a:lstStyle/>
                    <a:p>
                      <a:endParaRPr lang="en-US"/>
                    </a:p>
                  </a:txBody>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571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3.33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399056"/>
                  </a:ext>
                </a:extLst>
              </a:tr>
              <a:tr h="269671">
                <a:tc rowSpan="3">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G7-Effectively develop, interpret, and express ideas through visual communication.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Non-Hispanic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469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3.14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4.11 (1,566)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0.043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401905473"/>
                  </a:ext>
                </a:extLst>
              </a:tr>
              <a:tr h="306251">
                <a:tc vMerge="1">
                  <a:txBody>
                    <a:bodyPr/>
                    <a:lstStyle/>
                    <a:p>
                      <a:endParaRPr lang="en-US"/>
                    </a:p>
                  </a:txBody>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Hispanic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3.34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600" dirty="0">
                        <a:effectLst/>
                        <a:latin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pPr>
                      <a:endParaRPr lang="en-US" sz="16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549576267"/>
                  </a:ext>
                </a:extLst>
              </a:tr>
              <a:tr h="302619">
                <a:tc vMerge="1">
                  <a:txBody>
                    <a:bodyPr/>
                    <a:lstStyle/>
                    <a:p>
                      <a:endParaRPr lang="en-US"/>
                    </a:p>
                  </a:txBody>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568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3.17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20206"/>
                  </a:ext>
                </a:extLst>
              </a:tr>
            </a:tbl>
          </a:graphicData>
        </a:graphic>
      </p:graphicFrame>
      <p:sp>
        <p:nvSpPr>
          <p:cNvPr id="5" name="Rectangle 4"/>
          <p:cNvSpPr/>
          <p:nvPr/>
        </p:nvSpPr>
        <p:spPr>
          <a:xfrm>
            <a:off x="8148187" y="2555352"/>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8157152" y="3411414"/>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157152" y="2786162"/>
            <a:ext cx="394446" cy="197221"/>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157152" y="3641623"/>
            <a:ext cx="394446" cy="249241"/>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loud 8"/>
          <p:cNvSpPr/>
          <p:nvPr/>
        </p:nvSpPr>
        <p:spPr>
          <a:xfrm>
            <a:off x="184852" y="2405720"/>
            <a:ext cx="2250004" cy="1734994"/>
          </a:xfrm>
          <a:prstGeom prst="clou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31083" y="2717091"/>
            <a:ext cx="1660392" cy="1200329"/>
          </a:xfrm>
          <a:prstGeom prst="rect">
            <a:avLst/>
          </a:prstGeom>
          <a:noFill/>
        </p:spPr>
        <p:txBody>
          <a:bodyPr wrap="square" rtlCol="0">
            <a:spAutoFit/>
          </a:bodyPr>
          <a:lstStyle/>
          <a:p>
            <a:r>
              <a:rPr lang="en-US" dirty="0"/>
              <a:t>Written and Visual Communication Skills</a:t>
            </a:r>
          </a:p>
        </p:txBody>
      </p:sp>
      <p:pic>
        <p:nvPicPr>
          <p:cNvPr id="11"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00" y="5756988"/>
            <a:ext cx="980485" cy="94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81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8932"/>
            <a:ext cx="10515600" cy="726184"/>
          </a:xfrm>
        </p:spPr>
        <p:txBody>
          <a:bodyPr/>
          <a:lstStyle/>
          <a:p>
            <a:r>
              <a:rPr lang="en-US" dirty="0"/>
              <a:t>Background</a:t>
            </a:r>
          </a:p>
        </p:txBody>
      </p:sp>
      <p:sp>
        <p:nvSpPr>
          <p:cNvPr id="3" name="Content Placeholder 2"/>
          <p:cNvSpPr>
            <a:spLocks noGrp="1"/>
          </p:cNvSpPr>
          <p:nvPr>
            <p:ph idx="1"/>
          </p:nvPr>
        </p:nvSpPr>
        <p:spPr>
          <a:xfrm>
            <a:off x="838200" y="1478070"/>
            <a:ext cx="10515600" cy="4521897"/>
          </a:xfrm>
        </p:spPr>
        <p:txBody>
          <a:bodyPr>
            <a:normAutofit lnSpcReduction="10000"/>
          </a:bodyPr>
          <a:lstStyle/>
          <a:p>
            <a:r>
              <a:rPr lang="en-US" dirty="0"/>
              <a:t>The Completer Survey was developed by NTCCC’s Research and Institutional Effectiveness Committee beginning in 2012.</a:t>
            </a:r>
          </a:p>
          <a:p>
            <a:r>
              <a:rPr lang="en-US" dirty="0"/>
              <a:t>The survey was designed </a:t>
            </a:r>
          </a:p>
          <a:p>
            <a:pPr lvl="1"/>
            <a:r>
              <a:rPr lang="en-US" dirty="0"/>
              <a:t>specifically for community colleges;</a:t>
            </a:r>
          </a:p>
          <a:p>
            <a:pPr lvl="1"/>
            <a:r>
              <a:rPr lang="en-US" dirty="0"/>
              <a:t>to provide a tool that would allow Consortium institutions to benchmark against one another;</a:t>
            </a:r>
          </a:p>
          <a:p>
            <a:pPr lvl="1"/>
            <a:r>
              <a:rPr lang="en-US" dirty="0"/>
              <a:t>to provide institutions with critical feedback from students about perceptions of their own learning gains to help institutions triangulate on where to focus improvement efforts;</a:t>
            </a:r>
          </a:p>
          <a:p>
            <a:pPr lvl="1"/>
            <a:r>
              <a:rPr lang="en-US" dirty="0"/>
              <a:t>to provide institutions with feedback from students about perceptions of the learning support environment colleges provide; and</a:t>
            </a:r>
          </a:p>
          <a:p>
            <a:pPr lvl="1"/>
            <a:r>
              <a:rPr lang="en-US" dirty="0"/>
              <a:t>to be administered online.</a:t>
            </a:r>
          </a:p>
          <a:p>
            <a:endParaRPr lang="en-US" dirty="0"/>
          </a:p>
        </p:txBody>
      </p:sp>
      <p:pic>
        <p:nvPicPr>
          <p:cNvPr id="4"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00" y="5637826"/>
            <a:ext cx="1104230" cy="10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998"/>
          </a:xfrm>
        </p:spPr>
        <p:txBody>
          <a:bodyPr>
            <a:normAutofit fontScale="90000"/>
          </a:bodyPr>
          <a:lstStyle/>
          <a:p>
            <a:r>
              <a:rPr lang="en-US" dirty="0"/>
              <a:t>Differences in Means by Race</a:t>
            </a:r>
            <a:br>
              <a:rPr lang="en-US" dirty="0"/>
            </a:br>
            <a:r>
              <a:rPr lang="en-US" dirty="0"/>
              <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5939356"/>
              </p:ext>
            </p:extLst>
          </p:nvPr>
        </p:nvGraphicFramePr>
        <p:xfrm>
          <a:off x="679853" y="452552"/>
          <a:ext cx="10292946" cy="6493383"/>
        </p:xfrm>
        <a:graphic>
          <a:graphicData uri="http://schemas.openxmlformats.org/drawingml/2006/table">
            <a:tbl>
              <a:tblPr firstRow="1" firstCol="1" bandRow="1"/>
              <a:tblGrid>
                <a:gridCol w="3327213">
                  <a:extLst>
                    <a:ext uri="{9D8B030D-6E8A-4147-A177-3AD203B41FA5}">
                      <a16:colId xmlns:a16="http://schemas.microsoft.com/office/drawing/2014/main" xmlns="" val="1419660191"/>
                    </a:ext>
                  </a:extLst>
                </a:gridCol>
                <a:gridCol w="2118671">
                  <a:extLst>
                    <a:ext uri="{9D8B030D-6E8A-4147-A177-3AD203B41FA5}">
                      <a16:colId xmlns:a16="http://schemas.microsoft.com/office/drawing/2014/main" xmlns="" val="792915197"/>
                    </a:ext>
                  </a:extLst>
                </a:gridCol>
                <a:gridCol w="949783">
                  <a:extLst>
                    <a:ext uri="{9D8B030D-6E8A-4147-A177-3AD203B41FA5}">
                      <a16:colId xmlns:a16="http://schemas.microsoft.com/office/drawing/2014/main" xmlns="" val="3179603478"/>
                    </a:ext>
                  </a:extLst>
                </a:gridCol>
                <a:gridCol w="1520841">
                  <a:extLst>
                    <a:ext uri="{9D8B030D-6E8A-4147-A177-3AD203B41FA5}">
                      <a16:colId xmlns:a16="http://schemas.microsoft.com/office/drawing/2014/main" xmlns="" val="561693522"/>
                    </a:ext>
                  </a:extLst>
                </a:gridCol>
                <a:gridCol w="1520841">
                  <a:extLst>
                    <a:ext uri="{9D8B030D-6E8A-4147-A177-3AD203B41FA5}">
                      <a16:colId xmlns:a16="http://schemas.microsoft.com/office/drawing/2014/main" xmlns="" val="3829069984"/>
                    </a:ext>
                  </a:extLst>
                </a:gridCol>
                <a:gridCol w="855597">
                  <a:extLst>
                    <a:ext uri="{9D8B030D-6E8A-4147-A177-3AD203B41FA5}">
                      <a16:colId xmlns:a16="http://schemas.microsoft.com/office/drawing/2014/main" xmlns="" val="3669444590"/>
                    </a:ext>
                  </a:extLst>
                </a:gridCol>
              </a:tblGrid>
              <a:tr h="172887">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Race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Mean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F (df.)</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p</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2231228"/>
                  </a:ext>
                </a:extLst>
              </a:tr>
              <a:tr h="172887">
                <a:tc rowSpan="5">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G1-Collaborate with others to produce work that draws on knowledge from at least two academic subject areas.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Asian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3.079 (3,579)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0.027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02626863"/>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Black</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981671302"/>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White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927663314"/>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Multiracial/Other/NA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3555503291"/>
                  </a:ext>
                </a:extLst>
              </a:tr>
              <a:tr h="172887">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5989595"/>
                  </a:ext>
                </a:extLst>
              </a:tr>
              <a:tr h="172887">
                <a:tc rowSpan="5">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G7-Effectively develop, interpret, and express ideas through visual communication.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Asian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3.847 (3,575)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0.010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520616027"/>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Black</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3636187720"/>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White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3811588949"/>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Multiracial/Other/NA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2555696134"/>
                  </a:ext>
                </a:extLst>
              </a:tr>
              <a:tr h="172887">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0140576"/>
                  </a:ext>
                </a:extLst>
              </a:tr>
              <a:tr h="172887">
                <a:tc rowSpan="5">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B4-Organize and process symbols, pictures, graphs, objects, and other information.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Asian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3.686 (3,192)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0.013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968459987"/>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Black</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1503533679"/>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White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115247916"/>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Multiracial/Other/NA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1917887785"/>
                  </a:ext>
                </a:extLst>
              </a:tr>
              <a:tr h="172887">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2775148"/>
                  </a:ext>
                </a:extLst>
              </a:tr>
              <a:tr h="172887">
                <a:tc rowSpan="5">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R1-Describe how knowledge or practice is developed, tested, and revised in the sciences, social sciences, humanities, and arts.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Asian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2.871 (3,429)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0.036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840896528"/>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Black</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2169681470"/>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White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1364763078"/>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Multiracial/Other/NA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434458516"/>
                  </a:ext>
                </a:extLst>
              </a:tr>
              <a:tr h="172887">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2799284"/>
                  </a:ext>
                </a:extLst>
              </a:tr>
              <a:tr h="172887">
                <a:tc rowSpan="5">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R5-Analyze, evaluate, and synthesize ideas, concepts, theories, and practical approaches to problems.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Asian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3.4 (3,429)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0.018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220306891"/>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Black</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4108017107"/>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White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760147652"/>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Multiracial/Other/NA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3703837235"/>
                  </a:ext>
                </a:extLst>
              </a:tr>
              <a:tr h="172887">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3667906"/>
                  </a:ext>
                </a:extLst>
              </a:tr>
              <a:tr h="172887">
                <a:tc rowSpan="5">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R6-Describe how cultural perspectives could affect interpretations of a problem in the arts, politics, or global relations.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Asian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4.222 (3,431)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0.006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673142781"/>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Black</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92071145"/>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White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4190967101"/>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Multiracial/Other/NA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3618414318"/>
                  </a:ext>
                </a:extLst>
              </a:tr>
              <a:tr h="172887">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4803209"/>
                  </a:ext>
                </a:extLst>
              </a:tr>
              <a:tr h="172887">
                <a:tc rowSpan="5">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R9-Analyze a significant concept or method in class based on learning that occurred outside the classroom.</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Asian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3.164 (3,432)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0.024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00348839"/>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Black</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2339538381"/>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White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1444716756"/>
                  </a:ext>
                </a:extLst>
              </a:tr>
              <a:tr h="181531">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Multiracial/Other/NA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endParaRPr>
                    </a:p>
                  </a:txBody>
                  <a:tcPr marL="37477" marR="37477" marT="0" marB="0">
                    <a:lnL>
                      <a:noFill/>
                    </a:lnL>
                    <a:lnR>
                      <a:noFill/>
                    </a:lnR>
                    <a:lnT>
                      <a:noFill/>
                    </a:lnT>
                    <a:lnB>
                      <a:noFill/>
                    </a:lnB>
                  </a:tcPr>
                </a:tc>
                <a:extLst>
                  <a:ext uri="{0D108BD9-81ED-4DB2-BD59-A6C34878D82A}">
                    <a16:rowId xmlns:a16="http://schemas.microsoft.com/office/drawing/2014/main" xmlns="" val="2635752235"/>
                  </a:ext>
                </a:extLst>
              </a:tr>
              <a:tr h="172887">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477" marR="37477"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7680197"/>
                  </a:ext>
                </a:extLst>
              </a:tr>
            </a:tbl>
          </a:graphicData>
        </a:graphic>
      </p:graphicFrame>
      <p:sp>
        <p:nvSpPr>
          <p:cNvPr id="5" name="Rectangle 4"/>
          <p:cNvSpPr/>
          <p:nvPr/>
        </p:nvSpPr>
        <p:spPr>
          <a:xfrm>
            <a:off x="8238567" y="1005580"/>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8220637" y="1895216"/>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220637" y="3699244"/>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238567" y="2786167"/>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220637" y="4575201"/>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238567" y="5451158"/>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238567" y="6349850"/>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238567" y="806149"/>
            <a:ext cx="394446" cy="197221"/>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223565" y="2070657"/>
            <a:ext cx="394446" cy="197221"/>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238567" y="2595415"/>
            <a:ext cx="394446" cy="197221"/>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0637" y="3896263"/>
            <a:ext cx="394446" cy="197221"/>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220637" y="4772220"/>
            <a:ext cx="394446" cy="197221"/>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238567" y="5670912"/>
            <a:ext cx="394446" cy="197221"/>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238567" y="6022313"/>
            <a:ext cx="394446" cy="327537"/>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loud 18"/>
          <p:cNvSpPr/>
          <p:nvPr/>
        </p:nvSpPr>
        <p:spPr>
          <a:xfrm>
            <a:off x="147219" y="691673"/>
            <a:ext cx="2984288" cy="1903742"/>
          </a:xfrm>
          <a:prstGeom prst="clou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442024" y="943216"/>
            <a:ext cx="2074663" cy="1200329"/>
          </a:xfrm>
          <a:prstGeom prst="rect">
            <a:avLst/>
          </a:prstGeom>
          <a:noFill/>
        </p:spPr>
        <p:txBody>
          <a:bodyPr wrap="square" rtlCol="0">
            <a:spAutoFit/>
          </a:bodyPr>
          <a:lstStyle/>
          <a:p>
            <a:r>
              <a:rPr lang="en-US" dirty="0"/>
              <a:t>Team-Work, Visual Communication, Critical Thinking and Reasoning Skills</a:t>
            </a:r>
          </a:p>
        </p:txBody>
      </p:sp>
      <p:sp>
        <p:nvSpPr>
          <p:cNvPr id="21" name="Cloud 20"/>
          <p:cNvSpPr/>
          <p:nvPr/>
        </p:nvSpPr>
        <p:spPr>
          <a:xfrm>
            <a:off x="147219" y="3234447"/>
            <a:ext cx="2833976" cy="1963854"/>
          </a:xfrm>
          <a:prstGeom prst="clou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42024" y="3485990"/>
            <a:ext cx="2074663" cy="1200329"/>
          </a:xfrm>
          <a:prstGeom prst="rect">
            <a:avLst/>
          </a:prstGeom>
          <a:noFill/>
        </p:spPr>
        <p:txBody>
          <a:bodyPr wrap="square" rtlCol="0">
            <a:spAutoFit/>
          </a:bodyPr>
          <a:lstStyle/>
          <a:p>
            <a:r>
              <a:rPr lang="en-US" dirty="0"/>
              <a:t>Intellectual Skills, Ability to Apply Learning to a Variety of Situations</a:t>
            </a:r>
          </a:p>
        </p:txBody>
      </p:sp>
      <p:pic>
        <p:nvPicPr>
          <p:cNvPr id="23"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19" y="6312916"/>
            <a:ext cx="486322" cy="46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95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50726" y="239866"/>
            <a:ext cx="10515600" cy="1125472"/>
          </a:xfrm>
        </p:spPr>
        <p:txBody>
          <a:bodyPr>
            <a:normAutofit fontScale="90000"/>
          </a:bodyPr>
          <a:lstStyle/>
          <a:p>
            <a:r>
              <a:rPr lang="en-US" dirty="0"/>
              <a:t>Differences in Means by Highest Award Received</a:t>
            </a:r>
          </a:p>
        </p:txBody>
      </p:sp>
      <p:graphicFrame>
        <p:nvGraphicFramePr>
          <p:cNvPr id="4" name="Table 3"/>
          <p:cNvGraphicFramePr>
            <a:graphicFrameLocks noGrp="1"/>
          </p:cNvGraphicFramePr>
          <p:nvPr>
            <p:extLst>
              <p:ext uri="{D42A27DB-BD31-4B8C-83A1-F6EECF244321}">
                <p14:modId xmlns:p14="http://schemas.microsoft.com/office/powerpoint/2010/main" val="3699749502"/>
              </p:ext>
            </p:extLst>
          </p:nvPr>
        </p:nvGraphicFramePr>
        <p:xfrm>
          <a:off x="1929006" y="1365334"/>
          <a:ext cx="8217075" cy="5468112"/>
        </p:xfrm>
        <a:graphic>
          <a:graphicData uri="http://schemas.openxmlformats.org/drawingml/2006/table">
            <a:tbl>
              <a:tblPr firstRow="1" firstCol="1" bandRow="1"/>
              <a:tblGrid>
                <a:gridCol w="3240493">
                  <a:extLst>
                    <a:ext uri="{9D8B030D-6E8A-4147-A177-3AD203B41FA5}">
                      <a16:colId xmlns:a16="http://schemas.microsoft.com/office/drawing/2014/main" xmlns="" val="2326235307"/>
                    </a:ext>
                  </a:extLst>
                </a:gridCol>
                <a:gridCol w="1279759">
                  <a:extLst>
                    <a:ext uri="{9D8B030D-6E8A-4147-A177-3AD203B41FA5}">
                      <a16:colId xmlns:a16="http://schemas.microsoft.com/office/drawing/2014/main" xmlns="" val="4158800862"/>
                    </a:ext>
                  </a:extLst>
                </a:gridCol>
                <a:gridCol w="777249">
                  <a:extLst>
                    <a:ext uri="{9D8B030D-6E8A-4147-A177-3AD203B41FA5}">
                      <a16:colId xmlns:a16="http://schemas.microsoft.com/office/drawing/2014/main" xmlns="" val="2203507983"/>
                    </a:ext>
                  </a:extLst>
                </a:gridCol>
                <a:gridCol w="1069206">
                  <a:extLst>
                    <a:ext uri="{9D8B030D-6E8A-4147-A177-3AD203B41FA5}">
                      <a16:colId xmlns:a16="http://schemas.microsoft.com/office/drawing/2014/main" xmlns="" val="1211463570"/>
                    </a:ext>
                  </a:extLst>
                </a:gridCol>
                <a:gridCol w="1069206">
                  <a:extLst>
                    <a:ext uri="{9D8B030D-6E8A-4147-A177-3AD203B41FA5}">
                      <a16:colId xmlns:a16="http://schemas.microsoft.com/office/drawing/2014/main" xmlns="" val="2697876441"/>
                    </a:ext>
                  </a:extLst>
                </a:gridCol>
                <a:gridCol w="781162">
                  <a:extLst>
                    <a:ext uri="{9D8B030D-6E8A-4147-A177-3AD203B41FA5}">
                      <a16:colId xmlns:a16="http://schemas.microsoft.com/office/drawing/2014/main" xmlns="" val="3974757261"/>
                    </a:ext>
                  </a:extLst>
                </a:gridCol>
              </a:tblGrid>
              <a:tr h="203050">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Highest Award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Mean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F (df.)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4233048"/>
                  </a:ext>
                </a:extLst>
              </a:tr>
              <a:tr h="203050">
                <a:tc rowSpan="5">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G1-Collaborate with others to produce work that draws on knowledge from at least two academic subject areas.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AA/AS/AAT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 (3,579)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12244430"/>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extLst>
                  <a:ext uri="{0D108BD9-81ED-4DB2-BD59-A6C34878D82A}">
                    <a16:rowId xmlns:a16="http://schemas.microsoft.com/office/drawing/2014/main" xmlns="" val="3855321011"/>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extLst>
                  <a:ext uri="{0D108BD9-81ED-4DB2-BD59-A6C34878D82A}">
                    <a16:rowId xmlns:a16="http://schemas.microsoft.com/office/drawing/2014/main" xmlns="" val="172398945"/>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Certificate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extLst>
                  <a:ext uri="{0D108BD9-81ED-4DB2-BD59-A6C34878D82A}">
                    <a16:rowId xmlns:a16="http://schemas.microsoft.com/office/drawing/2014/main" xmlns="" val="3903868136"/>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763853"/>
                  </a:ext>
                </a:extLst>
              </a:tr>
              <a:tr h="203050">
                <a:tc rowSpan="5">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G4-Innovate and think creatively.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AA/AS/AAT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2.81 (3,577)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711181920"/>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extLst>
                  <a:ext uri="{0D108BD9-81ED-4DB2-BD59-A6C34878D82A}">
                    <a16:rowId xmlns:a16="http://schemas.microsoft.com/office/drawing/2014/main" xmlns="" val="394186389"/>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extLst>
                  <a:ext uri="{0D108BD9-81ED-4DB2-BD59-A6C34878D82A}">
                    <a16:rowId xmlns:a16="http://schemas.microsoft.com/office/drawing/2014/main" xmlns="" val="936553831"/>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Certificate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extLst>
                  <a:ext uri="{0D108BD9-81ED-4DB2-BD59-A6C34878D82A}">
                    <a16:rowId xmlns:a16="http://schemas.microsoft.com/office/drawing/2014/main" xmlns="" val="3119753379"/>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1849724"/>
                  </a:ext>
                </a:extLst>
              </a:tr>
              <a:tr h="203050">
                <a:tc rowSpan="5">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G5-Effectively develop, interpret, and express ideas through written communication.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AA/AS/AAT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5.61 (3,578)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573057399"/>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extLst>
                  <a:ext uri="{0D108BD9-81ED-4DB2-BD59-A6C34878D82A}">
                    <a16:rowId xmlns:a16="http://schemas.microsoft.com/office/drawing/2014/main" xmlns="" val="371426898"/>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extLst>
                  <a:ext uri="{0D108BD9-81ED-4DB2-BD59-A6C34878D82A}">
                    <a16:rowId xmlns:a16="http://schemas.microsoft.com/office/drawing/2014/main" xmlns="" val="2611996820"/>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Certificate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extLst>
                  <a:ext uri="{0D108BD9-81ED-4DB2-BD59-A6C34878D82A}">
                    <a16:rowId xmlns:a16="http://schemas.microsoft.com/office/drawing/2014/main" xmlns="" val="244453718"/>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4858463"/>
                  </a:ext>
                </a:extLst>
              </a:tr>
              <a:tr h="203050">
                <a:tc rowSpan="5">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G6-Effectively develop, interpret, and express ideas through oral communication.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AA/AS/AAT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5.49 (3,576)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706097765"/>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extLst>
                  <a:ext uri="{0D108BD9-81ED-4DB2-BD59-A6C34878D82A}">
                    <a16:rowId xmlns:a16="http://schemas.microsoft.com/office/drawing/2014/main" xmlns="" val="1862339080"/>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extLst>
                  <a:ext uri="{0D108BD9-81ED-4DB2-BD59-A6C34878D82A}">
                    <a16:rowId xmlns:a16="http://schemas.microsoft.com/office/drawing/2014/main" xmlns="" val="2012389539"/>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Certificate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extLst>
                  <a:ext uri="{0D108BD9-81ED-4DB2-BD59-A6C34878D82A}">
                    <a16:rowId xmlns:a16="http://schemas.microsoft.com/office/drawing/2014/main" xmlns="" val="1285252149"/>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3423610"/>
                  </a:ext>
                </a:extLst>
              </a:tr>
              <a:tr h="203050">
                <a:tc rowSpan="5">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G7-Effectively develop, interpret, and express ideas through visual communication.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AA/AS/AAT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2.82 (3,575)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599164519"/>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extLst>
                  <a:ext uri="{0D108BD9-81ED-4DB2-BD59-A6C34878D82A}">
                    <a16:rowId xmlns:a16="http://schemas.microsoft.com/office/drawing/2014/main" xmlns="" val="2460226586"/>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extLst>
                  <a:ext uri="{0D108BD9-81ED-4DB2-BD59-A6C34878D82A}">
                    <a16:rowId xmlns:a16="http://schemas.microsoft.com/office/drawing/2014/main" xmlns="" val="2802478750"/>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Certificate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4610" marR="64610" marT="0" marB="0" anchor="b">
                    <a:lnL>
                      <a:noFill/>
                    </a:lnL>
                    <a:lnR>
                      <a:noFill/>
                    </a:lnR>
                    <a:lnT>
                      <a:noFill/>
                    </a:lnT>
                    <a:lnB>
                      <a:noFill/>
                    </a:lnB>
                  </a:tcPr>
                </a:tc>
                <a:extLst>
                  <a:ext uri="{0D108BD9-81ED-4DB2-BD59-A6C34878D82A}">
                    <a16:rowId xmlns:a16="http://schemas.microsoft.com/office/drawing/2014/main" xmlns="" val="3362092467"/>
                  </a:ext>
                </a:extLst>
              </a:tr>
              <a:tr h="20305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4146195"/>
                  </a:ext>
                </a:extLst>
              </a:tr>
            </a:tbl>
          </a:graphicData>
        </a:graphic>
      </p:graphicFrame>
      <p:sp>
        <p:nvSpPr>
          <p:cNvPr id="14" name="Rectangle 13"/>
          <p:cNvSpPr/>
          <p:nvPr/>
        </p:nvSpPr>
        <p:spPr>
          <a:xfrm>
            <a:off x="7894960" y="2170789"/>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894960" y="3207818"/>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894960" y="4244847"/>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894960" y="5247519"/>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894960" y="6250487"/>
            <a:ext cx="394446" cy="197221"/>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894960" y="1973568"/>
            <a:ext cx="394446" cy="197221"/>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7894960" y="2990928"/>
            <a:ext cx="394446" cy="197221"/>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894960" y="3610543"/>
            <a:ext cx="394446" cy="197221"/>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7894960" y="5050298"/>
            <a:ext cx="394446" cy="197221"/>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894960" y="6040941"/>
            <a:ext cx="394446" cy="197221"/>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loud 23"/>
          <p:cNvSpPr/>
          <p:nvPr/>
        </p:nvSpPr>
        <p:spPr>
          <a:xfrm>
            <a:off x="275956" y="1078177"/>
            <a:ext cx="2680185" cy="1705284"/>
          </a:xfrm>
          <a:prstGeom prst="clou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739035" y="1330654"/>
            <a:ext cx="1859286" cy="1200329"/>
          </a:xfrm>
          <a:prstGeom prst="rect">
            <a:avLst/>
          </a:prstGeom>
          <a:noFill/>
        </p:spPr>
        <p:txBody>
          <a:bodyPr wrap="square" rtlCol="0">
            <a:spAutoFit/>
          </a:bodyPr>
          <a:lstStyle/>
          <a:p>
            <a:r>
              <a:rPr lang="en-US" dirty="0"/>
              <a:t>Written, Oral, Visual Communication Skills</a:t>
            </a:r>
          </a:p>
        </p:txBody>
      </p:sp>
      <p:sp>
        <p:nvSpPr>
          <p:cNvPr id="26" name="Cloud 25"/>
          <p:cNvSpPr/>
          <p:nvPr/>
        </p:nvSpPr>
        <p:spPr>
          <a:xfrm>
            <a:off x="102679" y="2935672"/>
            <a:ext cx="2680185" cy="1705284"/>
          </a:xfrm>
          <a:prstGeom prst="clou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565758" y="3188149"/>
            <a:ext cx="1859286" cy="923330"/>
          </a:xfrm>
          <a:prstGeom prst="rect">
            <a:avLst/>
          </a:prstGeom>
          <a:noFill/>
        </p:spPr>
        <p:txBody>
          <a:bodyPr wrap="square" rtlCol="0">
            <a:spAutoFit/>
          </a:bodyPr>
          <a:lstStyle/>
          <a:p>
            <a:r>
              <a:rPr lang="en-US" dirty="0"/>
              <a:t>Teamwork and Innovative Thinking Skills</a:t>
            </a:r>
          </a:p>
        </p:txBody>
      </p:sp>
      <p:pic>
        <p:nvPicPr>
          <p:cNvPr id="28"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00" y="5915608"/>
            <a:ext cx="815764" cy="78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71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animBg="1"/>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in Means by Highest Award Completion Year</a:t>
            </a:r>
          </a:p>
        </p:txBody>
      </p:sp>
      <p:graphicFrame>
        <p:nvGraphicFramePr>
          <p:cNvPr id="4" name="Table 3"/>
          <p:cNvGraphicFramePr>
            <a:graphicFrameLocks noGrp="1"/>
          </p:cNvGraphicFramePr>
          <p:nvPr>
            <p:extLst>
              <p:ext uri="{D42A27DB-BD31-4B8C-83A1-F6EECF244321}">
                <p14:modId xmlns:p14="http://schemas.microsoft.com/office/powerpoint/2010/main" val="237883019"/>
              </p:ext>
            </p:extLst>
          </p:nvPr>
        </p:nvGraphicFramePr>
        <p:xfrm>
          <a:off x="744071" y="1690689"/>
          <a:ext cx="10049434" cy="4861347"/>
        </p:xfrm>
        <a:graphic>
          <a:graphicData uri="http://schemas.openxmlformats.org/drawingml/2006/table">
            <a:tbl>
              <a:tblPr firstRow="1" firstCol="1" bandRow="1"/>
              <a:tblGrid>
                <a:gridCol w="3371665">
                  <a:extLst>
                    <a:ext uri="{9D8B030D-6E8A-4147-A177-3AD203B41FA5}">
                      <a16:colId xmlns:a16="http://schemas.microsoft.com/office/drawing/2014/main" xmlns="" val="3910610164"/>
                    </a:ext>
                  </a:extLst>
                </a:gridCol>
                <a:gridCol w="1292471">
                  <a:extLst>
                    <a:ext uri="{9D8B030D-6E8A-4147-A177-3AD203B41FA5}">
                      <a16:colId xmlns:a16="http://schemas.microsoft.com/office/drawing/2014/main" xmlns="" val="427135784"/>
                    </a:ext>
                  </a:extLst>
                </a:gridCol>
                <a:gridCol w="842915">
                  <a:extLst>
                    <a:ext uri="{9D8B030D-6E8A-4147-A177-3AD203B41FA5}">
                      <a16:colId xmlns:a16="http://schemas.microsoft.com/office/drawing/2014/main" xmlns="" val="2010713270"/>
                    </a:ext>
                  </a:extLst>
                </a:gridCol>
                <a:gridCol w="1685833">
                  <a:extLst>
                    <a:ext uri="{9D8B030D-6E8A-4147-A177-3AD203B41FA5}">
                      <a16:colId xmlns:a16="http://schemas.microsoft.com/office/drawing/2014/main" xmlns="" val="4080316464"/>
                    </a:ext>
                  </a:extLst>
                </a:gridCol>
                <a:gridCol w="1685833">
                  <a:extLst>
                    <a:ext uri="{9D8B030D-6E8A-4147-A177-3AD203B41FA5}">
                      <a16:colId xmlns:a16="http://schemas.microsoft.com/office/drawing/2014/main" xmlns="" val="2042537795"/>
                    </a:ext>
                  </a:extLst>
                </a:gridCol>
                <a:gridCol w="1170717">
                  <a:extLst>
                    <a:ext uri="{9D8B030D-6E8A-4147-A177-3AD203B41FA5}">
                      <a16:colId xmlns:a16="http://schemas.microsoft.com/office/drawing/2014/main" xmlns="" val="2399716417"/>
                    </a:ext>
                  </a:extLst>
                </a:gridCol>
              </a:tblGrid>
              <a:tr h="317405">
                <a:tc>
                  <a:txBody>
                    <a:bodyPr/>
                    <a:lstStyle/>
                    <a:p>
                      <a:pPr marL="0" marR="0" algn="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775" marR="0" indent="-104775">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Award 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Mean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F (df.)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2609768"/>
                  </a:ext>
                </a:extLst>
              </a:tr>
              <a:tr h="312698">
                <a:tc rowSpan="3">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B3-Master entry-level workplace skills necessary to embark on my chosen occupation.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2014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4.19 (1,197)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0.042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899370669"/>
                  </a:ext>
                </a:extLst>
              </a:tr>
              <a:tr h="278429">
                <a:tc vMerge="1">
                  <a:txBody>
                    <a:bodyPr/>
                    <a:lstStyle/>
                    <a:p>
                      <a:endParaRPr lang="en-US"/>
                    </a:p>
                  </a:txBody>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2015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600" dirty="0">
                        <a:effectLst/>
                        <a:latin typeface="Arial" panose="020B0604020202020204" pitchFamily="34" charset="0"/>
                        <a:cs typeface="Arial" panose="020B0604020202020204" pitchFamily="34" charset="0"/>
                      </a:endParaRPr>
                    </a:p>
                  </a:txBody>
                  <a:tcPr marL="68580" marR="68580" marT="0" marB="0">
                    <a:lnL>
                      <a:noFill/>
                    </a:lnL>
                    <a:lnR>
                      <a:noFill/>
                    </a:lnR>
                    <a:lnT>
                      <a:noFill/>
                    </a:lnT>
                    <a:lnB>
                      <a:noFill/>
                    </a:lnB>
                  </a:tcPr>
                </a:tc>
                <a:tc>
                  <a:txBody>
                    <a:bodyPr/>
                    <a:lstStyle/>
                    <a:p>
                      <a:pPr>
                        <a:lnSpc>
                          <a:spcPct val="115000"/>
                        </a:lnSpc>
                      </a:pPr>
                      <a:endParaRPr lang="en-US" sz="1600" dirty="0">
                        <a:effectLst/>
                        <a:latin typeface="Arial" panose="020B060402020202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3288154361"/>
                  </a:ext>
                </a:extLst>
              </a:tr>
              <a:tr h="347678">
                <a:tc vMerge="1">
                  <a:txBody>
                    <a:bodyPr/>
                    <a:lstStyle/>
                    <a:p>
                      <a:endParaRPr lang="en-US"/>
                    </a:p>
                  </a:txBody>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Total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4986321"/>
                  </a:ext>
                </a:extLst>
              </a:tr>
              <a:tr h="312698">
                <a:tc rowSpan="3">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B7-Demonstrate understanding, friendliness, adaptability and empathy.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2014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4.269 (1,196)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0.040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217712654"/>
                  </a:ext>
                </a:extLst>
              </a:tr>
              <a:tr h="278429">
                <a:tc vMerge="1">
                  <a:txBody>
                    <a:bodyPr/>
                    <a:lstStyle/>
                    <a:p>
                      <a:endParaRPr lang="en-US"/>
                    </a:p>
                  </a:txBody>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2015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600" dirty="0">
                        <a:effectLst/>
                        <a:latin typeface="Arial" panose="020B0604020202020204" pitchFamily="34" charset="0"/>
                        <a:cs typeface="Arial" panose="020B0604020202020204" pitchFamily="34" charset="0"/>
                      </a:endParaRPr>
                    </a:p>
                  </a:txBody>
                  <a:tcPr marL="68580" marR="68580" marT="0" marB="0">
                    <a:lnL>
                      <a:noFill/>
                    </a:lnL>
                    <a:lnR>
                      <a:noFill/>
                    </a:lnR>
                    <a:lnT>
                      <a:noFill/>
                    </a:lnT>
                    <a:lnB>
                      <a:noFill/>
                    </a:lnB>
                  </a:tcPr>
                </a:tc>
                <a:tc>
                  <a:txBody>
                    <a:bodyPr/>
                    <a:lstStyle/>
                    <a:p>
                      <a:pPr>
                        <a:lnSpc>
                          <a:spcPct val="115000"/>
                        </a:lnSpc>
                      </a:pPr>
                      <a:endParaRPr lang="en-US" sz="1600" dirty="0">
                        <a:effectLst/>
                        <a:latin typeface="Arial" panose="020B060402020202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1268774318"/>
                  </a:ext>
                </a:extLst>
              </a:tr>
              <a:tr h="322184">
                <a:tc vMerge="1">
                  <a:txBody>
                    <a:bodyPr/>
                    <a:lstStyle/>
                    <a:p>
                      <a:endParaRPr lang="en-US"/>
                    </a:p>
                  </a:txBody>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Total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9164607"/>
                  </a:ext>
                </a:extLst>
              </a:tr>
              <a:tr h="312698">
                <a:tc rowSpan="3">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B12-Teach workplace skills to others.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2014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5.77 (1,196)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0.017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880294526"/>
                  </a:ext>
                </a:extLst>
              </a:tr>
              <a:tr h="278429">
                <a:tc vMerge="1">
                  <a:txBody>
                    <a:bodyPr/>
                    <a:lstStyle/>
                    <a:p>
                      <a:endParaRPr lang="en-US"/>
                    </a:p>
                  </a:txBody>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2015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600" dirty="0">
                        <a:effectLst/>
                        <a:latin typeface="Arial" panose="020B0604020202020204" pitchFamily="34" charset="0"/>
                        <a:cs typeface="Arial" panose="020B0604020202020204" pitchFamily="34" charset="0"/>
                      </a:endParaRPr>
                    </a:p>
                  </a:txBody>
                  <a:tcPr marL="68580" marR="68580" marT="0" marB="0">
                    <a:lnL>
                      <a:noFill/>
                    </a:lnL>
                    <a:lnR>
                      <a:noFill/>
                    </a:lnR>
                    <a:lnT>
                      <a:noFill/>
                    </a:lnT>
                    <a:lnB>
                      <a:noFill/>
                    </a:lnB>
                  </a:tcPr>
                </a:tc>
                <a:tc>
                  <a:txBody>
                    <a:bodyPr/>
                    <a:lstStyle/>
                    <a:p>
                      <a:pPr>
                        <a:lnSpc>
                          <a:spcPct val="115000"/>
                        </a:lnSpc>
                      </a:pPr>
                      <a:endParaRPr lang="en-US" sz="1600" dirty="0">
                        <a:effectLst/>
                        <a:latin typeface="Arial" panose="020B060402020202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1445230431"/>
                  </a:ext>
                </a:extLst>
              </a:tr>
              <a:tr h="278429">
                <a:tc vMerge="1">
                  <a:txBody>
                    <a:bodyPr/>
                    <a:lstStyle/>
                    <a:p>
                      <a:endParaRPr lang="en-US"/>
                    </a:p>
                  </a:txBody>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Total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2407851"/>
                  </a:ext>
                </a:extLst>
              </a:tr>
              <a:tr h="312698">
                <a:tc rowSpan="3">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B22-Use logic to draw conclusions from available information.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2014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5.918 (1,198)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0.016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217309018"/>
                  </a:ext>
                </a:extLst>
              </a:tr>
              <a:tr h="278429">
                <a:tc vMerge="1">
                  <a:txBody>
                    <a:bodyPr/>
                    <a:lstStyle/>
                    <a:p>
                      <a:endParaRPr lang="en-US"/>
                    </a:p>
                  </a:txBody>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2015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600" dirty="0">
                        <a:effectLst/>
                        <a:latin typeface="Arial" panose="020B0604020202020204" pitchFamily="34" charset="0"/>
                        <a:cs typeface="Arial" panose="020B0604020202020204" pitchFamily="34" charset="0"/>
                      </a:endParaRPr>
                    </a:p>
                  </a:txBody>
                  <a:tcPr marL="68580" marR="68580" marT="0" marB="0">
                    <a:lnL>
                      <a:noFill/>
                    </a:lnL>
                    <a:lnR>
                      <a:noFill/>
                    </a:lnR>
                    <a:lnT>
                      <a:noFill/>
                    </a:lnT>
                    <a:lnB>
                      <a:noFill/>
                    </a:lnB>
                  </a:tcPr>
                </a:tc>
                <a:tc>
                  <a:txBody>
                    <a:bodyPr/>
                    <a:lstStyle/>
                    <a:p>
                      <a:pPr>
                        <a:lnSpc>
                          <a:spcPct val="115000"/>
                        </a:lnSpc>
                      </a:pPr>
                      <a:endParaRPr lang="en-US" sz="1600" dirty="0">
                        <a:effectLst/>
                        <a:latin typeface="Arial" panose="020B060402020202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3393592674"/>
                  </a:ext>
                </a:extLst>
              </a:tr>
              <a:tr h="278429">
                <a:tc vMerge="1">
                  <a:txBody>
                    <a:bodyPr/>
                    <a:lstStyle/>
                    <a:p>
                      <a:endParaRPr lang="en-US"/>
                    </a:p>
                  </a:txBody>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Total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3691779"/>
                  </a:ext>
                </a:extLst>
              </a:tr>
              <a:tr h="312698">
                <a:tc rowSpan="3">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B23-Use efficient learning techniques to acquire and apply new knowledge and skills.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2014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7.107 (1,197)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0.008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616162934"/>
                  </a:ext>
                </a:extLst>
              </a:tr>
              <a:tr h="278429">
                <a:tc vMerge="1">
                  <a:txBody>
                    <a:bodyPr/>
                    <a:lstStyle/>
                    <a:p>
                      <a:endParaRPr lang="en-US"/>
                    </a:p>
                  </a:txBody>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2015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endParaRPr lang="en-US" sz="1600" dirty="0">
                        <a:effectLst/>
                        <a:latin typeface="Arial" panose="020B0604020202020204" pitchFamily="34" charset="0"/>
                        <a:cs typeface="Arial" panose="020B0604020202020204" pitchFamily="34" charset="0"/>
                      </a:endParaRPr>
                    </a:p>
                  </a:txBody>
                  <a:tcPr marL="68580" marR="68580" marT="0" marB="0">
                    <a:lnL>
                      <a:noFill/>
                    </a:lnL>
                    <a:lnR>
                      <a:noFill/>
                    </a:lnR>
                    <a:lnT>
                      <a:noFill/>
                    </a:lnT>
                    <a:lnB>
                      <a:noFill/>
                    </a:lnB>
                  </a:tcPr>
                </a:tc>
                <a:tc>
                  <a:txBody>
                    <a:bodyPr/>
                    <a:lstStyle/>
                    <a:p>
                      <a:pPr>
                        <a:lnSpc>
                          <a:spcPct val="115000"/>
                        </a:lnSpc>
                      </a:pPr>
                      <a:endParaRPr lang="en-US" sz="1600" dirty="0">
                        <a:effectLst/>
                        <a:latin typeface="Arial" panose="020B060402020202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232513570"/>
                  </a:ext>
                </a:extLst>
              </a:tr>
              <a:tr h="347678">
                <a:tc vMerge="1">
                  <a:txBody>
                    <a:bodyPr/>
                    <a:lstStyle/>
                    <a:p>
                      <a:endParaRPr lang="en-US"/>
                    </a:p>
                  </a:txBody>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Total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3352108"/>
                  </a:ext>
                </a:extLst>
              </a:tr>
            </a:tbl>
          </a:graphicData>
        </a:graphic>
      </p:graphicFrame>
      <p:sp>
        <p:nvSpPr>
          <p:cNvPr id="5" name="Rectangle 4"/>
          <p:cNvSpPr/>
          <p:nvPr/>
        </p:nvSpPr>
        <p:spPr>
          <a:xfrm>
            <a:off x="7358230" y="2037910"/>
            <a:ext cx="559397" cy="264225"/>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395880" y="2956972"/>
            <a:ext cx="559397" cy="264225"/>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386916" y="3857137"/>
            <a:ext cx="559397" cy="264225"/>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383331" y="4751706"/>
            <a:ext cx="559397" cy="264225"/>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383331" y="5627378"/>
            <a:ext cx="559397" cy="264225"/>
          </a:xfrm>
          <a:prstGeom prst="rect">
            <a:avLst/>
          </a:prstGeom>
          <a:noFill/>
          <a:ln w="28575">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358230" y="2321032"/>
            <a:ext cx="559397" cy="292274"/>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95879" y="3259139"/>
            <a:ext cx="559397" cy="292274"/>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83329" y="5942328"/>
            <a:ext cx="559397" cy="292274"/>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383330" y="5049236"/>
            <a:ext cx="559397" cy="292274"/>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386916" y="4132588"/>
            <a:ext cx="559397" cy="292274"/>
          </a:xfrm>
          <a:prstGeom prst="rect">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loud 14"/>
          <p:cNvSpPr/>
          <p:nvPr/>
        </p:nvSpPr>
        <p:spPr>
          <a:xfrm>
            <a:off x="275956" y="1078177"/>
            <a:ext cx="2680185" cy="1705284"/>
          </a:xfrm>
          <a:prstGeom prst="clou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39035" y="1330654"/>
            <a:ext cx="1859286" cy="1200329"/>
          </a:xfrm>
          <a:prstGeom prst="rect">
            <a:avLst/>
          </a:prstGeom>
          <a:noFill/>
        </p:spPr>
        <p:txBody>
          <a:bodyPr wrap="square" rtlCol="0">
            <a:spAutoFit/>
          </a:bodyPr>
          <a:lstStyle/>
          <a:p>
            <a:r>
              <a:rPr lang="en-US" dirty="0"/>
              <a:t>Workplace Preparation Skills, Interpersonal Social Skills</a:t>
            </a:r>
          </a:p>
        </p:txBody>
      </p:sp>
      <p:sp>
        <p:nvSpPr>
          <p:cNvPr id="17" name="Cloud 16"/>
          <p:cNvSpPr/>
          <p:nvPr/>
        </p:nvSpPr>
        <p:spPr>
          <a:xfrm>
            <a:off x="0" y="2993627"/>
            <a:ext cx="2746010" cy="2255469"/>
          </a:xfrm>
          <a:prstGeom prst="clou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05239" y="3416114"/>
            <a:ext cx="2049327" cy="1200329"/>
          </a:xfrm>
          <a:prstGeom prst="rect">
            <a:avLst/>
          </a:prstGeom>
          <a:noFill/>
        </p:spPr>
        <p:txBody>
          <a:bodyPr wrap="square" rtlCol="0">
            <a:spAutoFit/>
          </a:bodyPr>
          <a:lstStyle/>
          <a:p>
            <a:r>
              <a:rPr lang="en-US" dirty="0"/>
              <a:t>Critical Thinking Skills and  Application of Knowledge </a:t>
            </a:r>
          </a:p>
        </p:txBody>
      </p:sp>
      <p:pic>
        <p:nvPicPr>
          <p:cNvPr id="19"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4" y="6107280"/>
            <a:ext cx="680111" cy="65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77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Perceptions of Learning Support</a:t>
            </a:r>
            <a:br>
              <a:rPr lang="en-US" sz="4000" dirty="0"/>
            </a:br>
            <a:endParaRPr lang="en-US" sz="4000" dirty="0"/>
          </a:p>
        </p:txBody>
      </p:sp>
      <p:sp>
        <p:nvSpPr>
          <p:cNvPr id="5" name="Content Placeholder 4"/>
          <p:cNvSpPr>
            <a:spLocks noGrp="1"/>
          </p:cNvSpPr>
          <p:nvPr>
            <p:ph type="body" sz="half" idx="2"/>
          </p:nvPr>
        </p:nvSpPr>
        <p:spPr/>
        <p:txBody>
          <a:bodyPr>
            <a:normAutofit/>
          </a:bodyPr>
          <a:lstStyle/>
          <a:p>
            <a:pPr marL="285750" indent="-285750">
              <a:buFont typeface="Arial" panose="020B0604020202020204" pitchFamily="34" charset="0"/>
              <a:buChar char="•"/>
            </a:pPr>
            <a:r>
              <a:rPr lang="en-US" sz="2400" dirty="0"/>
              <a:t>33 items</a:t>
            </a:r>
          </a:p>
          <a:p>
            <a:pPr marL="285750" indent="-285750">
              <a:buFont typeface="Arial" panose="020B0604020202020204" pitchFamily="34" charset="0"/>
              <a:buChar char="•"/>
            </a:pPr>
            <a:r>
              <a:rPr lang="en-US" sz="2400" dirty="0"/>
              <a:t>Importance and Satisfaction scales</a:t>
            </a:r>
          </a:p>
          <a:p>
            <a:pPr marL="285750" indent="-285750">
              <a:buFont typeface="Arial" panose="020B0604020202020204" pitchFamily="34" charset="0"/>
              <a:buChar char="•"/>
            </a:pPr>
            <a:r>
              <a:rPr lang="en-US" sz="2400" dirty="0"/>
              <a:t>Semantic Differential type scale ranging from 1 to 5 </a:t>
            </a:r>
            <a:br>
              <a:rPr lang="en-US" sz="2400" dirty="0"/>
            </a:br>
            <a:r>
              <a:rPr lang="en-US" sz="2400" dirty="0"/>
              <a:t>6=no experience/no opinion</a:t>
            </a:r>
          </a:p>
          <a:p>
            <a:pPr marL="285750" indent="-285750">
              <a:buFont typeface="Arial" panose="020B0604020202020204" pitchFamily="34" charset="0"/>
              <a:buChar char="•"/>
            </a:pPr>
            <a:endParaRPr lang="en-US" sz="2400" dirty="0"/>
          </a:p>
          <a:p>
            <a:endParaRPr lang="en-US" sz="1800" dirty="0"/>
          </a:p>
        </p:txBody>
      </p:sp>
      <p:pic>
        <p:nvPicPr>
          <p:cNvPr id="6" name="Picture 5"/>
          <p:cNvPicPr>
            <a:picLocks noChangeAspect="1"/>
          </p:cNvPicPr>
          <p:nvPr/>
        </p:nvPicPr>
        <p:blipFill>
          <a:blip r:embed="rId3"/>
          <a:stretch>
            <a:fillRect/>
          </a:stretch>
        </p:blipFill>
        <p:spPr>
          <a:xfrm>
            <a:off x="5690796" y="0"/>
            <a:ext cx="5668306" cy="6292270"/>
          </a:xfrm>
          <a:prstGeom prst="rect">
            <a:avLst/>
          </a:prstGeom>
        </p:spPr>
      </p:pic>
      <p:pic>
        <p:nvPicPr>
          <p:cNvPr id="7" name="m_7111317144851489897Picture 6" descr="cid:image005.png@01D26DC0.0963CE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00" y="5637826"/>
            <a:ext cx="1104230" cy="10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06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85105749"/>
              </p:ext>
            </p:extLst>
          </p:nvPr>
        </p:nvGraphicFramePr>
        <p:xfrm>
          <a:off x="419548" y="0"/>
          <a:ext cx="10983558"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398494" y="903642"/>
            <a:ext cx="2571075" cy="215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398494" y="1294501"/>
            <a:ext cx="2571078" cy="2026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398494" y="5554531"/>
            <a:ext cx="2571076" cy="222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398494" y="5165465"/>
            <a:ext cx="2571076" cy="213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323189" y="3506993"/>
            <a:ext cx="2646380" cy="18019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323189" y="2967318"/>
            <a:ext cx="2646380" cy="18019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323189" y="3181925"/>
            <a:ext cx="2646380" cy="18019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323189" y="6137238"/>
            <a:ext cx="2646380" cy="18019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323189" y="6355079"/>
            <a:ext cx="2646380" cy="18019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323189" y="4088682"/>
            <a:ext cx="2646380" cy="18019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m_7111317144851489897Picture 6" descr="cid:image005.png@01D26DC0.0963CE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00" y="5896947"/>
            <a:ext cx="835143" cy="80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78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 Analysis</a:t>
            </a:r>
          </a:p>
        </p:txBody>
      </p:sp>
      <p:sp>
        <p:nvSpPr>
          <p:cNvPr id="3" name="Content Placeholder 2"/>
          <p:cNvSpPr>
            <a:spLocks noGrp="1"/>
          </p:cNvSpPr>
          <p:nvPr>
            <p:ph idx="1"/>
          </p:nvPr>
        </p:nvSpPr>
        <p:spPr/>
        <p:txBody>
          <a:bodyPr/>
          <a:lstStyle/>
          <a:p>
            <a:r>
              <a:rPr lang="en-US" dirty="0"/>
              <a:t>To compare reliability between the two surveys, Cronbach’s Alpha scores from the two pilot survey administrations were compared.</a:t>
            </a:r>
          </a:p>
          <a:p>
            <a:r>
              <a:rPr lang="en-US" dirty="0"/>
              <a:t>Exploratory factor analysis was used to explore inherent structure in the data and to see if it conforms with the different sources the survey instrument was based upon.</a:t>
            </a:r>
          </a:p>
        </p:txBody>
      </p:sp>
      <p:pic>
        <p:nvPicPr>
          <p:cNvPr id="7" name="m_7111317144851489897Picture 6" descr="cid:image005.png@01D26DC0.0963CE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00" y="5637826"/>
            <a:ext cx="1104230" cy="10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51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591670" y="3"/>
          <a:ext cx="10820400" cy="6537193"/>
        </p:xfrm>
        <a:graphic>
          <a:graphicData uri="http://schemas.openxmlformats.org/drawingml/2006/table">
            <a:tbl>
              <a:tblPr/>
              <a:tblGrid>
                <a:gridCol w="3745519">
                  <a:extLst>
                    <a:ext uri="{9D8B030D-6E8A-4147-A177-3AD203B41FA5}">
                      <a16:colId xmlns:a16="http://schemas.microsoft.com/office/drawing/2014/main" xmlns="" val="601145852"/>
                    </a:ext>
                  </a:extLst>
                </a:gridCol>
                <a:gridCol w="940658">
                  <a:extLst>
                    <a:ext uri="{9D8B030D-6E8A-4147-A177-3AD203B41FA5}">
                      <a16:colId xmlns:a16="http://schemas.microsoft.com/office/drawing/2014/main" xmlns="" val="591450971"/>
                    </a:ext>
                  </a:extLst>
                </a:gridCol>
                <a:gridCol w="1140882">
                  <a:extLst>
                    <a:ext uri="{9D8B030D-6E8A-4147-A177-3AD203B41FA5}">
                      <a16:colId xmlns:a16="http://schemas.microsoft.com/office/drawing/2014/main" xmlns="" val="2595079537"/>
                    </a:ext>
                  </a:extLst>
                </a:gridCol>
                <a:gridCol w="341364">
                  <a:extLst>
                    <a:ext uri="{9D8B030D-6E8A-4147-A177-3AD203B41FA5}">
                      <a16:colId xmlns:a16="http://schemas.microsoft.com/office/drawing/2014/main" xmlns="" val="2852386763"/>
                    </a:ext>
                  </a:extLst>
                </a:gridCol>
                <a:gridCol w="1185795">
                  <a:extLst>
                    <a:ext uri="{9D8B030D-6E8A-4147-A177-3AD203B41FA5}">
                      <a16:colId xmlns:a16="http://schemas.microsoft.com/office/drawing/2014/main" xmlns="" val="144710774"/>
                    </a:ext>
                  </a:extLst>
                </a:gridCol>
                <a:gridCol w="1126394">
                  <a:extLst>
                    <a:ext uri="{9D8B030D-6E8A-4147-A177-3AD203B41FA5}">
                      <a16:colId xmlns:a16="http://schemas.microsoft.com/office/drawing/2014/main" xmlns="" val="1165509538"/>
                    </a:ext>
                  </a:extLst>
                </a:gridCol>
                <a:gridCol w="310248">
                  <a:extLst>
                    <a:ext uri="{9D8B030D-6E8A-4147-A177-3AD203B41FA5}">
                      <a16:colId xmlns:a16="http://schemas.microsoft.com/office/drawing/2014/main" xmlns="" val="1767031099"/>
                    </a:ext>
                  </a:extLst>
                </a:gridCol>
                <a:gridCol w="934956">
                  <a:extLst>
                    <a:ext uri="{9D8B030D-6E8A-4147-A177-3AD203B41FA5}">
                      <a16:colId xmlns:a16="http://schemas.microsoft.com/office/drawing/2014/main" xmlns="" val="2399419855"/>
                    </a:ext>
                  </a:extLst>
                </a:gridCol>
                <a:gridCol w="1094584">
                  <a:extLst>
                    <a:ext uri="{9D8B030D-6E8A-4147-A177-3AD203B41FA5}">
                      <a16:colId xmlns:a16="http://schemas.microsoft.com/office/drawing/2014/main" xmlns="" val="1522642286"/>
                    </a:ext>
                  </a:extLst>
                </a:gridCol>
              </a:tblGrid>
              <a:tr h="205437">
                <a:tc>
                  <a:txBody>
                    <a:bodyPr/>
                    <a:lstStyle/>
                    <a:p>
                      <a:pPr algn="l" fontAlgn="ctr"/>
                      <a:r>
                        <a:rPr lang="en-US" sz="1400" b="0" i="0" u="none" strike="noStrike" dirty="0">
                          <a:solidFill>
                            <a:srgbClr val="000000"/>
                          </a:solidFill>
                          <a:effectLst/>
                          <a:latin typeface="Arial" panose="020B0604020202020204" pitchFamily="34" charset="0"/>
                        </a:rPr>
                        <a:t> </a:t>
                      </a:r>
                    </a:p>
                  </a:txBody>
                  <a:tcPr marL="8288" marR="8288" marT="8288"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400" b="0" i="0" u="none" strike="noStrike" dirty="0">
                          <a:solidFill>
                            <a:srgbClr val="000000"/>
                          </a:solidFill>
                          <a:effectLst/>
                          <a:latin typeface="Arial" panose="020B0604020202020204" pitchFamily="34" charset="0"/>
                        </a:rPr>
                        <a:t>2013 Pilot</a:t>
                      </a:r>
                    </a:p>
                  </a:txBody>
                  <a:tcPr marL="8288" marR="8288" marT="82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8288" marR="8288" marT="8288"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400" b="0" i="0" u="none" strike="noStrike" dirty="0">
                          <a:solidFill>
                            <a:srgbClr val="000000"/>
                          </a:solidFill>
                          <a:effectLst/>
                          <a:latin typeface="Arial" panose="020B0604020202020204" pitchFamily="34" charset="0"/>
                        </a:rPr>
                        <a:t>2015 Pilot</a:t>
                      </a:r>
                    </a:p>
                  </a:txBody>
                  <a:tcPr marL="8288" marR="8288" marT="82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8288" marR="8288" marT="828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8288" marR="8288" marT="828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8288" marR="8288" marT="8288"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762040686"/>
                  </a:ext>
                </a:extLst>
              </a:tr>
              <a:tr h="403192">
                <a:tc>
                  <a:txBody>
                    <a:bodyPr/>
                    <a:lstStyle/>
                    <a:p>
                      <a:pPr algn="l" fontAlgn="ctr"/>
                      <a:r>
                        <a:rPr lang="en-US" sz="1400" b="0" i="0" u="none" strike="noStrike" dirty="0">
                          <a:solidFill>
                            <a:srgbClr val="000000"/>
                          </a:solidFill>
                          <a:effectLst/>
                          <a:latin typeface="Arial" panose="020B0604020202020204" pitchFamily="34" charset="0"/>
                        </a:rPr>
                        <a:t>Sub-scales</a:t>
                      </a:r>
                    </a:p>
                  </a:txBody>
                  <a:tcPr marL="8288" marR="8288" marT="82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Number of Items</a:t>
                      </a:r>
                    </a:p>
                  </a:txBody>
                  <a:tcPr marL="8288" marR="8288" marT="82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Cronbach's Alpha</a:t>
                      </a:r>
                    </a:p>
                  </a:txBody>
                  <a:tcPr marL="8288" marR="8288" marT="82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8288" marR="8288" marT="82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Number of Items</a:t>
                      </a:r>
                    </a:p>
                  </a:txBody>
                  <a:tcPr marL="8288" marR="8288" marT="82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Cronbach's Alpha</a:t>
                      </a:r>
                    </a:p>
                  </a:txBody>
                  <a:tcPr marL="8288" marR="8288" marT="82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8288" marR="8288" marT="82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Change in items</a:t>
                      </a:r>
                    </a:p>
                  </a:txBody>
                  <a:tcPr marL="8288" marR="8288" marT="82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Change in Alpha</a:t>
                      </a:r>
                    </a:p>
                  </a:txBody>
                  <a:tcPr marL="8288" marR="8288" marT="828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0470070"/>
                  </a:ext>
                </a:extLst>
              </a:tr>
              <a:tr h="205437">
                <a:tc>
                  <a:txBody>
                    <a:bodyPr/>
                    <a:lstStyle/>
                    <a:p>
                      <a:pPr algn="l" fontAlgn="ctr"/>
                      <a:r>
                        <a:rPr lang="en-US" sz="1400" b="0" i="1" u="none" strike="noStrike" dirty="0">
                          <a:solidFill>
                            <a:srgbClr val="000000"/>
                          </a:solidFill>
                          <a:effectLst/>
                          <a:latin typeface="Arial" panose="020B0604020202020204" pitchFamily="34" charset="0"/>
                        </a:rPr>
                        <a:t>Degree Qualification Profile (DQP)</a:t>
                      </a:r>
                    </a:p>
                  </a:txBody>
                  <a:tcPr marL="8288" marR="8288" marT="828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400" b="0" i="0" u="none" strike="noStrike" dirty="0">
                        <a:solidFill>
                          <a:srgbClr val="365F91"/>
                        </a:solidFill>
                        <a:effectLst/>
                        <a:latin typeface="Arial" panose="020B0604020202020204" pitchFamily="34" charset="0"/>
                      </a:endParaRPr>
                    </a:p>
                  </a:txBody>
                  <a:tcPr marL="8288" marR="8288" marT="828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400" b="0" i="0" u="none" strike="noStrike" dirty="0">
                        <a:solidFill>
                          <a:srgbClr val="365F91"/>
                        </a:solidFill>
                        <a:effectLst/>
                        <a:latin typeface="Arial" panose="020B0604020202020204" pitchFamily="34" charset="0"/>
                      </a:endParaRPr>
                    </a:p>
                  </a:txBody>
                  <a:tcPr marL="8288" marR="8288" marT="828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347658158"/>
                  </a:ext>
                </a:extLst>
              </a:tr>
              <a:tr h="233317">
                <a:tc>
                  <a:txBody>
                    <a:bodyPr/>
                    <a:lstStyle/>
                    <a:p>
                      <a:pPr lvl="1" algn="l" fontAlgn="ctr"/>
                      <a:r>
                        <a:rPr lang="en-US" sz="1400" b="0" i="0" u="none" strike="noStrike" dirty="0">
                          <a:solidFill>
                            <a:srgbClr val="000000"/>
                          </a:solidFill>
                          <a:effectLst/>
                          <a:latin typeface="Arial" panose="020B0604020202020204" pitchFamily="34" charset="0"/>
                        </a:rPr>
                        <a:t>Specialized Knowledge (SK)</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0.94</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0.91</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-0.03</a:t>
                      </a:r>
                    </a:p>
                  </a:txBody>
                  <a:tcPr marL="8288" marR="8288" marT="8288" marB="0" anchor="ctr">
                    <a:lnL>
                      <a:noFill/>
                    </a:lnL>
                    <a:lnR>
                      <a:noFill/>
                    </a:lnR>
                    <a:lnT>
                      <a:noFill/>
                    </a:lnT>
                    <a:lnB>
                      <a:noFill/>
                    </a:lnB>
                  </a:tcPr>
                </a:tc>
                <a:extLst>
                  <a:ext uri="{0D108BD9-81ED-4DB2-BD59-A6C34878D82A}">
                    <a16:rowId xmlns:a16="http://schemas.microsoft.com/office/drawing/2014/main" xmlns="" val="380605414"/>
                  </a:ext>
                </a:extLst>
              </a:tr>
              <a:tr h="268941">
                <a:tc>
                  <a:txBody>
                    <a:bodyPr/>
                    <a:lstStyle/>
                    <a:p>
                      <a:pPr lvl="1" algn="l" fontAlgn="ctr"/>
                      <a:r>
                        <a:rPr lang="en-US" sz="1400" b="0" i="0" u="none" strike="noStrike" dirty="0">
                          <a:solidFill>
                            <a:srgbClr val="000000"/>
                          </a:solidFill>
                          <a:effectLst/>
                          <a:latin typeface="Arial" panose="020B0604020202020204" pitchFamily="34" charset="0"/>
                        </a:rPr>
                        <a:t>Broad, Integrative Knowledge (BIK) </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0.96</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0.91</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-0.05</a:t>
                      </a:r>
                    </a:p>
                  </a:txBody>
                  <a:tcPr marL="8288" marR="8288" marT="8288" marB="0" anchor="ctr">
                    <a:lnL>
                      <a:noFill/>
                    </a:lnL>
                    <a:lnR>
                      <a:noFill/>
                    </a:lnR>
                    <a:lnT>
                      <a:noFill/>
                    </a:lnT>
                    <a:lnB>
                      <a:noFill/>
                    </a:lnB>
                  </a:tcPr>
                </a:tc>
                <a:extLst>
                  <a:ext uri="{0D108BD9-81ED-4DB2-BD59-A6C34878D82A}">
                    <a16:rowId xmlns:a16="http://schemas.microsoft.com/office/drawing/2014/main" xmlns="" val="3232246592"/>
                  </a:ext>
                </a:extLst>
              </a:tr>
              <a:tr h="170329">
                <a:tc>
                  <a:txBody>
                    <a:bodyPr/>
                    <a:lstStyle/>
                    <a:p>
                      <a:pPr lvl="1" algn="l" fontAlgn="ctr"/>
                      <a:r>
                        <a:rPr lang="en-US" sz="1400" b="0" i="0" u="none" strike="noStrike" dirty="0">
                          <a:solidFill>
                            <a:srgbClr val="000000"/>
                          </a:solidFill>
                          <a:effectLst/>
                          <a:latin typeface="Arial" panose="020B0604020202020204" pitchFamily="34" charset="0"/>
                        </a:rPr>
                        <a:t>Intellectual Skills (IS)</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0.93</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0.96</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0.03</a:t>
                      </a:r>
                    </a:p>
                  </a:txBody>
                  <a:tcPr marL="8288" marR="8288" marT="8288" marB="0" anchor="ctr">
                    <a:lnL>
                      <a:noFill/>
                    </a:lnL>
                    <a:lnR>
                      <a:noFill/>
                    </a:lnR>
                    <a:lnT>
                      <a:noFill/>
                    </a:lnT>
                    <a:lnB>
                      <a:noFill/>
                    </a:lnB>
                  </a:tcPr>
                </a:tc>
                <a:extLst>
                  <a:ext uri="{0D108BD9-81ED-4DB2-BD59-A6C34878D82A}">
                    <a16:rowId xmlns:a16="http://schemas.microsoft.com/office/drawing/2014/main" xmlns="" val="3355897940"/>
                  </a:ext>
                </a:extLst>
              </a:tr>
              <a:tr h="280375">
                <a:tc>
                  <a:txBody>
                    <a:bodyPr/>
                    <a:lstStyle/>
                    <a:p>
                      <a:pPr lvl="1" algn="l" fontAlgn="ctr"/>
                      <a:r>
                        <a:rPr lang="en-US" sz="1400" b="0" i="0" u="none" strike="noStrike" dirty="0">
                          <a:solidFill>
                            <a:srgbClr val="000000"/>
                          </a:solidFill>
                          <a:effectLst/>
                          <a:latin typeface="Arial" panose="020B0604020202020204" pitchFamily="34" charset="0"/>
                        </a:rPr>
                        <a:t>Applied &amp; Collaborative Learning (ACL)</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0.94</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0.92</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-0.02</a:t>
                      </a:r>
                    </a:p>
                  </a:txBody>
                  <a:tcPr marL="8288" marR="8288" marT="8288" marB="0" anchor="ctr">
                    <a:lnL>
                      <a:noFill/>
                    </a:lnL>
                    <a:lnR>
                      <a:noFill/>
                    </a:lnR>
                    <a:lnT>
                      <a:noFill/>
                    </a:lnT>
                    <a:lnB>
                      <a:noFill/>
                    </a:lnB>
                  </a:tcPr>
                </a:tc>
                <a:extLst>
                  <a:ext uri="{0D108BD9-81ED-4DB2-BD59-A6C34878D82A}">
                    <a16:rowId xmlns:a16="http://schemas.microsoft.com/office/drawing/2014/main" xmlns="" val="2533723539"/>
                  </a:ext>
                </a:extLst>
              </a:tr>
              <a:tr h="161365">
                <a:tc>
                  <a:txBody>
                    <a:bodyPr/>
                    <a:lstStyle/>
                    <a:p>
                      <a:pPr lvl="1" algn="l" fontAlgn="ctr"/>
                      <a:r>
                        <a:rPr lang="en-US" sz="1400" b="0" i="0" u="none" strike="noStrike" dirty="0">
                          <a:solidFill>
                            <a:srgbClr val="000000"/>
                          </a:solidFill>
                          <a:effectLst/>
                          <a:latin typeface="Arial" panose="020B0604020202020204" pitchFamily="34" charset="0"/>
                        </a:rPr>
                        <a:t>Civic &amp; Global Learning (CGL)</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0.94</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0.91</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-0.03</a:t>
                      </a:r>
                    </a:p>
                  </a:txBody>
                  <a:tcPr marL="8288" marR="8288" marT="8288" marB="0" anchor="ctr">
                    <a:lnL>
                      <a:noFill/>
                    </a:lnL>
                    <a:lnR>
                      <a:noFill/>
                    </a:lnR>
                    <a:lnT>
                      <a:noFill/>
                    </a:lnT>
                    <a:lnB>
                      <a:noFill/>
                    </a:lnB>
                  </a:tcPr>
                </a:tc>
                <a:extLst>
                  <a:ext uri="{0D108BD9-81ED-4DB2-BD59-A6C34878D82A}">
                    <a16:rowId xmlns:a16="http://schemas.microsoft.com/office/drawing/2014/main" xmlns="" val="578405673"/>
                  </a:ext>
                </a:extLst>
              </a:tr>
              <a:tr h="205437">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extLst>
                  <a:ext uri="{0D108BD9-81ED-4DB2-BD59-A6C34878D82A}">
                    <a16:rowId xmlns:a16="http://schemas.microsoft.com/office/drawing/2014/main" xmlns="" val="1416643041"/>
                  </a:ext>
                </a:extLst>
              </a:tr>
              <a:tr h="205437">
                <a:tc>
                  <a:txBody>
                    <a:bodyPr/>
                    <a:lstStyle/>
                    <a:p>
                      <a:pPr algn="l" fontAlgn="ctr"/>
                      <a:r>
                        <a:rPr lang="en-US" sz="1400" b="0" i="1" u="none" strike="noStrike" dirty="0">
                          <a:solidFill>
                            <a:srgbClr val="000000"/>
                          </a:solidFill>
                          <a:effectLst/>
                          <a:latin typeface="Arial" panose="020B0604020202020204" pitchFamily="34" charset="0"/>
                        </a:rPr>
                        <a:t>Texas Core Objectives</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365F91"/>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365F91"/>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extLst>
                  <a:ext uri="{0D108BD9-81ED-4DB2-BD59-A6C34878D82A}">
                    <a16:rowId xmlns:a16="http://schemas.microsoft.com/office/drawing/2014/main" xmlns="" val="960555901"/>
                  </a:ext>
                </a:extLst>
              </a:tr>
              <a:tr h="205437">
                <a:tc>
                  <a:txBody>
                    <a:bodyPr/>
                    <a:lstStyle/>
                    <a:p>
                      <a:pPr lvl="1" algn="l" fontAlgn="ctr"/>
                      <a:r>
                        <a:rPr lang="en-US" sz="1400" b="0" i="0" u="none" strike="noStrike" dirty="0">
                          <a:solidFill>
                            <a:srgbClr val="000000"/>
                          </a:solidFill>
                          <a:effectLst/>
                          <a:latin typeface="Arial" panose="020B0604020202020204" pitchFamily="34" charset="0"/>
                        </a:rPr>
                        <a:t>Communication Skills (CS) </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0.92</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0.88</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-0.04</a:t>
                      </a:r>
                    </a:p>
                  </a:txBody>
                  <a:tcPr marL="8288" marR="8288" marT="8288" marB="0" anchor="ctr">
                    <a:lnL>
                      <a:noFill/>
                    </a:lnL>
                    <a:lnR>
                      <a:noFill/>
                    </a:lnR>
                    <a:lnT>
                      <a:noFill/>
                    </a:lnT>
                    <a:lnB>
                      <a:noFill/>
                    </a:lnB>
                  </a:tcPr>
                </a:tc>
                <a:extLst>
                  <a:ext uri="{0D108BD9-81ED-4DB2-BD59-A6C34878D82A}">
                    <a16:rowId xmlns:a16="http://schemas.microsoft.com/office/drawing/2014/main" xmlns="" val="3562532006"/>
                  </a:ext>
                </a:extLst>
              </a:tr>
              <a:tr h="205437">
                <a:tc>
                  <a:txBody>
                    <a:bodyPr/>
                    <a:lstStyle/>
                    <a:p>
                      <a:pPr lvl="1" algn="l" fontAlgn="ctr"/>
                      <a:r>
                        <a:rPr lang="en-US" sz="1400" b="0" i="0" u="none" strike="noStrike" dirty="0">
                          <a:solidFill>
                            <a:srgbClr val="000000"/>
                          </a:solidFill>
                          <a:effectLst/>
                          <a:latin typeface="Arial" panose="020B0604020202020204" pitchFamily="34" charset="0"/>
                        </a:rPr>
                        <a:t>Critical Thinking Skills (CTS)</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0.87</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0.81</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-0.06</a:t>
                      </a:r>
                    </a:p>
                  </a:txBody>
                  <a:tcPr marL="8288" marR="8288" marT="8288" marB="0" anchor="ctr">
                    <a:lnL>
                      <a:noFill/>
                    </a:lnL>
                    <a:lnR>
                      <a:noFill/>
                    </a:lnR>
                    <a:lnT>
                      <a:noFill/>
                    </a:lnT>
                    <a:lnB>
                      <a:noFill/>
                    </a:lnB>
                  </a:tcPr>
                </a:tc>
                <a:extLst>
                  <a:ext uri="{0D108BD9-81ED-4DB2-BD59-A6C34878D82A}">
                    <a16:rowId xmlns:a16="http://schemas.microsoft.com/office/drawing/2014/main" xmlns="" val="2563074458"/>
                  </a:ext>
                </a:extLst>
              </a:tr>
              <a:tr h="218537">
                <a:tc>
                  <a:txBody>
                    <a:bodyPr/>
                    <a:lstStyle/>
                    <a:p>
                      <a:pPr lvl="1" algn="l" fontAlgn="ctr"/>
                      <a:r>
                        <a:rPr lang="en-US" sz="1400" b="0" i="0" u="none" strike="noStrike" dirty="0">
                          <a:solidFill>
                            <a:srgbClr val="000000"/>
                          </a:solidFill>
                          <a:effectLst/>
                          <a:latin typeface="Arial" panose="020B0604020202020204" pitchFamily="34" charset="0"/>
                        </a:rPr>
                        <a:t>Empirical &amp; Quantitative Skills (EQS)</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0.91</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0.94</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0.03</a:t>
                      </a:r>
                    </a:p>
                  </a:txBody>
                  <a:tcPr marL="8288" marR="8288" marT="8288" marB="0" anchor="ctr">
                    <a:lnL>
                      <a:noFill/>
                    </a:lnL>
                    <a:lnR>
                      <a:noFill/>
                    </a:lnR>
                    <a:lnT>
                      <a:noFill/>
                    </a:lnT>
                    <a:lnB>
                      <a:noFill/>
                    </a:lnB>
                  </a:tcPr>
                </a:tc>
                <a:extLst>
                  <a:ext uri="{0D108BD9-81ED-4DB2-BD59-A6C34878D82A}">
                    <a16:rowId xmlns:a16="http://schemas.microsoft.com/office/drawing/2014/main" xmlns="" val="870129157"/>
                  </a:ext>
                </a:extLst>
              </a:tr>
              <a:tr h="206188">
                <a:tc>
                  <a:txBody>
                    <a:bodyPr/>
                    <a:lstStyle/>
                    <a:p>
                      <a:pPr lvl="1" algn="l" fontAlgn="ctr"/>
                      <a:r>
                        <a:rPr lang="en-US" sz="1400" b="0" i="0" u="none" strike="noStrike" dirty="0">
                          <a:solidFill>
                            <a:srgbClr val="000000"/>
                          </a:solidFill>
                          <a:effectLst/>
                          <a:latin typeface="Arial" panose="020B0604020202020204" pitchFamily="34" charset="0"/>
                        </a:rPr>
                        <a:t>Personal Responsibility (PR)</a:t>
                      </a:r>
                    </a:p>
                  </a:txBody>
                  <a:tcPr marL="74594" marR="8288" marT="8288" marB="0" anchor="ctr">
                    <a:lnL>
                      <a:noFill/>
                    </a:lnL>
                    <a:lnR>
                      <a:noFill/>
                    </a:lnR>
                    <a:lnT>
                      <a:noFill/>
                    </a:lnT>
                    <a:lnB>
                      <a:noFill/>
                    </a:lnB>
                    <a:noFill/>
                  </a:tcPr>
                </a:tc>
                <a:tc>
                  <a:txBody>
                    <a:bodyPr/>
                    <a:lstStyle/>
                    <a:p>
                      <a:pPr algn="r" fontAlgn="ctr"/>
                      <a:r>
                        <a:rPr lang="en-US" sz="1400" b="0" i="0" u="none" strike="noStrike" dirty="0">
                          <a:solidFill>
                            <a:srgbClr val="000000"/>
                          </a:solidFill>
                          <a:effectLst/>
                          <a:latin typeface="Arial" panose="020B0604020202020204" pitchFamily="34" charset="0"/>
                        </a:rPr>
                        <a:t>2</a:t>
                      </a:r>
                    </a:p>
                  </a:txBody>
                  <a:tcPr marL="8288" marR="8288" marT="8288" marB="0" anchor="ctr">
                    <a:lnL>
                      <a:noFill/>
                    </a:lnL>
                    <a:lnR>
                      <a:noFill/>
                    </a:lnR>
                    <a:lnT>
                      <a:noFill/>
                    </a:lnT>
                    <a:lnB>
                      <a:noFill/>
                    </a:lnB>
                    <a:noFill/>
                  </a:tcPr>
                </a:tc>
                <a:tc>
                  <a:txBody>
                    <a:bodyPr/>
                    <a:lstStyle/>
                    <a:p>
                      <a:pPr algn="r" fontAlgn="ctr"/>
                      <a:r>
                        <a:rPr lang="en-US" sz="1400" b="0" i="0" u="none" strike="noStrike" dirty="0">
                          <a:solidFill>
                            <a:srgbClr val="000000"/>
                          </a:solidFill>
                          <a:effectLst/>
                          <a:latin typeface="Arial" panose="020B0604020202020204" pitchFamily="34" charset="0"/>
                        </a:rPr>
                        <a:t>0.77</a:t>
                      </a:r>
                    </a:p>
                  </a:txBody>
                  <a:tcPr marL="8288" marR="8288" marT="8288" marB="0" anchor="ctr">
                    <a:lnL>
                      <a:noFill/>
                    </a:lnL>
                    <a:lnR>
                      <a:noFill/>
                    </a:lnR>
                    <a:lnT>
                      <a:noFill/>
                    </a:lnT>
                    <a:lnB>
                      <a:noFill/>
                    </a:lnB>
                    <a:no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8288" marR="8288" marT="8288" marB="0" anchor="ctr">
                    <a:lnL>
                      <a:noFill/>
                    </a:lnL>
                    <a:lnR>
                      <a:noFill/>
                    </a:lnR>
                    <a:lnT>
                      <a:noFill/>
                    </a:lnT>
                    <a:lnB>
                      <a:noFill/>
                    </a:lnB>
                    <a:noFill/>
                  </a:tcPr>
                </a:tc>
                <a:tc>
                  <a:txBody>
                    <a:bodyPr/>
                    <a:lstStyle/>
                    <a:p>
                      <a:pPr algn="r" fontAlgn="ctr"/>
                      <a:r>
                        <a:rPr lang="en-US" sz="1400" b="0" i="0" u="none" strike="noStrike" dirty="0">
                          <a:solidFill>
                            <a:srgbClr val="000000"/>
                          </a:solidFill>
                          <a:effectLst/>
                          <a:latin typeface="Arial" panose="020B0604020202020204" pitchFamily="34" charset="0"/>
                        </a:rPr>
                        <a:t>2</a:t>
                      </a:r>
                    </a:p>
                  </a:txBody>
                  <a:tcPr marL="8288" marR="8288" marT="8288" marB="0" anchor="ctr">
                    <a:lnL>
                      <a:noFill/>
                    </a:lnL>
                    <a:lnR>
                      <a:noFill/>
                    </a:lnR>
                    <a:lnT>
                      <a:noFill/>
                    </a:lnT>
                    <a:lnB>
                      <a:noFill/>
                    </a:lnB>
                    <a:noFill/>
                  </a:tcPr>
                </a:tc>
                <a:tc>
                  <a:txBody>
                    <a:bodyPr/>
                    <a:lstStyle/>
                    <a:p>
                      <a:pPr algn="r" fontAlgn="ctr"/>
                      <a:r>
                        <a:rPr lang="en-US" sz="1400" b="0" i="0" u="none" strike="noStrike" dirty="0">
                          <a:solidFill>
                            <a:srgbClr val="000000"/>
                          </a:solidFill>
                          <a:effectLst/>
                          <a:latin typeface="Arial" panose="020B0604020202020204" pitchFamily="34" charset="0"/>
                        </a:rPr>
                        <a:t>0.84</a:t>
                      </a:r>
                    </a:p>
                  </a:txBody>
                  <a:tcPr marL="8288" marR="8288" marT="8288" marB="0" anchor="ctr">
                    <a:lnL>
                      <a:noFill/>
                    </a:lnL>
                    <a:lnR>
                      <a:noFill/>
                    </a:lnR>
                    <a:lnT>
                      <a:noFill/>
                    </a:lnT>
                    <a:lnB>
                      <a:noFill/>
                    </a:lnB>
                    <a:no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8288" marR="8288" marT="8288" marB="0" anchor="ctr">
                    <a:lnL>
                      <a:noFill/>
                    </a:lnL>
                    <a:lnR>
                      <a:noFill/>
                    </a:lnR>
                    <a:lnT>
                      <a:noFill/>
                    </a:lnT>
                    <a:lnB>
                      <a:noFill/>
                    </a:lnB>
                    <a:noFill/>
                  </a:tcPr>
                </a:tc>
                <a:tc>
                  <a:txBody>
                    <a:bodyPr/>
                    <a:lstStyle/>
                    <a:p>
                      <a:pPr algn="r" fontAlgn="ctr"/>
                      <a:r>
                        <a:rPr lang="en-US" sz="1400" b="0" i="0" u="none" strike="noStrike" dirty="0">
                          <a:solidFill>
                            <a:srgbClr val="000000"/>
                          </a:solidFill>
                          <a:effectLst/>
                          <a:latin typeface="Arial" panose="020B0604020202020204" pitchFamily="34" charset="0"/>
                        </a:rPr>
                        <a:t>0</a:t>
                      </a:r>
                    </a:p>
                  </a:txBody>
                  <a:tcPr marL="8288" marR="8288" marT="8288" marB="0" anchor="ctr">
                    <a:lnL>
                      <a:noFill/>
                    </a:lnL>
                    <a:lnR>
                      <a:noFill/>
                    </a:lnR>
                    <a:lnT>
                      <a:noFill/>
                    </a:lnT>
                    <a:lnB>
                      <a:noFill/>
                    </a:lnB>
                    <a:noFill/>
                  </a:tcPr>
                </a:tc>
                <a:tc>
                  <a:txBody>
                    <a:bodyPr/>
                    <a:lstStyle/>
                    <a:p>
                      <a:pPr algn="r" fontAlgn="ctr"/>
                      <a:r>
                        <a:rPr lang="en-US" sz="1400" b="0" i="0" u="none" strike="noStrike" dirty="0">
                          <a:solidFill>
                            <a:srgbClr val="000000"/>
                          </a:solidFill>
                          <a:effectLst/>
                          <a:latin typeface="Arial" panose="020B0604020202020204" pitchFamily="34" charset="0"/>
                        </a:rPr>
                        <a:t>0.07</a:t>
                      </a:r>
                    </a:p>
                  </a:txBody>
                  <a:tcPr marL="8288" marR="8288" marT="8288" marB="0" anchor="ctr">
                    <a:lnL>
                      <a:noFill/>
                    </a:lnL>
                    <a:lnR>
                      <a:noFill/>
                    </a:lnR>
                    <a:lnT>
                      <a:noFill/>
                    </a:lnT>
                    <a:lnB>
                      <a:noFill/>
                    </a:lnB>
                    <a:noFill/>
                  </a:tcPr>
                </a:tc>
                <a:extLst>
                  <a:ext uri="{0D108BD9-81ED-4DB2-BD59-A6C34878D82A}">
                    <a16:rowId xmlns:a16="http://schemas.microsoft.com/office/drawing/2014/main" xmlns="" val="3571107768"/>
                  </a:ext>
                </a:extLst>
              </a:tr>
              <a:tr h="205437">
                <a:tc>
                  <a:txBody>
                    <a:bodyPr/>
                    <a:lstStyle/>
                    <a:p>
                      <a:pPr lvl="1" algn="l" fontAlgn="ctr"/>
                      <a:r>
                        <a:rPr lang="en-US" sz="1400" b="0" i="0" u="none" strike="noStrike" dirty="0">
                          <a:solidFill>
                            <a:srgbClr val="000000"/>
                          </a:solidFill>
                          <a:effectLst/>
                          <a:latin typeface="Arial" panose="020B0604020202020204" pitchFamily="34" charset="0"/>
                        </a:rPr>
                        <a:t>Social Responsibility (SR)</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0.95</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0.93</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-0.02</a:t>
                      </a:r>
                    </a:p>
                  </a:txBody>
                  <a:tcPr marL="8288" marR="8288" marT="8288" marB="0" anchor="ctr">
                    <a:lnL>
                      <a:noFill/>
                    </a:lnL>
                    <a:lnR>
                      <a:noFill/>
                    </a:lnR>
                    <a:lnT>
                      <a:noFill/>
                    </a:lnT>
                    <a:lnB>
                      <a:noFill/>
                    </a:lnB>
                  </a:tcPr>
                </a:tc>
                <a:extLst>
                  <a:ext uri="{0D108BD9-81ED-4DB2-BD59-A6C34878D82A}">
                    <a16:rowId xmlns:a16="http://schemas.microsoft.com/office/drawing/2014/main" xmlns="" val="2231793476"/>
                  </a:ext>
                </a:extLst>
              </a:tr>
              <a:tr h="205437">
                <a:tc>
                  <a:txBody>
                    <a:bodyPr/>
                    <a:lstStyle/>
                    <a:p>
                      <a:pPr lvl="1" algn="l" fontAlgn="ctr"/>
                      <a:r>
                        <a:rPr lang="en-US" sz="1400" b="0" i="0" u="none" strike="noStrike" dirty="0">
                          <a:solidFill>
                            <a:srgbClr val="000000"/>
                          </a:solidFill>
                          <a:effectLst/>
                          <a:latin typeface="Arial" panose="020B0604020202020204" pitchFamily="34" charset="0"/>
                        </a:rPr>
                        <a:t>Team Work (TW) </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0.91</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0.85</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-0.06</a:t>
                      </a:r>
                    </a:p>
                  </a:txBody>
                  <a:tcPr marL="8288" marR="8288" marT="8288" marB="0" anchor="ctr">
                    <a:lnL>
                      <a:noFill/>
                    </a:lnL>
                    <a:lnR>
                      <a:noFill/>
                    </a:lnR>
                    <a:lnT>
                      <a:noFill/>
                    </a:lnT>
                    <a:lnB>
                      <a:noFill/>
                    </a:lnB>
                  </a:tcPr>
                </a:tc>
                <a:extLst>
                  <a:ext uri="{0D108BD9-81ED-4DB2-BD59-A6C34878D82A}">
                    <a16:rowId xmlns:a16="http://schemas.microsoft.com/office/drawing/2014/main" xmlns="" val="71915608"/>
                  </a:ext>
                </a:extLst>
              </a:tr>
              <a:tr h="205437">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extLst>
                  <a:ext uri="{0D108BD9-81ED-4DB2-BD59-A6C34878D82A}">
                    <a16:rowId xmlns:a16="http://schemas.microsoft.com/office/drawing/2014/main" xmlns="" val="2652285421"/>
                  </a:ext>
                </a:extLst>
              </a:tr>
              <a:tr h="205437">
                <a:tc>
                  <a:txBody>
                    <a:bodyPr/>
                    <a:lstStyle/>
                    <a:p>
                      <a:pPr algn="l" fontAlgn="ctr"/>
                      <a:r>
                        <a:rPr lang="en-US" sz="1400" b="0" i="1" u="none" strike="noStrike" dirty="0">
                          <a:solidFill>
                            <a:srgbClr val="000000"/>
                          </a:solidFill>
                          <a:effectLst/>
                          <a:latin typeface="Arial" panose="020B0604020202020204" pitchFamily="34" charset="0"/>
                        </a:rPr>
                        <a:t>SCANS - Foundation</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365F91"/>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365F91"/>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extLst>
                  <a:ext uri="{0D108BD9-81ED-4DB2-BD59-A6C34878D82A}">
                    <a16:rowId xmlns:a16="http://schemas.microsoft.com/office/drawing/2014/main" xmlns="" val="1012479404"/>
                  </a:ext>
                </a:extLst>
              </a:tr>
              <a:tr h="205437">
                <a:tc>
                  <a:txBody>
                    <a:bodyPr/>
                    <a:lstStyle/>
                    <a:p>
                      <a:pPr lvl="1" algn="l" fontAlgn="ctr"/>
                      <a:r>
                        <a:rPr lang="en-US" sz="1400" b="0" i="0" u="none" strike="noStrike" dirty="0">
                          <a:solidFill>
                            <a:srgbClr val="000000"/>
                          </a:solidFill>
                          <a:effectLst/>
                          <a:latin typeface="Arial" panose="020B0604020202020204" pitchFamily="34" charset="0"/>
                        </a:rPr>
                        <a:t>Basic Skills (BS)</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0.91</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0.91</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a:t>
                      </a:r>
                    </a:p>
                  </a:txBody>
                  <a:tcPr marL="8288" marR="8288" marT="8288" marB="0" anchor="ctr">
                    <a:lnL>
                      <a:noFill/>
                    </a:lnL>
                    <a:lnR>
                      <a:noFill/>
                    </a:lnR>
                    <a:lnT>
                      <a:noFill/>
                    </a:lnT>
                    <a:lnB>
                      <a:noFill/>
                    </a:lnB>
                  </a:tcPr>
                </a:tc>
                <a:extLst>
                  <a:ext uri="{0D108BD9-81ED-4DB2-BD59-A6C34878D82A}">
                    <a16:rowId xmlns:a16="http://schemas.microsoft.com/office/drawing/2014/main" xmlns="" val="3725768269"/>
                  </a:ext>
                </a:extLst>
              </a:tr>
              <a:tr h="205437">
                <a:tc>
                  <a:txBody>
                    <a:bodyPr/>
                    <a:lstStyle/>
                    <a:p>
                      <a:pPr lvl="1" algn="l" fontAlgn="ctr"/>
                      <a:r>
                        <a:rPr lang="en-US" sz="1400" b="0" i="0" u="none" strike="noStrike" dirty="0">
                          <a:solidFill>
                            <a:srgbClr val="000000"/>
                          </a:solidFill>
                          <a:effectLst/>
                          <a:latin typeface="Arial" panose="020B0604020202020204" pitchFamily="34" charset="0"/>
                        </a:rPr>
                        <a:t>Personal Qualities (PQ)</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0.94</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0.92</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-0.02</a:t>
                      </a:r>
                    </a:p>
                  </a:txBody>
                  <a:tcPr marL="8288" marR="8288" marT="8288" marB="0" anchor="ctr">
                    <a:lnL>
                      <a:noFill/>
                    </a:lnL>
                    <a:lnR>
                      <a:noFill/>
                    </a:lnR>
                    <a:lnT>
                      <a:noFill/>
                    </a:lnT>
                    <a:lnB>
                      <a:noFill/>
                    </a:lnB>
                  </a:tcPr>
                </a:tc>
                <a:extLst>
                  <a:ext uri="{0D108BD9-81ED-4DB2-BD59-A6C34878D82A}">
                    <a16:rowId xmlns:a16="http://schemas.microsoft.com/office/drawing/2014/main" xmlns="" val="1661700313"/>
                  </a:ext>
                </a:extLst>
              </a:tr>
              <a:tr h="205437">
                <a:tc>
                  <a:txBody>
                    <a:bodyPr/>
                    <a:lstStyle/>
                    <a:p>
                      <a:pPr lvl="1" algn="l" fontAlgn="ctr"/>
                      <a:r>
                        <a:rPr lang="en-US" sz="1400" b="0" i="0" u="none" strike="noStrike" dirty="0">
                          <a:solidFill>
                            <a:srgbClr val="000000"/>
                          </a:solidFill>
                          <a:effectLst/>
                          <a:latin typeface="Arial" panose="020B0604020202020204" pitchFamily="34" charset="0"/>
                        </a:rPr>
                        <a:t>Thinking Skills (TS)</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0.95</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0.95</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a:t>
                      </a:r>
                    </a:p>
                  </a:txBody>
                  <a:tcPr marL="8288" marR="8288" marT="8288" marB="0" anchor="ctr">
                    <a:lnL>
                      <a:noFill/>
                    </a:lnL>
                    <a:lnR>
                      <a:noFill/>
                    </a:lnR>
                    <a:lnT>
                      <a:noFill/>
                    </a:lnT>
                    <a:lnB>
                      <a:noFill/>
                    </a:lnB>
                  </a:tcPr>
                </a:tc>
                <a:extLst>
                  <a:ext uri="{0D108BD9-81ED-4DB2-BD59-A6C34878D82A}">
                    <a16:rowId xmlns:a16="http://schemas.microsoft.com/office/drawing/2014/main" xmlns="" val="2167317173"/>
                  </a:ext>
                </a:extLst>
              </a:tr>
              <a:tr h="205437">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extLst>
                  <a:ext uri="{0D108BD9-81ED-4DB2-BD59-A6C34878D82A}">
                    <a16:rowId xmlns:a16="http://schemas.microsoft.com/office/drawing/2014/main" xmlns="" val="3340983175"/>
                  </a:ext>
                </a:extLst>
              </a:tr>
              <a:tr h="205437">
                <a:tc>
                  <a:txBody>
                    <a:bodyPr/>
                    <a:lstStyle/>
                    <a:p>
                      <a:pPr algn="l" fontAlgn="ctr"/>
                      <a:r>
                        <a:rPr lang="en-US" sz="1400" b="0" i="1" u="none" strike="noStrike" dirty="0">
                          <a:solidFill>
                            <a:srgbClr val="000000"/>
                          </a:solidFill>
                          <a:effectLst/>
                          <a:latin typeface="Arial" panose="020B0604020202020204" pitchFamily="34" charset="0"/>
                        </a:rPr>
                        <a:t>SCANS - Workplace Competence</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365F91"/>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365F91"/>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extLst>
                  <a:ext uri="{0D108BD9-81ED-4DB2-BD59-A6C34878D82A}">
                    <a16:rowId xmlns:a16="http://schemas.microsoft.com/office/drawing/2014/main" xmlns="" val="633967581"/>
                  </a:ext>
                </a:extLst>
              </a:tr>
              <a:tr h="205437">
                <a:tc>
                  <a:txBody>
                    <a:bodyPr/>
                    <a:lstStyle/>
                    <a:p>
                      <a:pPr lvl="1" algn="l" fontAlgn="ctr"/>
                      <a:r>
                        <a:rPr lang="en-US" sz="1400" b="0" i="0" u="none" strike="noStrike" dirty="0">
                          <a:solidFill>
                            <a:srgbClr val="000000"/>
                          </a:solidFill>
                          <a:effectLst/>
                          <a:latin typeface="Arial" panose="020B0604020202020204" pitchFamily="34" charset="0"/>
                        </a:rPr>
                        <a:t>Information (INF) </a:t>
                      </a:r>
                    </a:p>
                  </a:txBody>
                  <a:tcPr marL="74594" marR="8288" marT="8288" marB="0" anchor="ctr">
                    <a:lnL>
                      <a:noFill/>
                    </a:lnL>
                    <a:lnR>
                      <a:noFill/>
                    </a:lnR>
                    <a:lnT>
                      <a:noFill/>
                    </a:lnT>
                    <a:lnB>
                      <a:noFill/>
                    </a:lnB>
                    <a:noFill/>
                  </a:tcPr>
                </a:tc>
                <a:tc>
                  <a:txBody>
                    <a:bodyPr/>
                    <a:lstStyle/>
                    <a:p>
                      <a:pPr algn="r" fontAlgn="ctr"/>
                      <a:r>
                        <a:rPr lang="en-US" sz="1400" b="0" i="0" u="none" strike="noStrike" dirty="0">
                          <a:solidFill>
                            <a:srgbClr val="000000"/>
                          </a:solidFill>
                          <a:effectLst/>
                          <a:latin typeface="Arial" panose="020B0604020202020204" pitchFamily="34" charset="0"/>
                        </a:rPr>
                        <a:t>5</a:t>
                      </a:r>
                    </a:p>
                  </a:txBody>
                  <a:tcPr marL="8288" marR="8288" marT="8288" marB="0" anchor="ctr">
                    <a:lnL>
                      <a:noFill/>
                    </a:lnL>
                    <a:lnR>
                      <a:noFill/>
                    </a:lnR>
                    <a:lnT>
                      <a:noFill/>
                    </a:lnT>
                    <a:lnB>
                      <a:noFill/>
                    </a:lnB>
                    <a:noFill/>
                  </a:tcPr>
                </a:tc>
                <a:tc>
                  <a:txBody>
                    <a:bodyPr/>
                    <a:lstStyle/>
                    <a:p>
                      <a:pPr algn="r" fontAlgn="ctr"/>
                      <a:r>
                        <a:rPr lang="en-US" sz="1400" b="0" i="0" u="none" strike="noStrike" dirty="0">
                          <a:solidFill>
                            <a:srgbClr val="000000"/>
                          </a:solidFill>
                          <a:effectLst/>
                          <a:latin typeface="Arial" panose="020B0604020202020204" pitchFamily="34" charset="0"/>
                        </a:rPr>
                        <a:t>0.91</a:t>
                      </a:r>
                    </a:p>
                  </a:txBody>
                  <a:tcPr marL="8288" marR="8288" marT="8288" marB="0" anchor="ctr">
                    <a:lnL>
                      <a:noFill/>
                    </a:lnL>
                    <a:lnR>
                      <a:noFill/>
                    </a:lnR>
                    <a:lnT>
                      <a:noFill/>
                    </a:lnT>
                    <a:lnB>
                      <a:noFill/>
                    </a:lnB>
                    <a:no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8288" marR="8288" marT="8288" marB="0" anchor="ctr">
                    <a:lnL>
                      <a:noFill/>
                    </a:lnL>
                    <a:lnR>
                      <a:noFill/>
                    </a:lnR>
                    <a:lnT>
                      <a:noFill/>
                    </a:lnT>
                    <a:lnB>
                      <a:noFill/>
                    </a:lnB>
                    <a:noFill/>
                  </a:tcPr>
                </a:tc>
                <a:tc>
                  <a:txBody>
                    <a:bodyPr/>
                    <a:lstStyle/>
                    <a:p>
                      <a:pPr algn="r" fontAlgn="ctr"/>
                      <a:r>
                        <a:rPr lang="en-US" sz="1400" b="0" i="0" u="none" strike="noStrike" dirty="0">
                          <a:solidFill>
                            <a:srgbClr val="000000"/>
                          </a:solidFill>
                          <a:effectLst/>
                          <a:latin typeface="Arial" panose="020B0604020202020204" pitchFamily="34" charset="0"/>
                        </a:rPr>
                        <a:t>2</a:t>
                      </a:r>
                    </a:p>
                  </a:txBody>
                  <a:tcPr marL="8288" marR="8288" marT="8288" marB="0" anchor="ctr">
                    <a:lnL>
                      <a:noFill/>
                    </a:lnL>
                    <a:lnR>
                      <a:noFill/>
                    </a:lnR>
                    <a:lnT>
                      <a:noFill/>
                    </a:lnT>
                    <a:lnB>
                      <a:noFill/>
                    </a:lnB>
                    <a:noFill/>
                  </a:tcPr>
                </a:tc>
                <a:tc>
                  <a:txBody>
                    <a:bodyPr/>
                    <a:lstStyle/>
                    <a:p>
                      <a:pPr algn="r" fontAlgn="ctr"/>
                      <a:r>
                        <a:rPr lang="en-US" sz="1400" b="0" i="0" u="none" strike="noStrike" dirty="0">
                          <a:solidFill>
                            <a:srgbClr val="000000"/>
                          </a:solidFill>
                          <a:effectLst/>
                          <a:latin typeface="Arial" panose="020B0604020202020204" pitchFamily="34" charset="0"/>
                        </a:rPr>
                        <a:t>0.73</a:t>
                      </a:r>
                    </a:p>
                  </a:txBody>
                  <a:tcPr marL="8288" marR="8288" marT="8288" marB="0" anchor="ctr">
                    <a:lnL>
                      <a:noFill/>
                    </a:lnL>
                    <a:lnR>
                      <a:noFill/>
                    </a:lnR>
                    <a:lnT>
                      <a:noFill/>
                    </a:lnT>
                    <a:lnB>
                      <a:noFill/>
                    </a:lnB>
                    <a:no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8288" marR="8288" marT="8288" marB="0" anchor="ctr">
                    <a:lnL>
                      <a:noFill/>
                    </a:lnL>
                    <a:lnR>
                      <a:noFill/>
                    </a:lnR>
                    <a:lnT>
                      <a:noFill/>
                    </a:lnT>
                    <a:lnB>
                      <a:noFill/>
                    </a:lnB>
                    <a:noFill/>
                  </a:tcPr>
                </a:tc>
                <a:tc>
                  <a:txBody>
                    <a:bodyPr/>
                    <a:lstStyle/>
                    <a:p>
                      <a:pPr algn="r" fontAlgn="ctr"/>
                      <a:r>
                        <a:rPr lang="en-US" sz="1400" b="0" i="0" u="none" strike="noStrike" dirty="0">
                          <a:solidFill>
                            <a:srgbClr val="000000"/>
                          </a:solidFill>
                          <a:effectLst/>
                          <a:latin typeface="Arial" panose="020B0604020202020204" pitchFamily="34" charset="0"/>
                        </a:rPr>
                        <a:t>-3</a:t>
                      </a:r>
                    </a:p>
                  </a:txBody>
                  <a:tcPr marL="8288" marR="8288" marT="8288" marB="0" anchor="ctr">
                    <a:lnL>
                      <a:noFill/>
                    </a:lnL>
                    <a:lnR>
                      <a:noFill/>
                    </a:lnR>
                    <a:lnT>
                      <a:noFill/>
                    </a:lnT>
                    <a:lnB>
                      <a:noFill/>
                    </a:lnB>
                    <a:noFill/>
                  </a:tcPr>
                </a:tc>
                <a:tc>
                  <a:txBody>
                    <a:bodyPr/>
                    <a:lstStyle/>
                    <a:p>
                      <a:pPr algn="r" fontAlgn="ctr"/>
                      <a:r>
                        <a:rPr lang="en-US" sz="1400" b="0" i="0" u="none" strike="noStrike" dirty="0">
                          <a:solidFill>
                            <a:srgbClr val="000000"/>
                          </a:solidFill>
                          <a:effectLst/>
                          <a:latin typeface="Arial" panose="020B0604020202020204" pitchFamily="34" charset="0"/>
                        </a:rPr>
                        <a:t>-0.18</a:t>
                      </a:r>
                    </a:p>
                  </a:txBody>
                  <a:tcPr marL="8288" marR="8288" marT="8288" marB="0" anchor="ctr">
                    <a:lnL>
                      <a:noFill/>
                    </a:lnL>
                    <a:lnR>
                      <a:noFill/>
                    </a:lnR>
                    <a:lnT>
                      <a:noFill/>
                    </a:lnT>
                    <a:lnB>
                      <a:noFill/>
                    </a:lnB>
                    <a:noFill/>
                  </a:tcPr>
                </a:tc>
                <a:extLst>
                  <a:ext uri="{0D108BD9-81ED-4DB2-BD59-A6C34878D82A}">
                    <a16:rowId xmlns:a16="http://schemas.microsoft.com/office/drawing/2014/main" xmlns="" val="3807716478"/>
                  </a:ext>
                </a:extLst>
              </a:tr>
              <a:tr h="205437">
                <a:tc>
                  <a:txBody>
                    <a:bodyPr/>
                    <a:lstStyle/>
                    <a:p>
                      <a:pPr lvl="1" algn="l" fontAlgn="ctr"/>
                      <a:r>
                        <a:rPr lang="en-US" sz="1400" b="0" i="0" u="none" strike="noStrike" dirty="0">
                          <a:solidFill>
                            <a:srgbClr val="000000"/>
                          </a:solidFill>
                          <a:effectLst/>
                          <a:latin typeface="Arial" panose="020B0604020202020204" pitchFamily="34" charset="0"/>
                        </a:rPr>
                        <a:t>Interpersonal (INT) </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0.95</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0.94</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-0.01</a:t>
                      </a:r>
                    </a:p>
                  </a:txBody>
                  <a:tcPr marL="8288" marR="8288" marT="8288" marB="0" anchor="ctr">
                    <a:lnL>
                      <a:noFill/>
                    </a:lnL>
                    <a:lnR>
                      <a:noFill/>
                    </a:lnR>
                    <a:lnT>
                      <a:noFill/>
                    </a:lnT>
                    <a:lnB>
                      <a:noFill/>
                    </a:lnB>
                  </a:tcPr>
                </a:tc>
                <a:extLst>
                  <a:ext uri="{0D108BD9-81ED-4DB2-BD59-A6C34878D82A}">
                    <a16:rowId xmlns:a16="http://schemas.microsoft.com/office/drawing/2014/main" xmlns="" val="1644747193"/>
                  </a:ext>
                </a:extLst>
              </a:tr>
              <a:tr h="205437">
                <a:tc>
                  <a:txBody>
                    <a:bodyPr/>
                    <a:lstStyle/>
                    <a:p>
                      <a:pPr lvl="1" algn="l" fontAlgn="ctr"/>
                      <a:r>
                        <a:rPr lang="en-US" sz="1400" b="0" i="0" u="none" strike="noStrike" dirty="0">
                          <a:solidFill>
                            <a:srgbClr val="000000"/>
                          </a:solidFill>
                          <a:effectLst/>
                          <a:latin typeface="Arial" panose="020B0604020202020204" pitchFamily="34" charset="0"/>
                        </a:rPr>
                        <a:t>Resources (R)</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0.92</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0.91</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-0.01</a:t>
                      </a:r>
                    </a:p>
                  </a:txBody>
                  <a:tcPr marL="8288" marR="8288" marT="8288" marB="0" anchor="ctr">
                    <a:lnL>
                      <a:noFill/>
                    </a:lnL>
                    <a:lnR>
                      <a:noFill/>
                    </a:lnR>
                    <a:lnT>
                      <a:noFill/>
                    </a:lnT>
                    <a:lnB>
                      <a:noFill/>
                    </a:lnB>
                  </a:tcPr>
                </a:tc>
                <a:extLst>
                  <a:ext uri="{0D108BD9-81ED-4DB2-BD59-A6C34878D82A}">
                    <a16:rowId xmlns:a16="http://schemas.microsoft.com/office/drawing/2014/main" xmlns="" val="4290314915"/>
                  </a:ext>
                </a:extLst>
              </a:tr>
              <a:tr h="205437">
                <a:tc>
                  <a:txBody>
                    <a:bodyPr/>
                    <a:lstStyle/>
                    <a:p>
                      <a:pPr lvl="1" algn="l" fontAlgn="ctr"/>
                      <a:r>
                        <a:rPr lang="en-US" sz="1400" b="0" i="0" u="none" strike="noStrike" dirty="0">
                          <a:solidFill>
                            <a:srgbClr val="000000"/>
                          </a:solidFill>
                          <a:effectLst/>
                          <a:latin typeface="Arial" panose="020B0604020202020204" pitchFamily="34" charset="0"/>
                        </a:rPr>
                        <a:t>Systems (S) </a:t>
                      </a:r>
                    </a:p>
                  </a:txBody>
                  <a:tcPr marL="74594"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0.94</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a:t>
                      </a:r>
                    </a:p>
                  </a:txBody>
                  <a:tcPr marL="8288" marR="8288" marT="8288" marB="0" anchor="ctr">
                    <a:lnL>
                      <a:noFill/>
                    </a:lnL>
                    <a:lnR>
                      <a:noFill/>
                    </a:lnR>
                    <a:lnT>
                      <a:noFill/>
                    </a:lnT>
                    <a:lnB>
                      <a:noFill/>
                    </a:lnB>
                  </a:tcPr>
                </a:tc>
                <a:tc>
                  <a:txBody>
                    <a:bodyPr/>
                    <a:lstStyle/>
                    <a:p>
                      <a:pPr algn="l" fontAlgn="ctr"/>
                      <a:endParaRPr lang="en-US" sz="1400" b="0" i="0" u="none" strike="noStrike" dirty="0">
                        <a:solidFill>
                          <a:srgbClr val="000000"/>
                        </a:solidFill>
                        <a:effectLst/>
                        <a:latin typeface="Arial" panose="020B0604020202020204" pitchFamily="34" charset="0"/>
                      </a:endParaRP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a:t>
                      </a:r>
                    </a:p>
                  </a:txBody>
                  <a:tcPr marL="8288" marR="8288" marT="8288"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 </a:t>
                      </a:r>
                    </a:p>
                  </a:txBody>
                  <a:tcPr marL="8288" marR="8288" marT="8288" marB="0" anchor="ctr">
                    <a:lnL>
                      <a:noFill/>
                    </a:lnL>
                    <a:lnR>
                      <a:noFill/>
                    </a:lnR>
                    <a:lnT>
                      <a:noFill/>
                    </a:lnT>
                    <a:lnB>
                      <a:noFill/>
                    </a:lnB>
                  </a:tcPr>
                </a:tc>
                <a:extLst>
                  <a:ext uri="{0D108BD9-81ED-4DB2-BD59-A6C34878D82A}">
                    <a16:rowId xmlns:a16="http://schemas.microsoft.com/office/drawing/2014/main" xmlns="" val="2749688053"/>
                  </a:ext>
                </a:extLst>
              </a:tr>
              <a:tr h="205437">
                <a:tc>
                  <a:txBody>
                    <a:bodyPr/>
                    <a:lstStyle/>
                    <a:p>
                      <a:pPr lvl="1" algn="l" fontAlgn="ctr"/>
                      <a:r>
                        <a:rPr lang="en-US" sz="1400" b="0" i="0" u="none" strike="noStrike" dirty="0">
                          <a:solidFill>
                            <a:srgbClr val="000000"/>
                          </a:solidFill>
                          <a:effectLst/>
                          <a:latin typeface="Arial" panose="020B0604020202020204" pitchFamily="34" charset="0"/>
                        </a:rPr>
                        <a:t>Technology (T) </a:t>
                      </a:r>
                    </a:p>
                  </a:txBody>
                  <a:tcPr marL="74594" marR="8288" marT="82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3</a:t>
                      </a:r>
                    </a:p>
                  </a:txBody>
                  <a:tcPr marL="8288" marR="8288" marT="82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               0.90</a:t>
                      </a:r>
                    </a:p>
                  </a:txBody>
                  <a:tcPr marL="8288" marR="8288" marT="82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8288" marR="8288" marT="82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3</a:t>
                      </a:r>
                    </a:p>
                  </a:txBody>
                  <a:tcPr marL="8288" marR="8288" marT="82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0.87</a:t>
                      </a:r>
                    </a:p>
                  </a:txBody>
                  <a:tcPr marL="8288" marR="8288" marT="82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L="8288" marR="8288" marT="82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a:t>
                      </a:r>
                    </a:p>
                  </a:txBody>
                  <a:tcPr marL="8288" marR="8288" marT="82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-0.03</a:t>
                      </a:r>
                    </a:p>
                  </a:txBody>
                  <a:tcPr marL="8288" marR="8288" marT="828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093375"/>
                  </a:ext>
                </a:extLst>
              </a:tr>
            </a:tbl>
          </a:graphicData>
        </a:graphic>
      </p:graphicFrame>
      <p:sp>
        <p:nvSpPr>
          <p:cNvPr id="9" name="Oval 8"/>
          <p:cNvSpPr/>
          <p:nvPr/>
        </p:nvSpPr>
        <p:spPr>
          <a:xfrm>
            <a:off x="8475785" y="1362635"/>
            <a:ext cx="2111533" cy="25101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Oval 9"/>
          <p:cNvSpPr/>
          <p:nvPr/>
        </p:nvSpPr>
        <p:spPr>
          <a:xfrm>
            <a:off x="8534400" y="2976279"/>
            <a:ext cx="2052918" cy="25101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347882" y="233082"/>
            <a:ext cx="1201271" cy="6320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840070" y="233082"/>
            <a:ext cx="1201271" cy="6320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432611" y="233082"/>
            <a:ext cx="1201271" cy="632011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005482" y="217078"/>
            <a:ext cx="1201271" cy="632011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084729" y="3227290"/>
            <a:ext cx="10345271" cy="23307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039906" y="5387788"/>
            <a:ext cx="10372164" cy="2868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104094" y="672354"/>
            <a:ext cx="1102659" cy="434788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122024" y="5674659"/>
            <a:ext cx="1084729" cy="86253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00" y="6046237"/>
            <a:ext cx="680111" cy="65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50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1242"/>
          </a:xfrm>
        </p:spPr>
        <p:txBody>
          <a:bodyPr>
            <a:normAutofit fontScale="90000"/>
          </a:bodyPr>
          <a:lstStyle/>
          <a:p>
            <a:r>
              <a:rPr lang="en-US" dirty="0"/>
              <a:t>  			    </a:t>
            </a:r>
            <a:br>
              <a:rPr lang="en-US" dirty="0"/>
            </a:br>
            <a:r>
              <a:rPr lang="en-US" dirty="0"/>
              <a:t>			   Exploratory Factor Analysis Results</a:t>
            </a:r>
            <a:br>
              <a:rPr lang="en-US" dirty="0"/>
            </a:b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16377350"/>
              </p:ext>
            </p:extLst>
          </p:nvPr>
        </p:nvGraphicFramePr>
        <p:xfrm>
          <a:off x="4058816" y="1343303"/>
          <a:ext cx="7828383" cy="3378707"/>
        </p:xfrm>
        <a:graphic>
          <a:graphicData uri="http://schemas.openxmlformats.org/drawingml/2006/table">
            <a:tbl>
              <a:tblPr firstRow="1" bandRow="1">
                <a:tableStyleId>{69012ECD-51FC-41F1-AA8D-1B2483CD663E}</a:tableStyleId>
              </a:tblPr>
              <a:tblGrid>
                <a:gridCol w="1884784">
                  <a:extLst>
                    <a:ext uri="{9D8B030D-6E8A-4147-A177-3AD203B41FA5}">
                      <a16:colId xmlns:a16="http://schemas.microsoft.com/office/drawing/2014/main" xmlns="" val="423860939"/>
                    </a:ext>
                  </a:extLst>
                </a:gridCol>
                <a:gridCol w="2405677">
                  <a:extLst>
                    <a:ext uri="{9D8B030D-6E8A-4147-A177-3AD203B41FA5}">
                      <a16:colId xmlns:a16="http://schemas.microsoft.com/office/drawing/2014/main" xmlns="" val="1902231900"/>
                    </a:ext>
                  </a:extLst>
                </a:gridCol>
                <a:gridCol w="1065311">
                  <a:extLst>
                    <a:ext uri="{9D8B030D-6E8A-4147-A177-3AD203B41FA5}">
                      <a16:colId xmlns:a16="http://schemas.microsoft.com/office/drawing/2014/main" xmlns="" val="2796526852"/>
                    </a:ext>
                  </a:extLst>
                </a:gridCol>
                <a:gridCol w="1104352">
                  <a:extLst>
                    <a:ext uri="{9D8B030D-6E8A-4147-A177-3AD203B41FA5}">
                      <a16:colId xmlns:a16="http://schemas.microsoft.com/office/drawing/2014/main" xmlns="" val="752542160"/>
                    </a:ext>
                  </a:extLst>
                </a:gridCol>
                <a:gridCol w="1368259">
                  <a:extLst>
                    <a:ext uri="{9D8B030D-6E8A-4147-A177-3AD203B41FA5}">
                      <a16:colId xmlns:a16="http://schemas.microsoft.com/office/drawing/2014/main" xmlns="" val="261868146"/>
                    </a:ext>
                  </a:extLst>
                </a:gridCol>
              </a:tblGrid>
              <a:tr h="1307568">
                <a:tc>
                  <a:txBody>
                    <a:bodyPr/>
                    <a:lstStyle/>
                    <a:p>
                      <a:r>
                        <a:rPr lang="en-US" sz="1600" dirty="0"/>
                        <a:t>Item Subsets</a:t>
                      </a:r>
                    </a:p>
                  </a:txBody>
                  <a:tcP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No. Latent</a:t>
                      </a:r>
                      <a:r>
                        <a:rPr lang="en-US" sz="1600" baseline="0" dirty="0"/>
                        <a:t> </a:t>
                      </a:r>
                      <a:r>
                        <a:rPr lang="en-US" sz="1600" dirty="0"/>
                        <a:t>Factors (No. of Items Loading onto each factor)</a:t>
                      </a:r>
                      <a:endParaRPr lang="en-US" sz="1200" baseline="30000" dirty="0"/>
                    </a:p>
                    <a:p>
                      <a:endParaRPr lang="en-US" sz="1600" dirty="0"/>
                    </a:p>
                  </a:txBody>
                  <a:tcPr>
                    <a:solidFill>
                      <a:srgbClr val="002060"/>
                    </a:solidFill>
                  </a:tcPr>
                </a:tc>
                <a:tc>
                  <a:txBody>
                    <a:bodyPr/>
                    <a:lstStyle/>
                    <a:p>
                      <a:r>
                        <a:rPr lang="en-US" sz="1600" dirty="0"/>
                        <a:t>No.</a:t>
                      </a:r>
                      <a:r>
                        <a:rPr lang="en-US" sz="1600" baseline="0" dirty="0"/>
                        <a:t> of Items in each iteration </a:t>
                      </a:r>
                      <a:endParaRPr lang="en-US" sz="1600" dirty="0"/>
                    </a:p>
                  </a:txBody>
                  <a:tcPr>
                    <a:solidFill>
                      <a:srgbClr val="002060"/>
                    </a:solidFill>
                  </a:tcPr>
                </a:tc>
                <a:tc>
                  <a:txBody>
                    <a:bodyPr/>
                    <a:lstStyle/>
                    <a:p>
                      <a:r>
                        <a:rPr lang="en-US" sz="1600" dirty="0"/>
                        <a:t>Sample</a:t>
                      </a:r>
                      <a:r>
                        <a:rPr lang="en-US" sz="1600" baseline="0" dirty="0"/>
                        <a:t> size for each iteration</a:t>
                      </a:r>
                      <a:endParaRPr lang="en-US" sz="1600" dirty="0"/>
                    </a:p>
                  </a:txBody>
                  <a:tcPr>
                    <a:solidFill>
                      <a:srgbClr val="002060"/>
                    </a:solidFill>
                  </a:tcPr>
                </a:tc>
                <a:tc>
                  <a:txBody>
                    <a:bodyPr/>
                    <a:lstStyle/>
                    <a:p>
                      <a:r>
                        <a:rPr lang="en-US" sz="1600" dirty="0"/>
                        <a:t>% of </a:t>
                      </a:r>
                      <a:r>
                        <a:rPr lang="en-US" sz="1600" baseline="0" dirty="0"/>
                        <a:t>Variance Explained</a:t>
                      </a:r>
                      <a:endParaRPr lang="en-US" sz="1600" dirty="0"/>
                    </a:p>
                  </a:txBody>
                  <a:tcPr>
                    <a:solidFill>
                      <a:srgbClr val="002060"/>
                    </a:solidFill>
                  </a:tcPr>
                </a:tc>
                <a:extLst>
                  <a:ext uri="{0D108BD9-81ED-4DB2-BD59-A6C34878D82A}">
                    <a16:rowId xmlns:a16="http://schemas.microsoft.com/office/drawing/2014/main" xmlns="" val="24525547"/>
                  </a:ext>
                </a:extLst>
              </a:tr>
              <a:tr h="7312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rPr>
                        <a:t>AAS/Certificates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rPr>
                        <a:t>(Green=8, Blue=25)</a:t>
                      </a:r>
                      <a:endParaRPr lang="en-US" sz="1400" dirty="0">
                        <a:solidFill>
                          <a:schemeClr val="tx1"/>
                        </a:solidFill>
                      </a:endParaRPr>
                    </a:p>
                    <a:p>
                      <a:r>
                        <a:rPr lang="en-US" sz="1400" dirty="0">
                          <a:solidFill>
                            <a:schemeClr val="tx1"/>
                          </a:solidFill>
                        </a:rPr>
                        <a:t> </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2 (17 and</a:t>
                      </a:r>
                      <a:r>
                        <a:rPr lang="en-US" sz="1400" baseline="0" dirty="0">
                          <a:solidFill>
                            <a:schemeClr val="tx1"/>
                          </a:solidFill>
                        </a:rPr>
                        <a:t> 16</a:t>
                      </a:r>
                      <a:r>
                        <a:rPr lang="en-US" sz="1400" dirty="0">
                          <a:solidFill>
                            <a:schemeClr val="tx1"/>
                          </a:solidFill>
                        </a:rPr>
                        <a:t>)</a:t>
                      </a:r>
                    </a:p>
                  </a:txBody>
                  <a:tcPr>
                    <a:noFill/>
                  </a:tcPr>
                </a:tc>
                <a:tc>
                  <a:txBody>
                    <a:bodyPr/>
                    <a:lstStyle/>
                    <a:p>
                      <a:r>
                        <a:rPr lang="en-US" sz="1400" dirty="0">
                          <a:solidFill>
                            <a:schemeClr val="tx1"/>
                          </a:solidFill>
                        </a:rPr>
                        <a:t>33</a:t>
                      </a:r>
                    </a:p>
                  </a:txBody>
                  <a:tcPr>
                    <a:noFill/>
                  </a:tcPr>
                </a:tc>
                <a:tc>
                  <a:txBody>
                    <a:bodyPr/>
                    <a:lstStyle/>
                    <a:p>
                      <a:r>
                        <a:rPr lang="en-US" sz="1400" dirty="0">
                          <a:solidFill>
                            <a:schemeClr val="tx1"/>
                          </a:solidFill>
                        </a:rPr>
                        <a:t>177</a:t>
                      </a:r>
                    </a:p>
                  </a:txBody>
                  <a:tcPr>
                    <a:noFill/>
                  </a:tcPr>
                </a:tc>
                <a:tc>
                  <a:txBody>
                    <a:bodyPr/>
                    <a:lstStyle/>
                    <a:p>
                      <a:r>
                        <a:rPr lang="en-US" sz="1400" dirty="0">
                          <a:solidFill>
                            <a:schemeClr val="tx1"/>
                          </a:solidFill>
                        </a:rPr>
                        <a:t>36% and 34%</a:t>
                      </a:r>
                    </a:p>
                  </a:txBody>
                  <a:tcPr>
                    <a:noFill/>
                  </a:tcPr>
                </a:tc>
                <a:extLst>
                  <a:ext uri="{0D108BD9-81ED-4DB2-BD59-A6C34878D82A}">
                    <a16:rowId xmlns:a16="http://schemas.microsoft.com/office/drawing/2014/main" xmlns="" val="2953518239"/>
                  </a:ext>
                </a:extLst>
              </a:tr>
              <a:tr h="639036">
                <a:tc>
                  <a:txBody>
                    <a:bodyPr/>
                    <a:lstStyle/>
                    <a:p>
                      <a:r>
                        <a:rPr lang="en-US" sz="1400" dirty="0">
                          <a:solidFill>
                            <a:schemeClr val="tx1"/>
                          </a:solidFill>
                        </a:rPr>
                        <a:t>Any Associates or Core </a:t>
                      </a:r>
                    </a:p>
                    <a:p>
                      <a:r>
                        <a:rPr lang="en-US" sz="1400" dirty="0">
                          <a:solidFill>
                            <a:schemeClr val="tx1"/>
                          </a:solidFill>
                        </a:rPr>
                        <a:t>(Green=8,</a:t>
                      </a:r>
                      <a:r>
                        <a:rPr lang="en-US" sz="1400" baseline="0" dirty="0">
                          <a:solidFill>
                            <a:schemeClr val="tx1"/>
                          </a:solidFill>
                        </a:rPr>
                        <a:t> Red=15)</a:t>
                      </a:r>
                      <a:endParaRPr lang="en-US" sz="1400" dirty="0">
                        <a:solidFill>
                          <a:schemeClr val="tx1"/>
                        </a:solidFill>
                      </a:endParaRPr>
                    </a:p>
                  </a:txBody>
                  <a:tcPr>
                    <a:noFill/>
                  </a:tcPr>
                </a:tc>
                <a:tc>
                  <a:txBody>
                    <a:bodyPr/>
                    <a:lstStyle/>
                    <a:p>
                      <a:r>
                        <a:rPr lang="en-US" sz="1400" dirty="0">
                          <a:solidFill>
                            <a:schemeClr val="tx1"/>
                          </a:solidFill>
                        </a:rPr>
                        <a:t>2 (8</a:t>
                      </a:r>
                      <a:r>
                        <a:rPr lang="en-US" sz="1400" baseline="0" dirty="0">
                          <a:solidFill>
                            <a:schemeClr val="tx1"/>
                          </a:solidFill>
                        </a:rPr>
                        <a:t> and 15</a:t>
                      </a:r>
                      <a:r>
                        <a:rPr lang="en-US" sz="1400" dirty="0">
                          <a:solidFill>
                            <a:schemeClr val="tx1"/>
                          </a:solidFill>
                        </a:rPr>
                        <a:t>)</a:t>
                      </a:r>
                    </a:p>
                  </a:txBody>
                  <a:tcPr>
                    <a:noFill/>
                  </a:tcPr>
                </a:tc>
                <a:tc>
                  <a:txBody>
                    <a:bodyPr/>
                    <a:lstStyle/>
                    <a:p>
                      <a:r>
                        <a:rPr lang="en-US" sz="1400" dirty="0">
                          <a:solidFill>
                            <a:schemeClr val="tx1"/>
                          </a:solidFill>
                        </a:rPr>
                        <a:t>23</a:t>
                      </a:r>
                    </a:p>
                  </a:txBody>
                  <a:tcPr>
                    <a:noFill/>
                  </a:tcPr>
                </a:tc>
                <a:tc>
                  <a:txBody>
                    <a:bodyPr/>
                    <a:lstStyle/>
                    <a:p>
                      <a:r>
                        <a:rPr lang="en-US" sz="1400" dirty="0">
                          <a:solidFill>
                            <a:schemeClr val="tx1"/>
                          </a:solidFill>
                        </a:rPr>
                        <a:t>410</a:t>
                      </a:r>
                    </a:p>
                  </a:txBody>
                  <a:tcPr>
                    <a:noFill/>
                  </a:tcPr>
                </a:tc>
                <a:tc>
                  <a:txBody>
                    <a:bodyPr/>
                    <a:lstStyle/>
                    <a:p>
                      <a:r>
                        <a:rPr lang="en-US" sz="1400" dirty="0">
                          <a:solidFill>
                            <a:schemeClr val="tx1"/>
                          </a:solidFill>
                        </a:rPr>
                        <a:t>39% and 30%</a:t>
                      </a:r>
                    </a:p>
                  </a:txBody>
                  <a:tcPr>
                    <a:noFill/>
                  </a:tcPr>
                </a:tc>
                <a:extLst>
                  <a:ext uri="{0D108BD9-81ED-4DB2-BD59-A6C34878D82A}">
                    <a16:rowId xmlns:a16="http://schemas.microsoft.com/office/drawing/2014/main" xmlns="" val="163053563"/>
                  </a:ext>
                </a:extLst>
              </a:tr>
              <a:tr h="700583">
                <a:tc>
                  <a:txBody>
                    <a:bodyPr/>
                    <a:lstStyle/>
                    <a:p>
                      <a:r>
                        <a:rPr lang="en-US" sz="1400" dirty="0">
                          <a:solidFill>
                            <a:schemeClr val="tx1"/>
                          </a:solidFill>
                        </a:rPr>
                        <a:t>AA/AS or Core</a:t>
                      </a:r>
                    </a:p>
                    <a:p>
                      <a:r>
                        <a:rPr lang="en-US" sz="1400" dirty="0">
                          <a:solidFill>
                            <a:schemeClr val="tx1"/>
                          </a:solidFill>
                        </a:rPr>
                        <a:t>(Green=8, Brown=10)</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2 (9 and</a:t>
                      </a:r>
                      <a:r>
                        <a:rPr lang="en-US" sz="1400" baseline="0" dirty="0">
                          <a:solidFill>
                            <a:schemeClr val="tx1"/>
                          </a:solidFill>
                        </a:rPr>
                        <a:t> 9</a:t>
                      </a:r>
                      <a:r>
                        <a:rPr lang="en-US" sz="1400" dirty="0">
                          <a:solidFill>
                            <a:schemeClr val="tx1"/>
                          </a:solidFill>
                        </a:rPr>
                        <a:t>)</a:t>
                      </a:r>
                    </a:p>
                  </a:txBody>
                  <a:tcPr>
                    <a:noFill/>
                  </a:tcPr>
                </a:tc>
                <a:tc>
                  <a:txBody>
                    <a:bodyPr/>
                    <a:lstStyle/>
                    <a:p>
                      <a:r>
                        <a:rPr lang="en-US" sz="1400" dirty="0">
                          <a:solidFill>
                            <a:schemeClr val="tx1"/>
                          </a:solidFill>
                        </a:rPr>
                        <a:t>18</a:t>
                      </a:r>
                    </a:p>
                  </a:txBody>
                  <a:tcPr>
                    <a:noFill/>
                  </a:tcPr>
                </a:tc>
                <a:tc>
                  <a:txBody>
                    <a:bodyPr/>
                    <a:lstStyle/>
                    <a:p>
                      <a:r>
                        <a:rPr lang="en-US" sz="1400" dirty="0">
                          <a:solidFill>
                            <a:schemeClr val="tx1"/>
                          </a:solidFill>
                        </a:rPr>
                        <a:t>330</a:t>
                      </a:r>
                    </a:p>
                  </a:txBody>
                  <a:tcPr>
                    <a:noFill/>
                  </a:tcPr>
                </a:tc>
                <a:tc>
                  <a:txBody>
                    <a:bodyPr/>
                    <a:lstStyle/>
                    <a:p>
                      <a:r>
                        <a:rPr lang="en-US" sz="1400" dirty="0">
                          <a:solidFill>
                            <a:schemeClr val="tx1"/>
                          </a:solidFill>
                        </a:rPr>
                        <a:t>34% and 34%</a:t>
                      </a:r>
                    </a:p>
                  </a:txBody>
                  <a:tcPr>
                    <a:noFill/>
                  </a:tcPr>
                </a:tc>
                <a:extLst>
                  <a:ext uri="{0D108BD9-81ED-4DB2-BD59-A6C34878D82A}">
                    <a16:rowId xmlns:a16="http://schemas.microsoft.com/office/drawing/2014/main" xmlns="" val="2513973718"/>
                  </a:ext>
                </a:extLst>
              </a:tr>
            </a:tbl>
          </a:graphicData>
        </a:graphic>
      </p:graphicFrame>
      <p:sp>
        <p:nvSpPr>
          <p:cNvPr id="16" name="Content Placeholder 2"/>
          <p:cNvSpPr>
            <a:spLocks noGrp="1"/>
          </p:cNvSpPr>
          <p:nvPr>
            <p:ph sz="half" idx="1"/>
          </p:nvPr>
        </p:nvSpPr>
        <p:spPr>
          <a:xfrm>
            <a:off x="4058816" y="4918614"/>
            <a:ext cx="7735077" cy="1519046"/>
          </a:xfrm>
        </p:spPr>
        <p:txBody>
          <a:bodyPr>
            <a:normAutofit/>
          </a:bodyPr>
          <a:lstStyle/>
          <a:p>
            <a:r>
              <a:rPr lang="en-US" sz="1400" dirty="0"/>
              <a:t>Exploratory factor analysis was conducted on SPSS. Principal Axis Factoring was used as an extraction method with Varimax orthogonal rotation. </a:t>
            </a:r>
          </a:p>
          <a:p>
            <a:r>
              <a:rPr lang="en-US" sz="1400" dirty="0"/>
              <a:t>Post-hoc testing using the Kaiser-Meyer-Olkin (KMO) Test was done to check for sampling adequacy. The test returned values ranging from 0.97 and 0.96, indicating high degree of adequacy. </a:t>
            </a:r>
          </a:p>
          <a:p>
            <a:r>
              <a:rPr lang="en-US" sz="1400" dirty="0"/>
              <a:t>Lowest threshold for determining relevant factor loadings = 0.50</a:t>
            </a:r>
          </a:p>
          <a:p>
            <a:endParaRPr lang="en-US" sz="1600" dirty="0"/>
          </a:p>
        </p:txBody>
      </p:sp>
      <p:graphicFrame>
        <p:nvGraphicFramePr>
          <p:cNvPr id="21" name="Table 20"/>
          <p:cNvGraphicFramePr>
            <a:graphicFrameLocks noGrp="1"/>
          </p:cNvGraphicFramePr>
          <p:nvPr>
            <p:extLst>
              <p:ext uri="{D42A27DB-BD31-4B8C-83A1-F6EECF244321}">
                <p14:modId xmlns:p14="http://schemas.microsoft.com/office/powerpoint/2010/main" val="319437526"/>
              </p:ext>
            </p:extLst>
          </p:nvPr>
        </p:nvGraphicFramePr>
        <p:xfrm>
          <a:off x="317239" y="469029"/>
          <a:ext cx="3209731" cy="5875325"/>
        </p:xfrm>
        <a:graphic>
          <a:graphicData uri="http://schemas.openxmlformats.org/drawingml/2006/table">
            <a:tbl>
              <a:tblPr/>
              <a:tblGrid>
                <a:gridCol w="1370236">
                  <a:extLst>
                    <a:ext uri="{9D8B030D-6E8A-4147-A177-3AD203B41FA5}">
                      <a16:colId xmlns:a16="http://schemas.microsoft.com/office/drawing/2014/main" xmlns="" val="1533617230"/>
                    </a:ext>
                  </a:extLst>
                </a:gridCol>
                <a:gridCol w="928090">
                  <a:extLst>
                    <a:ext uri="{9D8B030D-6E8A-4147-A177-3AD203B41FA5}">
                      <a16:colId xmlns:a16="http://schemas.microsoft.com/office/drawing/2014/main" xmlns="" val="953230629"/>
                    </a:ext>
                  </a:extLst>
                </a:gridCol>
                <a:gridCol w="911405">
                  <a:extLst>
                    <a:ext uri="{9D8B030D-6E8A-4147-A177-3AD203B41FA5}">
                      <a16:colId xmlns:a16="http://schemas.microsoft.com/office/drawing/2014/main" xmlns="" val="2748514793"/>
                    </a:ext>
                  </a:extLst>
                </a:gridCol>
              </a:tblGrid>
              <a:tr h="170323">
                <a:tc rowSpan="2">
                  <a:txBody>
                    <a:bodyPr/>
                    <a:lstStyle/>
                    <a:p>
                      <a:pPr algn="l" fontAlgn="b"/>
                      <a:r>
                        <a:rPr lang="en-US" sz="1400" b="1" i="0" u="none" strike="noStrike" dirty="0">
                          <a:solidFill>
                            <a:srgbClr val="000000"/>
                          </a:solidFill>
                          <a:effectLst/>
                          <a:latin typeface="Arial" panose="020B0604020202020204" pitchFamily="34" charset="0"/>
                        </a:rPr>
                        <a:t> </a:t>
                      </a:r>
                    </a:p>
                  </a:txBody>
                  <a:tcPr marL="4300" marR="4300" marT="43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200" b="0" i="0" u="none" strike="noStrike" dirty="0">
                          <a:solidFill>
                            <a:srgbClr val="000000"/>
                          </a:solidFill>
                          <a:effectLst/>
                          <a:latin typeface="Arial" panose="020B0604020202020204" pitchFamily="34" charset="0"/>
                        </a:rPr>
                        <a:t>Factor</a:t>
                      </a:r>
                    </a:p>
                  </a:txBody>
                  <a:tcPr marL="4300" marR="4300" marT="43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245578337"/>
                  </a:ext>
                </a:extLst>
              </a:tr>
              <a:tr h="170323">
                <a:tc vMerge="1">
                  <a:txBody>
                    <a:bodyPr/>
                    <a:lstStyle/>
                    <a:p>
                      <a:endParaRPr lang="en-US"/>
                    </a:p>
                  </a:txBody>
                  <a:tcPr/>
                </a:tc>
                <a:tc>
                  <a:txBody>
                    <a:bodyPr/>
                    <a:lstStyle/>
                    <a:p>
                      <a:pPr algn="r" fontAlgn="b"/>
                      <a:r>
                        <a:rPr lang="en-US" sz="1200" b="0" i="0" u="none" strike="noStrike" dirty="0">
                          <a:solidFill>
                            <a:srgbClr val="000000"/>
                          </a:solidFill>
                          <a:effectLst/>
                          <a:latin typeface="Arial" panose="020B0604020202020204" pitchFamily="34" charset="0"/>
                        </a:rPr>
                        <a:t>1</a:t>
                      </a:r>
                    </a:p>
                  </a:txBody>
                  <a:tcPr marL="4300" marR="4300" marT="43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rPr>
                        <a:t>2</a:t>
                      </a:r>
                    </a:p>
                  </a:txBody>
                  <a:tcPr marL="4300" marR="4300" marT="43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0517714"/>
                  </a:ext>
                </a:extLst>
              </a:tr>
              <a:tr h="189495">
                <a:tc>
                  <a:txBody>
                    <a:bodyPr/>
                    <a:lstStyle/>
                    <a:p>
                      <a:pPr algn="l" fontAlgn="t"/>
                      <a:r>
                        <a:rPr lang="en-US" sz="1400" b="1" i="0" u="none" strike="noStrike" dirty="0">
                          <a:solidFill>
                            <a:srgbClr val="00B050"/>
                          </a:solidFill>
                          <a:effectLst/>
                          <a:latin typeface="Arial" panose="020B0604020202020204" pitchFamily="34" charset="0"/>
                        </a:rPr>
                        <a:t>G1</a:t>
                      </a:r>
                    </a:p>
                  </a:txBody>
                  <a:tcPr marL="4300" marR="4300" marT="430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200" b="0" i="0" u="none" strike="noStrike" dirty="0">
                          <a:solidFill>
                            <a:srgbClr val="000000"/>
                          </a:solidFill>
                          <a:effectLst/>
                          <a:latin typeface="Arial" panose="020B0604020202020204" pitchFamily="34" charset="0"/>
                        </a:rPr>
                        <a:t>0.433</a:t>
                      </a:r>
                    </a:p>
                  </a:txBody>
                  <a:tcPr marL="4300" marR="4300" marT="430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200" b="1" i="0" u="none" strike="noStrike" dirty="0">
                          <a:solidFill>
                            <a:srgbClr val="000000"/>
                          </a:solidFill>
                          <a:effectLst/>
                          <a:latin typeface="Arial" panose="020B0604020202020204" pitchFamily="34" charset="0"/>
                        </a:rPr>
                        <a:t>0.701</a:t>
                      </a:r>
                    </a:p>
                  </a:txBody>
                  <a:tcPr marL="4300" marR="4300" marT="4300"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977715744"/>
                  </a:ext>
                </a:extLst>
              </a:tr>
              <a:tr h="212977">
                <a:tc>
                  <a:txBody>
                    <a:bodyPr/>
                    <a:lstStyle/>
                    <a:p>
                      <a:pPr algn="l" fontAlgn="t"/>
                      <a:r>
                        <a:rPr lang="en-US" sz="1400" b="1" i="0" u="none" strike="noStrike" dirty="0">
                          <a:solidFill>
                            <a:srgbClr val="00B050"/>
                          </a:solidFill>
                          <a:effectLst/>
                          <a:latin typeface="Arial" panose="020B0604020202020204" pitchFamily="34" charset="0"/>
                        </a:rPr>
                        <a:t>G2</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0.480</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0.610</a:t>
                      </a:r>
                    </a:p>
                  </a:txBody>
                  <a:tcPr marL="4300" marR="4300" marT="4300" marB="0">
                    <a:lnL>
                      <a:noFill/>
                    </a:lnL>
                    <a:lnR>
                      <a:noFill/>
                    </a:lnR>
                    <a:lnT>
                      <a:noFill/>
                    </a:lnT>
                    <a:lnB>
                      <a:noFill/>
                    </a:lnB>
                  </a:tcPr>
                </a:tc>
                <a:extLst>
                  <a:ext uri="{0D108BD9-81ED-4DB2-BD59-A6C34878D82A}">
                    <a16:rowId xmlns:a16="http://schemas.microsoft.com/office/drawing/2014/main" xmlns="" val="479505731"/>
                  </a:ext>
                </a:extLst>
              </a:tr>
              <a:tr h="236223">
                <a:tc>
                  <a:txBody>
                    <a:bodyPr/>
                    <a:lstStyle/>
                    <a:p>
                      <a:pPr algn="l" fontAlgn="t"/>
                      <a:r>
                        <a:rPr lang="en-US" sz="1400" b="1" i="0" u="none" strike="noStrike" dirty="0">
                          <a:solidFill>
                            <a:srgbClr val="00B050"/>
                          </a:solidFill>
                          <a:effectLst/>
                          <a:latin typeface="Arial" panose="020B0604020202020204" pitchFamily="34" charset="0"/>
                        </a:rPr>
                        <a:t>G3</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0.532</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0.644</a:t>
                      </a:r>
                    </a:p>
                  </a:txBody>
                  <a:tcPr marL="4300" marR="4300" marT="4300" marB="0">
                    <a:lnL>
                      <a:noFill/>
                    </a:lnL>
                    <a:lnR>
                      <a:noFill/>
                    </a:lnR>
                    <a:lnT>
                      <a:noFill/>
                    </a:lnT>
                    <a:lnB>
                      <a:noFill/>
                    </a:lnB>
                  </a:tcPr>
                </a:tc>
                <a:extLst>
                  <a:ext uri="{0D108BD9-81ED-4DB2-BD59-A6C34878D82A}">
                    <a16:rowId xmlns:a16="http://schemas.microsoft.com/office/drawing/2014/main" xmlns="" val="1787621956"/>
                  </a:ext>
                </a:extLst>
              </a:tr>
              <a:tr h="178606">
                <a:tc>
                  <a:txBody>
                    <a:bodyPr/>
                    <a:lstStyle/>
                    <a:p>
                      <a:pPr algn="l" fontAlgn="t"/>
                      <a:r>
                        <a:rPr lang="en-US" sz="1400" b="1" i="0" u="none" strike="noStrike" dirty="0">
                          <a:solidFill>
                            <a:srgbClr val="00B050"/>
                          </a:solidFill>
                          <a:effectLst/>
                          <a:latin typeface="Arial" panose="020B0604020202020204" pitchFamily="34" charset="0"/>
                        </a:rPr>
                        <a:t>G4</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0.433</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0.709</a:t>
                      </a:r>
                    </a:p>
                  </a:txBody>
                  <a:tcPr marL="4300" marR="4300" marT="4300" marB="0">
                    <a:lnL>
                      <a:noFill/>
                    </a:lnL>
                    <a:lnR>
                      <a:noFill/>
                    </a:lnR>
                    <a:lnT>
                      <a:noFill/>
                    </a:lnT>
                    <a:lnB>
                      <a:noFill/>
                    </a:lnB>
                  </a:tcPr>
                </a:tc>
                <a:extLst>
                  <a:ext uri="{0D108BD9-81ED-4DB2-BD59-A6C34878D82A}">
                    <a16:rowId xmlns:a16="http://schemas.microsoft.com/office/drawing/2014/main" xmlns="" val="396437880"/>
                  </a:ext>
                </a:extLst>
              </a:tr>
              <a:tr h="250583">
                <a:tc>
                  <a:txBody>
                    <a:bodyPr/>
                    <a:lstStyle/>
                    <a:p>
                      <a:pPr algn="l" fontAlgn="t"/>
                      <a:r>
                        <a:rPr lang="en-US" sz="1400" b="1" i="0" u="none" strike="noStrike" dirty="0">
                          <a:solidFill>
                            <a:srgbClr val="00B050"/>
                          </a:solidFill>
                          <a:effectLst/>
                          <a:latin typeface="Arial" panose="020B0604020202020204" pitchFamily="34" charset="0"/>
                        </a:rPr>
                        <a:t>G5</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0.377</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0.704</a:t>
                      </a:r>
                    </a:p>
                  </a:txBody>
                  <a:tcPr marL="4300" marR="4300" marT="4300" marB="0">
                    <a:lnL>
                      <a:noFill/>
                    </a:lnL>
                    <a:lnR>
                      <a:noFill/>
                    </a:lnR>
                    <a:lnT>
                      <a:noFill/>
                    </a:lnT>
                    <a:lnB>
                      <a:noFill/>
                    </a:lnB>
                  </a:tcPr>
                </a:tc>
                <a:extLst>
                  <a:ext uri="{0D108BD9-81ED-4DB2-BD59-A6C34878D82A}">
                    <a16:rowId xmlns:a16="http://schemas.microsoft.com/office/drawing/2014/main" xmlns="" val="197328085"/>
                  </a:ext>
                </a:extLst>
              </a:tr>
              <a:tr h="240170">
                <a:tc>
                  <a:txBody>
                    <a:bodyPr/>
                    <a:lstStyle/>
                    <a:p>
                      <a:pPr algn="l" fontAlgn="t"/>
                      <a:r>
                        <a:rPr lang="en-US" sz="1400" b="1" i="0" u="none" strike="noStrike" dirty="0">
                          <a:solidFill>
                            <a:srgbClr val="00B050"/>
                          </a:solidFill>
                          <a:effectLst/>
                          <a:latin typeface="Arial" panose="020B0604020202020204" pitchFamily="34" charset="0"/>
                        </a:rPr>
                        <a:t>G6</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0.335</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0.786</a:t>
                      </a:r>
                    </a:p>
                  </a:txBody>
                  <a:tcPr marL="4300" marR="4300" marT="4300" marB="0">
                    <a:lnL>
                      <a:noFill/>
                    </a:lnL>
                    <a:lnR>
                      <a:noFill/>
                    </a:lnR>
                    <a:lnT>
                      <a:noFill/>
                    </a:lnT>
                    <a:lnB>
                      <a:noFill/>
                    </a:lnB>
                  </a:tcPr>
                </a:tc>
                <a:extLst>
                  <a:ext uri="{0D108BD9-81ED-4DB2-BD59-A6C34878D82A}">
                    <a16:rowId xmlns:a16="http://schemas.microsoft.com/office/drawing/2014/main" xmlns="" val="3502789545"/>
                  </a:ext>
                </a:extLst>
              </a:tr>
              <a:tr h="243133">
                <a:tc>
                  <a:txBody>
                    <a:bodyPr/>
                    <a:lstStyle/>
                    <a:p>
                      <a:pPr algn="l" fontAlgn="t"/>
                      <a:r>
                        <a:rPr lang="en-US" sz="1400" b="1" i="0" u="none" strike="noStrike" dirty="0">
                          <a:solidFill>
                            <a:srgbClr val="00B050"/>
                          </a:solidFill>
                          <a:effectLst/>
                          <a:latin typeface="Arial" panose="020B0604020202020204" pitchFamily="34" charset="0"/>
                        </a:rPr>
                        <a:t>G7</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0.428</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0.759</a:t>
                      </a:r>
                    </a:p>
                  </a:txBody>
                  <a:tcPr marL="4300" marR="4300" marT="4300" marB="0">
                    <a:lnL>
                      <a:noFill/>
                    </a:lnL>
                    <a:lnR>
                      <a:noFill/>
                    </a:lnR>
                    <a:lnT>
                      <a:noFill/>
                    </a:lnT>
                    <a:lnB>
                      <a:noFill/>
                    </a:lnB>
                  </a:tcPr>
                </a:tc>
                <a:extLst>
                  <a:ext uri="{0D108BD9-81ED-4DB2-BD59-A6C34878D82A}">
                    <a16:rowId xmlns:a16="http://schemas.microsoft.com/office/drawing/2014/main" xmlns="" val="1205614768"/>
                  </a:ext>
                </a:extLst>
              </a:tr>
              <a:tr h="246095">
                <a:tc>
                  <a:txBody>
                    <a:bodyPr/>
                    <a:lstStyle/>
                    <a:p>
                      <a:pPr algn="l" fontAlgn="t"/>
                      <a:r>
                        <a:rPr lang="en-US" sz="1400" b="1" i="0" u="none" strike="noStrike" dirty="0">
                          <a:solidFill>
                            <a:srgbClr val="00B050"/>
                          </a:solidFill>
                          <a:effectLst/>
                          <a:latin typeface="Arial" panose="020B0604020202020204" pitchFamily="34" charset="0"/>
                        </a:rPr>
                        <a:t>G8</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0.491</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0.686</a:t>
                      </a:r>
                    </a:p>
                  </a:txBody>
                  <a:tcPr marL="4300" marR="4300" marT="4300" marB="0">
                    <a:lnL>
                      <a:noFill/>
                    </a:lnL>
                    <a:lnR>
                      <a:noFill/>
                    </a:lnR>
                    <a:lnT>
                      <a:noFill/>
                    </a:lnT>
                    <a:lnB>
                      <a:noFill/>
                    </a:lnB>
                  </a:tcPr>
                </a:tc>
                <a:extLst>
                  <a:ext uri="{0D108BD9-81ED-4DB2-BD59-A6C34878D82A}">
                    <a16:rowId xmlns:a16="http://schemas.microsoft.com/office/drawing/2014/main" xmlns="" val="2234542174"/>
                  </a:ext>
                </a:extLst>
              </a:tr>
              <a:tr h="248164">
                <a:tc>
                  <a:txBody>
                    <a:bodyPr/>
                    <a:lstStyle/>
                    <a:p>
                      <a:pPr algn="l" fontAlgn="t"/>
                      <a:r>
                        <a:rPr lang="en-US" sz="1400" b="1" i="0" u="none" strike="noStrike" dirty="0">
                          <a:solidFill>
                            <a:srgbClr val="FF0000"/>
                          </a:solidFill>
                          <a:effectLst/>
                          <a:latin typeface="Arial" panose="020B0604020202020204" pitchFamily="34" charset="0"/>
                        </a:rPr>
                        <a:t>R1</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0.651</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0.433</a:t>
                      </a:r>
                    </a:p>
                  </a:txBody>
                  <a:tcPr marL="4300" marR="4300" marT="4300" marB="0">
                    <a:lnL>
                      <a:noFill/>
                    </a:lnL>
                    <a:lnR>
                      <a:noFill/>
                    </a:lnR>
                    <a:lnT>
                      <a:noFill/>
                    </a:lnT>
                    <a:lnB>
                      <a:noFill/>
                    </a:lnB>
                  </a:tcPr>
                </a:tc>
                <a:extLst>
                  <a:ext uri="{0D108BD9-81ED-4DB2-BD59-A6C34878D82A}">
                    <a16:rowId xmlns:a16="http://schemas.microsoft.com/office/drawing/2014/main" xmlns="" val="3774841500"/>
                  </a:ext>
                </a:extLst>
              </a:tr>
              <a:tr h="253545">
                <a:tc>
                  <a:txBody>
                    <a:bodyPr/>
                    <a:lstStyle/>
                    <a:p>
                      <a:pPr algn="l" fontAlgn="t"/>
                      <a:r>
                        <a:rPr lang="en-US" sz="1400" b="1" i="0" u="none" strike="noStrike" dirty="0">
                          <a:solidFill>
                            <a:srgbClr val="FF0000"/>
                          </a:solidFill>
                          <a:effectLst/>
                          <a:latin typeface="Arial" panose="020B0604020202020204" pitchFamily="34" charset="0"/>
                        </a:rPr>
                        <a:t>R2</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0.758</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0.380</a:t>
                      </a:r>
                    </a:p>
                  </a:txBody>
                  <a:tcPr marL="4300" marR="4300" marT="4300" marB="0">
                    <a:lnL>
                      <a:noFill/>
                    </a:lnL>
                    <a:lnR>
                      <a:noFill/>
                    </a:lnR>
                    <a:lnT>
                      <a:noFill/>
                    </a:lnT>
                    <a:lnB>
                      <a:noFill/>
                    </a:lnB>
                  </a:tcPr>
                </a:tc>
                <a:extLst>
                  <a:ext uri="{0D108BD9-81ED-4DB2-BD59-A6C34878D82A}">
                    <a16:rowId xmlns:a16="http://schemas.microsoft.com/office/drawing/2014/main" xmlns="" val="3670816468"/>
                  </a:ext>
                </a:extLst>
              </a:tr>
              <a:tr h="243403">
                <a:tc>
                  <a:txBody>
                    <a:bodyPr/>
                    <a:lstStyle/>
                    <a:p>
                      <a:pPr algn="l" fontAlgn="t"/>
                      <a:r>
                        <a:rPr lang="en-US" sz="1400" b="1" i="0" u="none" strike="noStrike" dirty="0">
                          <a:solidFill>
                            <a:srgbClr val="FF0000"/>
                          </a:solidFill>
                          <a:effectLst/>
                          <a:latin typeface="Arial" panose="020B0604020202020204" pitchFamily="34" charset="0"/>
                        </a:rPr>
                        <a:t>R3</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0.660</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0.466</a:t>
                      </a:r>
                    </a:p>
                  </a:txBody>
                  <a:tcPr marL="4300" marR="4300" marT="4300" marB="0">
                    <a:lnL>
                      <a:noFill/>
                    </a:lnL>
                    <a:lnR>
                      <a:noFill/>
                    </a:lnR>
                    <a:lnT>
                      <a:noFill/>
                    </a:lnT>
                    <a:lnB>
                      <a:noFill/>
                    </a:lnB>
                  </a:tcPr>
                </a:tc>
                <a:extLst>
                  <a:ext uri="{0D108BD9-81ED-4DB2-BD59-A6C34878D82A}">
                    <a16:rowId xmlns:a16="http://schemas.microsoft.com/office/drawing/2014/main" xmlns="" val="1191388229"/>
                  </a:ext>
                </a:extLst>
              </a:tr>
              <a:tr h="243402">
                <a:tc>
                  <a:txBody>
                    <a:bodyPr/>
                    <a:lstStyle/>
                    <a:p>
                      <a:pPr algn="l" fontAlgn="t"/>
                      <a:r>
                        <a:rPr lang="en-US" sz="1400" b="1" i="0" u="none" strike="noStrike" dirty="0">
                          <a:solidFill>
                            <a:srgbClr val="FF0000"/>
                          </a:solidFill>
                          <a:effectLst/>
                          <a:latin typeface="Arial" panose="020B0604020202020204" pitchFamily="34" charset="0"/>
                        </a:rPr>
                        <a:t>R4</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0.726</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0.470</a:t>
                      </a:r>
                    </a:p>
                  </a:txBody>
                  <a:tcPr marL="4300" marR="4300" marT="4300" marB="0">
                    <a:lnL>
                      <a:noFill/>
                    </a:lnL>
                    <a:lnR>
                      <a:noFill/>
                    </a:lnR>
                    <a:lnT>
                      <a:noFill/>
                    </a:lnT>
                    <a:lnB>
                      <a:noFill/>
                    </a:lnB>
                  </a:tcPr>
                </a:tc>
                <a:extLst>
                  <a:ext uri="{0D108BD9-81ED-4DB2-BD59-A6C34878D82A}">
                    <a16:rowId xmlns:a16="http://schemas.microsoft.com/office/drawing/2014/main" xmlns="" val="107814340"/>
                  </a:ext>
                </a:extLst>
              </a:tr>
              <a:tr h="263687">
                <a:tc>
                  <a:txBody>
                    <a:bodyPr/>
                    <a:lstStyle/>
                    <a:p>
                      <a:pPr algn="l" fontAlgn="t"/>
                      <a:r>
                        <a:rPr lang="en-US" sz="1400" b="1" i="0" u="none" strike="noStrike" dirty="0">
                          <a:solidFill>
                            <a:srgbClr val="FF0000"/>
                          </a:solidFill>
                          <a:effectLst/>
                          <a:latin typeface="Arial" panose="020B0604020202020204" pitchFamily="34" charset="0"/>
                        </a:rPr>
                        <a:t>R5</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0.683</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0.501</a:t>
                      </a:r>
                    </a:p>
                  </a:txBody>
                  <a:tcPr marL="4300" marR="4300" marT="4300" marB="0">
                    <a:lnL>
                      <a:noFill/>
                    </a:lnL>
                    <a:lnR>
                      <a:noFill/>
                    </a:lnR>
                    <a:lnT>
                      <a:noFill/>
                    </a:lnT>
                    <a:lnB>
                      <a:noFill/>
                    </a:lnB>
                  </a:tcPr>
                </a:tc>
                <a:extLst>
                  <a:ext uri="{0D108BD9-81ED-4DB2-BD59-A6C34878D82A}">
                    <a16:rowId xmlns:a16="http://schemas.microsoft.com/office/drawing/2014/main" xmlns="" val="327260053"/>
                  </a:ext>
                </a:extLst>
              </a:tr>
              <a:tr h="253545">
                <a:tc>
                  <a:txBody>
                    <a:bodyPr/>
                    <a:lstStyle/>
                    <a:p>
                      <a:pPr algn="l" fontAlgn="t"/>
                      <a:r>
                        <a:rPr lang="en-US" sz="1400" b="1" i="0" u="none" strike="noStrike" dirty="0">
                          <a:solidFill>
                            <a:srgbClr val="FF0000"/>
                          </a:solidFill>
                          <a:effectLst/>
                          <a:latin typeface="Arial" panose="020B0604020202020204" pitchFamily="34" charset="0"/>
                        </a:rPr>
                        <a:t>R6</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0.712</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0.421</a:t>
                      </a:r>
                    </a:p>
                  </a:txBody>
                  <a:tcPr marL="4300" marR="4300" marT="4300" marB="0">
                    <a:lnL>
                      <a:noFill/>
                    </a:lnL>
                    <a:lnR>
                      <a:noFill/>
                    </a:lnR>
                    <a:lnT>
                      <a:noFill/>
                    </a:lnT>
                    <a:lnB>
                      <a:noFill/>
                    </a:lnB>
                  </a:tcPr>
                </a:tc>
                <a:extLst>
                  <a:ext uri="{0D108BD9-81ED-4DB2-BD59-A6C34878D82A}">
                    <a16:rowId xmlns:a16="http://schemas.microsoft.com/office/drawing/2014/main" xmlns="" val="2323760849"/>
                  </a:ext>
                </a:extLst>
              </a:tr>
              <a:tr h="202837">
                <a:tc>
                  <a:txBody>
                    <a:bodyPr/>
                    <a:lstStyle/>
                    <a:p>
                      <a:pPr algn="l" fontAlgn="t"/>
                      <a:r>
                        <a:rPr lang="en-US" sz="1400" b="1" i="0" u="none" strike="noStrike" dirty="0">
                          <a:solidFill>
                            <a:srgbClr val="FF0000"/>
                          </a:solidFill>
                          <a:effectLst/>
                          <a:latin typeface="Arial" panose="020B0604020202020204" pitchFamily="34" charset="0"/>
                        </a:rPr>
                        <a:t>R7</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0.590</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0.472</a:t>
                      </a:r>
                    </a:p>
                  </a:txBody>
                  <a:tcPr marL="4300" marR="4300" marT="4300" marB="0">
                    <a:lnL>
                      <a:noFill/>
                    </a:lnL>
                    <a:lnR>
                      <a:noFill/>
                    </a:lnR>
                    <a:lnT>
                      <a:noFill/>
                    </a:lnT>
                    <a:lnB>
                      <a:noFill/>
                    </a:lnB>
                  </a:tcPr>
                </a:tc>
                <a:extLst>
                  <a:ext uri="{0D108BD9-81ED-4DB2-BD59-A6C34878D82A}">
                    <a16:rowId xmlns:a16="http://schemas.microsoft.com/office/drawing/2014/main" xmlns="" val="1010615983"/>
                  </a:ext>
                </a:extLst>
              </a:tr>
              <a:tr h="243402">
                <a:tc>
                  <a:txBody>
                    <a:bodyPr/>
                    <a:lstStyle/>
                    <a:p>
                      <a:pPr algn="l" fontAlgn="t"/>
                      <a:r>
                        <a:rPr lang="en-US" sz="1400" b="1" i="0" u="none" strike="noStrike" dirty="0">
                          <a:solidFill>
                            <a:srgbClr val="FF0000"/>
                          </a:solidFill>
                          <a:effectLst/>
                          <a:latin typeface="Arial" panose="020B0604020202020204" pitchFamily="34" charset="0"/>
                        </a:rPr>
                        <a:t>R8</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0.594</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0.523</a:t>
                      </a:r>
                    </a:p>
                  </a:txBody>
                  <a:tcPr marL="4300" marR="4300" marT="4300" marB="0">
                    <a:lnL>
                      <a:noFill/>
                    </a:lnL>
                    <a:lnR>
                      <a:noFill/>
                    </a:lnR>
                    <a:lnT>
                      <a:noFill/>
                    </a:lnT>
                    <a:lnB>
                      <a:noFill/>
                    </a:lnB>
                  </a:tcPr>
                </a:tc>
                <a:extLst>
                  <a:ext uri="{0D108BD9-81ED-4DB2-BD59-A6C34878D82A}">
                    <a16:rowId xmlns:a16="http://schemas.microsoft.com/office/drawing/2014/main" xmlns="" val="4212874753"/>
                  </a:ext>
                </a:extLst>
              </a:tr>
              <a:tr h="223120">
                <a:tc>
                  <a:txBody>
                    <a:bodyPr/>
                    <a:lstStyle/>
                    <a:p>
                      <a:pPr algn="l" fontAlgn="t"/>
                      <a:r>
                        <a:rPr lang="en-US" sz="1400" b="1" i="0" u="none" strike="noStrike" dirty="0">
                          <a:solidFill>
                            <a:srgbClr val="FF0000"/>
                          </a:solidFill>
                          <a:effectLst/>
                          <a:latin typeface="Arial" panose="020B0604020202020204" pitchFamily="34" charset="0"/>
                        </a:rPr>
                        <a:t>R9</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0.745</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0.384</a:t>
                      </a:r>
                    </a:p>
                  </a:txBody>
                  <a:tcPr marL="4300" marR="4300" marT="4300" marB="0">
                    <a:lnL>
                      <a:noFill/>
                    </a:lnL>
                    <a:lnR>
                      <a:noFill/>
                    </a:lnR>
                    <a:lnT>
                      <a:noFill/>
                    </a:lnT>
                    <a:lnB>
                      <a:noFill/>
                    </a:lnB>
                  </a:tcPr>
                </a:tc>
                <a:extLst>
                  <a:ext uri="{0D108BD9-81ED-4DB2-BD59-A6C34878D82A}">
                    <a16:rowId xmlns:a16="http://schemas.microsoft.com/office/drawing/2014/main" xmlns="" val="374622619"/>
                  </a:ext>
                </a:extLst>
              </a:tr>
              <a:tr h="212978">
                <a:tc>
                  <a:txBody>
                    <a:bodyPr/>
                    <a:lstStyle/>
                    <a:p>
                      <a:pPr algn="l" fontAlgn="t"/>
                      <a:r>
                        <a:rPr lang="en-US" sz="1400" b="1" i="0" u="none" strike="noStrike" dirty="0">
                          <a:solidFill>
                            <a:srgbClr val="FF0000"/>
                          </a:solidFill>
                          <a:effectLst/>
                          <a:latin typeface="Arial" panose="020B0604020202020204" pitchFamily="34" charset="0"/>
                        </a:rPr>
                        <a:t>R10</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0.731</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0.485</a:t>
                      </a:r>
                    </a:p>
                  </a:txBody>
                  <a:tcPr marL="4300" marR="4300" marT="4300" marB="0">
                    <a:lnL>
                      <a:noFill/>
                    </a:lnL>
                    <a:lnR>
                      <a:noFill/>
                    </a:lnR>
                    <a:lnT>
                      <a:noFill/>
                    </a:lnT>
                    <a:lnB>
                      <a:noFill/>
                    </a:lnB>
                  </a:tcPr>
                </a:tc>
                <a:extLst>
                  <a:ext uri="{0D108BD9-81ED-4DB2-BD59-A6C34878D82A}">
                    <a16:rowId xmlns:a16="http://schemas.microsoft.com/office/drawing/2014/main" xmlns="" val="589516951"/>
                  </a:ext>
                </a:extLst>
              </a:tr>
              <a:tr h="243402">
                <a:tc>
                  <a:txBody>
                    <a:bodyPr/>
                    <a:lstStyle/>
                    <a:p>
                      <a:pPr algn="l" fontAlgn="t"/>
                      <a:r>
                        <a:rPr lang="en-US" sz="1400" b="1" i="0" u="none" strike="noStrike" dirty="0">
                          <a:solidFill>
                            <a:srgbClr val="FF0000"/>
                          </a:solidFill>
                          <a:effectLst/>
                          <a:latin typeface="Arial" panose="020B0604020202020204" pitchFamily="34" charset="0"/>
                        </a:rPr>
                        <a:t>R11</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0.687</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0.431</a:t>
                      </a:r>
                    </a:p>
                  </a:txBody>
                  <a:tcPr marL="4300" marR="4300" marT="4300" marB="0">
                    <a:lnL>
                      <a:noFill/>
                    </a:lnL>
                    <a:lnR>
                      <a:noFill/>
                    </a:lnR>
                    <a:lnT>
                      <a:noFill/>
                    </a:lnT>
                    <a:lnB>
                      <a:noFill/>
                    </a:lnB>
                  </a:tcPr>
                </a:tc>
                <a:extLst>
                  <a:ext uri="{0D108BD9-81ED-4DB2-BD59-A6C34878D82A}">
                    <a16:rowId xmlns:a16="http://schemas.microsoft.com/office/drawing/2014/main" xmlns="" val="832692058"/>
                  </a:ext>
                </a:extLst>
              </a:tr>
              <a:tr h="243403">
                <a:tc>
                  <a:txBody>
                    <a:bodyPr/>
                    <a:lstStyle/>
                    <a:p>
                      <a:pPr algn="l" fontAlgn="t"/>
                      <a:r>
                        <a:rPr lang="en-US" sz="1400" b="1" i="0" u="none" strike="noStrike" dirty="0">
                          <a:solidFill>
                            <a:srgbClr val="FF0000"/>
                          </a:solidFill>
                          <a:effectLst/>
                          <a:latin typeface="Arial" panose="020B0604020202020204" pitchFamily="34" charset="0"/>
                        </a:rPr>
                        <a:t>R12</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0.757</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0.372</a:t>
                      </a:r>
                    </a:p>
                  </a:txBody>
                  <a:tcPr marL="4300" marR="4300" marT="4300" marB="0">
                    <a:lnL>
                      <a:noFill/>
                    </a:lnL>
                    <a:lnR>
                      <a:noFill/>
                    </a:lnR>
                    <a:lnT>
                      <a:noFill/>
                    </a:lnT>
                    <a:lnB>
                      <a:noFill/>
                    </a:lnB>
                  </a:tcPr>
                </a:tc>
                <a:extLst>
                  <a:ext uri="{0D108BD9-81ED-4DB2-BD59-A6C34878D82A}">
                    <a16:rowId xmlns:a16="http://schemas.microsoft.com/office/drawing/2014/main" xmlns="" val="947199380"/>
                  </a:ext>
                </a:extLst>
              </a:tr>
              <a:tr h="243403">
                <a:tc>
                  <a:txBody>
                    <a:bodyPr/>
                    <a:lstStyle/>
                    <a:p>
                      <a:pPr algn="l" fontAlgn="t"/>
                      <a:r>
                        <a:rPr lang="en-US" sz="1400" b="1" i="0" u="none" strike="noStrike" dirty="0">
                          <a:solidFill>
                            <a:srgbClr val="FF0000"/>
                          </a:solidFill>
                          <a:effectLst/>
                          <a:latin typeface="Arial" panose="020B0604020202020204" pitchFamily="34" charset="0"/>
                        </a:rPr>
                        <a:t>R13</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0.730</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0.372</a:t>
                      </a:r>
                    </a:p>
                  </a:txBody>
                  <a:tcPr marL="4300" marR="4300" marT="4300" marB="0">
                    <a:lnL>
                      <a:noFill/>
                    </a:lnL>
                    <a:lnR>
                      <a:noFill/>
                    </a:lnR>
                    <a:lnT>
                      <a:noFill/>
                    </a:lnT>
                    <a:lnB>
                      <a:noFill/>
                    </a:lnB>
                  </a:tcPr>
                </a:tc>
                <a:extLst>
                  <a:ext uri="{0D108BD9-81ED-4DB2-BD59-A6C34878D82A}">
                    <a16:rowId xmlns:a16="http://schemas.microsoft.com/office/drawing/2014/main" xmlns="" val="2112772451"/>
                  </a:ext>
                </a:extLst>
              </a:tr>
              <a:tr h="243402">
                <a:tc>
                  <a:txBody>
                    <a:bodyPr/>
                    <a:lstStyle/>
                    <a:p>
                      <a:pPr algn="l" fontAlgn="t"/>
                      <a:r>
                        <a:rPr lang="en-US" sz="1400" b="1" i="0" u="none" strike="noStrike" dirty="0">
                          <a:solidFill>
                            <a:srgbClr val="FF0000"/>
                          </a:solidFill>
                          <a:effectLst/>
                          <a:latin typeface="Arial" panose="020B0604020202020204" pitchFamily="34" charset="0"/>
                        </a:rPr>
                        <a:t>R14</a:t>
                      </a:r>
                    </a:p>
                  </a:txBody>
                  <a:tcPr marL="4300" marR="4300" marT="4300" marB="0">
                    <a:lnL>
                      <a:noFill/>
                    </a:lnL>
                    <a:lnR>
                      <a:noFill/>
                    </a:lnR>
                    <a:lnT>
                      <a:noFill/>
                    </a:lnT>
                    <a:lnB>
                      <a:noFill/>
                    </a:lnB>
                  </a:tcPr>
                </a:tc>
                <a:tc>
                  <a:txBody>
                    <a:bodyPr/>
                    <a:lstStyle/>
                    <a:p>
                      <a:pPr algn="r" fontAlgn="t"/>
                      <a:r>
                        <a:rPr lang="en-US" sz="1200" b="1" i="0" u="none" strike="noStrike" dirty="0">
                          <a:solidFill>
                            <a:srgbClr val="000000"/>
                          </a:solidFill>
                          <a:effectLst/>
                          <a:latin typeface="Arial" panose="020B0604020202020204" pitchFamily="34" charset="0"/>
                        </a:rPr>
                        <a:t>0.716</a:t>
                      </a:r>
                    </a:p>
                  </a:txBody>
                  <a:tcPr marL="4300" marR="4300" marT="4300" marB="0">
                    <a:lnL>
                      <a:noFill/>
                    </a:lnL>
                    <a:lnR>
                      <a:noFill/>
                    </a:lnR>
                    <a:lnT>
                      <a:noFill/>
                    </a:lnT>
                    <a:lnB>
                      <a:noFill/>
                    </a:lnB>
                  </a:tcPr>
                </a:tc>
                <a:tc>
                  <a:txBody>
                    <a:bodyPr/>
                    <a:lstStyle/>
                    <a:p>
                      <a:pPr algn="r" fontAlgn="t"/>
                      <a:r>
                        <a:rPr lang="en-US" sz="1200" b="0" i="0" u="none" strike="noStrike" dirty="0">
                          <a:solidFill>
                            <a:srgbClr val="000000"/>
                          </a:solidFill>
                          <a:effectLst/>
                          <a:latin typeface="Arial" panose="020B0604020202020204" pitchFamily="34" charset="0"/>
                        </a:rPr>
                        <a:t>0.421</a:t>
                      </a:r>
                    </a:p>
                  </a:txBody>
                  <a:tcPr marL="4300" marR="4300" marT="4300" marB="0">
                    <a:lnL>
                      <a:noFill/>
                    </a:lnL>
                    <a:lnR>
                      <a:noFill/>
                    </a:lnR>
                    <a:lnT>
                      <a:noFill/>
                    </a:lnT>
                    <a:lnB>
                      <a:noFill/>
                    </a:lnB>
                  </a:tcPr>
                </a:tc>
                <a:extLst>
                  <a:ext uri="{0D108BD9-81ED-4DB2-BD59-A6C34878D82A}">
                    <a16:rowId xmlns:a16="http://schemas.microsoft.com/office/drawing/2014/main" xmlns="" val="2213403670"/>
                  </a:ext>
                </a:extLst>
              </a:tr>
              <a:tr h="250583">
                <a:tc>
                  <a:txBody>
                    <a:bodyPr/>
                    <a:lstStyle/>
                    <a:p>
                      <a:pPr algn="l" fontAlgn="t"/>
                      <a:r>
                        <a:rPr lang="en-US" sz="1400" b="1" i="0" u="none" strike="noStrike" dirty="0">
                          <a:solidFill>
                            <a:srgbClr val="FF0000"/>
                          </a:solidFill>
                          <a:effectLst/>
                          <a:latin typeface="Arial" panose="020B0604020202020204" pitchFamily="34" charset="0"/>
                        </a:rPr>
                        <a:t>R15</a:t>
                      </a:r>
                    </a:p>
                  </a:txBody>
                  <a:tcPr marL="4300" marR="4300" marT="430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200" b="1" i="0" u="none" strike="noStrike" dirty="0">
                          <a:solidFill>
                            <a:srgbClr val="000000"/>
                          </a:solidFill>
                          <a:effectLst/>
                          <a:latin typeface="Arial" panose="020B0604020202020204" pitchFamily="34" charset="0"/>
                        </a:rPr>
                        <a:t>0.698</a:t>
                      </a:r>
                    </a:p>
                  </a:txBody>
                  <a:tcPr marL="4300" marR="4300" marT="430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200" b="0" i="0" u="none" strike="noStrike" dirty="0">
                          <a:solidFill>
                            <a:srgbClr val="000000"/>
                          </a:solidFill>
                          <a:effectLst/>
                          <a:latin typeface="Arial" panose="020B0604020202020204" pitchFamily="34" charset="0"/>
                        </a:rPr>
                        <a:t>0.433</a:t>
                      </a:r>
                    </a:p>
                  </a:txBody>
                  <a:tcPr marL="4300" marR="4300" marT="4300"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5286385"/>
                  </a:ext>
                </a:extLst>
              </a:tr>
            </a:tbl>
          </a:graphicData>
        </a:graphic>
      </p:graphicFrame>
      <p:sp>
        <p:nvSpPr>
          <p:cNvPr id="22" name="Rectangle 21"/>
          <p:cNvSpPr/>
          <p:nvPr/>
        </p:nvSpPr>
        <p:spPr>
          <a:xfrm>
            <a:off x="317239" y="207419"/>
            <a:ext cx="2914580" cy="261610"/>
          </a:xfrm>
          <a:prstGeom prst="rect">
            <a:avLst/>
          </a:prstGeom>
        </p:spPr>
        <p:txBody>
          <a:bodyPr wrap="none">
            <a:spAutoFit/>
          </a:bodyPr>
          <a:lstStyle/>
          <a:p>
            <a:r>
              <a:rPr lang="en-US" sz="1100" i="1" dirty="0">
                <a:solidFill>
                  <a:srgbClr val="000000"/>
                </a:solidFill>
                <a:latin typeface="Arial Italic" panose="020B0604020202090204" pitchFamily="34" charset="0"/>
              </a:rPr>
              <a:t>Rotated Factor Matrix (Any Assoc. or Core)</a:t>
            </a:r>
            <a:r>
              <a:rPr lang="en-US" sz="1100" dirty="0"/>
              <a:t> </a:t>
            </a:r>
          </a:p>
        </p:txBody>
      </p:sp>
      <p:pic>
        <p:nvPicPr>
          <p:cNvPr id="23"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50" y="6435880"/>
            <a:ext cx="399117" cy="38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8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and Recommendations </a:t>
            </a:r>
          </a:p>
        </p:txBody>
      </p:sp>
      <p:sp>
        <p:nvSpPr>
          <p:cNvPr id="3" name="Content Placeholder 2"/>
          <p:cNvSpPr>
            <a:spLocks noGrp="1"/>
          </p:cNvSpPr>
          <p:nvPr>
            <p:ph idx="1"/>
          </p:nvPr>
        </p:nvSpPr>
        <p:spPr>
          <a:xfrm>
            <a:off x="838200" y="1737943"/>
            <a:ext cx="10515600" cy="4351338"/>
          </a:xfrm>
        </p:spPr>
        <p:txBody>
          <a:bodyPr>
            <a:normAutofit/>
          </a:bodyPr>
          <a:lstStyle/>
          <a:p>
            <a:r>
              <a:rPr lang="en-US" dirty="0"/>
              <a:t>Results indicated that a majority of program completers believe their experiences at Collin College developed or strengthened their knowledge, skills, or abilities in all areas of learning</a:t>
            </a:r>
          </a:p>
          <a:p>
            <a:r>
              <a:rPr lang="en-US" dirty="0"/>
              <a:t>Completers indicated that the competencies most strengthened by their Collin experience were in the spheres of specialized/technical expertise and knowledge, intellectual skills, methods related to major field of study</a:t>
            </a:r>
          </a:p>
          <a:p>
            <a:r>
              <a:rPr lang="en-US" dirty="0"/>
              <a:t>Completers indicated that the competencies least strengthened were in the spheres of resourcefulness, interpersonal/social skills, civic learning, social responsibility </a:t>
            </a:r>
          </a:p>
          <a:p>
            <a:endParaRPr lang="en-US" dirty="0"/>
          </a:p>
          <a:p>
            <a:endParaRPr lang="en-US" dirty="0"/>
          </a:p>
        </p:txBody>
      </p:sp>
      <p:pic>
        <p:nvPicPr>
          <p:cNvPr id="4" name="m_7111317144851489897Picture 6" descr="cid:image005.png@01D26DC0.0963CE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00" y="5878286"/>
            <a:ext cx="854522" cy="82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and Recommendations </a:t>
            </a:r>
          </a:p>
        </p:txBody>
      </p:sp>
      <p:sp>
        <p:nvSpPr>
          <p:cNvPr id="3" name="Content Placeholder 2"/>
          <p:cNvSpPr>
            <a:spLocks noGrp="1"/>
          </p:cNvSpPr>
          <p:nvPr>
            <p:ph idx="1"/>
          </p:nvPr>
        </p:nvSpPr>
        <p:spPr>
          <a:xfrm>
            <a:off x="838200" y="1340285"/>
            <a:ext cx="10515600" cy="4774048"/>
          </a:xfrm>
        </p:spPr>
        <p:txBody>
          <a:bodyPr>
            <a:normAutofit/>
          </a:bodyPr>
          <a:lstStyle/>
          <a:p>
            <a:r>
              <a:rPr lang="en-US" dirty="0"/>
              <a:t>The survey identified specific areas where students’ perceptions of learning gains differed in ways that Collin could choose to address.</a:t>
            </a:r>
          </a:p>
          <a:p>
            <a:pPr lvl="1"/>
            <a:r>
              <a:rPr lang="en-US" dirty="0"/>
              <a:t>For example, certificate completers rated their learning gains in written and oral communication skills significantly lower than did other groups of completers.</a:t>
            </a:r>
          </a:p>
          <a:p>
            <a:r>
              <a:rPr lang="en-US" dirty="0"/>
              <a:t>Some student learning support activities and services that showed the largest gaps between perceived importance and perceived satisfaction included:</a:t>
            </a:r>
          </a:p>
          <a:p>
            <a:pPr lvl="1"/>
            <a:r>
              <a:rPr lang="en-US" dirty="0"/>
              <a:t>academic advising service quality,</a:t>
            </a:r>
          </a:p>
          <a:p>
            <a:pPr lvl="1"/>
            <a:r>
              <a:rPr lang="en-US" dirty="0"/>
              <a:t>academic advising information accuracy, </a:t>
            </a:r>
          </a:p>
          <a:p>
            <a:pPr lvl="1"/>
            <a:r>
              <a:rPr lang="en-US" dirty="0"/>
              <a:t>career counselling service quality, and </a:t>
            </a:r>
          </a:p>
          <a:p>
            <a:pPr lvl="1"/>
            <a:r>
              <a:rPr lang="en-US" dirty="0"/>
              <a:t>career counselling help with job placement.</a:t>
            </a:r>
          </a:p>
        </p:txBody>
      </p:sp>
      <p:pic>
        <p:nvPicPr>
          <p:cNvPr id="4"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00" y="5784980"/>
            <a:ext cx="951416" cy="91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81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8828"/>
            <a:ext cx="10515600" cy="726184"/>
          </a:xfrm>
        </p:spPr>
        <p:txBody>
          <a:bodyPr/>
          <a:lstStyle/>
          <a:p>
            <a:r>
              <a:rPr lang="en-US" dirty="0"/>
              <a:t>Background</a:t>
            </a:r>
          </a:p>
        </p:txBody>
      </p:sp>
      <p:sp>
        <p:nvSpPr>
          <p:cNvPr id="3" name="Content Placeholder 2"/>
          <p:cNvSpPr>
            <a:spLocks noGrp="1"/>
          </p:cNvSpPr>
          <p:nvPr>
            <p:ph idx="1"/>
          </p:nvPr>
        </p:nvSpPr>
        <p:spPr>
          <a:xfrm>
            <a:off x="838200" y="1252602"/>
            <a:ext cx="10515600" cy="4935255"/>
          </a:xfrm>
        </p:spPr>
        <p:txBody>
          <a:bodyPr>
            <a:normAutofit/>
          </a:bodyPr>
          <a:lstStyle/>
          <a:p>
            <a:r>
              <a:rPr lang="en-US" dirty="0"/>
              <a:t>Survey items were designed around:</a:t>
            </a:r>
          </a:p>
          <a:p>
            <a:pPr lvl="1"/>
            <a:r>
              <a:rPr lang="en-US" dirty="0"/>
              <a:t>Lumina Foundation’s Degree Qualification Profile (DQP)</a:t>
            </a:r>
          </a:p>
          <a:p>
            <a:pPr lvl="1"/>
            <a:r>
              <a:rPr lang="en-US" dirty="0"/>
              <a:t>Texas Higher Education Coordinating Board’s Core Objectives</a:t>
            </a:r>
          </a:p>
          <a:p>
            <a:pPr lvl="1"/>
            <a:r>
              <a:rPr lang="en-US" dirty="0"/>
              <a:t>US Department of Education’s SCANS skills for workforce education</a:t>
            </a:r>
          </a:p>
          <a:p>
            <a:r>
              <a:rPr lang="en-US" dirty="0"/>
              <a:t>The first pilot was conducted by Collin College in 2013 on 2012-2013 program completers with around 9% response rate.</a:t>
            </a:r>
          </a:p>
          <a:p>
            <a:r>
              <a:rPr lang="en-US" dirty="0"/>
              <a:t>Survey instrument included a total of 110 semantic differential type  scaled items.</a:t>
            </a:r>
          </a:p>
          <a:p>
            <a:r>
              <a:rPr lang="en-US" dirty="0"/>
              <a:t>Survey was customized based on the awards earned by completers (i.e., not every student needs to respond to every item).</a:t>
            </a:r>
          </a:p>
          <a:p>
            <a:r>
              <a:rPr lang="en-US" dirty="0"/>
              <a:t>Survey allows individual colleges to do limited customization.</a:t>
            </a:r>
          </a:p>
          <a:p>
            <a:endParaRPr lang="en-US" dirty="0"/>
          </a:p>
          <a:p>
            <a:endParaRPr lang="en-US" dirty="0"/>
          </a:p>
        </p:txBody>
      </p:sp>
      <p:pic>
        <p:nvPicPr>
          <p:cNvPr id="4"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7" y="5738298"/>
            <a:ext cx="1104230" cy="10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24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Next Pilot</a:t>
            </a:r>
          </a:p>
        </p:txBody>
      </p:sp>
      <p:sp>
        <p:nvSpPr>
          <p:cNvPr id="3" name="Content Placeholder 2"/>
          <p:cNvSpPr>
            <a:spLocks noGrp="1"/>
          </p:cNvSpPr>
          <p:nvPr>
            <p:ph idx="1"/>
          </p:nvPr>
        </p:nvSpPr>
        <p:spPr>
          <a:xfrm>
            <a:off x="838200" y="1427967"/>
            <a:ext cx="10515600" cy="4748996"/>
          </a:xfrm>
        </p:spPr>
        <p:txBody>
          <a:bodyPr/>
          <a:lstStyle/>
          <a:p>
            <a:r>
              <a:rPr lang="en-US" dirty="0"/>
              <a:t>Use the reliability comparison table to reduce the length of the survey instrument. All subscales have very high reliability scores. A more concise version of the survey should be tested.</a:t>
            </a:r>
          </a:p>
          <a:p>
            <a:r>
              <a:rPr lang="en-US" dirty="0"/>
              <a:t>Simplify the language of some of the items as some potential respondents expressed frustration with the survey’s language complexity.</a:t>
            </a:r>
          </a:p>
          <a:p>
            <a:r>
              <a:rPr lang="en-US" dirty="0"/>
              <a:t>Simplify the section on the learning support environment (not presented) by asking respondents to identify only additional support areas that they find important.</a:t>
            </a:r>
          </a:p>
          <a:p>
            <a:r>
              <a:rPr lang="en-US" dirty="0"/>
              <a:t>Recruit additional Consortium institutions to participate in further pilot testing and refinement of the questionnaire.</a:t>
            </a:r>
          </a:p>
        </p:txBody>
      </p:sp>
      <p:pic>
        <p:nvPicPr>
          <p:cNvPr id="4" name="m_7111317144851489897Picture 6" descr="cid:image005.png@01D26DC0.0963CE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00" y="5859624"/>
            <a:ext cx="873901" cy="84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58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estion mark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923" y="1920876"/>
            <a:ext cx="3523290" cy="405334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pPr algn="ctr"/>
            <a:r>
              <a:rPr lang="en-US" dirty="0"/>
              <a:t>Questions?</a:t>
            </a:r>
          </a:p>
        </p:txBody>
      </p:sp>
      <p:pic>
        <p:nvPicPr>
          <p:cNvPr id="4"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8" y="5074749"/>
            <a:ext cx="1104230" cy="10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5137" y="5415461"/>
            <a:ext cx="1457325" cy="704850"/>
          </a:xfrm>
          <a:prstGeom prst="rect">
            <a:avLst/>
          </a:prstGeom>
        </p:spPr>
      </p:pic>
    </p:spTree>
    <p:extLst>
      <p:ext uri="{BB962C8B-B14F-4D97-AF65-F5344CB8AC3E}">
        <p14:creationId xmlns:p14="http://schemas.microsoft.com/office/powerpoint/2010/main" val="89714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of the Pilot in 2015</a:t>
            </a:r>
          </a:p>
        </p:txBody>
      </p:sp>
      <p:sp>
        <p:nvSpPr>
          <p:cNvPr id="3" name="Content Placeholder 2"/>
          <p:cNvSpPr>
            <a:spLocks noGrp="1"/>
          </p:cNvSpPr>
          <p:nvPr>
            <p:ph idx="1"/>
          </p:nvPr>
        </p:nvSpPr>
        <p:spPr>
          <a:xfrm>
            <a:off x="838200" y="1825625"/>
            <a:ext cx="10515600" cy="4351338"/>
          </a:xfrm>
        </p:spPr>
        <p:txBody>
          <a:bodyPr>
            <a:normAutofit/>
          </a:bodyPr>
          <a:lstStyle/>
          <a:p>
            <a:r>
              <a:rPr lang="en-US" dirty="0"/>
              <a:t>Total number of items reduced to 91 semantic differential type scale items</a:t>
            </a:r>
          </a:p>
          <a:p>
            <a:r>
              <a:rPr lang="en-US" dirty="0"/>
              <a:t>Online Survey Tool: Qualtrics was selected because it facilitates collaboration and because Collin College, the North Texas Community College Consortium staff, and several other Consortium institutions have access to it.</a:t>
            </a:r>
          </a:p>
          <a:p>
            <a:r>
              <a:rPr lang="en-US" dirty="0"/>
              <a:t>Survey items were updated based on Lumina Foundation’s </a:t>
            </a:r>
            <a:r>
              <a:rPr lang="en-US" i="1" dirty="0">
                <a:solidFill>
                  <a:srgbClr val="FF0000"/>
                </a:solidFill>
              </a:rPr>
              <a:t>New</a:t>
            </a:r>
            <a:r>
              <a:rPr lang="en-US" dirty="0"/>
              <a:t> Degree Qualification Profile (DQP2)</a:t>
            </a:r>
          </a:p>
          <a:p>
            <a:endParaRPr lang="en-US" dirty="0"/>
          </a:p>
          <a:p>
            <a:endParaRPr lang="en-US" dirty="0"/>
          </a:p>
          <a:p>
            <a:endParaRPr lang="en-US" dirty="0"/>
          </a:p>
          <a:p>
            <a:endParaRPr lang="en-US" dirty="0"/>
          </a:p>
        </p:txBody>
      </p:sp>
      <p:pic>
        <p:nvPicPr>
          <p:cNvPr id="4"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00" y="5637826"/>
            <a:ext cx="1104230" cy="10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86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 Survey Design</a:t>
            </a:r>
          </a:p>
        </p:txBody>
      </p:sp>
      <p:sp>
        <p:nvSpPr>
          <p:cNvPr id="4" name="Content Placeholder 3"/>
          <p:cNvSpPr>
            <a:spLocks noGrp="1"/>
          </p:cNvSpPr>
          <p:nvPr>
            <p:ph sz="half" idx="1"/>
          </p:nvPr>
        </p:nvSpPr>
        <p:spPr/>
        <p:txBody>
          <a:bodyPr>
            <a:normAutofit lnSpcReduction="10000"/>
          </a:bodyPr>
          <a:lstStyle/>
          <a:p>
            <a:r>
              <a:rPr lang="en-US" i="1" dirty="0"/>
              <a:t>Lumina Foundation’s DQP</a:t>
            </a:r>
          </a:p>
          <a:p>
            <a:pPr lvl="1"/>
            <a:r>
              <a:rPr lang="en-US" sz="1800" dirty="0"/>
              <a:t>Specialized Knowledge (SK):  4 items</a:t>
            </a:r>
          </a:p>
          <a:p>
            <a:pPr lvl="1"/>
            <a:r>
              <a:rPr lang="en-US" sz="1800" dirty="0"/>
              <a:t>Broad, Integrative Knowledge (BIK):  4 items</a:t>
            </a:r>
          </a:p>
          <a:p>
            <a:pPr lvl="1"/>
            <a:r>
              <a:rPr lang="en-US" sz="1800" dirty="0"/>
              <a:t>Intellectual Skills (IS):  11 items</a:t>
            </a:r>
          </a:p>
          <a:p>
            <a:pPr lvl="1"/>
            <a:r>
              <a:rPr lang="en-US" sz="1800" dirty="0"/>
              <a:t>Applied &amp; Collaborative Learning (ACL):  5 items</a:t>
            </a:r>
          </a:p>
          <a:p>
            <a:pPr lvl="1"/>
            <a:r>
              <a:rPr lang="en-US" sz="1800" dirty="0"/>
              <a:t>Civic and Global Learning (CGL):  4 items</a:t>
            </a:r>
          </a:p>
          <a:p>
            <a:r>
              <a:rPr lang="en-US" i="1" dirty="0"/>
              <a:t>THECB Core Objectives</a:t>
            </a:r>
          </a:p>
          <a:p>
            <a:pPr lvl="1"/>
            <a:r>
              <a:rPr lang="en-US" sz="1800" dirty="0"/>
              <a:t>Communication Skills (CS):  5 items</a:t>
            </a:r>
          </a:p>
          <a:p>
            <a:pPr lvl="1"/>
            <a:r>
              <a:rPr lang="en-US" sz="1800" dirty="0"/>
              <a:t>Critical Thinking Skills (CTS):  2 items</a:t>
            </a:r>
          </a:p>
          <a:p>
            <a:pPr lvl="1"/>
            <a:r>
              <a:rPr lang="en-US" sz="1800" dirty="0"/>
              <a:t>Empirical &amp; Quantitative Skills (EQS):  9 items</a:t>
            </a:r>
          </a:p>
          <a:p>
            <a:pPr lvl="1"/>
            <a:r>
              <a:rPr lang="en-US" sz="1800" dirty="0"/>
              <a:t>Personal Responsibility (PR):  2 items</a:t>
            </a:r>
          </a:p>
          <a:p>
            <a:pPr lvl="1"/>
            <a:r>
              <a:rPr lang="en-US" sz="1800" dirty="0"/>
              <a:t>Social Responsibility (SR):  6 items</a:t>
            </a:r>
          </a:p>
          <a:p>
            <a:pPr lvl="1"/>
            <a:r>
              <a:rPr lang="en-US" sz="1800" dirty="0"/>
              <a:t>Team Work (TW):  4 items</a:t>
            </a:r>
          </a:p>
        </p:txBody>
      </p:sp>
      <p:sp>
        <p:nvSpPr>
          <p:cNvPr id="5" name="Content Placeholder 4"/>
          <p:cNvSpPr>
            <a:spLocks noGrp="1"/>
          </p:cNvSpPr>
          <p:nvPr>
            <p:ph sz="half" idx="2"/>
          </p:nvPr>
        </p:nvSpPr>
        <p:spPr/>
        <p:txBody>
          <a:bodyPr>
            <a:normAutofit lnSpcReduction="10000"/>
          </a:bodyPr>
          <a:lstStyle/>
          <a:p>
            <a:r>
              <a:rPr lang="en-US" i="1" dirty="0"/>
              <a:t>SCANS Workforce Education Outcomes</a:t>
            </a:r>
          </a:p>
          <a:p>
            <a:pPr lvl="1"/>
            <a:r>
              <a:rPr lang="en-US" dirty="0"/>
              <a:t>Foundations:  </a:t>
            </a:r>
          </a:p>
          <a:p>
            <a:pPr lvl="3"/>
            <a:r>
              <a:rPr lang="en-US" dirty="0"/>
              <a:t>Basic Skills (BS):  5 items</a:t>
            </a:r>
          </a:p>
          <a:p>
            <a:pPr lvl="3"/>
            <a:r>
              <a:rPr lang="en-US" dirty="0"/>
              <a:t>Personal Qualities (PQ):  5 items</a:t>
            </a:r>
          </a:p>
          <a:p>
            <a:pPr lvl="3"/>
            <a:r>
              <a:rPr lang="en-US" dirty="0"/>
              <a:t>Thinking Skills (TS):  7 items</a:t>
            </a:r>
          </a:p>
          <a:p>
            <a:pPr lvl="1"/>
            <a:r>
              <a:rPr lang="en-US" dirty="0"/>
              <a:t>Workplace Competencies</a:t>
            </a:r>
          </a:p>
          <a:p>
            <a:pPr lvl="3"/>
            <a:r>
              <a:rPr lang="en-US" dirty="0"/>
              <a:t>Information (INF):  2 items</a:t>
            </a:r>
          </a:p>
          <a:p>
            <a:pPr lvl="3"/>
            <a:r>
              <a:rPr lang="en-US" dirty="0"/>
              <a:t>Interpersonal (INT):  8 items</a:t>
            </a:r>
          </a:p>
          <a:p>
            <a:pPr lvl="3"/>
            <a:r>
              <a:rPr lang="en-US" dirty="0"/>
              <a:t>Resources (R):  3 items</a:t>
            </a:r>
          </a:p>
          <a:p>
            <a:pPr lvl="3"/>
            <a:r>
              <a:rPr lang="en-US" dirty="0"/>
              <a:t>Technology (T):  3 items</a:t>
            </a:r>
          </a:p>
          <a:p>
            <a:r>
              <a:rPr lang="en-US" dirty="0"/>
              <a:t>RIE Subcommittee Item</a:t>
            </a:r>
          </a:p>
          <a:p>
            <a:pPr lvl="1"/>
            <a:r>
              <a:rPr lang="en-US" sz="1800" dirty="0"/>
              <a:t>Overall Workforce Preparation: 1 item</a:t>
            </a:r>
          </a:p>
        </p:txBody>
      </p:sp>
      <p:sp>
        <p:nvSpPr>
          <p:cNvPr id="3" name="Rectangle 2"/>
          <p:cNvSpPr/>
          <p:nvPr/>
        </p:nvSpPr>
        <p:spPr>
          <a:xfrm>
            <a:off x="1252603" y="2693096"/>
            <a:ext cx="3419605" cy="3256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252603" y="4711874"/>
            <a:ext cx="4396635" cy="3235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m_7111317144851489897Picture 6" descr="cid:image005.png@01D26DC0.0963C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00" y="5637826"/>
            <a:ext cx="1104230" cy="10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43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Survey Structure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6925991"/>
              </p:ext>
            </p:extLst>
          </p:nvPr>
        </p:nvGraphicFramePr>
        <p:xfrm>
          <a:off x="382555" y="1362269"/>
          <a:ext cx="11168743" cy="4954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m_7111317144851489897Picture 6" descr="cid:image005.png@01D26DC0.0963CE9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089" y="6083560"/>
            <a:ext cx="680111" cy="65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41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36222" y="0"/>
            <a:ext cx="6358890" cy="6614234"/>
          </a:xfrm>
          <a:prstGeom prst="rect">
            <a:avLst/>
          </a:prstGeom>
        </p:spPr>
      </p:pic>
      <p:pic>
        <p:nvPicPr>
          <p:cNvPr id="6" name="Picture 5"/>
          <p:cNvPicPr>
            <a:picLocks noChangeAspect="1"/>
          </p:cNvPicPr>
          <p:nvPr/>
        </p:nvPicPr>
        <p:blipFill>
          <a:blip r:embed="rId4"/>
          <a:stretch>
            <a:fillRect/>
          </a:stretch>
        </p:blipFill>
        <p:spPr>
          <a:xfrm>
            <a:off x="3902999" y="78803"/>
            <a:ext cx="5530648" cy="6698988"/>
          </a:xfrm>
          <a:prstGeom prst="rect">
            <a:avLst/>
          </a:prstGeom>
        </p:spPr>
      </p:pic>
      <p:pic>
        <p:nvPicPr>
          <p:cNvPr id="7" name="Picture 6"/>
          <p:cNvPicPr>
            <a:picLocks noChangeAspect="1"/>
          </p:cNvPicPr>
          <p:nvPr/>
        </p:nvPicPr>
        <p:blipFill>
          <a:blip r:embed="rId5"/>
          <a:stretch>
            <a:fillRect/>
          </a:stretch>
        </p:blipFill>
        <p:spPr>
          <a:xfrm>
            <a:off x="279845" y="447539"/>
            <a:ext cx="5941009" cy="6472918"/>
          </a:xfrm>
          <a:prstGeom prst="rect">
            <a:avLst/>
          </a:prstGeom>
        </p:spPr>
      </p:pic>
      <p:pic>
        <p:nvPicPr>
          <p:cNvPr id="8" name="Picture 7"/>
          <p:cNvPicPr>
            <a:picLocks noChangeAspect="1"/>
          </p:cNvPicPr>
          <p:nvPr/>
        </p:nvPicPr>
        <p:blipFill>
          <a:blip r:embed="rId6"/>
          <a:stretch>
            <a:fillRect/>
          </a:stretch>
        </p:blipFill>
        <p:spPr>
          <a:xfrm>
            <a:off x="597305" y="1029429"/>
            <a:ext cx="7010400" cy="5457825"/>
          </a:xfrm>
          <a:prstGeom prst="rect">
            <a:avLst/>
          </a:prstGeom>
        </p:spPr>
      </p:pic>
    </p:spTree>
    <p:extLst>
      <p:ext uri="{BB962C8B-B14F-4D97-AF65-F5344CB8AC3E}">
        <p14:creationId xmlns:p14="http://schemas.microsoft.com/office/powerpoint/2010/main" val="334442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5333" y="124692"/>
            <a:ext cx="5319641" cy="5905224"/>
          </a:xfrm>
          <a:prstGeom prst="rect">
            <a:avLst/>
          </a:prstGeom>
        </p:spPr>
      </p:pic>
      <p:pic>
        <p:nvPicPr>
          <p:cNvPr id="5" name="Picture 4"/>
          <p:cNvPicPr>
            <a:picLocks noChangeAspect="1"/>
          </p:cNvPicPr>
          <p:nvPr/>
        </p:nvPicPr>
        <p:blipFill>
          <a:blip r:embed="rId4"/>
          <a:stretch>
            <a:fillRect/>
          </a:stretch>
        </p:blipFill>
        <p:spPr>
          <a:xfrm>
            <a:off x="5877643" y="866308"/>
            <a:ext cx="5477277" cy="4886101"/>
          </a:xfrm>
          <a:prstGeom prst="rect">
            <a:avLst/>
          </a:prstGeom>
        </p:spPr>
      </p:pic>
      <p:pic>
        <p:nvPicPr>
          <p:cNvPr id="6" name="Picture 5"/>
          <p:cNvPicPr>
            <a:picLocks noChangeAspect="1"/>
          </p:cNvPicPr>
          <p:nvPr/>
        </p:nvPicPr>
        <p:blipFill>
          <a:blip r:embed="rId5"/>
          <a:stretch>
            <a:fillRect/>
          </a:stretch>
        </p:blipFill>
        <p:spPr>
          <a:xfrm>
            <a:off x="2515566" y="210799"/>
            <a:ext cx="5755289" cy="5733010"/>
          </a:xfrm>
          <a:prstGeom prst="rect">
            <a:avLst/>
          </a:prstGeom>
        </p:spPr>
      </p:pic>
    </p:spTree>
    <p:extLst>
      <p:ext uri="{BB962C8B-B14F-4D97-AF65-F5344CB8AC3E}">
        <p14:creationId xmlns:p14="http://schemas.microsoft.com/office/powerpoint/2010/main" val="425353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
            </a:r>
            <a:br>
              <a:rPr lang="en-US" sz="4800" dirty="0"/>
            </a:br>
            <a:r>
              <a:rPr lang="en-US" sz="4800" dirty="0"/>
              <a:t/>
            </a:r>
            <a:br>
              <a:rPr lang="en-US" sz="4800" dirty="0"/>
            </a:br>
            <a:r>
              <a:rPr lang="en-US" sz="4800" dirty="0"/>
              <a:t/>
            </a:r>
            <a:br>
              <a:rPr lang="en-US" sz="4800" dirty="0"/>
            </a:br>
            <a:r>
              <a:rPr lang="en-US" sz="4800" dirty="0"/>
              <a:t>Methodology</a:t>
            </a:r>
            <a:br>
              <a:rPr lang="en-US" sz="4800" dirty="0"/>
            </a:br>
            <a:endParaRPr lang="en-US" sz="4800" dirty="0"/>
          </a:p>
        </p:txBody>
      </p:sp>
      <p:graphicFrame>
        <p:nvGraphicFramePr>
          <p:cNvPr id="13" name="Content Placeholder 12"/>
          <p:cNvGraphicFramePr>
            <a:graphicFrameLocks noGrp="1"/>
          </p:cNvGraphicFramePr>
          <p:nvPr>
            <p:ph type="pic" idx="1"/>
            <p:extLst>
              <p:ext uri="{D42A27DB-BD31-4B8C-83A1-F6EECF244321}">
                <p14:modId xmlns:p14="http://schemas.microsoft.com/office/powerpoint/2010/main" val="4024476972"/>
              </p:ext>
            </p:extLst>
          </p:nvPr>
        </p:nvGraphicFramePr>
        <p:xfrm>
          <a:off x="6539234" y="457200"/>
          <a:ext cx="4539074" cy="5539055"/>
        </p:xfrm>
        <a:graphic>
          <a:graphicData uri="http://schemas.openxmlformats.org/drawingml/2006/table">
            <a:tbl>
              <a:tblPr firstRow="1" bandRow="1">
                <a:tableStyleId>{69012ECD-51FC-41F1-AA8D-1B2483CD663E}</a:tableStyleId>
              </a:tblPr>
              <a:tblGrid>
                <a:gridCol w="2921610">
                  <a:extLst>
                    <a:ext uri="{9D8B030D-6E8A-4147-A177-3AD203B41FA5}">
                      <a16:colId xmlns:a16="http://schemas.microsoft.com/office/drawing/2014/main" xmlns="" val="488739653"/>
                    </a:ext>
                  </a:extLst>
                </a:gridCol>
                <a:gridCol w="1617464">
                  <a:extLst>
                    <a:ext uri="{9D8B030D-6E8A-4147-A177-3AD203B41FA5}">
                      <a16:colId xmlns:a16="http://schemas.microsoft.com/office/drawing/2014/main" xmlns="" val="1660308983"/>
                    </a:ext>
                  </a:extLst>
                </a:gridCol>
              </a:tblGrid>
              <a:tr h="621811">
                <a:tc>
                  <a:txBody>
                    <a:bodyPr/>
                    <a:lstStyle/>
                    <a:p>
                      <a:r>
                        <a:rPr lang="en-US" sz="1800" dirty="0"/>
                        <a:t>Invitations/Reminders</a:t>
                      </a:r>
                    </a:p>
                  </a:txBody>
                  <a:tcPr marL="64921" marR="64921" marT="39432" marB="39432">
                    <a:solidFill>
                      <a:srgbClr val="002060"/>
                    </a:solidFill>
                  </a:tcPr>
                </a:tc>
                <a:tc>
                  <a:txBody>
                    <a:bodyPr/>
                    <a:lstStyle/>
                    <a:p>
                      <a:pPr algn="r"/>
                      <a:r>
                        <a:rPr lang="en-US" sz="1800" dirty="0"/>
                        <a:t>Timeline</a:t>
                      </a:r>
                      <a:r>
                        <a:rPr lang="en-US" sz="1800" baseline="0" dirty="0"/>
                        <a:t> </a:t>
                      </a:r>
                      <a:endParaRPr lang="en-US" sz="1800" dirty="0"/>
                    </a:p>
                  </a:txBody>
                  <a:tcPr marL="64921" marR="64921" marT="39432" marB="39432">
                    <a:solidFill>
                      <a:srgbClr val="002060"/>
                    </a:solidFill>
                  </a:tcPr>
                </a:tc>
                <a:extLst>
                  <a:ext uri="{0D108BD9-81ED-4DB2-BD59-A6C34878D82A}">
                    <a16:rowId xmlns:a16="http://schemas.microsoft.com/office/drawing/2014/main" xmlns="" val="2966623911"/>
                  </a:ext>
                </a:extLst>
              </a:tr>
              <a:tr h="611488">
                <a:tc>
                  <a:txBody>
                    <a:bodyPr/>
                    <a:lstStyle/>
                    <a:p>
                      <a:pPr algn="l" fontAlgn="b"/>
                      <a:r>
                        <a:rPr lang="en-US" sz="2000" b="0" i="0" u="none" strike="noStrike" dirty="0">
                          <a:solidFill>
                            <a:srgbClr val="000000"/>
                          </a:solidFill>
                          <a:effectLst/>
                          <a:latin typeface="Calibri" panose="020F0502020204030204" pitchFamily="34" charset="0"/>
                        </a:rPr>
                        <a:t>Invitation </a:t>
                      </a:r>
                    </a:p>
                  </a:txBody>
                  <a:tcPr marL="6762" marR="6762" marT="8215" marB="0" anchor="b"/>
                </a:tc>
                <a:tc>
                  <a:txBody>
                    <a:bodyPr/>
                    <a:lstStyle/>
                    <a:p>
                      <a:pPr algn="r" fontAlgn="b"/>
                      <a:r>
                        <a:rPr lang="en-US" sz="2000" b="0" i="0" u="none" strike="noStrike" dirty="0">
                          <a:solidFill>
                            <a:srgbClr val="000000"/>
                          </a:solidFill>
                          <a:effectLst/>
                          <a:latin typeface="Calibri" panose="020F0502020204030204" pitchFamily="34" charset="0"/>
                        </a:rPr>
                        <a:t>11/23/2015</a:t>
                      </a:r>
                    </a:p>
                  </a:txBody>
                  <a:tcPr marL="6762" marR="6762" marT="8215" marB="0" anchor="b"/>
                </a:tc>
                <a:extLst>
                  <a:ext uri="{0D108BD9-81ED-4DB2-BD59-A6C34878D82A}">
                    <a16:rowId xmlns:a16="http://schemas.microsoft.com/office/drawing/2014/main" xmlns="" val="2915049776"/>
                  </a:ext>
                </a:extLst>
              </a:tr>
              <a:tr h="611488">
                <a:tc>
                  <a:txBody>
                    <a:bodyPr/>
                    <a:lstStyle/>
                    <a:p>
                      <a:pPr algn="l" fontAlgn="b"/>
                      <a:r>
                        <a:rPr lang="en-US" sz="2000" b="0" i="0" u="none" strike="noStrike" dirty="0">
                          <a:solidFill>
                            <a:srgbClr val="000000"/>
                          </a:solidFill>
                          <a:effectLst/>
                          <a:latin typeface="Calibri" panose="020F0502020204030204" pitchFamily="34" charset="0"/>
                        </a:rPr>
                        <a:t>Reminder 1</a:t>
                      </a:r>
                    </a:p>
                  </a:txBody>
                  <a:tcPr marL="6762" marR="6762" marT="8215" marB="0" anchor="b"/>
                </a:tc>
                <a:tc>
                  <a:txBody>
                    <a:bodyPr/>
                    <a:lstStyle/>
                    <a:p>
                      <a:pPr algn="r" fontAlgn="b"/>
                      <a:r>
                        <a:rPr lang="en-US" sz="2000" b="0" i="0" u="none" strike="noStrike" dirty="0">
                          <a:solidFill>
                            <a:srgbClr val="000000"/>
                          </a:solidFill>
                          <a:effectLst/>
                          <a:latin typeface="Calibri" panose="020F0502020204030204" pitchFamily="34" charset="0"/>
                        </a:rPr>
                        <a:t>12/2/2015</a:t>
                      </a:r>
                    </a:p>
                  </a:txBody>
                  <a:tcPr marL="6762" marR="6762" marT="8215" marB="0" anchor="b"/>
                </a:tc>
                <a:extLst>
                  <a:ext uri="{0D108BD9-81ED-4DB2-BD59-A6C34878D82A}">
                    <a16:rowId xmlns:a16="http://schemas.microsoft.com/office/drawing/2014/main" xmlns="" val="551924589"/>
                  </a:ext>
                </a:extLst>
              </a:tr>
              <a:tr h="611488">
                <a:tc>
                  <a:txBody>
                    <a:bodyPr/>
                    <a:lstStyle/>
                    <a:p>
                      <a:pPr algn="l" fontAlgn="b"/>
                      <a:r>
                        <a:rPr lang="en-US" sz="2000" b="0" i="0" u="none" strike="noStrike" dirty="0">
                          <a:solidFill>
                            <a:srgbClr val="000000"/>
                          </a:solidFill>
                          <a:effectLst/>
                          <a:latin typeface="Calibri" panose="020F0502020204030204" pitchFamily="34" charset="0"/>
                        </a:rPr>
                        <a:t>Reminder 2</a:t>
                      </a:r>
                    </a:p>
                  </a:txBody>
                  <a:tcPr marL="6762" marR="6762" marT="8215" marB="0" anchor="b"/>
                </a:tc>
                <a:tc>
                  <a:txBody>
                    <a:bodyPr/>
                    <a:lstStyle/>
                    <a:p>
                      <a:pPr algn="r" fontAlgn="b"/>
                      <a:r>
                        <a:rPr lang="en-US" sz="2000" b="0" i="0" u="none" strike="noStrike" dirty="0">
                          <a:solidFill>
                            <a:srgbClr val="000000"/>
                          </a:solidFill>
                          <a:effectLst/>
                          <a:latin typeface="Calibri" panose="020F0502020204030204" pitchFamily="34" charset="0"/>
                        </a:rPr>
                        <a:t>12/14/2015</a:t>
                      </a:r>
                    </a:p>
                  </a:txBody>
                  <a:tcPr marL="6762" marR="6762" marT="8215" marB="0" anchor="b"/>
                </a:tc>
                <a:extLst>
                  <a:ext uri="{0D108BD9-81ED-4DB2-BD59-A6C34878D82A}">
                    <a16:rowId xmlns:a16="http://schemas.microsoft.com/office/drawing/2014/main" xmlns="" val="296406885"/>
                  </a:ext>
                </a:extLst>
              </a:tr>
              <a:tr h="611488">
                <a:tc>
                  <a:txBody>
                    <a:bodyPr/>
                    <a:lstStyle/>
                    <a:p>
                      <a:pPr algn="l" fontAlgn="b"/>
                      <a:r>
                        <a:rPr lang="en-US" sz="2000" b="0" i="0" u="none" strike="noStrike" dirty="0">
                          <a:solidFill>
                            <a:srgbClr val="000000"/>
                          </a:solidFill>
                          <a:effectLst/>
                          <a:latin typeface="Calibri" panose="020F0502020204030204" pitchFamily="34" charset="0"/>
                        </a:rPr>
                        <a:t>Reminder 3</a:t>
                      </a:r>
                    </a:p>
                  </a:txBody>
                  <a:tcPr marL="6762" marR="6762" marT="8215" marB="0" anchor="b"/>
                </a:tc>
                <a:tc>
                  <a:txBody>
                    <a:bodyPr/>
                    <a:lstStyle/>
                    <a:p>
                      <a:pPr algn="r" fontAlgn="b"/>
                      <a:r>
                        <a:rPr lang="en-US" sz="2000" b="0" i="0" u="none" strike="noStrike" dirty="0">
                          <a:solidFill>
                            <a:srgbClr val="000000"/>
                          </a:solidFill>
                          <a:effectLst/>
                          <a:latin typeface="Calibri" panose="020F0502020204030204" pitchFamily="34" charset="0"/>
                        </a:rPr>
                        <a:t>1/4/2016</a:t>
                      </a:r>
                    </a:p>
                  </a:txBody>
                  <a:tcPr marL="6762" marR="6762" marT="8215" marB="0" anchor="b"/>
                </a:tc>
                <a:extLst>
                  <a:ext uri="{0D108BD9-81ED-4DB2-BD59-A6C34878D82A}">
                    <a16:rowId xmlns:a16="http://schemas.microsoft.com/office/drawing/2014/main" xmlns="" val="3875805908"/>
                  </a:ext>
                </a:extLst>
              </a:tr>
              <a:tr h="611488">
                <a:tc>
                  <a:txBody>
                    <a:bodyPr/>
                    <a:lstStyle/>
                    <a:p>
                      <a:pPr algn="l" fontAlgn="b"/>
                      <a:r>
                        <a:rPr lang="en-US" sz="2000" b="0" i="0" u="none" strike="noStrike" dirty="0">
                          <a:solidFill>
                            <a:srgbClr val="000000"/>
                          </a:solidFill>
                          <a:effectLst/>
                          <a:latin typeface="Calibri" panose="020F0502020204030204" pitchFamily="34" charset="0"/>
                        </a:rPr>
                        <a:t>Reminder 4</a:t>
                      </a:r>
                    </a:p>
                  </a:txBody>
                  <a:tcPr marL="6762" marR="6762" marT="8215" marB="0" anchor="b"/>
                </a:tc>
                <a:tc>
                  <a:txBody>
                    <a:bodyPr/>
                    <a:lstStyle/>
                    <a:p>
                      <a:pPr algn="r" fontAlgn="b"/>
                      <a:r>
                        <a:rPr lang="en-US" sz="2000" b="0" i="0" u="none" strike="noStrike" dirty="0">
                          <a:solidFill>
                            <a:srgbClr val="000000"/>
                          </a:solidFill>
                          <a:effectLst/>
                          <a:latin typeface="Calibri" panose="020F0502020204030204" pitchFamily="34" charset="0"/>
                        </a:rPr>
                        <a:t>1/15/2016</a:t>
                      </a:r>
                    </a:p>
                  </a:txBody>
                  <a:tcPr marL="6762" marR="6762" marT="8215" marB="0" anchor="b"/>
                </a:tc>
                <a:extLst>
                  <a:ext uri="{0D108BD9-81ED-4DB2-BD59-A6C34878D82A}">
                    <a16:rowId xmlns:a16="http://schemas.microsoft.com/office/drawing/2014/main" xmlns="" val="2882117728"/>
                  </a:ext>
                </a:extLst>
              </a:tr>
              <a:tr h="611488">
                <a:tc>
                  <a:txBody>
                    <a:bodyPr/>
                    <a:lstStyle/>
                    <a:p>
                      <a:pPr algn="l" fontAlgn="b"/>
                      <a:r>
                        <a:rPr lang="en-US" sz="2000" b="0" i="0" u="none" strike="noStrike" dirty="0">
                          <a:solidFill>
                            <a:srgbClr val="000000"/>
                          </a:solidFill>
                          <a:effectLst/>
                          <a:latin typeface="Calibri" panose="020F0502020204030204" pitchFamily="34" charset="0"/>
                        </a:rPr>
                        <a:t>Reminder 5</a:t>
                      </a:r>
                    </a:p>
                  </a:txBody>
                  <a:tcPr marL="6762" marR="6762" marT="8215" marB="0" anchor="b"/>
                </a:tc>
                <a:tc>
                  <a:txBody>
                    <a:bodyPr/>
                    <a:lstStyle/>
                    <a:p>
                      <a:pPr algn="r" fontAlgn="b"/>
                      <a:r>
                        <a:rPr lang="en-US" sz="2000" b="0" i="0" u="none" strike="noStrike" dirty="0">
                          <a:solidFill>
                            <a:srgbClr val="000000"/>
                          </a:solidFill>
                          <a:effectLst/>
                          <a:latin typeface="Calibri" panose="020F0502020204030204" pitchFamily="34" charset="0"/>
                        </a:rPr>
                        <a:t>1/26/2016</a:t>
                      </a:r>
                    </a:p>
                  </a:txBody>
                  <a:tcPr marL="6762" marR="6762" marT="8215" marB="0" anchor="b"/>
                </a:tc>
                <a:extLst>
                  <a:ext uri="{0D108BD9-81ED-4DB2-BD59-A6C34878D82A}">
                    <a16:rowId xmlns:a16="http://schemas.microsoft.com/office/drawing/2014/main" xmlns="" val="2241612585"/>
                  </a:ext>
                </a:extLst>
              </a:tr>
              <a:tr h="611488">
                <a:tc>
                  <a:txBody>
                    <a:bodyPr/>
                    <a:lstStyle/>
                    <a:p>
                      <a:pPr algn="l" fontAlgn="b"/>
                      <a:r>
                        <a:rPr lang="en-US" sz="2000" b="0" i="0" u="none" strike="noStrike" dirty="0">
                          <a:solidFill>
                            <a:srgbClr val="000000"/>
                          </a:solidFill>
                          <a:effectLst/>
                          <a:latin typeface="Calibri" panose="020F0502020204030204" pitchFamily="34" charset="0"/>
                        </a:rPr>
                        <a:t>Reminder 6</a:t>
                      </a:r>
                    </a:p>
                  </a:txBody>
                  <a:tcPr marL="6762" marR="6762" marT="8215" marB="0" anchor="b"/>
                </a:tc>
                <a:tc>
                  <a:txBody>
                    <a:bodyPr/>
                    <a:lstStyle/>
                    <a:p>
                      <a:pPr algn="r" fontAlgn="b"/>
                      <a:r>
                        <a:rPr lang="en-US" sz="2000" b="0" i="0" u="none" strike="noStrike" dirty="0">
                          <a:solidFill>
                            <a:srgbClr val="000000"/>
                          </a:solidFill>
                          <a:effectLst/>
                          <a:latin typeface="Calibri" panose="020F0502020204030204" pitchFamily="34" charset="0"/>
                        </a:rPr>
                        <a:t>2/1/2016</a:t>
                      </a:r>
                    </a:p>
                  </a:txBody>
                  <a:tcPr marL="6762" marR="6762" marT="8215" marB="0" anchor="b"/>
                </a:tc>
                <a:extLst>
                  <a:ext uri="{0D108BD9-81ED-4DB2-BD59-A6C34878D82A}">
                    <a16:rowId xmlns:a16="http://schemas.microsoft.com/office/drawing/2014/main" xmlns="" val="4198626219"/>
                  </a:ext>
                </a:extLst>
              </a:tr>
              <a:tr h="636828">
                <a:tc>
                  <a:txBody>
                    <a:bodyPr/>
                    <a:lstStyle/>
                    <a:p>
                      <a:pPr algn="l" fontAlgn="b"/>
                      <a:r>
                        <a:rPr lang="en-US" sz="2000" b="0" i="0" u="none" strike="noStrike" dirty="0">
                          <a:solidFill>
                            <a:srgbClr val="000000"/>
                          </a:solidFill>
                          <a:effectLst/>
                          <a:latin typeface="Calibri" panose="020F0502020204030204" pitchFamily="34" charset="0"/>
                        </a:rPr>
                        <a:t>Survey Closing</a:t>
                      </a:r>
                    </a:p>
                  </a:txBody>
                  <a:tcPr marL="6762" marR="6762" marT="8215" marB="0" anchor="b"/>
                </a:tc>
                <a:tc>
                  <a:txBody>
                    <a:bodyPr/>
                    <a:lstStyle/>
                    <a:p>
                      <a:pPr algn="r" fontAlgn="b"/>
                      <a:r>
                        <a:rPr lang="en-US" sz="2000" b="0" i="0" u="none" strike="noStrike" dirty="0">
                          <a:solidFill>
                            <a:srgbClr val="000000"/>
                          </a:solidFill>
                          <a:effectLst/>
                          <a:latin typeface="Calibri" panose="020F0502020204030204" pitchFamily="34" charset="0"/>
                        </a:rPr>
                        <a:t>2/15/2016</a:t>
                      </a:r>
                    </a:p>
                  </a:txBody>
                  <a:tcPr marL="6762" marR="6762" marT="8215" marB="0" anchor="b"/>
                </a:tc>
                <a:extLst>
                  <a:ext uri="{0D108BD9-81ED-4DB2-BD59-A6C34878D82A}">
                    <a16:rowId xmlns:a16="http://schemas.microsoft.com/office/drawing/2014/main" xmlns="" val="1012427917"/>
                  </a:ext>
                </a:extLst>
              </a:tr>
            </a:tbl>
          </a:graphicData>
        </a:graphic>
      </p:graphicFrame>
      <p:sp>
        <p:nvSpPr>
          <p:cNvPr id="14" name="Text Placeholder 13"/>
          <p:cNvSpPr>
            <a:spLocks noGrp="1"/>
          </p:cNvSpPr>
          <p:nvPr>
            <p:ph type="body" sz="half" idx="2"/>
          </p:nvPr>
        </p:nvSpPr>
        <p:spPr>
          <a:xfrm>
            <a:off x="839788" y="1464906"/>
            <a:ext cx="4917200" cy="4404082"/>
          </a:xfrm>
        </p:spPr>
        <p:txBody>
          <a:bodyPr>
            <a:normAutofit/>
          </a:bodyPr>
          <a:lstStyle/>
          <a:p>
            <a:pPr marL="342900" indent="-342900">
              <a:buFont typeface="Arial" panose="020B0604020202020204" pitchFamily="34" charset="0"/>
              <a:buChar char="•"/>
            </a:pPr>
            <a:r>
              <a:rPr lang="en-US" sz="2400" dirty="0"/>
              <a:t>Total number of 2014-2015 completers = 6,650</a:t>
            </a:r>
          </a:p>
          <a:p>
            <a:pPr marL="342900" indent="-342900">
              <a:buFont typeface="Arial" panose="020B0604020202020204" pitchFamily="34" charset="0"/>
              <a:buChar char="•"/>
            </a:pPr>
            <a:r>
              <a:rPr lang="en-US" sz="2400" dirty="0"/>
              <a:t>Total number of responses after data cleaning = 589</a:t>
            </a:r>
          </a:p>
          <a:p>
            <a:pPr marL="342900" indent="-342900">
              <a:buFont typeface="Arial" panose="020B0604020202020204" pitchFamily="34" charset="0"/>
              <a:buChar char="•"/>
            </a:pPr>
            <a:r>
              <a:rPr lang="en-US" sz="2400" dirty="0"/>
              <a:t>Overall response rate = 9%</a:t>
            </a:r>
          </a:p>
          <a:p>
            <a:pPr marL="342900" indent="-342900">
              <a:buFont typeface="Arial" panose="020B0604020202020204" pitchFamily="34" charset="0"/>
              <a:buChar char="•"/>
            </a:pPr>
            <a:r>
              <a:rPr lang="en-US" sz="2400" dirty="0"/>
              <a:t>Data collection tool: Qualtrics</a:t>
            </a:r>
          </a:p>
          <a:p>
            <a:pPr marL="342900" indent="-342900">
              <a:buFont typeface="Arial" panose="020B0604020202020204" pitchFamily="34" charset="0"/>
              <a:buChar char="•"/>
            </a:pPr>
            <a:r>
              <a:rPr lang="en-US" sz="2400" dirty="0"/>
              <a:t>Data analysis tools: SPSS and Excel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5" name="m_7111317144851489897Picture 6" descr="cid:image005.png@01D26DC0.0963CE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00" y="5637826"/>
            <a:ext cx="1104230" cy="10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68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5309</Words>
  <Application>Microsoft Office PowerPoint</Application>
  <PresentationFormat>Custom</PresentationFormat>
  <Paragraphs>1294</Paragraphs>
  <Slides>31</Slides>
  <Notes>25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What Have Graduates Learned?  A Completer Survey for Community Colleges Results of the 2015 Pilot Survey</vt:lpstr>
      <vt:lpstr>Background</vt:lpstr>
      <vt:lpstr>Background</vt:lpstr>
      <vt:lpstr>Details of the Pilot in 2015</vt:lpstr>
      <vt:lpstr>2015 Survey Design</vt:lpstr>
      <vt:lpstr>Survey Structure</vt:lpstr>
      <vt:lpstr>PowerPoint Presentation</vt:lpstr>
      <vt:lpstr>PowerPoint Presentation</vt:lpstr>
      <vt:lpstr>   Methodology </vt:lpstr>
      <vt:lpstr>Response Rates by Perceptions of Learning Outcomes Sub-sections</vt:lpstr>
      <vt:lpstr>Demographic Comparisons Between Sample and Completer Population </vt:lpstr>
      <vt:lpstr>Demographic Comparisons Between Sample and Completer Population</vt:lpstr>
      <vt:lpstr>Comparisons Between Sample and Completer Population</vt:lpstr>
      <vt:lpstr>Descriptive Analysis</vt:lpstr>
      <vt:lpstr>Sample Table</vt:lpstr>
      <vt:lpstr>Results  </vt:lpstr>
      <vt:lpstr>Differences in Means by Age</vt:lpstr>
      <vt:lpstr>Differences in Means by Gender </vt:lpstr>
      <vt:lpstr>Differences in Means by Ethnicity</vt:lpstr>
      <vt:lpstr>Differences in Means by Race  </vt:lpstr>
      <vt:lpstr>Differences in Means by Highest Award Received</vt:lpstr>
      <vt:lpstr>Differences in Means by Highest Award Completion Year</vt:lpstr>
      <vt:lpstr>Perceptions of Learning Support </vt:lpstr>
      <vt:lpstr>PowerPoint Presentation</vt:lpstr>
      <vt:lpstr>Meta Analysis</vt:lpstr>
      <vt:lpstr>PowerPoint Presentation</vt:lpstr>
      <vt:lpstr>                Exploratory Factor Analysis Results </vt:lpstr>
      <vt:lpstr>Conclusions and Recommendations </vt:lpstr>
      <vt:lpstr>Conclusions and Recommendations </vt:lpstr>
      <vt:lpstr>Recommendations for Next Pilot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2016-10-11T15:06:12Z</dcterms:created>
  <dcterms:modified xsi:type="dcterms:W3CDTF">2017-03-09T17:42:22Z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