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36" r:id="rId2"/>
  </p:sldMasterIdLst>
  <p:sldIdLst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C40"/>
    <a:srgbClr val="FFFF43"/>
    <a:srgbClr val="D46673"/>
    <a:srgbClr val="346392"/>
    <a:srgbClr val="91A9C5"/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700" autoAdjust="0"/>
  </p:normalViewPr>
  <p:slideViewPr>
    <p:cSldViewPr snapToObjects="1">
      <p:cViewPr>
        <p:scale>
          <a:sx n="123" d="100"/>
          <a:sy n="123" d="100"/>
        </p:scale>
        <p:origin x="-128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76" y="381000"/>
            <a:ext cx="7772400" cy="5410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i="0" cap="none" baseline="0">
                <a:ln w="500">
                  <a:noFill/>
                </a:ln>
                <a:solidFill>
                  <a:srgbClr val="00437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Full-time Faculty Recruitment Task Force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33600"/>
            <a:ext cx="7772400" cy="1509712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0" i="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Initial </a:t>
            </a:r>
            <a:r>
              <a:rPr lang="en-US" dirty="0" err="1" smtClean="0"/>
              <a:t>Meetig</a:t>
            </a:r>
            <a:r>
              <a:rPr lang="en-US" dirty="0" smtClean="0"/>
              <a:t> </a:t>
            </a:r>
          </a:p>
        </p:txBody>
      </p:sp>
      <p:sp>
        <p:nvSpPr>
          <p:cNvPr id="7" name="Date Placeholder 29"/>
          <p:cNvSpPr>
            <a:spLocks noGrp="1"/>
          </p:cNvSpPr>
          <p:nvPr>
            <p:ph type="dt" sz="half" idx="2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9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  <a:prstGeom prst="rect">
            <a:avLst/>
          </a:prstGeom>
        </p:spPr>
        <p:txBody>
          <a:bodyPr tIns="0" bIns="0"/>
          <a:lstStyle>
            <a:lvl1pPr algn="r">
              <a:buNone/>
              <a:defRPr sz="1800" b="1" i="0">
                <a:ln w="0">
                  <a:noFill/>
                </a:ln>
                <a:solidFill>
                  <a:srgbClr val="00437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609600"/>
            <a:ext cx="4572000" cy="4572000"/>
          </a:xfrm>
          <a:prstGeom prst="rect">
            <a:avLst/>
          </a:prstGeo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  <a:prstGeom prst="rect">
            <a:avLst/>
          </a:prstGeo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="0" i="0" baseline="0">
                <a:latin typeface="Times New Roman"/>
                <a:cs typeface="Times New Roman"/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561-428F-264D-9EF5-92C25C21C1DF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35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F365-069B-41ED-9089-2944B46B539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DD2-2C0E-4857-9A0E-AD238F47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31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F365-069B-41ED-9089-2944B46B539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DD2-2C0E-4857-9A0E-AD238F47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8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F365-069B-41ED-9089-2944B46B539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DD2-2C0E-4857-9A0E-AD238F47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02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F365-069B-41ED-9089-2944B46B539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DD2-2C0E-4857-9A0E-AD238F47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82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F365-069B-41ED-9089-2944B46B539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DD2-2C0E-4857-9A0E-AD238F47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95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F365-069B-41ED-9089-2944B46B539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DD2-2C0E-4857-9A0E-AD238F47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00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F365-069B-41ED-9089-2944B46B539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DD2-2C0E-4857-9A0E-AD238F47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63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F365-069B-41ED-9089-2944B46B539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DD2-2C0E-4857-9A0E-AD238F47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561-428F-264D-9EF5-92C25C21C1DF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74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F365-069B-41ED-9089-2944B46B539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DD2-2C0E-4857-9A0E-AD238F47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6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F365-069B-41ED-9089-2944B46B539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DD2-2C0E-4857-9A0E-AD238F47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72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F365-069B-41ED-9089-2944B46B539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CDD2-2C0E-4857-9A0E-AD238F47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1978025"/>
            <a:ext cx="8229600" cy="2167128"/>
          </a:xfrm>
          <a:prstGeom prst="rect">
            <a:avLst/>
          </a:prstGeom>
        </p:spPr>
        <p:txBody>
          <a:bodyPr tIns="0" bIns="0" anchor="t"/>
          <a:lstStyle>
            <a:lvl1pPr>
              <a:defRPr sz="5000" b="1" i="0" cap="all" baseline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762000"/>
            <a:ext cx="5105400" cy="1219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1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705600" y="6173787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153400" y="6173787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8"/>
            <a:ext cx="8229600" cy="3611562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buSzPct val="100000"/>
              <a:buFont typeface="Arial"/>
              <a:buChar char="•"/>
              <a:defRPr b="0" i="0">
                <a:latin typeface="Times New Roman"/>
                <a:cs typeface="Times New Roman"/>
              </a:defRPr>
            </a:lvl1pPr>
            <a:lvl2pPr>
              <a:buClr>
                <a:schemeClr val="tx2">
                  <a:lumMod val="50000"/>
                </a:schemeClr>
              </a:buClr>
              <a:buSzPct val="85000"/>
              <a:buFont typeface="Arial"/>
              <a:buChar char="•"/>
              <a:defRPr b="0" i="0">
                <a:latin typeface="Times New Roman"/>
                <a:cs typeface="Times New Roman"/>
              </a:defRPr>
            </a:lvl2pPr>
            <a:lvl3pPr>
              <a:buClr>
                <a:schemeClr val="tx2">
                  <a:lumMod val="50000"/>
                </a:schemeClr>
              </a:buClr>
              <a:buFont typeface="Arial"/>
              <a:buChar char="•"/>
              <a:defRPr b="0" i="0">
                <a:latin typeface="Times New Roman"/>
                <a:cs typeface="Times New Roman"/>
              </a:defRPr>
            </a:lvl3pPr>
            <a:lvl4pPr>
              <a:buClr>
                <a:schemeClr val="tx2">
                  <a:lumMod val="50000"/>
                </a:schemeClr>
              </a:buClr>
              <a:buFont typeface="Arial"/>
              <a:buChar char="•"/>
              <a:defRPr b="0" i="0">
                <a:latin typeface="Times New Roman"/>
                <a:cs typeface="Times New Roman"/>
              </a:defRPr>
            </a:lvl4pPr>
            <a:lvl5pPr>
              <a:buClr>
                <a:schemeClr val="tx2">
                  <a:lumMod val="50000"/>
                </a:schemeClr>
              </a:buClr>
              <a:buFont typeface="Arial"/>
              <a:buChar char="•"/>
              <a:defRPr b="0" i="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/>
          <a:lstStyle>
            <a:lvl1pPr>
              <a:defRPr b="1" i="0">
                <a:ln w="0">
                  <a:noFill/>
                </a:ln>
                <a:solidFill>
                  <a:srgbClr val="00437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2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3743800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buSzPct val="100000"/>
              <a:buFont typeface="Arial"/>
              <a:buChar char="•"/>
              <a:defRPr sz="2800" b="0" i="0">
                <a:latin typeface="Times New Roman"/>
                <a:cs typeface="Times New Roman"/>
              </a:defRPr>
            </a:lvl1pPr>
            <a:lvl2pPr>
              <a:buClr>
                <a:schemeClr val="tx2">
                  <a:lumMod val="50000"/>
                </a:schemeClr>
              </a:buClr>
              <a:buSzPct val="85000"/>
              <a:buFont typeface="Arial"/>
              <a:buChar char="•"/>
              <a:defRPr sz="2400" b="0" i="0">
                <a:latin typeface="Times New Roman"/>
                <a:cs typeface="Times New Roman"/>
              </a:defRPr>
            </a:lvl2pPr>
            <a:lvl3pPr>
              <a:buClr>
                <a:schemeClr val="tx2">
                  <a:lumMod val="50000"/>
                </a:schemeClr>
              </a:buClr>
              <a:buFont typeface="Arial"/>
              <a:buChar char="•"/>
              <a:defRPr sz="2000" b="0" i="0">
                <a:latin typeface="Times New Roman"/>
                <a:cs typeface="Times New Roman"/>
              </a:defRPr>
            </a:lvl3pPr>
            <a:lvl4pPr>
              <a:buClr>
                <a:schemeClr val="tx2">
                  <a:lumMod val="50000"/>
                </a:schemeClr>
              </a:buClr>
              <a:buFont typeface="Arial"/>
              <a:buChar char="•"/>
              <a:defRPr sz="1800" b="0" i="0">
                <a:latin typeface="Times New Roman"/>
                <a:cs typeface="Times New Roman"/>
              </a:defRPr>
            </a:lvl4pPr>
            <a:lvl5pPr>
              <a:buClr>
                <a:schemeClr val="tx2">
                  <a:lumMod val="50000"/>
                </a:schemeClr>
              </a:buClr>
              <a:buFont typeface="Arial"/>
              <a:buChar char="•"/>
              <a:defRPr sz="1800" b="0" i="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3743800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buSzPct val="100000"/>
              <a:buFont typeface="Arial"/>
              <a:buChar char="•"/>
              <a:defRPr sz="2800">
                <a:latin typeface="Times New Roman"/>
                <a:cs typeface="Times New Roman"/>
              </a:defRPr>
            </a:lvl1pPr>
            <a:lvl2pPr>
              <a:buClr>
                <a:schemeClr val="tx2">
                  <a:lumMod val="50000"/>
                </a:schemeClr>
              </a:buClr>
              <a:buSzPct val="85000"/>
              <a:buFont typeface="Arial"/>
              <a:buChar char="•"/>
              <a:defRPr sz="2400">
                <a:latin typeface="Times New Roman"/>
                <a:cs typeface="Times New Roman"/>
              </a:defRPr>
            </a:lvl2pPr>
            <a:lvl3pPr>
              <a:buClr>
                <a:schemeClr val="tx2">
                  <a:lumMod val="50000"/>
                </a:schemeClr>
              </a:buClr>
              <a:buFont typeface="Arial"/>
              <a:buChar char="•"/>
              <a:defRPr sz="2000">
                <a:latin typeface="Times New Roman"/>
                <a:cs typeface="Times New Roman"/>
              </a:defRPr>
            </a:lvl3pPr>
            <a:lvl4pPr>
              <a:buClr>
                <a:schemeClr val="tx2">
                  <a:lumMod val="50000"/>
                </a:schemeClr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4pPr>
            <a:lvl5pPr>
              <a:buClr>
                <a:schemeClr val="tx2">
                  <a:lumMod val="50000"/>
                </a:schemeClr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37576" cy="1524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800" b="1" i="0" cap="none" baseline="0">
                <a:ln w="500">
                  <a:noFill/>
                </a:ln>
                <a:solidFill>
                  <a:srgbClr val="00437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buNone/>
              <a:defRPr sz="2000" b="1" i="0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cs typeface="Arial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buNone/>
              <a:defRPr sz="2000" b="1" i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cs typeface="Arial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276600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buSzPct val="100000"/>
              <a:buFont typeface="Arial"/>
              <a:buChar char="•"/>
              <a:defRPr sz="2200" b="0" i="0">
                <a:latin typeface="Times New Roman"/>
                <a:cs typeface="Times New Roman"/>
              </a:defRPr>
            </a:lvl1pPr>
            <a:lvl2pPr>
              <a:buClr>
                <a:schemeClr val="tx2">
                  <a:lumMod val="50000"/>
                </a:schemeClr>
              </a:buClr>
              <a:buSzPct val="85000"/>
              <a:buFont typeface="Arial"/>
              <a:buChar char="•"/>
              <a:defRPr sz="2000" b="0" i="0">
                <a:latin typeface="Times New Roman"/>
                <a:cs typeface="Times New Roman"/>
              </a:defRPr>
            </a:lvl2pPr>
            <a:lvl3pPr>
              <a:buClr>
                <a:schemeClr val="tx2">
                  <a:lumMod val="50000"/>
                </a:schemeClr>
              </a:buClr>
              <a:buFont typeface="Arial"/>
              <a:buChar char="•"/>
              <a:defRPr sz="1800" b="0" i="0">
                <a:latin typeface="Times New Roman"/>
                <a:cs typeface="Times New Roman"/>
              </a:defRPr>
            </a:lvl3pPr>
            <a:lvl4pPr>
              <a:buClrTx/>
              <a:buFont typeface="Arial"/>
              <a:buChar char="•"/>
              <a:defRPr sz="1600" b="0" i="0">
                <a:latin typeface="Times New Roman"/>
                <a:cs typeface="Times New Roman"/>
              </a:defRPr>
            </a:lvl4pPr>
            <a:lvl5pPr>
              <a:buClr>
                <a:schemeClr val="tx2">
                  <a:lumMod val="50000"/>
                </a:schemeClr>
              </a:buClr>
              <a:buFont typeface="Arial"/>
              <a:buChar char="•"/>
              <a:defRPr sz="1600" b="0" i="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276600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buSzPct val="100000"/>
              <a:buFont typeface="Arial"/>
              <a:buChar char="•"/>
              <a:defRPr sz="2200" b="0" i="0">
                <a:latin typeface="Times New Roman"/>
                <a:cs typeface="Times New Roman"/>
              </a:defRPr>
            </a:lvl1pPr>
            <a:lvl2pPr>
              <a:buClr>
                <a:schemeClr val="tx2">
                  <a:lumMod val="50000"/>
                </a:schemeClr>
              </a:buClr>
              <a:buSzPct val="85000"/>
              <a:buFont typeface="Arial"/>
              <a:buChar char="•"/>
              <a:defRPr sz="2000" b="0" i="0">
                <a:latin typeface="Times New Roman"/>
                <a:cs typeface="Times New Roman"/>
              </a:defRPr>
            </a:lvl2pPr>
            <a:lvl3pPr>
              <a:buClr>
                <a:schemeClr val="tx2">
                  <a:lumMod val="50000"/>
                </a:schemeClr>
              </a:buClr>
              <a:buFont typeface="Arial"/>
              <a:buChar char="•"/>
              <a:defRPr sz="1800" b="0" i="0">
                <a:latin typeface="Times New Roman"/>
                <a:cs typeface="Times New Roman"/>
              </a:defRPr>
            </a:lvl3pPr>
            <a:lvl4pPr>
              <a:buClrTx/>
              <a:buFont typeface="Arial"/>
              <a:buChar char="•"/>
              <a:defRPr sz="1600" b="0" i="0">
                <a:latin typeface="Times New Roman"/>
                <a:cs typeface="Times New Roman"/>
              </a:defRPr>
            </a:lvl4pPr>
            <a:lvl5pPr>
              <a:buClr>
                <a:schemeClr val="tx2">
                  <a:lumMod val="50000"/>
                </a:schemeClr>
              </a:buClr>
              <a:buFont typeface="Arial"/>
              <a:buChar char="•"/>
              <a:defRPr sz="1600" b="0" i="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37576" cy="136245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800" b="1" i="0" cap="none" baseline="0">
                <a:ln w="500">
                  <a:noFill/>
                </a:ln>
                <a:solidFill>
                  <a:srgbClr val="00437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9"/>
          <p:cNvSpPr>
            <a:spLocks noGrp="1"/>
          </p:cNvSpPr>
          <p:nvPr>
            <p:ph type="dt" sz="half" idx="2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11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2376" y="381000"/>
            <a:ext cx="7772400" cy="136245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800" b="1" i="0" cap="none" baseline="0">
                <a:ln w="500">
                  <a:noFill/>
                </a:ln>
                <a:solidFill>
                  <a:srgbClr val="00437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9"/>
          <p:cNvSpPr>
            <a:spLocks noGrp="1"/>
          </p:cNvSpPr>
          <p:nvPr>
            <p:ph type="dt" sz="half" idx="2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4886487"/>
          </a:xfrm>
          <a:prstGeom prst="rect">
            <a:avLst/>
          </a:prstGeo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 b="1" i="0">
                <a:latin typeface="Arial"/>
                <a:cs typeface="Arial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24871"/>
            <a:ext cx="5257800" cy="4895472"/>
          </a:xfrm>
          <a:prstGeom prst="rect">
            <a:avLst/>
          </a:prstGeom>
        </p:spPr>
        <p:txBody>
          <a:bodyPr/>
          <a:lstStyle>
            <a:lvl1pPr algn="l">
              <a:buClr>
                <a:schemeClr val="tx2">
                  <a:lumMod val="50000"/>
                </a:schemeClr>
              </a:buClr>
              <a:buSzPct val="100000"/>
              <a:buFont typeface="Arial"/>
              <a:buChar char="•"/>
              <a:defRPr sz="3000" b="0" i="0">
                <a:latin typeface="Times New Roman"/>
                <a:cs typeface="Times New Roman"/>
              </a:defRPr>
            </a:lvl1pPr>
            <a:lvl2pPr algn="l">
              <a:buClr>
                <a:schemeClr val="tx2">
                  <a:lumMod val="50000"/>
                </a:schemeClr>
              </a:buClr>
              <a:buSzPct val="85000"/>
              <a:buFont typeface="Arial"/>
              <a:buChar char="•"/>
              <a:defRPr sz="2800" b="0" i="0">
                <a:latin typeface="Times New Roman"/>
                <a:cs typeface="Times New Roman"/>
              </a:defRPr>
            </a:lvl2pPr>
            <a:lvl3pPr algn="l">
              <a:buClr>
                <a:schemeClr val="tx2">
                  <a:lumMod val="50000"/>
                </a:schemeClr>
              </a:buClr>
              <a:buFont typeface="Arial"/>
              <a:buChar char="•"/>
              <a:defRPr sz="2400" b="0" i="0">
                <a:latin typeface="Times New Roman"/>
                <a:cs typeface="Times New Roman"/>
              </a:defRPr>
            </a:lvl3pPr>
            <a:lvl4pPr algn="l">
              <a:buClrTx/>
              <a:buFont typeface="Arial"/>
              <a:buChar char="•"/>
              <a:defRPr sz="2000" b="0" i="0">
                <a:latin typeface="Times New Roman"/>
                <a:cs typeface="Times New Roman"/>
              </a:defRPr>
            </a:lvl4pPr>
            <a:lvl5pPr algn="l">
              <a:buClr>
                <a:schemeClr val="tx2">
                  <a:lumMod val="50000"/>
                </a:schemeClr>
              </a:buClr>
              <a:buFont typeface="Arial"/>
              <a:buChar char="•"/>
              <a:defRPr sz="2000" b="0" i="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0525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 i="0" cap="none" baseline="0">
                <a:ln w="500">
                  <a:noFill/>
                </a:ln>
                <a:solidFill>
                  <a:srgbClr val="00437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8" r:id="rId2"/>
    <p:sldLayoutId id="2147483727" r:id="rId3"/>
    <p:sldLayoutId id="2147483728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49" r:id="rId11"/>
    <p:sldLayoutId id="2147483738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ＭＳ Ｐゴシック" pitchFamily="35" charset="-128"/>
          <a:cs typeface="ＭＳ Ｐゴシック" pitchFamily="3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35" charset="2"/>
        <a:buChar char=""/>
        <a:defRPr sz="3000" kern="1200">
          <a:solidFill>
            <a:schemeClr val="tx1"/>
          </a:solidFill>
          <a:latin typeface="+mn-lt"/>
          <a:ea typeface="ＭＳ Ｐゴシック" pitchFamily="35" charset="-128"/>
          <a:cs typeface="ＭＳ Ｐゴシック" pitchFamily="35" charset="-128"/>
        </a:defRPr>
      </a:lvl1pPr>
      <a:lvl2pPr marL="63023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35" charset="2"/>
        <a:buChar char=""/>
        <a:defRPr sz="260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2pPr>
      <a:lvl3pPr marL="922338" indent="-273050" algn="l" rtl="0" eaLnBrk="1" fontAlgn="base" hangingPunct="1">
        <a:spcBef>
          <a:spcPct val="20000"/>
        </a:spcBef>
        <a:spcAft>
          <a:spcPct val="0"/>
        </a:spcAft>
        <a:buClr>
          <a:srgbClr val="FF953E"/>
        </a:buClr>
        <a:buFont typeface="Wingdings 2" pitchFamily="35" charset="2"/>
        <a:buChar char=""/>
        <a:defRPr sz="240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3pPr>
      <a:lvl4pPr marL="1187450" indent="-228600" algn="l" rtl="0" eaLnBrk="1" fontAlgn="base" hangingPunct="1">
        <a:spcBef>
          <a:spcPct val="20000"/>
        </a:spcBef>
        <a:spcAft>
          <a:spcPct val="0"/>
        </a:spcAft>
        <a:buClr>
          <a:srgbClr val="F8BD52"/>
        </a:buClr>
        <a:buFont typeface="Wingdings 2" pitchFamily="35" charset="2"/>
        <a:buChar char=""/>
        <a:defRPr sz="220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4pPr>
      <a:lvl5pPr marL="1425575" indent="-228600" algn="l" rtl="0" eaLnBrk="1" fontAlgn="base" hangingPunct="1">
        <a:spcBef>
          <a:spcPct val="20000"/>
        </a:spcBef>
        <a:spcAft>
          <a:spcPct val="0"/>
        </a:spcAft>
        <a:buClr>
          <a:srgbClr val="46A6BD"/>
        </a:buClr>
        <a:buFont typeface="Wingdings 2" pitchFamily="35" charset="2"/>
        <a:buChar char=""/>
        <a:defRPr sz="200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F365-069B-41ED-9089-2944B46B539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3CDD2-2C0E-4857-9A0E-AD238F47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5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8060" y="2133600"/>
            <a:ext cx="8458200" cy="1676400"/>
          </a:xfrm>
        </p:spPr>
        <p:txBody>
          <a:bodyPr/>
          <a:lstStyle/>
          <a:p>
            <a:r>
              <a:rPr lang="en-US" sz="4400" dirty="0" smtClean="0"/>
              <a:t>Countdown to First Class Day:</a:t>
            </a:r>
            <a:br>
              <a:rPr lang="en-US" sz="4400" dirty="0" smtClean="0"/>
            </a:br>
            <a:r>
              <a:rPr lang="en-US" sz="4400" dirty="0" smtClean="0"/>
              <a:t>The Next Iteration</a:t>
            </a:r>
            <a:endParaRPr lang="en-US" sz="4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5173513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TAIR</a:t>
            </a:r>
            <a:r>
              <a:rPr lang="en-US" sz="1600" b="1" dirty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 </a:t>
            </a:r>
            <a:r>
              <a:rPr lang="en-US" sz="16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2017</a:t>
            </a:r>
            <a:r>
              <a:rPr lang="en-US" sz="1600" dirty="0" smtClean="0"/>
              <a:t> </a:t>
            </a:r>
            <a:endParaRPr lang="en-US" sz="1600" dirty="0"/>
          </a:p>
          <a:p>
            <a:pPr algn="ctr"/>
            <a:r>
              <a:rPr lang="en-US" sz="16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Clear Lake, Texas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64386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Enrollment Reporting System (ERS)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57" y="564496"/>
            <a:ext cx="6809380" cy="61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5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64386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Enrollment Reporting System (ERS)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76" y="685800"/>
            <a:ext cx="7843837" cy="60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70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64386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Enrollment Reporting System (ERS)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599753"/>
            <a:ext cx="8534399" cy="602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62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5049" y="182293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Automation of Section Level Report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14800"/>
            <a:ext cx="8835312" cy="2562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44" y="741667"/>
            <a:ext cx="8829668" cy="3315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049" y="1323620"/>
            <a:ext cx="2852951" cy="1800580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41276" y="16002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latin typeface="Arial"/>
                <a:ea typeface="ＭＳ Ｐゴシック" pitchFamily="35" charset="-128"/>
                <a:cs typeface="Arial"/>
              </a:rPr>
              <a:t>Download the </a:t>
            </a:r>
            <a:r>
              <a:rPr lang="en-US" sz="2000" b="1" dirty="0" err="1" smtClean="0">
                <a:ln w="500">
                  <a:noFill/>
                </a:ln>
                <a:solidFill>
                  <a:srgbClr val="004376"/>
                </a:solidFill>
                <a:latin typeface="Arial"/>
                <a:ea typeface="ＭＳ Ｐゴシック" pitchFamily="35" charset="-128"/>
                <a:cs typeface="Arial"/>
              </a:rPr>
              <a:t>tableeditor</a:t>
            </a:r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latin typeface="Arial"/>
                <a:ea typeface="ＭＳ Ｐゴシック" pitchFamily="35" charset="-128"/>
                <a:cs typeface="Arial"/>
              </a:rPr>
              <a:t> </a:t>
            </a:r>
            <a:r>
              <a:rPr lang="en-US" sz="2000" b="1" dirty="0" err="1" smtClean="0">
                <a:ln w="500">
                  <a:noFill/>
                </a:ln>
                <a:solidFill>
                  <a:srgbClr val="004376"/>
                </a:solidFill>
                <a:latin typeface="Arial"/>
                <a:ea typeface="ＭＳ Ｐゴシック" pitchFamily="35" charset="-128"/>
                <a:cs typeface="Arial"/>
              </a:rPr>
              <a:t>tagset</a:t>
            </a:r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latin typeface="Arial"/>
                <a:ea typeface="ＭＳ Ｐゴシック" pitchFamily="35" charset="-128"/>
                <a:cs typeface="Arial"/>
              </a:rPr>
              <a:t> here: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>
              <a:ln w="500">
                <a:noFill/>
              </a:ln>
              <a:solidFill>
                <a:srgbClr val="004376"/>
              </a:solidFill>
              <a:latin typeface="Arial"/>
              <a:ea typeface="ＭＳ Ｐゴシック" pitchFamily="35" charset="-128"/>
              <a:cs typeface="Arial"/>
            </a:endParaRPr>
          </a:p>
          <a:p>
            <a:r>
              <a:rPr lang="en-US" sz="1600" b="1" dirty="0">
                <a:ln w="500">
                  <a:noFill/>
                </a:ln>
                <a:solidFill>
                  <a:srgbClr val="004376"/>
                </a:solidFill>
                <a:latin typeface="Arial"/>
                <a:ea typeface="ＭＳ Ｐゴシック" pitchFamily="35" charset="-128"/>
                <a:cs typeface="Arial"/>
              </a:rPr>
              <a:t>http://support.sas.com/rnd/base/ods/odsmarkup/tableeditor/index.html</a:t>
            </a:r>
            <a:endParaRPr lang="en-US" sz="1600" b="1" dirty="0" smtClean="0">
              <a:ln w="500">
                <a:noFill/>
              </a:ln>
              <a:solidFill>
                <a:srgbClr val="004376"/>
              </a:solidFill>
              <a:latin typeface="Arial"/>
              <a:ea typeface="ＭＳ Ｐゴシック" pitchFamily="35" charset="-128"/>
              <a:cs typeface="Arial"/>
            </a:endParaRP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92045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9754" y="59463"/>
            <a:ext cx="902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Automation of Data Story – Program Level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5" y="700574"/>
            <a:ext cx="4459545" cy="60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535" y="4818051"/>
            <a:ext cx="4509008" cy="1831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602" y="709289"/>
            <a:ext cx="4525941" cy="396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5" y="895795"/>
            <a:ext cx="4283165" cy="19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01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5049" y="182293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Automation of Data Story – Course Level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" y="767068"/>
            <a:ext cx="4305869" cy="5938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761424"/>
            <a:ext cx="4476382" cy="3785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293" y="4722635"/>
            <a:ext cx="5216077" cy="1830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3" y="2819401"/>
            <a:ext cx="4114800" cy="1600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3" y="4722635"/>
            <a:ext cx="2093247" cy="3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0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2480"/>
            <a:ext cx="8305800" cy="20723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5049" y="182293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Automation of Dean Level Report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774808"/>
            <a:ext cx="5867400" cy="3894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029" y="2254906"/>
            <a:ext cx="6066682" cy="24442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066800" y="37338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96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554294"/>
            <a:ext cx="8837570" cy="62630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1" y="31074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Putting It All Together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3700957"/>
            <a:ext cx="5333999" cy="204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880760"/>
            <a:ext cx="8762999" cy="239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49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304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Return on Investment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7531" y="1295400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Number of DOCs: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</a:p>
          <a:p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Approximate # of Hours Spent per Day per DOC:  2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hrs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Days per Semester:  60 days</a:t>
            </a:r>
          </a:p>
          <a:p>
            <a:endParaRPr lang="en-US" sz="1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Semesters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3</a:t>
            </a:r>
          </a:p>
          <a:p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Hours Spent on Reporting by DOCs in 1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yr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x 2 x 60 x 3 = 7,200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Hours Spent by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IR&amp;E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(Maria and Michelle) on Programming and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Development: 212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 Savings in Hours by College Personnel:  7,200-212 = 6,988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FTE Savings in First Year: 6,988/2,080 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(number of working </a:t>
            </a:r>
            <a:r>
              <a:rPr lang="en-US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hrs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1 </a:t>
            </a:r>
            <a:r>
              <a:rPr lang="en-US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yr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3.4 FTE</a:t>
            </a:r>
          </a:p>
          <a:p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On-going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Savings in Subsequent Years: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*7,194/2,080 </a:t>
            </a: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(number of working </a:t>
            </a:r>
            <a:r>
              <a:rPr lang="en-US" sz="14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hrs</a:t>
            </a: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1 </a:t>
            </a:r>
            <a:r>
              <a:rPr lang="en-US" sz="14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yr</a:t>
            </a: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3.5 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FTE</a:t>
            </a:r>
          </a:p>
          <a:p>
            <a:endParaRPr lang="en-US" sz="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*Estimated total number of hours for updates and maintenance by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IR&amp;E 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future years:  6 </a:t>
            </a:r>
            <a:r>
              <a:rPr lang="en-US" sz="1400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hrs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year</a:t>
            </a:r>
            <a:endParaRPr lang="en-US" sz="14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2214265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Questions?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001973" y="4296236"/>
            <a:ext cx="7315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George González, e-mail: george.gonzalez@sjcd.edu</a:t>
            </a:r>
          </a:p>
          <a:p>
            <a:pPr algn="ctr"/>
            <a:endParaRPr lang="en-US" sz="900" b="1" dirty="0">
              <a:ln w="500">
                <a:noFill/>
              </a:ln>
              <a:solidFill>
                <a:srgbClr val="004376"/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Arial"/>
              <a:ea typeface="ＭＳ Ｐゴシック" pitchFamily="35" charset="-128"/>
              <a:cs typeface="Arial"/>
            </a:endParaRPr>
          </a:p>
          <a:p>
            <a:pPr algn="ctr"/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Michelle Callaway, e-mail: michelle.callaway@sjcd.edu</a:t>
            </a:r>
          </a:p>
          <a:p>
            <a:pPr algn="ctr"/>
            <a:endParaRPr lang="en-US" sz="800" b="1" dirty="0" smtClean="0">
              <a:ln w="500">
                <a:noFill/>
              </a:ln>
              <a:solidFill>
                <a:srgbClr val="004376"/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Arial"/>
              <a:ea typeface="ＭＳ Ｐゴシック" pitchFamily="35" charset="-128"/>
              <a:cs typeface="Arial"/>
            </a:endParaRPr>
          </a:p>
          <a:p>
            <a:pPr algn="ctr"/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Maria Fargo, e-mail: maria.fargo@sjcd.edu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6965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457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In the Beginning…2008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99188" y="1600200"/>
            <a:ext cx="81876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On a daily basis, the San Jacinto College administration needed a year-to-year comparison of enrollment and contact </a:t>
            </a:r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hours</a:t>
            </a:r>
          </a:p>
          <a:p>
            <a:endParaRPr lang="en-US" sz="2000" b="1" dirty="0" smtClean="0">
              <a:ln w="500">
                <a:noFill/>
              </a:ln>
              <a:solidFill>
                <a:srgbClr val="004376"/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Arial"/>
              <a:ea typeface="ＭＳ Ｐゴシック" pitchFamily="35" charset="-128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The </a:t>
            </a:r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IR&amp;E </a:t>
            </a:r>
            <a:r>
              <a:rPr lang="en-US" sz="2000" b="1" dirty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office created a user-friendly template in Excel that was copied into an e-mail (and still had to be </a:t>
            </a:r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“tweaked” </a:t>
            </a:r>
            <a:r>
              <a:rPr lang="en-US" sz="2000" b="1" dirty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before it was sent</a:t>
            </a:r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)</a:t>
            </a:r>
          </a:p>
          <a:p>
            <a:endParaRPr lang="en-US" sz="2000" b="1" dirty="0" smtClean="0">
              <a:ln w="500">
                <a:noFill/>
              </a:ln>
              <a:solidFill>
                <a:srgbClr val="004376"/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Arial"/>
              <a:ea typeface="ＭＳ Ｐゴシック" pitchFamily="35" charset="-128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After 3 years of manual labor, a significant improvement was made in the </a:t>
            </a:r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process</a:t>
            </a:r>
          </a:p>
          <a:p>
            <a:endParaRPr lang="en-US" sz="2000" b="1" dirty="0" smtClean="0">
              <a:ln w="500">
                <a:noFill/>
              </a:ln>
              <a:solidFill>
                <a:srgbClr val="004376"/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Arial"/>
              <a:ea typeface="ＭＳ Ｐゴシック" pitchFamily="35" charset="-128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We wanted  the report to be completely </a:t>
            </a:r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“hands-free”, so we automated the report to come directly out of SAS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87070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7788" y="171004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Enrollment Reporting System (ERS)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59099"/>
            <a:ext cx="7509581" cy="587981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81400" y="762000"/>
            <a:ext cx="1905000" cy="381000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48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64386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Enrollment Reporting System (ERS)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64496"/>
            <a:ext cx="5050435" cy="60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94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www.sanjac.edu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457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Planning Phase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99188" y="1600200"/>
            <a:ext cx="81876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We met with a focus group of Division Operations Coordinators (DOC) to understand the manual processes they were following to create their daily departmental reports</a:t>
            </a:r>
          </a:p>
          <a:p>
            <a:endParaRPr lang="en-US" sz="2000" b="1" dirty="0" smtClean="0">
              <a:ln w="500">
                <a:noFill/>
              </a:ln>
              <a:solidFill>
                <a:srgbClr val="004376"/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Arial"/>
              <a:ea typeface="ＭＳ Ｐゴシック" pitchFamily="35" charset="-128"/>
              <a:cs typeface="Arial"/>
            </a:endParaRPr>
          </a:p>
          <a:p>
            <a:endParaRPr lang="en-US" sz="2000" b="1" dirty="0" smtClean="0">
              <a:ln w="500">
                <a:noFill/>
              </a:ln>
              <a:solidFill>
                <a:srgbClr val="004376"/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Arial"/>
              <a:ea typeface="ＭＳ Ｐゴシック" pitchFamily="35" charset="-128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We created “mock-ups” in Excel to visualize the drill-down levels we would need and how they interconnected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ln w="500">
                <a:noFill/>
              </a:ln>
              <a:solidFill>
                <a:srgbClr val="004376"/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Arial"/>
              <a:ea typeface="ＭＳ Ｐゴシック" pitchFamily="35" charset="-128"/>
              <a:cs typeface="Arial"/>
            </a:endParaRPr>
          </a:p>
          <a:p>
            <a:endParaRPr lang="en-US" sz="2000" b="1" dirty="0" smtClean="0">
              <a:ln w="500">
                <a:noFill/>
              </a:ln>
              <a:solidFill>
                <a:srgbClr val="004376"/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Arial"/>
              <a:ea typeface="ＭＳ Ｐゴシック" pitchFamily="35" charset="-128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Due to the high </a:t>
            </a:r>
            <a:r>
              <a:rPr lang="en-US" sz="2000" b="1" dirty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volume of </a:t>
            </a:r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end-users, the most efficient way to create the SAS output was to use HTML as the output delivery system (ODS)</a:t>
            </a:r>
          </a:p>
          <a:p>
            <a:endParaRPr lang="en-US" sz="2000" b="1" dirty="0" smtClean="0">
              <a:ln w="500">
                <a:noFill/>
              </a:ln>
              <a:solidFill>
                <a:srgbClr val="004376"/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Arial"/>
              <a:ea typeface="ＭＳ Ｐゴシック" pitchFamily="35" charset="-128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32369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64386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Enrollment Reporting System (ERS)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61613"/>
            <a:ext cx="4729162" cy="6260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240" y="1219200"/>
            <a:ext cx="9334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15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64386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Enrollment Reporting System (ERS)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64496"/>
            <a:ext cx="8153400" cy="612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28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64386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Enrollment Reporting System (ERS)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92929"/>
            <a:ext cx="8517340" cy="606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81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ED034-D90E-6843-B614-47C1A282A39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64386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500">
                  <a:noFill/>
                </a:ln>
                <a:solidFill>
                  <a:srgbClr val="004376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ＭＳ Ｐゴシック" pitchFamily="35" charset="-128"/>
                <a:cs typeface="Arial"/>
              </a:rPr>
              <a:t>Enrollment Reporting System (ERS)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67" y="564496"/>
            <a:ext cx="7418633" cy="61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5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CPresentationtemplet08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450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SJCPresentationtemplet08</vt:lpstr>
      <vt:lpstr>Custom Design</vt:lpstr>
      <vt:lpstr>Countdown to First Class Day: The Next Iteration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 Jacinto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Dean Van Handel</dc:creator>
  <cp:lastModifiedBy>Michael J. Albert</cp:lastModifiedBy>
  <cp:revision>202</cp:revision>
  <cp:lastPrinted>2016-06-06T22:30:54Z</cp:lastPrinted>
  <dcterms:created xsi:type="dcterms:W3CDTF">2010-12-07T00:13:05Z</dcterms:created>
  <dcterms:modified xsi:type="dcterms:W3CDTF">2017-03-02T14:30:49Z</dcterms:modified>
</cp:coreProperties>
</file>