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5"/>
  </p:sldMasterIdLst>
  <p:notesMasterIdLst>
    <p:notesMasterId r:id="rId32"/>
  </p:notesMasterIdLst>
  <p:sldIdLst>
    <p:sldId id="294" r:id="rId6"/>
    <p:sldId id="299" r:id="rId7"/>
    <p:sldId id="276" r:id="rId8"/>
    <p:sldId id="291" r:id="rId9"/>
    <p:sldId id="292" r:id="rId10"/>
    <p:sldId id="293" r:id="rId11"/>
    <p:sldId id="278" r:id="rId12"/>
    <p:sldId id="279" r:id="rId13"/>
    <p:sldId id="280" r:id="rId14"/>
    <p:sldId id="281" r:id="rId15"/>
    <p:sldId id="283" r:id="rId16"/>
    <p:sldId id="285" r:id="rId17"/>
    <p:sldId id="259" r:id="rId18"/>
    <p:sldId id="268" r:id="rId19"/>
    <p:sldId id="300" r:id="rId20"/>
    <p:sldId id="286" r:id="rId21"/>
    <p:sldId id="260" r:id="rId22"/>
    <p:sldId id="287" r:id="rId23"/>
    <p:sldId id="289" r:id="rId24"/>
    <p:sldId id="298" r:id="rId25"/>
    <p:sldId id="290" r:id="rId26"/>
    <p:sldId id="297" r:id="rId27"/>
    <p:sldId id="269" r:id="rId28"/>
    <p:sldId id="258" r:id="rId29"/>
    <p:sldId id="295" r:id="rId30"/>
    <p:sldId id="296" r:id="rId3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76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4919" autoAdjust="0"/>
  </p:normalViewPr>
  <p:slideViewPr>
    <p:cSldViewPr>
      <p:cViewPr>
        <p:scale>
          <a:sx n="110" d="100"/>
          <a:sy n="110" d="100"/>
        </p:scale>
        <p:origin x="-1644" y="-48"/>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 Type="http://schemas.openxmlformats.org/officeDocument/2006/relationships/customXml" Target="../customXml/item3.xml"/><Relationship Id="rId21" Type="http://schemas.openxmlformats.org/officeDocument/2006/relationships/slide" Target="slides/slide16.xml"/><Relationship Id="rId34" Type="http://schemas.openxmlformats.org/officeDocument/2006/relationships/viewProps" Target="viewProp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notesMaster" Target="notesMasters/notesMaster1.xml"/><Relationship Id="rId5" Type="http://schemas.openxmlformats.org/officeDocument/2006/relationships/slideMaster" Target="slideMasters/slideMaster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tableStyles" Target="tableStyle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F9D88F2-2F08-0148-A9C6-F8AA49DF232D}" type="datetimeFigureOut">
              <a:rPr lang="en-US" smtClean="0"/>
              <a:t>3/10/2017</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D6D4903-D344-E148-85EF-E14C038ADF6E}" type="slidenum">
              <a:rPr lang="en-US" smtClean="0"/>
              <a:t>‹#›</a:t>
            </a:fld>
            <a:endParaRPr lang="en-US"/>
          </a:p>
        </p:txBody>
      </p:sp>
    </p:spTree>
    <p:extLst>
      <p:ext uri="{BB962C8B-B14F-4D97-AF65-F5344CB8AC3E}">
        <p14:creationId xmlns:p14="http://schemas.microsoft.com/office/powerpoint/2010/main" val="3783294797"/>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8A3A118C-96C7-4DF1-AE49-7B0E3B7ABC66}" type="slidenum">
              <a:rPr lang="en-US" smtClean="0"/>
              <a:pPr>
                <a:defRPr/>
              </a:pPr>
              <a:t>1</a:t>
            </a:fld>
            <a:endParaRPr lang="en-US" dirty="0"/>
          </a:p>
        </p:txBody>
      </p:sp>
    </p:spTree>
    <p:extLst>
      <p:ext uri="{BB962C8B-B14F-4D97-AF65-F5344CB8AC3E}">
        <p14:creationId xmlns:p14="http://schemas.microsoft.com/office/powerpoint/2010/main" val="182824525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D6D4903-D344-E148-85EF-E14C038ADF6E}" type="slidenum">
              <a:rPr lang="en-US" smtClean="0"/>
              <a:t>4</a:t>
            </a:fld>
            <a:endParaRPr lang="en-US"/>
          </a:p>
        </p:txBody>
      </p:sp>
    </p:spTree>
    <p:extLst>
      <p:ext uri="{BB962C8B-B14F-4D97-AF65-F5344CB8AC3E}">
        <p14:creationId xmlns:p14="http://schemas.microsoft.com/office/powerpoint/2010/main" val="11141984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B0A1785-7F85-44C5-BA85-91CB018682DB}" type="slidenum">
              <a:rPr lang="en-US" smtClean="0"/>
              <a:t>6</a:t>
            </a:fld>
            <a:endParaRPr lang="en-US"/>
          </a:p>
        </p:txBody>
      </p:sp>
    </p:spTree>
    <p:extLst>
      <p:ext uri="{BB962C8B-B14F-4D97-AF65-F5344CB8AC3E}">
        <p14:creationId xmlns:p14="http://schemas.microsoft.com/office/powerpoint/2010/main" val="325551283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TSR is a reporting entity; Produce fundable and non-fundable Texas State Reports for the Educational</a:t>
            </a:r>
            <a:r>
              <a:rPr lang="en-US" baseline="0" dirty="0" smtClean="0"/>
              <a:t> Data Center (CBM Reports);</a:t>
            </a:r>
            <a:endParaRPr lang="en-US" dirty="0" smtClean="0"/>
          </a:p>
          <a:p>
            <a:r>
              <a:rPr lang="en-US" dirty="0" smtClean="0"/>
              <a:t>Communicate data problems with campuses - Communicate THECB policy changes to campuses</a:t>
            </a:r>
            <a:endParaRPr lang="en-US" dirty="0"/>
          </a:p>
        </p:txBody>
      </p:sp>
      <p:sp>
        <p:nvSpPr>
          <p:cNvPr id="4" name="Slide Number Placeholder 3"/>
          <p:cNvSpPr>
            <a:spLocks noGrp="1"/>
          </p:cNvSpPr>
          <p:nvPr>
            <p:ph type="sldNum" sz="quarter" idx="10"/>
          </p:nvPr>
        </p:nvSpPr>
        <p:spPr/>
        <p:txBody>
          <a:bodyPr/>
          <a:lstStyle/>
          <a:p>
            <a:fld id="{0D6D4903-D344-E148-85EF-E14C038ADF6E}" type="slidenum">
              <a:rPr lang="en-US" smtClean="0"/>
              <a:t>9</a:t>
            </a:fld>
            <a:endParaRPr lang="en-US"/>
          </a:p>
        </p:txBody>
      </p:sp>
    </p:spTree>
    <p:extLst>
      <p:ext uri="{BB962C8B-B14F-4D97-AF65-F5344CB8AC3E}">
        <p14:creationId xmlns:p14="http://schemas.microsoft.com/office/powerpoint/2010/main" val="207684333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Move</a:t>
            </a:r>
            <a:r>
              <a:rPr lang="en-US" baseline="0" dirty="0" smtClean="0"/>
              <a:t> forward – transition of the office to Interactive Reporting and Self Service</a:t>
            </a:r>
          </a:p>
          <a:p>
            <a:r>
              <a:rPr lang="en-US" baseline="0" dirty="0" smtClean="0"/>
              <a:t>Current Reports – Actually were in the process of doing this with previously created static reports</a:t>
            </a:r>
          </a:p>
          <a:p>
            <a:r>
              <a:rPr lang="en-US" baseline="0" dirty="0" smtClean="0"/>
              <a:t>Customers – Easily Accessible data for decision making</a:t>
            </a:r>
            <a:endParaRPr lang="en-US" dirty="0"/>
          </a:p>
        </p:txBody>
      </p:sp>
      <p:sp>
        <p:nvSpPr>
          <p:cNvPr id="4" name="Slide Number Placeholder 3"/>
          <p:cNvSpPr>
            <a:spLocks noGrp="1"/>
          </p:cNvSpPr>
          <p:nvPr>
            <p:ph type="sldNum" sz="quarter" idx="10"/>
          </p:nvPr>
        </p:nvSpPr>
        <p:spPr/>
        <p:txBody>
          <a:bodyPr/>
          <a:lstStyle/>
          <a:p>
            <a:fld id="{0D6D4903-D344-E148-85EF-E14C038ADF6E}" type="slidenum">
              <a:rPr lang="en-US" smtClean="0"/>
              <a:t>13</a:t>
            </a:fld>
            <a:endParaRPr lang="en-US"/>
          </a:p>
        </p:txBody>
      </p:sp>
    </p:spTree>
    <p:extLst>
      <p:ext uri="{BB962C8B-B14F-4D97-AF65-F5344CB8AC3E}">
        <p14:creationId xmlns:p14="http://schemas.microsoft.com/office/powerpoint/2010/main" val="41461311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SSRS</a:t>
            </a:r>
            <a:r>
              <a:rPr lang="en-US" baseline="0" dirty="0" smtClean="0"/>
              <a:t> – SQL Server Reporting Services</a:t>
            </a:r>
          </a:p>
          <a:p>
            <a:r>
              <a:rPr lang="en-US" sz="1200" b="0" i="0" kern="1200" dirty="0" smtClean="0">
                <a:solidFill>
                  <a:schemeClr val="tx1"/>
                </a:solidFill>
                <a:effectLst/>
                <a:latin typeface="+mn-lt"/>
                <a:ea typeface="+mn-ea"/>
                <a:cs typeface="+mn-cs"/>
              </a:rPr>
              <a:t>SQL Server Reporting Services is a solution that customers deploy on their own premises for creating, publishing, and managing reports, then delivering them to the right users in different ways, whether that’s viewing them in web browser, on their mobile device, or as an email in their in-box.</a:t>
            </a:r>
            <a:endParaRPr lang="en-US" dirty="0"/>
          </a:p>
        </p:txBody>
      </p:sp>
      <p:sp>
        <p:nvSpPr>
          <p:cNvPr id="4" name="Slide Number Placeholder 3"/>
          <p:cNvSpPr>
            <a:spLocks noGrp="1"/>
          </p:cNvSpPr>
          <p:nvPr>
            <p:ph type="sldNum" sz="quarter" idx="10"/>
          </p:nvPr>
        </p:nvSpPr>
        <p:spPr/>
        <p:txBody>
          <a:bodyPr/>
          <a:lstStyle/>
          <a:p>
            <a:fld id="{0D6D4903-D344-E148-85EF-E14C038ADF6E}" type="slidenum">
              <a:rPr lang="en-US" smtClean="0"/>
              <a:t>16</a:t>
            </a:fld>
            <a:endParaRPr lang="en-US"/>
          </a:p>
        </p:txBody>
      </p:sp>
    </p:spTree>
    <p:extLst>
      <p:ext uri="{BB962C8B-B14F-4D97-AF65-F5344CB8AC3E}">
        <p14:creationId xmlns:p14="http://schemas.microsoft.com/office/powerpoint/2010/main" val="208853441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D6D4903-D344-E148-85EF-E14C038ADF6E}" type="slidenum">
              <a:rPr lang="en-US" smtClean="0"/>
              <a:t>24</a:t>
            </a:fld>
            <a:endParaRPr lang="en-US"/>
          </a:p>
        </p:txBody>
      </p:sp>
    </p:spTree>
    <p:extLst>
      <p:ext uri="{BB962C8B-B14F-4D97-AF65-F5344CB8AC3E}">
        <p14:creationId xmlns:p14="http://schemas.microsoft.com/office/powerpoint/2010/main" val="82622342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Thank you for attending our session today!!</a:t>
            </a:r>
            <a:endParaRPr lang="en-US" dirty="0"/>
          </a:p>
        </p:txBody>
      </p:sp>
      <p:sp>
        <p:nvSpPr>
          <p:cNvPr id="4" name="Slide Number Placeholder 3"/>
          <p:cNvSpPr>
            <a:spLocks noGrp="1"/>
          </p:cNvSpPr>
          <p:nvPr>
            <p:ph type="sldNum" sz="quarter" idx="10"/>
          </p:nvPr>
        </p:nvSpPr>
        <p:spPr/>
        <p:txBody>
          <a:bodyPr/>
          <a:lstStyle/>
          <a:p>
            <a:pPr>
              <a:defRPr/>
            </a:pPr>
            <a:fld id="{8A3A118C-96C7-4DF1-AE49-7B0E3B7ABC66}" type="slidenum">
              <a:rPr lang="en-US" smtClean="0"/>
              <a:pPr>
                <a:defRPr/>
              </a:pPr>
              <a:t>25</a:t>
            </a:fld>
            <a:endParaRPr lang="en-US" dirty="0"/>
          </a:p>
        </p:txBody>
      </p:sp>
    </p:spTree>
    <p:extLst>
      <p:ext uri="{BB962C8B-B14F-4D97-AF65-F5344CB8AC3E}">
        <p14:creationId xmlns:p14="http://schemas.microsoft.com/office/powerpoint/2010/main" val="183521231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Thank you for attending our session today!!</a:t>
            </a:r>
            <a:endParaRPr lang="en-US" dirty="0"/>
          </a:p>
        </p:txBody>
      </p:sp>
      <p:sp>
        <p:nvSpPr>
          <p:cNvPr id="4" name="Slide Number Placeholder 3"/>
          <p:cNvSpPr>
            <a:spLocks noGrp="1"/>
          </p:cNvSpPr>
          <p:nvPr>
            <p:ph type="sldNum" sz="quarter" idx="10"/>
          </p:nvPr>
        </p:nvSpPr>
        <p:spPr/>
        <p:txBody>
          <a:bodyPr/>
          <a:lstStyle/>
          <a:p>
            <a:pPr>
              <a:defRPr/>
            </a:pPr>
            <a:fld id="{8A3A118C-96C7-4DF1-AE49-7B0E3B7ABC66}" type="slidenum">
              <a:rPr lang="en-US" smtClean="0"/>
              <a:pPr>
                <a:defRPr/>
              </a:pPr>
              <a:t>26</a:t>
            </a:fld>
            <a:endParaRPr lang="en-US" dirty="0"/>
          </a:p>
        </p:txBody>
      </p:sp>
    </p:spTree>
    <p:extLst>
      <p:ext uri="{BB962C8B-B14F-4D97-AF65-F5344CB8AC3E}">
        <p14:creationId xmlns:p14="http://schemas.microsoft.com/office/powerpoint/2010/main" val="135671640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864303" y="432093"/>
            <a:ext cx="4876800" cy="1219200"/>
          </a:xfrm>
          <a:prstGeom prst="rect">
            <a:avLst/>
          </a:prstGeom>
        </p:spPr>
        <p:txBody>
          <a:bodyPr anchor="ctr" anchorCtr="0"/>
          <a:lstStyle>
            <a:lvl1pPr algn="ctr">
              <a:defRPr sz="2400" b="1" i="0">
                <a:solidFill>
                  <a:schemeClr val="bg1"/>
                </a:solidFill>
                <a:latin typeface="Arial"/>
                <a:cs typeface="Arial"/>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1905000"/>
            <a:ext cx="8229600" cy="4221163"/>
          </a:xfrm>
          <a:prstGeom prst="rect">
            <a:avLst/>
          </a:prstGeom>
        </p:spPr>
        <p:txBody>
          <a:bodyPr/>
          <a:lstStyle>
            <a:lvl1pPr>
              <a:defRPr sz="2400" b="1">
                <a:solidFill>
                  <a:srgbClr val="003768"/>
                </a:solidFill>
                <a:latin typeface="Arial"/>
                <a:cs typeface="Arial"/>
              </a:defRPr>
            </a:lvl1pPr>
            <a:lvl2pPr>
              <a:defRPr sz="2000">
                <a:solidFill>
                  <a:srgbClr val="003768"/>
                </a:solidFill>
                <a:latin typeface="Arial"/>
                <a:cs typeface="Arial"/>
              </a:defRPr>
            </a:lvl2pPr>
            <a:lvl3pPr>
              <a:defRPr sz="1800">
                <a:solidFill>
                  <a:srgbClr val="003768"/>
                </a:solidFill>
                <a:latin typeface="Arial"/>
                <a:cs typeface="Arial"/>
              </a:defRPr>
            </a:lvl3pPr>
            <a:lvl4pPr>
              <a:defRPr sz="1600">
                <a:solidFill>
                  <a:srgbClr val="003768"/>
                </a:solidFill>
                <a:latin typeface="Arial"/>
                <a:cs typeface="Arial"/>
              </a:defRPr>
            </a:lvl4pPr>
            <a:lvl5pPr>
              <a:defRPr sz="1600">
                <a:solidFill>
                  <a:srgbClr val="003768"/>
                </a:solidFill>
                <a:latin typeface="Arial"/>
                <a:cs typeface="Aria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4" name="Title 1"/>
          <p:cNvSpPr>
            <a:spLocks noGrp="1"/>
          </p:cNvSpPr>
          <p:nvPr>
            <p:ph type="title"/>
          </p:nvPr>
        </p:nvSpPr>
        <p:spPr>
          <a:xfrm>
            <a:off x="3864303" y="432093"/>
            <a:ext cx="4876800" cy="1219200"/>
          </a:xfrm>
          <a:prstGeom prst="rect">
            <a:avLst/>
          </a:prstGeom>
        </p:spPr>
        <p:txBody>
          <a:bodyPr anchor="ctr" anchorCtr="0"/>
          <a:lstStyle>
            <a:lvl1pPr algn="ctr">
              <a:defRPr sz="2400" b="1" i="0">
                <a:solidFill>
                  <a:schemeClr val="bg1"/>
                </a:solidFill>
                <a:latin typeface="Arial"/>
                <a:cs typeface="Arial"/>
              </a:defRPr>
            </a:lvl1pPr>
          </a:lstStyle>
          <a:p>
            <a:r>
              <a:rPr lang="en-US" dirty="0" smtClean="0"/>
              <a:t>Click to edit Master title style</a:t>
            </a:r>
            <a:endParaRPr lang="en-US" dirty="0"/>
          </a:p>
        </p:txBody>
      </p:sp>
      <p:sp>
        <p:nvSpPr>
          <p:cNvPr id="5" name="Content Placeholder 2"/>
          <p:cNvSpPr>
            <a:spLocks noGrp="1"/>
          </p:cNvSpPr>
          <p:nvPr>
            <p:ph idx="1"/>
          </p:nvPr>
        </p:nvSpPr>
        <p:spPr>
          <a:xfrm>
            <a:off x="457200" y="1905000"/>
            <a:ext cx="8229600" cy="4221163"/>
          </a:xfrm>
          <a:prstGeom prst="rect">
            <a:avLst/>
          </a:prstGeom>
        </p:spPr>
        <p:txBody>
          <a:bodyPr/>
          <a:lstStyle>
            <a:lvl1pPr>
              <a:defRPr sz="2400" b="1">
                <a:solidFill>
                  <a:srgbClr val="003768"/>
                </a:solidFill>
                <a:latin typeface="Arial"/>
                <a:cs typeface="Arial"/>
              </a:defRPr>
            </a:lvl1pPr>
            <a:lvl2pPr>
              <a:defRPr sz="2000">
                <a:solidFill>
                  <a:srgbClr val="003768"/>
                </a:solidFill>
                <a:latin typeface="Arial"/>
                <a:cs typeface="Arial"/>
              </a:defRPr>
            </a:lvl2pPr>
            <a:lvl3pPr>
              <a:defRPr sz="1800">
                <a:solidFill>
                  <a:srgbClr val="003768"/>
                </a:solidFill>
                <a:latin typeface="Arial"/>
                <a:cs typeface="Arial"/>
              </a:defRPr>
            </a:lvl3pPr>
            <a:lvl4pPr>
              <a:defRPr sz="1600">
                <a:solidFill>
                  <a:srgbClr val="003768"/>
                </a:solidFill>
                <a:latin typeface="Arial"/>
                <a:cs typeface="Arial"/>
              </a:defRPr>
            </a:lvl4pPr>
            <a:lvl5pPr>
              <a:defRPr sz="1600">
                <a:solidFill>
                  <a:srgbClr val="003768"/>
                </a:solidFill>
                <a:latin typeface="Arial"/>
                <a:cs typeface="Aria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457200" y="1828800"/>
            <a:ext cx="8229600" cy="1143000"/>
          </a:xfrm>
          <a:prstGeom prst="rect">
            <a:avLst/>
          </a:prstGeom>
        </p:spPr>
        <p:txBody>
          <a:bodyPr vert="horz"/>
          <a:lstStyle/>
          <a:p>
            <a:r>
              <a:rPr lang="en-US" dirty="0" smtClean="0"/>
              <a:t>Click to edit Master title style</a:t>
            </a:r>
            <a:endParaRPr lang="en-US" dirty="0"/>
          </a:p>
        </p:txBody>
      </p:sp>
      <p:sp>
        <p:nvSpPr>
          <p:cNvPr id="3" name="Title 1"/>
          <p:cNvSpPr txBox="1">
            <a:spLocks/>
          </p:cNvSpPr>
          <p:nvPr userDrawn="1"/>
        </p:nvSpPr>
        <p:spPr>
          <a:xfrm>
            <a:off x="3864303" y="432093"/>
            <a:ext cx="4876800" cy="1219200"/>
          </a:xfrm>
          <a:prstGeom prst="rect">
            <a:avLst/>
          </a:prstGeom>
        </p:spPr>
        <p:txBody>
          <a:bodyPr anchor="ctr" anchorCtr="0"/>
          <a:lstStyle>
            <a:lvl1pPr algn="ctr" rtl="0" eaLnBrk="1" fontAlgn="base" hangingPunct="1">
              <a:spcBef>
                <a:spcPct val="0"/>
              </a:spcBef>
              <a:spcAft>
                <a:spcPct val="0"/>
              </a:spcAft>
              <a:defRPr sz="2400" b="1" i="0">
                <a:solidFill>
                  <a:schemeClr val="bg1"/>
                </a:solidFill>
                <a:latin typeface="Arial"/>
                <a:ea typeface="+mj-ea"/>
                <a:cs typeface="Arial"/>
              </a:defRPr>
            </a:lvl1pPr>
            <a:lvl2pPr algn="ctr" rtl="0" eaLnBrk="1" fontAlgn="base" hangingPunct="1">
              <a:spcBef>
                <a:spcPct val="0"/>
              </a:spcBef>
              <a:spcAft>
                <a:spcPct val="0"/>
              </a:spcAft>
              <a:defRPr sz="4400">
                <a:solidFill>
                  <a:schemeClr val="tx2"/>
                </a:solidFill>
                <a:latin typeface="Lucida Grande" charset="0"/>
              </a:defRPr>
            </a:lvl2pPr>
            <a:lvl3pPr algn="ctr" rtl="0" eaLnBrk="1" fontAlgn="base" hangingPunct="1">
              <a:spcBef>
                <a:spcPct val="0"/>
              </a:spcBef>
              <a:spcAft>
                <a:spcPct val="0"/>
              </a:spcAft>
              <a:defRPr sz="4400">
                <a:solidFill>
                  <a:schemeClr val="tx2"/>
                </a:solidFill>
                <a:latin typeface="Lucida Grande" charset="0"/>
              </a:defRPr>
            </a:lvl3pPr>
            <a:lvl4pPr algn="ctr" rtl="0" eaLnBrk="1" fontAlgn="base" hangingPunct="1">
              <a:spcBef>
                <a:spcPct val="0"/>
              </a:spcBef>
              <a:spcAft>
                <a:spcPct val="0"/>
              </a:spcAft>
              <a:defRPr sz="4400">
                <a:solidFill>
                  <a:schemeClr val="tx2"/>
                </a:solidFill>
                <a:latin typeface="Lucida Grande" charset="0"/>
              </a:defRPr>
            </a:lvl4pPr>
            <a:lvl5pPr algn="ctr" rtl="0" eaLnBrk="1" fontAlgn="base" hangingPunct="1">
              <a:spcBef>
                <a:spcPct val="0"/>
              </a:spcBef>
              <a:spcAft>
                <a:spcPct val="0"/>
              </a:spcAft>
              <a:defRPr sz="4400">
                <a:solidFill>
                  <a:schemeClr val="tx2"/>
                </a:solidFill>
                <a:latin typeface="Lucida Grande" charset="0"/>
              </a:defRPr>
            </a:lvl5pPr>
            <a:lvl6pPr marL="457200" algn="ctr" rtl="0" eaLnBrk="1" fontAlgn="base" hangingPunct="1">
              <a:spcBef>
                <a:spcPct val="0"/>
              </a:spcBef>
              <a:spcAft>
                <a:spcPct val="0"/>
              </a:spcAft>
              <a:defRPr sz="4400">
                <a:solidFill>
                  <a:schemeClr val="tx2"/>
                </a:solidFill>
                <a:latin typeface="Lucida Grande" charset="0"/>
              </a:defRPr>
            </a:lvl6pPr>
            <a:lvl7pPr marL="914400" algn="ctr" rtl="0" eaLnBrk="1" fontAlgn="base" hangingPunct="1">
              <a:spcBef>
                <a:spcPct val="0"/>
              </a:spcBef>
              <a:spcAft>
                <a:spcPct val="0"/>
              </a:spcAft>
              <a:defRPr sz="4400">
                <a:solidFill>
                  <a:schemeClr val="tx2"/>
                </a:solidFill>
                <a:latin typeface="Lucida Grande" charset="0"/>
              </a:defRPr>
            </a:lvl7pPr>
            <a:lvl8pPr marL="1371600" algn="ctr" rtl="0" eaLnBrk="1" fontAlgn="base" hangingPunct="1">
              <a:spcBef>
                <a:spcPct val="0"/>
              </a:spcBef>
              <a:spcAft>
                <a:spcPct val="0"/>
              </a:spcAft>
              <a:defRPr sz="4400">
                <a:solidFill>
                  <a:schemeClr val="tx2"/>
                </a:solidFill>
                <a:latin typeface="Lucida Grande" charset="0"/>
              </a:defRPr>
            </a:lvl8pPr>
            <a:lvl9pPr marL="1828800" algn="ctr" rtl="0" eaLnBrk="1" fontAlgn="base" hangingPunct="1">
              <a:spcBef>
                <a:spcPct val="0"/>
              </a:spcBef>
              <a:spcAft>
                <a:spcPct val="0"/>
              </a:spcAft>
              <a:defRPr sz="4400">
                <a:solidFill>
                  <a:schemeClr val="tx2"/>
                </a:solidFill>
                <a:latin typeface="Lucida Grande" charset="0"/>
              </a:defRPr>
            </a:lvl9pPr>
          </a:lstStyle>
          <a:p>
            <a:r>
              <a:rPr lang="en-US" kern="0" smtClean="0"/>
              <a:t>Click to edit Master title style</a:t>
            </a:r>
            <a:endParaRPr lang="en-US" kern="0" dirty="0"/>
          </a:p>
        </p:txBody>
      </p:sp>
    </p:spTree>
    <p:extLst>
      <p:ext uri="{BB962C8B-B14F-4D97-AF65-F5344CB8AC3E}">
        <p14:creationId xmlns:p14="http://schemas.microsoft.com/office/powerpoint/2010/main" val="183359945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828800"/>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3154363"/>
            <a:ext cx="4038600" cy="3322637"/>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3154363"/>
            <a:ext cx="4038600" cy="3322637"/>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itle 1"/>
          <p:cNvSpPr txBox="1">
            <a:spLocks/>
          </p:cNvSpPr>
          <p:nvPr userDrawn="1"/>
        </p:nvSpPr>
        <p:spPr>
          <a:xfrm>
            <a:off x="3864303" y="432093"/>
            <a:ext cx="4876800" cy="1219200"/>
          </a:xfrm>
          <a:prstGeom prst="rect">
            <a:avLst/>
          </a:prstGeom>
        </p:spPr>
        <p:txBody>
          <a:bodyPr anchor="ctr" anchorCtr="0"/>
          <a:lstStyle>
            <a:lvl1pPr algn="ctr" rtl="0" eaLnBrk="1" fontAlgn="base" hangingPunct="1">
              <a:spcBef>
                <a:spcPct val="0"/>
              </a:spcBef>
              <a:spcAft>
                <a:spcPct val="0"/>
              </a:spcAft>
              <a:defRPr sz="2400" b="1" i="0">
                <a:solidFill>
                  <a:schemeClr val="bg1"/>
                </a:solidFill>
                <a:latin typeface="Arial"/>
                <a:ea typeface="+mj-ea"/>
                <a:cs typeface="Arial"/>
              </a:defRPr>
            </a:lvl1pPr>
            <a:lvl2pPr algn="ctr" rtl="0" eaLnBrk="1" fontAlgn="base" hangingPunct="1">
              <a:spcBef>
                <a:spcPct val="0"/>
              </a:spcBef>
              <a:spcAft>
                <a:spcPct val="0"/>
              </a:spcAft>
              <a:defRPr sz="4400">
                <a:solidFill>
                  <a:schemeClr val="tx2"/>
                </a:solidFill>
                <a:latin typeface="Lucida Grande" charset="0"/>
              </a:defRPr>
            </a:lvl2pPr>
            <a:lvl3pPr algn="ctr" rtl="0" eaLnBrk="1" fontAlgn="base" hangingPunct="1">
              <a:spcBef>
                <a:spcPct val="0"/>
              </a:spcBef>
              <a:spcAft>
                <a:spcPct val="0"/>
              </a:spcAft>
              <a:defRPr sz="4400">
                <a:solidFill>
                  <a:schemeClr val="tx2"/>
                </a:solidFill>
                <a:latin typeface="Lucida Grande" charset="0"/>
              </a:defRPr>
            </a:lvl3pPr>
            <a:lvl4pPr algn="ctr" rtl="0" eaLnBrk="1" fontAlgn="base" hangingPunct="1">
              <a:spcBef>
                <a:spcPct val="0"/>
              </a:spcBef>
              <a:spcAft>
                <a:spcPct val="0"/>
              </a:spcAft>
              <a:defRPr sz="4400">
                <a:solidFill>
                  <a:schemeClr val="tx2"/>
                </a:solidFill>
                <a:latin typeface="Lucida Grande" charset="0"/>
              </a:defRPr>
            </a:lvl4pPr>
            <a:lvl5pPr algn="ctr" rtl="0" eaLnBrk="1" fontAlgn="base" hangingPunct="1">
              <a:spcBef>
                <a:spcPct val="0"/>
              </a:spcBef>
              <a:spcAft>
                <a:spcPct val="0"/>
              </a:spcAft>
              <a:defRPr sz="4400">
                <a:solidFill>
                  <a:schemeClr val="tx2"/>
                </a:solidFill>
                <a:latin typeface="Lucida Grande" charset="0"/>
              </a:defRPr>
            </a:lvl5pPr>
            <a:lvl6pPr marL="457200" algn="ctr" rtl="0" eaLnBrk="1" fontAlgn="base" hangingPunct="1">
              <a:spcBef>
                <a:spcPct val="0"/>
              </a:spcBef>
              <a:spcAft>
                <a:spcPct val="0"/>
              </a:spcAft>
              <a:defRPr sz="4400">
                <a:solidFill>
                  <a:schemeClr val="tx2"/>
                </a:solidFill>
                <a:latin typeface="Lucida Grande" charset="0"/>
              </a:defRPr>
            </a:lvl6pPr>
            <a:lvl7pPr marL="914400" algn="ctr" rtl="0" eaLnBrk="1" fontAlgn="base" hangingPunct="1">
              <a:spcBef>
                <a:spcPct val="0"/>
              </a:spcBef>
              <a:spcAft>
                <a:spcPct val="0"/>
              </a:spcAft>
              <a:defRPr sz="4400">
                <a:solidFill>
                  <a:schemeClr val="tx2"/>
                </a:solidFill>
                <a:latin typeface="Lucida Grande" charset="0"/>
              </a:defRPr>
            </a:lvl7pPr>
            <a:lvl8pPr marL="1371600" algn="ctr" rtl="0" eaLnBrk="1" fontAlgn="base" hangingPunct="1">
              <a:spcBef>
                <a:spcPct val="0"/>
              </a:spcBef>
              <a:spcAft>
                <a:spcPct val="0"/>
              </a:spcAft>
              <a:defRPr sz="4400">
                <a:solidFill>
                  <a:schemeClr val="tx2"/>
                </a:solidFill>
                <a:latin typeface="Lucida Grande" charset="0"/>
              </a:defRPr>
            </a:lvl8pPr>
            <a:lvl9pPr marL="1828800" algn="ctr" rtl="0" eaLnBrk="1" fontAlgn="base" hangingPunct="1">
              <a:spcBef>
                <a:spcPct val="0"/>
              </a:spcBef>
              <a:spcAft>
                <a:spcPct val="0"/>
              </a:spcAft>
              <a:defRPr sz="4400">
                <a:solidFill>
                  <a:schemeClr val="tx2"/>
                </a:solidFill>
                <a:latin typeface="Lucida Grande" charset="0"/>
              </a:defRPr>
            </a:lvl9pPr>
          </a:lstStyle>
          <a:p>
            <a:r>
              <a:rPr lang="en-US" kern="0" smtClean="0"/>
              <a:t>Click to edit Master title style</a:t>
            </a:r>
            <a:endParaRPr lang="en-US" kern="0"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1828800"/>
            <a:ext cx="8229600" cy="1143000"/>
          </a:xfrm>
          <a:prstGeom prst="rect">
            <a:avLst/>
          </a:prstGeo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2971800"/>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3729037"/>
            <a:ext cx="4040188" cy="2473325"/>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4645025" y="2971800"/>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4645025" y="3729037"/>
            <a:ext cx="4041775" cy="2473325"/>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Title 1"/>
          <p:cNvSpPr txBox="1">
            <a:spLocks/>
          </p:cNvSpPr>
          <p:nvPr userDrawn="1"/>
        </p:nvSpPr>
        <p:spPr>
          <a:xfrm>
            <a:off x="3864303" y="432093"/>
            <a:ext cx="4876800" cy="1219200"/>
          </a:xfrm>
          <a:prstGeom prst="rect">
            <a:avLst/>
          </a:prstGeom>
        </p:spPr>
        <p:txBody>
          <a:bodyPr anchor="ctr" anchorCtr="0"/>
          <a:lstStyle>
            <a:lvl1pPr algn="ctr" rtl="0" eaLnBrk="1" fontAlgn="base" hangingPunct="1">
              <a:spcBef>
                <a:spcPct val="0"/>
              </a:spcBef>
              <a:spcAft>
                <a:spcPct val="0"/>
              </a:spcAft>
              <a:defRPr sz="2400" b="1" i="0">
                <a:solidFill>
                  <a:schemeClr val="bg1"/>
                </a:solidFill>
                <a:latin typeface="Arial"/>
                <a:ea typeface="+mj-ea"/>
                <a:cs typeface="Arial"/>
              </a:defRPr>
            </a:lvl1pPr>
            <a:lvl2pPr algn="ctr" rtl="0" eaLnBrk="1" fontAlgn="base" hangingPunct="1">
              <a:spcBef>
                <a:spcPct val="0"/>
              </a:spcBef>
              <a:spcAft>
                <a:spcPct val="0"/>
              </a:spcAft>
              <a:defRPr sz="4400">
                <a:solidFill>
                  <a:schemeClr val="tx2"/>
                </a:solidFill>
                <a:latin typeface="Lucida Grande" charset="0"/>
              </a:defRPr>
            </a:lvl2pPr>
            <a:lvl3pPr algn="ctr" rtl="0" eaLnBrk="1" fontAlgn="base" hangingPunct="1">
              <a:spcBef>
                <a:spcPct val="0"/>
              </a:spcBef>
              <a:spcAft>
                <a:spcPct val="0"/>
              </a:spcAft>
              <a:defRPr sz="4400">
                <a:solidFill>
                  <a:schemeClr val="tx2"/>
                </a:solidFill>
                <a:latin typeface="Lucida Grande" charset="0"/>
              </a:defRPr>
            </a:lvl3pPr>
            <a:lvl4pPr algn="ctr" rtl="0" eaLnBrk="1" fontAlgn="base" hangingPunct="1">
              <a:spcBef>
                <a:spcPct val="0"/>
              </a:spcBef>
              <a:spcAft>
                <a:spcPct val="0"/>
              </a:spcAft>
              <a:defRPr sz="4400">
                <a:solidFill>
                  <a:schemeClr val="tx2"/>
                </a:solidFill>
                <a:latin typeface="Lucida Grande" charset="0"/>
              </a:defRPr>
            </a:lvl4pPr>
            <a:lvl5pPr algn="ctr" rtl="0" eaLnBrk="1" fontAlgn="base" hangingPunct="1">
              <a:spcBef>
                <a:spcPct val="0"/>
              </a:spcBef>
              <a:spcAft>
                <a:spcPct val="0"/>
              </a:spcAft>
              <a:defRPr sz="4400">
                <a:solidFill>
                  <a:schemeClr val="tx2"/>
                </a:solidFill>
                <a:latin typeface="Lucida Grande" charset="0"/>
              </a:defRPr>
            </a:lvl5pPr>
            <a:lvl6pPr marL="457200" algn="ctr" rtl="0" eaLnBrk="1" fontAlgn="base" hangingPunct="1">
              <a:spcBef>
                <a:spcPct val="0"/>
              </a:spcBef>
              <a:spcAft>
                <a:spcPct val="0"/>
              </a:spcAft>
              <a:defRPr sz="4400">
                <a:solidFill>
                  <a:schemeClr val="tx2"/>
                </a:solidFill>
                <a:latin typeface="Lucida Grande" charset="0"/>
              </a:defRPr>
            </a:lvl6pPr>
            <a:lvl7pPr marL="914400" algn="ctr" rtl="0" eaLnBrk="1" fontAlgn="base" hangingPunct="1">
              <a:spcBef>
                <a:spcPct val="0"/>
              </a:spcBef>
              <a:spcAft>
                <a:spcPct val="0"/>
              </a:spcAft>
              <a:defRPr sz="4400">
                <a:solidFill>
                  <a:schemeClr val="tx2"/>
                </a:solidFill>
                <a:latin typeface="Lucida Grande" charset="0"/>
              </a:defRPr>
            </a:lvl7pPr>
            <a:lvl8pPr marL="1371600" algn="ctr" rtl="0" eaLnBrk="1" fontAlgn="base" hangingPunct="1">
              <a:spcBef>
                <a:spcPct val="0"/>
              </a:spcBef>
              <a:spcAft>
                <a:spcPct val="0"/>
              </a:spcAft>
              <a:defRPr sz="4400">
                <a:solidFill>
                  <a:schemeClr val="tx2"/>
                </a:solidFill>
                <a:latin typeface="Lucida Grande" charset="0"/>
              </a:defRPr>
            </a:lvl8pPr>
            <a:lvl9pPr marL="1828800" algn="ctr" rtl="0" eaLnBrk="1" fontAlgn="base" hangingPunct="1">
              <a:spcBef>
                <a:spcPct val="0"/>
              </a:spcBef>
              <a:spcAft>
                <a:spcPct val="0"/>
              </a:spcAft>
              <a:defRPr sz="4400">
                <a:solidFill>
                  <a:schemeClr val="tx2"/>
                </a:solidFill>
                <a:latin typeface="Lucida Grande" charset="0"/>
              </a:defRPr>
            </a:lvl9pPr>
          </a:lstStyle>
          <a:p>
            <a:r>
              <a:rPr lang="en-US" kern="0" smtClean="0"/>
              <a:t>Click to edit Master title style</a:t>
            </a:r>
            <a:endParaRPr lang="en-US" kern="0"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image" Target="../media/image1.jp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Picture 2" descr="LSCS_Powerpoint_Bkgnd2.jpg"/>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2" name="Picture 1"/>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1143000" y="457200"/>
            <a:ext cx="1752600" cy="1160190"/>
          </a:xfrm>
          <a:prstGeom prst="rect">
            <a:avLst/>
          </a:prstGeom>
        </p:spPr>
      </p:pic>
    </p:spTree>
  </p:cSld>
  <p:clrMap bg1="lt1" tx1="dk1" bg2="lt2" tx2="dk2" accent1="accent1" accent2="accent2" accent3="accent3" accent4="accent4" accent5="accent5" accent6="accent6" hlink="hlink" folHlink="folHlink"/>
  <p:sldLayoutIdLst>
    <p:sldLayoutId id="2147483662" r:id="rId1"/>
    <p:sldLayoutId id="2147483663" r:id="rId2"/>
    <p:sldLayoutId id="2147483666" r:id="rId3"/>
    <p:sldLayoutId id="2147483664" r:id="rId4"/>
    <p:sldLayoutId id="2147483665" r:id="rId5"/>
  </p:sldLayoutIdLst>
  <p:txStyles>
    <p:titleStyle>
      <a:lvl1pPr algn="ctr" rtl="0" eaLnBrk="1" fontAlgn="base" hangingPunct="1">
        <a:spcBef>
          <a:spcPct val="0"/>
        </a:spcBef>
        <a:spcAft>
          <a:spcPct val="0"/>
        </a:spcAft>
        <a:defRPr sz="4400">
          <a:solidFill>
            <a:schemeClr val="tx2"/>
          </a:solidFill>
          <a:latin typeface="+mj-lt"/>
          <a:ea typeface="+mj-ea"/>
          <a:cs typeface="+mj-cs"/>
        </a:defRPr>
      </a:lvl1pPr>
      <a:lvl2pPr algn="ctr" rtl="0" eaLnBrk="1" fontAlgn="base" hangingPunct="1">
        <a:spcBef>
          <a:spcPct val="0"/>
        </a:spcBef>
        <a:spcAft>
          <a:spcPct val="0"/>
        </a:spcAft>
        <a:defRPr sz="4400">
          <a:solidFill>
            <a:schemeClr val="tx2"/>
          </a:solidFill>
          <a:latin typeface="Lucida Grande" charset="0"/>
        </a:defRPr>
      </a:lvl2pPr>
      <a:lvl3pPr algn="ctr" rtl="0" eaLnBrk="1" fontAlgn="base" hangingPunct="1">
        <a:spcBef>
          <a:spcPct val="0"/>
        </a:spcBef>
        <a:spcAft>
          <a:spcPct val="0"/>
        </a:spcAft>
        <a:defRPr sz="4400">
          <a:solidFill>
            <a:schemeClr val="tx2"/>
          </a:solidFill>
          <a:latin typeface="Lucida Grande" charset="0"/>
        </a:defRPr>
      </a:lvl3pPr>
      <a:lvl4pPr algn="ctr" rtl="0" eaLnBrk="1" fontAlgn="base" hangingPunct="1">
        <a:spcBef>
          <a:spcPct val="0"/>
        </a:spcBef>
        <a:spcAft>
          <a:spcPct val="0"/>
        </a:spcAft>
        <a:defRPr sz="4400">
          <a:solidFill>
            <a:schemeClr val="tx2"/>
          </a:solidFill>
          <a:latin typeface="Lucida Grande" charset="0"/>
        </a:defRPr>
      </a:lvl4pPr>
      <a:lvl5pPr algn="ctr" rtl="0" eaLnBrk="1" fontAlgn="base" hangingPunct="1">
        <a:spcBef>
          <a:spcPct val="0"/>
        </a:spcBef>
        <a:spcAft>
          <a:spcPct val="0"/>
        </a:spcAft>
        <a:defRPr sz="4400">
          <a:solidFill>
            <a:schemeClr val="tx2"/>
          </a:solidFill>
          <a:latin typeface="Lucida Grande" charset="0"/>
        </a:defRPr>
      </a:lvl5pPr>
      <a:lvl6pPr marL="457200" algn="ctr" rtl="0" eaLnBrk="1" fontAlgn="base" hangingPunct="1">
        <a:spcBef>
          <a:spcPct val="0"/>
        </a:spcBef>
        <a:spcAft>
          <a:spcPct val="0"/>
        </a:spcAft>
        <a:defRPr sz="4400">
          <a:solidFill>
            <a:schemeClr val="tx2"/>
          </a:solidFill>
          <a:latin typeface="Lucida Grande" charset="0"/>
        </a:defRPr>
      </a:lvl6pPr>
      <a:lvl7pPr marL="914400" algn="ctr" rtl="0" eaLnBrk="1" fontAlgn="base" hangingPunct="1">
        <a:spcBef>
          <a:spcPct val="0"/>
        </a:spcBef>
        <a:spcAft>
          <a:spcPct val="0"/>
        </a:spcAft>
        <a:defRPr sz="4400">
          <a:solidFill>
            <a:schemeClr val="tx2"/>
          </a:solidFill>
          <a:latin typeface="Lucida Grande" charset="0"/>
        </a:defRPr>
      </a:lvl7pPr>
      <a:lvl8pPr marL="1371600" algn="ctr" rtl="0" eaLnBrk="1" fontAlgn="base" hangingPunct="1">
        <a:spcBef>
          <a:spcPct val="0"/>
        </a:spcBef>
        <a:spcAft>
          <a:spcPct val="0"/>
        </a:spcAft>
        <a:defRPr sz="4400">
          <a:solidFill>
            <a:schemeClr val="tx2"/>
          </a:solidFill>
          <a:latin typeface="Lucida Grande" charset="0"/>
        </a:defRPr>
      </a:lvl8pPr>
      <a:lvl9pPr marL="1828800" algn="ctr" rtl="0" eaLnBrk="1" fontAlgn="base" hangingPunct="1">
        <a:spcBef>
          <a:spcPct val="0"/>
        </a:spcBef>
        <a:spcAft>
          <a:spcPct val="0"/>
        </a:spcAft>
        <a:defRPr sz="4400">
          <a:solidFill>
            <a:schemeClr val="tx2"/>
          </a:solidFill>
          <a:latin typeface="Lucida Grande" charset="0"/>
        </a:defRPr>
      </a:lvl9pPr>
    </p:titleStyle>
    <p:body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hyperlink" Target="http://www.sas.com/" TargetMode="Externa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26.gif"/><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1.xml"/><Relationship Id="rId5" Type="http://schemas.openxmlformats.org/officeDocument/2006/relationships/image" Target="../media/image8.jpeg"/><Relationship Id="rId4" Type="http://schemas.openxmlformats.org/officeDocument/2006/relationships/image" Target="../media/image7.jpeg"/></Relationships>
</file>

<file path=ppt/slides/_rels/slide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4.gif"/><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67200" y="685800"/>
            <a:ext cx="4114800" cy="1035464"/>
          </a:xfrm>
        </p:spPr>
        <p:txBody>
          <a:bodyPr/>
          <a:lstStyle/>
          <a:p>
            <a:pPr marL="0" lvl="0" indent="0"/>
            <a:r>
              <a:rPr lang="en-US" sz="3200" b="1" dirty="0" smtClean="0">
                <a:solidFill>
                  <a:schemeClr val="bg1"/>
                </a:solidFill>
              </a:rPr>
              <a:t>State Reporting</a:t>
            </a:r>
            <a:endParaRPr lang="en-US" sz="3200" dirty="0">
              <a:solidFill>
                <a:schemeClr val="bg1"/>
              </a:solidFill>
            </a:endParaRPr>
          </a:p>
        </p:txBody>
      </p:sp>
      <p:sp>
        <p:nvSpPr>
          <p:cNvPr id="4" name="Content Placeholder 3"/>
          <p:cNvSpPr>
            <a:spLocks noGrp="1"/>
          </p:cNvSpPr>
          <p:nvPr>
            <p:ph idx="1"/>
          </p:nvPr>
        </p:nvSpPr>
        <p:spPr>
          <a:xfrm>
            <a:off x="457200" y="2438400"/>
            <a:ext cx="8229600" cy="4525963"/>
          </a:xfrm>
        </p:spPr>
        <p:txBody>
          <a:bodyPr/>
          <a:lstStyle/>
          <a:p>
            <a:pPr marL="0" indent="0" algn="ctr">
              <a:buNone/>
            </a:pPr>
            <a:r>
              <a:rPr lang="en-US" sz="3600" dirty="0"/>
              <a:t>Moving </a:t>
            </a:r>
            <a:r>
              <a:rPr lang="en-US" sz="3600" dirty="0" smtClean="0"/>
              <a:t>State Reporting </a:t>
            </a:r>
            <a:r>
              <a:rPr lang="en-US" sz="3600" dirty="0"/>
              <a:t>into the World of Interactive Dashboards and </a:t>
            </a:r>
            <a:r>
              <a:rPr lang="en-US" sz="3600" dirty="0" smtClean="0"/>
              <a:t>Visualizations</a:t>
            </a:r>
            <a:endParaRPr lang="en-US" sz="3600" dirty="0">
              <a:solidFill>
                <a:srgbClr val="FFFFFF"/>
              </a:solidFill>
              <a:latin typeface="Arial Black"/>
              <a:cs typeface="Arial Black"/>
            </a:endParaRPr>
          </a:p>
          <a:p>
            <a:pPr marL="0" indent="0" algn="ctr">
              <a:buNone/>
            </a:pPr>
            <a:endParaRPr lang="en-US" sz="4400" dirty="0">
              <a:latin typeface="Arial" panose="020B0604020202020204" pitchFamily="34" charset="0"/>
              <a:cs typeface="Arial" panose="020B0604020202020204" pitchFamily="34" charset="0"/>
            </a:endParaRPr>
          </a:p>
          <a:p>
            <a:pPr marL="0" indent="0" algn="ctr">
              <a:buNone/>
            </a:pPr>
            <a:endParaRPr lang="en-US" sz="4400" dirty="0" smtClean="0"/>
          </a:p>
        </p:txBody>
      </p:sp>
      <p:pic>
        <p:nvPicPr>
          <p:cNvPr id="3" name="Picture 2"/>
          <p:cNvPicPr>
            <a:picLocks noChangeAspect="1"/>
          </p:cNvPicPr>
          <p:nvPr/>
        </p:nvPicPr>
        <p:blipFill>
          <a:blip r:embed="rId3"/>
          <a:stretch>
            <a:fillRect/>
          </a:stretch>
        </p:blipFill>
        <p:spPr>
          <a:xfrm>
            <a:off x="3657600" y="4724400"/>
            <a:ext cx="1900576" cy="1624012"/>
          </a:xfrm>
          <a:prstGeom prst="rect">
            <a:avLst/>
          </a:prstGeom>
        </p:spPr>
      </p:pic>
    </p:spTree>
    <p:extLst>
      <p:ext uri="{BB962C8B-B14F-4D97-AF65-F5344CB8AC3E}">
        <p14:creationId xmlns:p14="http://schemas.microsoft.com/office/powerpoint/2010/main" val="128385328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State Reporting Data</a:t>
            </a:r>
            <a:endParaRPr lang="en-US" dirty="0"/>
          </a:p>
        </p:txBody>
      </p:sp>
      <p:sp>
        <p:nvSpPr>
          <p:cNvPr id="3" name="Content Placeholder 2"/>
          <p:cNvSpPr>
            <a:spLocks noGrp="1"/>
          </p:cNvSpPr>
          <p:nvPr>
            <p:ph idx="1"/>
          </p:nvPr>
        </p:nvSpPr>
        <p:spPr/>
        <p:txBody>
          <a:bodyPr/>
          <a:lstStyle/>
          <a:p>
            <a:pPr marL="0" indent="0">
              <a:buNone/>
            </a:pPr>
            <a:r>
              <a:rPr lang="en-US" sz="2800" dirty="0" smtClean="0"/>
              <a:t>State Reporting Data</a:t>
            </a:r>
          </a:p>
          <a:p>
            <a:pPr lvl="1"/>
            <a:r>
              <a:rPr lang="en-US" sz="2400" dirty="0"/>
              <a:t>http://www.txhighereddata.org/</a:t>
            </a:r>
          </a:p>
          <a:p>
            <a:pPr lvl="1"/>
            <a:r>
              <a:rPr lang="en-US" sz="2400" dirty="0" smtClean="0"/>
              <a:t>Higher Education Accountability System</a:t>
            </a:r>
          </a:p>
          <a:p>
            <a:pPr lvl="1"/>
            <a:r>
              <a:rPr lang="en-US" sz="2400" dirty="0" smtClean="0"/>
              <a:t>Higher Education Almanac</a:t>
            </a:r>
          </a:p>
          <a:p>
            <a:pPr lvl="1"/>
            <a:r>
              <a:rPr lang="en-US" sz="2400" dirty="0" smtClean="0"/>
              <a:t>The THECB provides reports on specific topics</a:t>
            </a:r>
          </a:p>
          <a:p>
            <a:pPr lvl="2"/>
            <a:r>
              <a:rPr lang="en-US" sz="2000" dirty="0" smtClean="0"/>
              <a:t>Developmental Ed Data (TSI)</a:t>
            </a:r>
          </a:p>
          <a:p>
            <a:pPr lvl="2"/>
            <a:r>
              <a:rPr lang="en-US" sz="2000" dirty="0" smtClean="0"/>
              <a:t>Dual Credit Data</a:t>
            </a:r>
          </a:p>
          <a:p>
            <a:pPr lvl="2"/>
            <a:r>
              <a:rPr lang="en-US" sz="2000" dirty="0" smtClean="0"/>
              <a:t>Graduation Rates</a:t>
            </a:r>
            <a:endParaRPr lang="en-US" sz="2000" dirty="0"/>
          </a:p>
        </p:txBody>
      </p:sp>
    </p:spTree>
    <p:extLst>
      <p:ext uri="{BB962C8B-B14F-4D97-AF65-F5344CB8AC3E}">
        <p14:creationId xmlns:p14="http://schemas.microsoft.com/office/powerpoint/2010/main" val="34058800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State Reporting Data (examples)</a:t>
            </a:r>
            <a:endParaRPr lang="en-US" dirty="0"/>
          </a:p>
        </p:txBody>
      </p:sp>
      <p:sp>
        <p:nvSpPr>
          <p:cNvPr id="3" name="Content Placeholder 2"/>
          <p:cNvSpPr>
            <a:spLocks noGrp="1"/>
          </p:cNvSpPr>
          <p:nvPr>
            <p:ph idx="1"/>
          </p:nvPr>
        </p:nvSpPr>
        <p:spPr>
          <a:xfrm>
            <a:off x="443642" y="1842608"/>
            <a:ext cx="8229600" cy="457200"/>
          </a:xfrm>
        </p:spPr>
        <p:txBody>
          <a:bodyPr/>
          <a:lstStyle/>
          <a:p>
            <a:r>
              <a:rPr lang="en-US" dirty="0" smtClean="0"/>
              <a:t>Accountability Data</a:t>
            </a:r>
            <a:endParaRPr lang="en-US" dirty="0"/>
          </a:p>
        </p:txBody>
      </p:sp>
      <p:pic>
        <p:nvPicPr>
          <p:cNvPr id="4" name="Picture 3" descr="blue_arc.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858000" y="4876800"/>
            <a:ext cx="1877885" cy="1606725"/>
          </a:xfrm>
          <a:prstGeom prst="rect">
            <a:avLst/>
          </a:prstGeom>
        </p:spPr>
      </p:pic>
      <p:pic>
        <p:nvPicPr>
          <p:cNvPr id="5" name="Picture 4"/>
          <p:cNvPicPr>
            <a:picLocks noChangeAspect="1"/>
          </p:cNvPicPr>
          <p:nvPr/>
        </p:nvPicPr>
        <p:blipFill>
          <a:blip r:embed="rId3"/>
          <a:stretch>
            <a:fillRect/>
          </a:stretch>
        </p:blipFill>
        <p:spPr>
          <a:xfrm>
            <a:off x="381000" y="2299808"/>
            <a:ext cx="8354885" cy="4157706"/>
          </a:xfrm>
          <a:prstGeom prst="rect">
            <a:avLst/>
          </a:prstGeom>
        </p:spPr>
      </p:pic>
    </p:spTree>
    <p:extLst>
      <p:ext uri="{BB962C8B-B14F-4D97-AF65-F5344CB8AC3E}">
        <p14:creationId xmlns:p14="http://schemas.microsoft.com/office/powerpoint/2010/main" val="277984779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State Reporting Data (examples)</a:t>
            </a:r>
            <a:endParaRPr lang="en-US" dirty="0"/>
          </a:p>
        </p:txBody>
      </p:sp>
      <p:sp>
        <p:nvSpPr>
          <p:cNvPr id="3" name="Content Placeholder 2"/>
          <p:cNvSpPr>
            <a:spLocks noGrp="1"/>
          </p:cNvSpPr>
          <p:nvPr>
            <p:ph idx="1"/>
          </p:nvPr>
        </p:nvSpPr>
        <p:spPr/>
        <p:txBody>
          <a:bodyPr/>
          <a:lstStyle/>
          <a:p>
            <a:r>
              <a:rPr lang="en-US" dirty="0" smtClean="0"/>
              <a:t>Development Education Data</a:t>
            </a:r>
            <a:endParaRPr lang="en-US" dirty="0"/>
          </a:p>
        </p:txBody>
      </p:sp>
      <p:pic>
        <p:nvPicPr>
          <p:cNvPr id="5" name="Picture 4"/>
          <p:cNvPicPr>
            <a:picLocks noChangeAspect="1"/>
          </p:cNvPicPr>
          <p:nvPr/>
        </p:nvPicPr>
        <p:blipFill>
          <a:blip r:embed="rId2"/>
          <a:stretch>
            <a:fillRect/>
          </a:stretch>
        </p:blipFill>
        <p:spPr>
          <a:xfrm>
            <a:off x="1219200" y="2362201"/>
            <a:ext cx="6459410" cy="4017670"/>
          </a:xfrm>
          <a:prstGeom prst="rect">
            <a:avLst/>
          </a:prstGeom>
        </p:spPr>
      </p:pic>
    </p:spTree>
    <p:extLst>
      <p:ext uri="{BB962C8B-B14F-4D97-AF65-F5344CB8AC3E}">
        <p14:creationId xmlns:p14="http://schemas.microsoft.com/office/powerpoint/2010/main" val="311953345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State Reporting Data</a:t>
            </a:r>
            <a:endParaRPr lang="en-US" dirty="0"/>
          </a:p>
        </p:txBody>
      </p:sp>
      <p:sp>
        <p:nvSpPr>
          <p:cNvPr id="5" name="Content Placeholder 2"/>
          <p:cNvSpPr>
            <a:spLocks noGrp="1"/>
          </p:cNvSpPr>
          <p:nvPr>
            <p:ph idx="1"/>
          </p:nvPr>
        </p:nvSpPr>
        <p:spPr>
          <a:xfrm>
            <a:off x="457200" y="1905000"/>
            <a:ext cx="8229600" cy="4221163"/>
          </a:xfrm>
        </p:spPr>
        <p:txBody>
          <a:bodyPr/>
          <a:lstStyle/>
          <a:p>
            <a:r>
              <a:rPr lang="en-US" sz="2800" dirty="0" smtClean="0"/>
              <a:t>How do we move forward as an office in this world of Analytics and Visualization?</a:t>
            </a:r>
          </a:p>
          <a:p>
            <a:pPr marL="0" indent="0">
              <a:buNone/>
            </a:pPr>
            <a:endParaRPr lang="en-US" sz="2800" dirty="0" smtClean="0"/>
          </a:p>
          <a:p>
            <a:r>
              <a:rPr lang="en-US" sz="2800" dirty="0" smtClean="0"/>
              <a:t>What do our current reports look like?</a:t>
            </a:r>
          </a:p>
          <a:p>
            <a:pPr marL="0" indent="0">
              <a:buNone/>
            </a:pPr>
            <a:endParaRPr lang="en-US" sz="2800" dirty="0" smtClean="0"/>
          </a:p>
          <a:p>
            <a:r>
              <a:rPr lang="en-US" sz="2800" dirty="0" smtClean="0"/>
              <a:t>What do our customers need (want)?</a:t>
            </a:r>
          </a:p>
          <a:p>
            <a:pPr marL="914400" lvl="2" indent="0">
              <a:buNone/>
            </a:pPr>
            <a:endParaRPr lang="en-US" sz="2000" dirty="0"/>
          </a:p>
        </p:txBody>
      </p:sp>
    </p:spTree>
    <p:extLst>
      <p:ext uri="{BB962C8B-B14F-4D97-AF65-F5344CB8AC3E}">
        <p14:creationId xmlns:p14="http://schemas.microsoft.com/office/powerpoint/2010/main" val="9475640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Data Visualization</a:t>
            </a:r>
            <a:endParaRPr lang="en-US" dirty="0"/>
          </a:p>
        </p:txBody>
      </p:sp>
      <p:sp>
        <p:nvSpPr>
          <p:cNvPr id="3" name="Content Placeholder 2"/>
          <p:cNvSpPr>
            <a:spLocks noGrp="1"/>
          </p:cNvSpPr>
          <p:nvPr>
            <p:ph idx="1"/>
          </p:nvPr>
        </p:nvSpPr>
        <p:spPr>
          <a:xfrm>
            <a:off x="457200" y="1905001"/>
            <a:ext cx="8077200" cy="2895600"/>
          </a:xfrm>
        </p:spPr>
        <p:txBody>
          <a:bodyPr/>
          <a:lstStyle/>
          <a:p>
            <a:r>
              <a:rPr lang="en-US" sz="2000" dirty="0"/>
              <a:t>Data visualization is the presentation of data in a pictorial or graphical format. </a:t>
            </a:r>
            <a:endParaRPr lang="en-US" sz="2000" dirty="0" smtClean="0"/>
          </a:p>
          <a:p>
            <a:endParaRPr lang="en-US" sz="2000" dirty="0"/>
          </a:p>
          <a:p>
            <a:r>
              <a:rPr lang="en-US" sz="2000" dirty="0" smtClean="0"/>
              <a:t>It </a:t>
            </a:r>
            <a:r>
              <a:rPr lang="en-US" sz="2000" dirty="0"/>
              <a:t>enables decision makers to see analytics presented visually, so they can grasp difficult concepts or identify new patterns. </a:t>
            </a:r>
            <a:endParaRPr lang="en-US" sz="2000" dirty="0" smtClean="0"/>
          </a:p>
          <a:p>
            <a:pPr marL="0" indent="0">
              <a:buNone/>
            </a:pPr>
            <a:endParaRPr lang="en-US" sz="2000" dirty="0" smtClean="0"/>
          </a:p>
          <a:p>
            <a:r>
              <a:rPr lang="en-US" sz="2000" dirty="0"/>
              <a:t>Because of the way the human brain processes information, using charts or graphs to visualize large amounts of complex data is easier than poring over spreadsheets or reports</a:t>
            </a:r>
            <a:r>
              <a:rPr lang="en-US" sz="2000" dirty="0" smtClean="0"/>
              <a:t>.</a:t>
            </a:r>
          </a:p>
          <a:p>
            <a:endParaRPr lang="en-US" sz="2000" dirty="0"/>
          </a:p>
          <a:p>
            <a:pPr marL="0" indent="0">
              <a:buNone/>
            </a:pPr>
            <a:r>
              <a:rPr lang="en-US" sz="2000" dirty="0" smtClean="0"/>
              <a:t>  </a:t>
            </a:r>
          </a:p>
          <a:p>
            <a:pPr marL="0" indent="0">
              <a:buNone/>
            </a:pPr>
            <a:r>
              <a:rPr lang="en-US" sz="2000" dirty="0" smtClean="0"/>
              <a:t>							</a:t>
            </a:r>
            <a:r>
              <a:rPr lang="en-US" sz="1400" i="1" u="sng" dirty="0" smtClean="0">
                <a:hlinkClick r:id="rId2"/>
              </a:rPr>
              <a:t>www.sas.com</a:t>
            </a:r>
            <a:endParaRPr lang="en-US" sz="1400" i="1" dirty="0"/>
          </a:p>
        </p:txBody>
      </p:sp>
    </p:spTree>
    <p:extLst>
      <p:ext uri="{BB962C8B-B14F-4D97-AF65-F5344CB8AC3E}">
        <p14:creationId xmlns:p14="http://schemas.microsoft.com/office/powerpoint/2010/main" val="36667136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Data Visualization</a:t>
            </a:r>
            <a:endParaRPr lang="en-US" dirty="0"/>
          </a:p>
        </p:txBody>
      </p:sp>
      <p:pic>
        <p:nvPicPr>
          <p:cNvPr id="4" name="Content Placeholder 3"/>
          <p:cNvPicPr>
            <a:picLocks noGrp="1" noChangeAspect="1"/>
          </p:cNvPicPr>
          <p:nvPr>
            <p:ph idx="1"/>
          </p:nvPr>
        </p:nvPicPr>
        <p:blipFill>
          <a:blip r:embed="rId2"/>
          <a:stretch>
            <a:fillRect/>
          </a:stretch>
        </p:blipFill>
        <p:spPr>
          <a:xfrm>
            <a:off x="2362200" y="1828800"/>
            <a:ext cx="4876800" cy="4581236"/>
          </a:xfrm>
          <a:prstGeom prst="rect">
            <a:avLst/>
          </a:prstGeom>
        </p:spPr>
      </p:pic>
    </p:spTree>
    <p:extLst>
      <p:ext uri="{BB962C8B-B14F-4D97-AF65-F5344CB8AC3E}">
        <p14:creationId xmlns:p14="http://schemas.microsoft.com/office/powerpoint/2010/main" val="5120436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AIR.Lonestar.edu</a:t>
            </a:r>
            <a:endParaRPr lang="en-US" dirty="0"/>
          </a:p>
        </p:txBody>
      </p:sp>
      <p:pic>
        <p:nvPicPr>
          <p:cNvPr id="4" name="Picture 3"/>
          <p:cNvPicPr>
            <a:picLocks noChangeAspect="1"/>
          </p:cNvPicPr>
          <p:nvPr/>
        </p:nvPicPr>
        <p:blipFill>
          <a:blip r:embed="rId3"/>
          <a:stretch>
            <a:fillRect/>
          </a:stretch>
        </p:blipFill>
        <p:spPr>
          <a:xfrm>
            <a:off x="423215" y="1905000"/>
            <a:ext cx="8263585" cy="4364103"/>
          </a:xfrm>
          <a:prstGeom prst="rect">
            <a:avLst/>
          </a:prstGeom>
        </p:spPr>
      </p:pic>
    </p:spTree>
    <p:extLst>
      <p:ext uri="{BB962C8B-B14F-4D97-AF65-F5344CB8AC3E}">
        <p14:creationId xmlns:p14="http://schemas.microsoft.com/office/powerpoint/2010/main" val="26403213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AIR.Lonestar.edu</a:t>
            </a:r>
            <a:endParaRPr lang="en-US" dirty="0"/>
          </a:p>
        </p:txBody>
      </p:sp>
      <p:pic>
        <p:nvPicPr>
          <p:cNvPr id="3" name="Picture 2"/>
          <p:cNvPicPr>
            <a:picLocks noChangeAspect="1"/>
          </p:cNvPicPr>
          <p:nvPr/>
        </p:nvPicPr>
        <p:blipFill>
          <a:blip r:embed="rId2"/>
          <a:stretch>
            <a:fillRect/>
          </a:stretch>
        </p:blipFill>
        <p:spPr>
          <a:xfrm>
            <a:off x="549603" y="1905000"/>
            <a:ext cx="8191500" cy="4419952"/>
          </a:xfrm>
          <a:prstGeom prst="rect">
            <a:avLst/>
          </a:prstGeom>
        </p:spPr>
      </p:pic>
    </p:spTree>
    <p:extLst>
      <p:ext uri="{BB962C8B-B14F-4D97-AF65-F5344CB8AC3E}">
        <p14:creationId xmlns:p14="http://schemas.microsoft.com/office/powerpoint/2010/main" val="15960832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AIR.Lonestar.edu</a:t>
            </a:r>
            <a:endParaRPr lang="en-US" dirty="0"/>
          </a:p>
        </p:txBody>
      </p:sp>
      <p:pic>
        <p:nvPicPr>
          <p:cNvPr id="4" name="Picture 3"/>
          <p:cNvPicPr>
            <a:picLocks noChangeAspect="1"/>
          </p:cNvPicPr>
          <p:nvPr/>
        </p:nvPicPr>
        <p:blipFill>
          <a:blip r:embed="rId2"/>
          <a:stretch>
            <a:fillRect/>
          </a:stretch>
        </p:blipFill>
        <p:spPr>
          <a:xfrm>
            <a:off x="1295400" y="1828800"/>
            <a:ext cx="6705600" cy="4474441"/>
          </a:xfrm>
          <a:prstGeom prst="rect">
            <a:avLst/>
          </a:prstGeom>
        </p:spPr>
      </p:pic>
    </p:spTree>
    <p:extLst>
      <p:ext uri="{BB962C8B-B14F-4D97-AF65-F5344CB8AC3E}">
        <p14:creationId xmlns:p14="http://schemas.microsoft.com/office/powerpoint/2010/main" val="30188382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Power BI</a:t>
            </a:r>
            <a:endParaRPr lang="en-US" dirty="0"/>
          </a:p>
        </p:txBody>
      </p:sp>
      <p:sp>
        <p:nvSpPr>
          <p:cNvPr id="4" name="Title 4"/>
          <p:cNvSpPr txBox="1">
            <a:spLocks/>
          </p:cNvSpPr>
          <p:nvPr/>
        </p:nvSpPr>
        <p:spPr>
          <a:xfrm>
            <a:off x="533400" y="2133600"/>
            <a:ext cx="3505200" cy="381000"/>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solidFill>
                  <a:srgbClr val="003768"/>
                </a:solidFill>
                <a:latin typeface="Arial Black"/>
                <a:cs typeface="Arial Black"/>
              </a:rPr>
              <a:t>What is Power BI?</a:t>
            </a:r>
          </a:p>
        </p:txBody>
      </p:sp>
      <p:sp>
        <p:nvSpPr>
          <p:cNvPr id="5" name="TextBox 4"/>
          <p:cNvSpPr txBox="1">
            <a:spLocks noChangeArrowheads="1"/>
          </p:cNvSpPr>
          <p:nvPr/>
        </p:nvSpPr>
        <p:spPr bwMode="auto">
          <a:xfrm>
            <a:off x="533400" y="2505891"/>
            <a:ext cx="3810000" cy="1384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Lucida Grande" charset="0"/>
                <a:ea typeface="ＭＳ Ｐゴシック" charset="0"/>
                <a:cs typeface="ＭＳ Ｐゴシック" charset="0"/>
              </a:defRPr>
            </a:lvl1pPr>
            <a:lvl2pPr marL="742950" indent="-285750">
              <a:defRPr sz="2400">
                <a:solidFill>
                  <a:schemeClr val="tx1"/>
                </a:solidFill>
                <a:latin typeface="Lucida Grande" charset="0"/>
                <a:ea typeface="ＭＳ Ｐゴシック" charset="0"/>
              </a:defRPr>
            </a:lvl2pPr>
            <a:lvl3pPr marL="1143000" indent="-228600">
              <a:defRPr sz="2400">
                <a:solidFill>
                  <a:schemeClr val="tx1"/>
                </a:solidFill>
                <a:latin typeface="Lucida Grande" charset="0"/>
                <a:ea typeface="ＭＳ Ｐゴシック" charset="0"/>
              </a:defRPr>
            </a:lvl3pPr>
            <a:lvl4pPr marL="1600200" indent="-228600">
              <a:defRPr sz="2400">
                <a:solidFill>
                  <a:schemeClr val="tx1"/>
                </a:solidFill>
                <a:latin typeface="Lucida Grande" charset="0"/>
                <a:ea typeface="ＭＳ Ｐゴシック" charset="0"/>
              </a:defRPr>
            </a:lvl4pPr>
            <a:lvl5pPr marL="2057400" indent="-228600">
              <a:defRPr sz="2400">
                <a:solidFill>
                  <a:schemeClr val="tx1"/>
                </a:solidFill>
                <a:latin typeface="Lucida Grande" charset="0"/>
                <a:ea typeface="ＭＳ Ｐゴシック" charset="0"/>
              </a:defRPr>
            </a:lvl5pPr>
            <a:lvl6pPr marL="2514600" indent="-228600" eaLnBrk="0" fontAlgn="base" hangingPunct="0">
              <a:spcBef>
                <a:spcPct val="0"/>
              </a:spcBef>
              <a:spcAft>
                <a:spcPct val="0"/>
              </a:spcAft>
              <a:defRPr sz="2400">
                <a:solidFill>
                  <a:schemeClr val="tx1"/>
                </a:solidFill>
                <a:latin typeface="Lucida Grande" charset="0"/>
                <a:ea typeface="ＭＳ Ｐゴシック" charset="0"/>
              </a:defRPr>
            </a:lvl6pPr>
            <a:lvl7pPr marL="2971800" indent="-228600" eaLnBrk="0" fontAlgn="base" hangingPunct="0">
              <a:spcBef>
                <a:spcPct val="0"/>
              </a:spcBef>
              <a:spcAft>
                <a:spcPct val="0"/>
              </a:spcAft>
              <a:defRPr sz="2400">
                <a:solidFill>
                  <a:schemeClr val="tx1"/>
                </a:solidFill>
                <a:latin typeface="Lucida Grande" charset="0"/>
                <a:ea typeface="ＭＳ Ｐゴシック" charset="0"/>
              </a:defRPr>
            </a:lvl7pPr>
            <a:lvl8pPr marL="3429000" indent="-228600" eaLnBrk="0" fontAlgn="base" hangingPunct="0">
              <a:spcBef>
                <a:spcPct val="0"/>
              </a:spcBef>
              <a:spcAft>
                <a:spcPct val="0"/>
              </a:spcAft>
              <a:defRPr sz="2400">
                <a:solidFill>
                  <a:schemeClr val="tx1"/>
                </a:solidFill>
                <a:latin typeface="Lucida Grande" charset="0"/>
                <a:ea typeface="ＭＳ Ｐゴシック" charset="0"/>
              </a:defRPr>
            </a:lvl8pPr>
            <a:lvl9pPr marL="3886200" indent="-228600" eaLnBrk="0" fontAlgn="base" hangingPunct="0">
              <a:spcBef>
                <a:spcPct val="0"/>
              </a:spcBef>
              <a:spcAft>
                <a:spcPct val="0"/>
              </a:spcAft>
              <a:defRPr sz="2400">
                <a:solidFill>
                  <a:schemeClr val="tx1"/>
                </a:solidFill>
                <a:latin typeface="Lucida Grande" charset="0"/>
                <a:ea typeface="ＭＳ Ｐゴシック" charset="0"/>
              </a:defRPr>
            </a:lvl9pPr>
          </a:lstStyle>
          <a:p>
            <a:pPr marL="285750" indent="-285750">
              <a:buFont typeface="Arial" panose="020B0604020202020204" pitchFamily="34" charset="0"/>
              <a:buChar char="•"/>
            </a:pPr>
            <a:r>
              <a:rPr lang="en-US" sz="1400" dirty="0">
                <a:solidFill>
                  <a:srgbClr val="003768"/>
                </a:solidFill>
              </a:rPr>
              <a:t>Power BI is a suite of business analytics tools to analyze data and share insights</a:t>
            </a:r>
            <a:r>
              <a:rPr lang="en-US" sz="1400" dirty="0" smtClean="0">
                <a:solidFill>
                  <a:srgbClr val="003768"/>
                </a:solidFill>
              </a:rPr>
              <a:t>.</a:t>
            </a:r>
          </a:p>
          <a:p>
            <a:endParaRPr lang="en-US" sz="1400" dirty="0" smtClean="0">
              <a:solidFill>
                <a:srgbClr val="003768"/>
              </a:solidFill>
            </a:endParaRPr>
          </a:p>
          <a:p>
            <a:pPr marL="285750" indent="-285750">
              <a:buFont typeface="Arial" panose="020B0604020202020204" pitchFamily="34" charset="0"/>
              <a:buChar char="•"/>
            </a:pPr>
            <a:r>
              <a:rPr lang="en-US" sz="1400" dirty="0" smtClean="0">
                <a:solidFill>
                  <a:srgbClr val="003768"/>
                </a:solidFill>
              </a:rPr>
              <a:t>It provides our team as well as our customers with the capability of creating customized interactive reports. </a:t>
            </a:r>
            <a:endParaRPr lang="en-US" sz="1400" dirty="0">
              <a:solidFill>
                <a:srgbClr val="003768"/>
              </a:solidFill>
              <a:latin typeface="Arial" charset="0"/>
              <a:cs typeface="Arial" charset="0"/>
            </a:endParaRPr>
          </a:p>
        </p:txBody>
      </p:sp>
      <p:pic>
        <p:nvPicPr>
          <p:cNvPr id="6" name="Picture 5" descr="https://powerbicdn.azureedge.net/cvt-65ebb204b4cb55446226fbee1c73280c01546cb4a707230c49117b4205aaefd4/pictures/pages/features/mockup.png"/>
          <p:cNvPicPr/>
          <p:nvPr/>
        </p:nvPicPr>
        <p:blipFill>
          <a:blip r:embed="rId2">
            <a:extLst>
              <a:ext uri="{28A0092B-C50C-407E-A947-70E740481C1C}">
                <a14:useLocalDpi xmlns:a14="http://schemas.microsoft.com/office/drawing/2010/main" val="0"/>
              </a:ext>
            </a:extLst>
          </a:blip>
          <a:srcRect/>
          <a:stretch>
            <a:fillRect/>
          </a:stretch>
        </p:blipFill>
        <p:spPr bwMode="auto">
          <a:xfrm>
            <a:off x="4191000" y="1804035"/>
            <a:ext cx="4495800" cy="3377565"/>
          </a:xfrm>
          <a:prstGeom prst="rect">
            <a:avLst/>
          </a:prstGeom>
          <a:noFill/>
          <a:ln>
            <a:noFill/>
          </a:ln>
        </p:spPr>
      </p:pic>
    </p:spTree>
    <p:extLst>
      <p:ext uri="{BB962C8B-B14F-4D97-AF65-F5344CB8AC3E}">
        <p14:creationId xmlns:p14="http://schemas.microsoft.com/office/powerpoint/2010/main" val="5917250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67200" y="685800"/>
            <a:ext cx="4114800" cy="1035464"/>
          </a:xfrm>
        </p:spPr>
        <p:txBody>
          <a:bodyPr/>
          <a:lstStyle/>
          <a:p>
            <a:pPr marL="0" lvl="0" indent="0"/>
            <a:r>
              <a:rPr lang="en-US" sz="3200" b="1" dirty="0" smtClean="0">
                <a:solidFill>
                  <a:schemeClr val="bg1"/>
                </a:solidFill>
              </a:rPr>
              <a:t>State Reporting</a:t>
            </a:r>
            <a:endParaRPr lang="en-US" sz="3200" dirty="0">
              <a:solidFill>
                <a:schemeClr val="bg1"/>
              </a:solidFill>
            </a:endParaRPr>
          </a:p>
        </p:txBody>
      </p:sp>
      <p:pic>
        <p:nvPicPr>
          <p:cNvPr id="5" name="Picture 4" descr="LSC-Office-of-Analytics-and-Institutional-Reporting-Secondary-Logo_Blue_BOLD"/>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295400" y="457200"/>
            <a:ext cx="1314450" cy="1095375"/>
          </a:xfrm>
          <a:prstGeom prst="rect">
            <a:avLst/>
          </a:prstGeom>
          <a:noFill/>
          <a:ln>
            <a:noFill/>
          </a:ln>
        </p:spPr>
      </p:pic>
      <p:sp>
        <p:nvSpPr>
          <p:cNvPr id="6" name="Content Placeholder 3"/>
          <p:cNvSpPr txBox="1">
            <a:spLocks/>
          </p:cNvSpPr>
          <p:nvPr/>
        </p:nvSpPr>
        <p:spPr>
          <a:xfrm>
            <a:off x="4419600" y="2977449"/>
            <a:ext cx="4191000" cy="2468563"/>
          </a:xfrm>
          <a:prstGeom prst="rect">
            <a:avLst/>
          </a:prstGeom>
        </p:spPr>
        <p:txBody>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a:solidFill>
                  <a:schemeClr val="tx1"/>
                </a:solidFill>
                <a:latin typeface="+mn-lt"/>
                <a:ea typeface="+mn-ea"/>
                <a:cs typeface="+mn-cs"/>
              </a:defRPr>
            </a:lvl5pPr>
            <a:lvl6pPr marL="2514600" indent="-228600" algn="l" rtl="0" fontAlgn="base">
              <a:spcBef>
                <a:spcPct val="20000"/>
              </a:spcBef>
              <a:spcAft>
                <a:spcPct val="0"/>
              </a:spcAft>
              <a:buChar char="»"/>
              <a:defRPr sz="2000">
                <a:solidFill>
                  <a:schemeClr val="tx1"/>
                </a:solidFill>
                <a:latin typeface="+mn-lt"/>
                <a:ea typeface="+mn-ea"/>
                <a:cs typeface="+mn-cs"/>
              </a:defRPr>
            </a:lvl6pPr>
            <a:lvl7pPr marL="2971800" indent="-228600" algn="l" rtl="0" fontAlgn="base">
              <a:spcBef>
                <a:spcPct val="20000"/>
              </a:spcBef>
              <a:spcAft>
                <a:spcPct val="0"/>
              </a:spcAft>
              <a:buChar char="»"/>
              <a:defRPr sz="2000">
                <a:solidFill>
                  <a:schemeClr val="tx1"/>
                </a:solidFill>
                <a:latin typeface="+mn-lt"/>
                <a:ea typeface="+mn-ea"/>
                <a:cs typeface="+mn-cs"/>
              </a:defRPr>
            </a:lvl7pPr>
            <a:lvl8pPr marL="3429000" indent="-228600" algn="l" rtl="0" fontAlgn="base">
              <a:spcBef>
                <a:spcPct val="20000"/>
              </a:spcBef>
              <a:spcAft>
                <a:spcPct val="0"/>
              </a:spcAft>
              <a:buChar char="»"/>
              <a:defRPr sz="2000">
                <a:solidFill>
                  <a:schemeClr val="tx1"/>
                </a:solidFill>
                <a:latin typeface="+mn-lt"/>
                <a:ea typeface="+mn-ea"/>
                <a:cs typeface="+mn-cs"/>
              </a:defRPr>
            </a:lvl8pPr>
            <a:lvl9pPr marL="3886200" indent="-228600" algn="l" rtl="0" fontAlgn="base">
              <a:spcBef>
                <a:spcPct val="20000"/>
              </a:spcBef>
              <a:spcAft>
                <a:spcPct val="0"/>
              </a:spcAft>
              <a:buChar char="»"/>
              <a:defRPr sz="2000">
                <a:solidFill>
                  <a:schemeClr val="tx1"/>
                </a:solidFill>
                <a:latin typeface="+mn-lt"/>
                <a:ea typeface="+mn-ea"/>
                <a:cs typeface="+mn-cs"/>
              </a:defRPr>
            </a:lvl9pPr>
          </a:lstStyle>
          <a:p>
            <a:pPr marL="0" indent="0" defTabSz="914400">
              <a:buFontTx/>
              <a:buNone/>
            </a:pPr>
            <a:r>
              <a:rPr lang="en-US" sz="2000" b="1" kern="0" dirty="0" smtClean="0">
                <a:latin typeface="Arial" panose="020B0604020202020204" pitchFamily="34" charset="0"/>
                <a:cs typeface="Arial" panose="020B0604020202020204" pitchFamily="34" charset="0"/>
              </a:rPr>
              <a:t>Cortni Haralson</a:t>
            </a:r>
          </a:p>
          <a:p>
            <a:pPr marL="0" indent="0" defTabSz="914400">
              <a:buNone/>
            </a:pPr>
            <a:r>
              <a:rPr lang="en-US" sz="2000" kern="0" dirty="0">
                <a:latin typeface="Arial" panose="020B0604020202020204" pitchFamily="34" charset="0"/>
                <a:cs typeface="Arial" panose="020B0604020202020204" pitchFamily="34" charset="0"/>
              </a:rPr>
              <a:t> </a:t>
            </a:r>
            <a:r>
              <a:rPr lang="en-US" sz="2000" kern="0" dirty="0" smtClean="0">
                <a:latin typeface="Arial" panose="020B0604020202020204" pitchFamily="34" charset="0"/>
                <a:cs typeface="Arial" panose="020B0604020202020204" pitchFamily="34" charset="0"/>
              </a:rPr>
              <a:t>  Manager, Texas State Reporting</a:t>
            </a:r>
          </a:p>
          <a:p>
            <a:pPr marL="0" indent="0" defTabSz="914400">
              <a:buNone/>
            </a:pPr>
            <a:r>
              <a:rPr lang="en-US" sz="2000" kern="0" dirty="0" smtClean="0">
                <a:latin typeface="Arial" panose="020B0604020202020204" pitchFamily="34" charset="0"/>
                <a:cs typeface="Arial" panose="020B0604020202020204" pitchFamily="34" charset="0"/>
              </a:rPr>
              <a:t>   Analytics and Institutional   </a:t>
            </a:r>
          </a:p>
          <a:p>
            <a:pPr marL="0" indent="0" defTabSz="914400">
              <a:buNone/>
            </a:pPr>
            <a:r>
              <a:rPr lang="en-US" sz="2000" kern="0" dirty="0">
                <a:latin typeface="Arial" panose="020B0604020202020204" pitchFamily="34" charset="0"/>
                <a:cs typeface="Arial" panose="020B0604020202020204" pitchFamily="34" charset="0"/>
              </a:rPr>
              <a:t> </a:t>
            </a:r>
            <a:r>
              <a:rPr lang="en-US" sz="2000" kern="0" dirty="0" smtClean="0">
                <a:latin typeface="Arial" panose="020B0604020202020204" pitchFamily="34" charset="0"/>
                <a:cs typeface="Arial" panose="020B0604020202020204" pitchFamily="34" charset="0"/>
              </a:rPr>
              <a:t>  Reporting</a:t>
            </a:r>
            <a:endParaRPr lang="en-US" sz="4400" kern="0" dirty="0" smtClean="0">
              <a:latin typeface="Arial" panose="020B0604020202020204" pitchFamily="34" charset="0"/>
              <a:cs typeface="Arial" panose="020B0604020202020204" pitchFamily="34" charset="0"/>
            </a:endParaRPr>
          </a:p>
          <a:p>
            <a:pPr marL="0" indent="0" algn="ctr" defTabSz="914400">
              <a:buFontTx/>
              <a:buNone/>
            </a:pPr>
            <a:endParaRPr lang="en-US" sz="4400" kern="0" dirty="0" smtClean="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28672" y="2209800"/>
            <a:ext cx="2771855" cy="3959794"/>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25375490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State Reporting Data (examples)</a:t>
            </a:r>
            <a:endParaRPr lang="en-US" dirty="0"/>
          </a:p>
        </p:txBody>
      </p:sp>
      <p:sp>
        <p:nvSpPr>
          <p:cNvPr id="3" name="Content Placeholder 2"/>
          <p:cNvSpPr>
            <a:spLocks noGrp="1"/>
          </p:cNvSpPr>
          <p:nvPr>
            <p:ph idx="1"/>
          </p:nvPr>
        </p:nvSpPr>
        <p:spPr>
          <a:xfrm>
            <a:off x="457200" y="1905001"/>
            <a:ext cx="8229600" cy="457200"/>
          </a:xfrm>
        </p:spPr>
        <p:txBody>
          <a:bodyPr/>
          <a:lstStyle/>
          <a:p>
            <a:r>
              <a:rPr lang="en-US" dirty="0" smtClean="0"/>
              <a:t>Texas Public Higher Education Almanac</a:t>
            </a:r>
            <a:endParaRPr lang="en-US" dirty="0"/>
          </a:p>
        </p:txBody>
      </p:sp>
      <p:pic>
        <p:nvPicPr>
          <p:cNvPr id="6" name="Picture 5"/>
          <p:cNvPicPr>
            <a:picLocks noChangeAspect="1"/>
          </p:cNvPicPr>
          <p:nvPr/>
        </p:nvPicPr>
        <p:blipFill>
          <a:blip r:embed="rId2"/>
          <a:stretch>
            <a:fillRect/>
          </a:stretch>
        </p:blipFill>
        <p:spPr>
          <a:xfrm>
            <a:off x="1066800" y="2397035"/>
            <a:ext cx="6553200" cy="3917867"/>
          </a:xfrm>
          <a:prstGeom prst="rect">
            <a:avLst/>
          </a:prstGeom>
        </p:spPr>
      </p:pic>
    </p:spTree>
    <p:extLst>
      <p:ext uri="{BB962C8B-B14F-4D97-AF65-F5344CB8AC3E}">
        <p14:creationId xmlns:p14="http://schemas.microsoft.com/office/powerpoint/2010/main" val="409021113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Power BI – State Reporting</a:t>
            </a:r>
            <a:endParaRPr lang="en-US" dirty="0"/>
          </a:p>
        </p:txBody>
      </p:sp>
      <p:pic>
        <p:nvPicPr>
          <p:cNvPr id="6" name="Picture 5"/>
          <p:cNvPicPr>
            <a:picLocks noChangeAspect="1"/>
          </p:cNvPicPr>
          <p:nvPr/>
        </p:nvPicPr>
        <p:blipFill>
          <a:blip r:embed="rId2"/>
          <a:stretch>
            <a:fillRect/>
          </a:stretch>
        </p:blipFill>
        <p:spPr>
          <a:xfrm>
            <a:off x="381000" y="1752600"/>
            <a:ext cx="8404081" cy="4724400"/>
          </a:xfrm>
          <a:prstGeom prst="rect">
            <a:avLst/>
          </a:prstGeom>
        </p:spPr>
      </p:pic>
    </p:spTree>
    <p:extLst>
      <p:ext uri="{BB962C8B-B14F-4D97-AF65-F5344CB8AC3E}">
        <p14:creationId xmlns:p14="http://schemas.microsoft.com/office/powerpoint/2010/main" val="2165700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Power BI – State Reporting</a:t>
            </a:r>
            <a:endParaRPr lang="en-US" dirty="0"/>
          </a:p>
        </p:txBody>
      </p:sp>
      <p:pic>
        <p:nvPicPr>
          <p:cNvPr id="3" name="Picture 2"/>
          <p:cNvPicPr>
            <a:picLocks noChangeAspect="1"/>
          </p:cNvPicPr>
          <p:nvPr/>
        </p:nvPicPr>
        <p:blipFill>
          <a:blip r:embed="rId2"/>
          <a:stretch>
            <a:fillRect/>
          </a:stretch>
        </p:blipFill>
        <p:spPr>
          <a:xfrm>
            <a:off x="400594" y="1752600"/>
            <a:ext cx="8360103" cy="4724400"/>
          </a:xfrm>
          <a:prstGeom prst="rect">
            <a:avLst/>
          </a:prstGeom>
        </p:spPr>
      </p:pic>
    </p:spTree>
    <p:extLst>
      <p:ext uri="{BB962C8B-B14F-4D97-AF65-F5344CB8AC3E}">
        <p14:creationId xmlns:p14="http://schemas.microsoft.com/office/powerpoint/2010/main" val="35265963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Future Possibilities</a:t>
            </a:r>
            <a:endParaRPr lang="en-US" dirty="0"/>
          </a:p>
        </p:txBody>
      </p:sp>
      <p:sp>
        <p:nvSpPr>
          <p:cNvPr id="4" name="TextBox 1"/>
          <p:cNvSpPr txBox="1">
            <a:spLocks noChangeArrowheads="1"/>
          </p:cNvSpPr>
          <p:nvPr/>
        </p:nvSpPr>
        <p:spPr bwMode="auto">
          <a:xfrm>
            <a:off x="4038600" y="1981200"/>
            <a:ext cx="4495800" cy="31085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Lucida Grande" charset="0"/>
                <a:ea typeface="ＭＳ Ｐゴシック" charset="0"/>
                <a:cs typeface="ＭＳ Ｐゴシック" charset="0"/>
              </a:defRPr>
            </a:lvl1pPr>
            <a:lvl2pPr marL="742950" indent="-285750">
              <a:defRPr sz="2400">
                <a:solidFill>
                  <a:schemeClr val="tx1"/>
                </a:solidFill>
                <a:latin typeface="Lucida Grande" charset="0"/>
                <a:ea typeface="ＭＳ Ｐゴシック" charset="0"/>
              </a:defRPr>
            </a:lvl2pPr>
            <a:lvl3pPr marL="1143000" indent="-228600">
              <a:defRPr sz="2400">
                <a:solidFill>
                  <a:schemeClr val="tx1"/>
                </a:solidFill>
                <a:latin typeface="Lucida Grande" charset="0"/>
                <a:ea typeface="ＭＳ Ｐゴシック" charset="0"/>
              </a:defRPr>
            </a:lvl3pPr>
            <a:lvl4pPr marL="1600200" indent="-228600">
              <a:defRPr sz="2400">
                <a:solidFill>
                  <a:schemeClr val="tx1"/>
                </a:solidFill>
                <a:latin typeface="Lucida Grande" charset="0"/>
                <a:ea typeface="ＭＳ Ｐゴシック" charset="0"/>
              </a:defRPr>
            </a:lvl4pPr>
            <a:lvl5pPr marL="2057400" indent="-228600">
              <a:defRPr sz="2400">
                <a:solidFill>
                  <a:schemeClr val="tx1"/>
                </a:solidFill>
                <a:latin typeface="Lucida Grande" charset="0"/>
                <a:ea typeface="ＭＳ Ｐゴシック" charset="0"/>
              </a:defRPr>
            </a:lvl5pPr>
            <a:lvl6pPr marL="2514600" indent="-228600" eaLnBrk="0" fontAlgn="base" hangingPunct="0">
              <a:spcBef>
                <a:spcPct val="0"/>
              </a:spcBef>
              <a:spcAft>
                <a:spcPct val="0"/>
              </a:spcAft>
              <a:defRPr sz="2400">
                <a:solidFill>
                  <a:schemeClr val="tx1"/>
                </a:solidFill>
                <a:latin typeface="Lucida Grande" charset="0"/>
                <a:ea typeface="ＭＳ Ｐゴシック" charset="0"/>
              </a:defRPr>
            </a:lvl6pPr>
            <a:lvl7pPr marL="2971800" indent="-228600" eaLnBrk="0" fontAlgn="base" hangingPunct="0">
              <a:spcBef>
                <a:spcPct val="0"/>
              </a:spcBef>
              <a:spcAft>
                <a:spcPct val="0"/>
              </a:spcAft>
              <a:defRPr sz="2400">
                <a:solidFill>
                  <a:schemeClr val="tx1"/>
                </a:solidFill>
                <a:latin typeface="Lucida Grande" charset="0"/>
                <a:ea typeface="ＭＳ Ｐゴシック" charset="0"/>
              </a:defRPr>
            </a:lvl7pPr>
            <a:lvl8pPr marL="3429000" indent="-228600" eaLnBrk="0" fontAlgn="base" hangingPunct="0">
              <a:spcBef>
                <a:spcPct val="0"/>
              </a:spcBef>
              <a:spcAft>
                <a:spcPct val="0"/>
              </a:spcAft>
              <a:defRPr sz="2400">
                <a:solidFill>
                  <a:schemeClr val="tx1"/>
                </a:solidFill>
                <a:latin typeface="Lucida Grande" charset="0"/>
                <a:ea typeface="ＭＳ Ｐゴシック" charset="0"/>
              </a:defRPr>
            </a:lvl8pPr>
            <a:lvl9pPr marL="3886200" indent="-228600" eaLnBrk="0" fontAlgn="base" hangingPunct="0">
              <a:spcBef>
                <a:spcPct val="0"/>
              </a:spcBef>
              <a:spcAft>
                <a:spcPct val="0"/>
              </a:spcAft>
              <a:defRPr sz="2400">
                <a:solidFill>
                  <a:schemeClr val="tx1"/>
                </a:solidFill>
                <a:latin typeface="Lucida Grande" charset="0"/>
                <a:ea typeface="ＭＳ Ｐゴシック" charset="0"/>
              </a:defRPr>
            </a:lvl9pPr>
          </a:lstStyle>
          <a:p>
            <a:pPr marL="285750" indent="-285750">
              <a:buFont typeface="Arial" panose="020B0604020202020204" pitchFamily="34" charset="0"/>
              <a:buChar char="•"/>
            </a:pPr>
            <a:r>
              <a:rPr lang="en-US" sz="2800" b="1" dirty="0" smtClean="0">
                <a:solidFill>
                  <a:srgbClr val="003768"/>
                </a:solidFill>
                <a:latin typeface="Arial" charset="0"/>
                <a:cs typeface="Arial" charset="0"/>
              </a:rPr>
              <a:t>TSI Data</a:t>
            </a:r>
          </a:p>
          <a:p>
            <a:pPr marL="285750" indent="-285750">
              <a:buFont typeface="Arial" panose="020B0604020202020204" pitchFamily="34" charset="0"/>
              <a:buChar char="•"/>
            </a:pPr>
            <a:r>
              <a:rPr lang="en-US" sz="2800" b="1" dirty="0" smtClean="0">
                <a:solidFill>
                  <a:srgbClr val="003768"/>
                </a:solidFill>
                <a:latin typeface="Arial" charset="0"/>
                <a:cs typeface="Arial" charset="0"/>
              </a:rPr>
              <a:t>Success Points</a:t>
            </a:r>
          </a:p>
          <a:p>
            <a:pPr marL="285750" indent="-285750">
              <a:buFont typeface="Arial" panose="020B0604020202020204" pitchFamily="34" charset="0"/>
              <a:buChar char="•"/>
            </a:pPr>
            <a:r>
              <a:rPr lang="en-US" sz="2800" b="1" dirty="0" smtClean="0">
                <a:solidFill>
                  <a:srgbClr val="003768"/>
                </a:solidFill>
                <a:latin typeface="Arial" charset="0"/>
                <a:cs typeface="Arial" charset="0"/>
              </a:rPr>
              <a:t>Dual Credit</a:t>
            </a:r>
          </a:p>
          <a:p>
            <a:pPr marL="285750" indent="-285750">
              <a:buFont typeface="Arial" panose="020B0604020202020204" pitchFamily="34" charset="0"/>
              <a:buChar char="•"/>
            </a:pPr>
            <a:r>
              <a:rPr lang="en-US" sz="2800" b="1" dirty="0" smtClean="0">
                <a:solidFill>
                  <a:srgbClr val="003768"/>
                </a:solidFill>
                <a:latin typeface="Arial" charset="0"/>
                <a:cs typeface="Arial" charset="0"/>
              </a:rPr>
              <a:t>Peer Institution Comparisons</a:t>
            </a:r>
          </a:p>
          <a:p>
            <a:pPr marL="285750" indent="-285750">
              <a:buFont typeface="Arial" panose="020B0604020202020204" pitchFamily="34" charset="0"/>
              <a:buChar char="•"/>
            </a:pPr>
            <a:r>
              <a:rPr lang="en-US" sz="2800" b="1" dirty="0" smtClean="0">
                <a:solidFill>
                  <a:srgbClr val="003768"/>
                </a:solidFill>
                <a:latin typeface="Arial" charset="0"/>
                <a:cs typeface="Arial" charset="0"/>
              </a:rPr>
              <a:t>????</a:t>
            </a:r>
          </a:p>
          <a:p>
            <a:pPr marL="285750" indent="-285750">
              <a:buFont typeface="Arial" panose="020B0604020202020204" pitchFamily="34" charset="0"/>
              <a:buChar char="•"/>
            </a:pPr>
            <a:endParaRPr lang="en-US" sz="1400" dirty="0" smtClean="0">
              <a:solidFill>
                <a:srgbClr val="003768"/>
              </a:solidFill>
              <a:latin typeface="Arial" charset="0"/>
              <a:cs typeface="Arial" charset="0"/>
            </a:endParaRPr>
          </a:p>
          <a:p>
            <a:pPr marL="285750" indent="-285750">
              <a:buFont typeface="Arial" panose="020B0604020202020204" pitchFamily="34" charset="0"/>
              <a:buChar char="•"/>
            </a:pPr>
            <a:endParaRPr lang="en-US" sz="1400" dirty="0">
              <a:solidFill>
                <a:srgbClr val="003768"/>
              </a:solidFill>
              <a:latin typeface="Arial" charset="0"/>
              <a:cs typeface="Arial" charset="0"/>
            </a:endParaRPr>
          </a:p>
        </p:txBody>
      </p:sp>
      <p:pic>
        <p:nvPicPr>
          <p:cNvPr id="5"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bwMode="auto">
          <a:xfrm>
            <a:off x="398463" y="1981200"/>
            <a:ext cx="3640137" cy="38041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127329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Summary/Future Thoughts</a:t>
            </a:r>
            <a:endParaRPr lang="en-US" dirty="0"/>
          </a:p>
        </p:txBody>
      </p:sp>
      <p:sp>
        <p:nvSpPr>
          <p:cNvPr id="3" name="Content Placeholder 2"/>
          <p:cNvSpPr>
            <a:spLocks noGrp="1"/>
          </p:cNvSpPr>
          <p:nvPr>
            <p:ph idx="1"/>
          </p:nvPr>
        </p:nvSpPr>
        <p:spPr/>
        <p:txBody>
          <a:bodyPr/>
          <a:lstStyle/>
          <a:p>
            <a:pPr marL="0" indent="0" algn="ctr">
              <a:buNone/>
            </a:pPr>
            <a:r>
              <a:rPr lang="en-US" sz="1600" b="0" i="1" dirty="0"/>
              <a:t>“The mission of the Office of Analytics and Institutional Reporting is to serve as a trusted partner providing data and analytical expertise to support planning and decision-making.”</a:t>
            </a:r>
          </a:p>
          <a:p>
            <a:endParaRPr lang="en-US" dirty="0" smtClean="0"/>
          </a:p>
          <a:p>
            <a:r>
              <a:rPr lang="en-US" sz="2000" dirty="0" smtClean="0"/>
              <a:t>We have the data and now we have the tools to make some advancements in this area.</a:t>
            </a:r>
          </a:p>
          <a:p>
            <a:pPr marL="0" indent="0">
              <a:buNone/>
            </a:pPr>
            <a:endParaRPr lang="en-US" sz="2000" dirty="0" smtClean="0"/>
          </a:p>
          <a:p>
            <a:r>
              <a:rPr lang="en-US" sz="2000" dirty="0" smtClean="0"/>
              <a:t>Continue to look for ways to improve our internal processes in TSR and opportunities to work with our IR counterparts to make state reporting data accessible to our system users. </a:t>
            </a:r>
          </a:p>
          <a:p>
            <a:endParaRPr lang="en-US" dirty="0" smtClean="0"/>
          </a:p>
          <a:p>
            <a:endParaRPr lang="en-US" dirty="0"/>
          </a:p>
        </p:txBody>
      </p:sp>
    </p:spTree>
    <p:extLst>
      <p:ext uri="{BB962C8B-B14F-4D97-AF65-F5344CB8AC3E}">
        <p14:creationId xmlns:p14="http://schemas.microsoft.com/office/powerpoint/2010/main" val="39771784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67200" y="685800"/>
            <a:ext cx="4114800" cy="1035464"/>
          </a:xfrm>
        </p:spPr>
        <p:txBody>
          <a:bodyPr/>
          <a:lstStyle/>
          <a:p>
            <a:pPr marL="0" lvl="0" indent="0"/>
            <a:endParaRPr lang="en-US" sz="3200" dirty="0">
              <a:solidFill>
                <a:schemeClr val="bg1"/>
              </a:solidFill>
            </a:endParaRPr>
          </a:p>
        </p:txBody>
      </p:sp>
      <p:sp>
        <p:nvSpPr>
          <p:cNvPr id="4" name="Content Placeholder 3"/>
          <p:cNvSpPr>
            <a:spLocks noGrp="1"/>
          </p:cNvSpPr>
          <p:nvPr>
            <p:ph idx="1"/>
          </p:nvPr>
        </p:nvSpPr>
        <p:spPr>
          <a:xfrm>
            <a:off x="457200" y="2057400"/>
            <a:ext cx="8229600" cy="4525963"/>
          </a:xfrm>
        </p:spPr>
        <p:txBody>
          <a:bodyPr/>
          <a:lstStyle/>
          <a:p>
            <a:pPr marL="0" indent="0" algn="ctr">
              <a:buNone/>
            </a:pPr>
            <a:endParaRPr lang="en-US" sz="4400" dirty="0" smtClean="0">
              <a:latin typeface="Arial" panose="020B0604020202020204" pitchFamily="34" charset="0"/>
              <a:cs typeface="Arial" panose="020B0604020202020204" pitchFamily="34" charset="0"/>
            </a:endParaRPr>
          </a:p>
          <a:p>
            <a:pPr marL="0" indent="0" algn="ctr">
              <a:buNone/>
            </a:pPr>
            <a:r>
              <a:rPr lang="en-US" sz="6000" dirty="0" smtClean="0">
                <a:latin typeface="Arial" panose="020B0604020202020204" pitchFamily="34" charset="0"/>
                <a:cs typeface="Arial" panose="020B0604020202020204" pitchFamily="34" charset="0"/>
              </a:rPr>
              <a:t>Thank you!</a:t>
            </a:r>
          </a:p>
          <a:p>
            <a:pPr marL="0" indent="0" algn="ctr">
              <a:buNone/>
            </a:pPr>
            <a:endParaRPr lang="en-US" sz="4400" dirty="0">
              <a:latin typeface="Arial" panose="020B0604020202020204" pitchFamily="34" charset="0"/>
              <a:cs typeface="Arial" panose="020B0604020202020204" pitchFamily="34" charset="0"/>
            </a:endParaRPr>
          </a:p>
          <a:p>
            <a:pPr marL="0" indent="0" algn="ctr">
              <a:buNone/>
            </a:pPr>
            <a:endParaRPr lang="en-US" sz="4400" dirty="0" smtClean="0"/>
          </a:p>
        </p:txBody>
      </p:sp>
      <p:pic>
        <p:nvPicPr>
          <p:cNvPr id="3" name="Picture 2"/>
          <p:cNvPicPr>
            <a:picLocks noChangeAspect="1"/>
          </p:cNvPicPr>
          <p:nvPr/>
        </p:nvPicPr>
        <p:blipFill>
          <a:blip r:embed="rId3"/>
          <a:stretch>
            <a:fillRect/>
          </a:stretch>
        </p:blipFill>
        <p:spPr>
          <a:xfrm>
            <a:off x="3581400" y="4038600"/>
            <a:ext cx="1900576" cy="1852612"/>
          </a:xfrm>
          <a:prstGeom prst="rect">
            <a:avLst/>
          </a:prstGeom>
        </p:spPr>
      </p:pic>
    </p:spTree>
    <p:extLst>
      <p:ext uri="{BB962C8B-B14F-4D97-AF65-F5344CB8AC3E}">
        <p14:creationId xmlns:p14="http://schemas.microsoft.com/office/powerpoint/2010/main" val="281969926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67200" y="685800"/>
            <a:ext cx="4114800" cy="1035464"/>
          </a:xfrm>
        </p:spPr>
        <p:txBody>
          <a:bodyPr/>
          <a:lstStyle/>
          <a:p>
            <a:pPr marL="0" lvl="0" indent="0"/>
            <a:endParaRPr lang="en-US" sz="3200" dirty="0">
              <a:solidFill>
                <a:schemeClr val="bg1"/>
              </a:solidFill>
            </a:endParaRPr>
          </a:p>
        </p:txBody>
      </p:sp>
      <p:sp>
        <p:nvSpPr>
          <p:cNvPr id="4" name="Content Placeholder 3"/>
          <p:cNvSpPr>
            <a:spLocks noGrp="1"/>
          </p:cNvSpPr>
          <p:nvPr>
            <p:ph idx="1"/>
          </p:nvPr>
        </p:nvSpPr>
        <p:spPr>
          <a:xfrm>
            <a:off x="457200" y="1898649"/>
            <a:ext cx="8229600" cy="4525963"/>
          </a:xfrm>
        </p:spPr>
        <p:txBody>
          <a:bodyPr/>
          <a:lstStyle/>
          <a:p>
            <a:pPr marL="0" indent="0" algn="ctr">
              <a:buNone/>
            </a:pPr>
            <a:endParaRPr lang="en-US" sz="6000" dirty="0" smtClean="0">
              <a:latin typeface="Arial" panose="020B0604020202020204" pitchFamily="34" charset="0"/>
              <a:cs typeface="Arial" panose="020B0604020202020204" pitchFamily="34" charset="0"/>
            </a:endParaRPr>
          </a:p>
          <a:p>
            <a:pPr marL="0" indent="0" algn="ctr">
              <a:buNone/>
            </a:pPr>
            <a:r>
              <a:rPr lang="en-US" sz="6000" dirty="0" smtClean="0">
                <a:latin typeface="Arial" panose="020B0604020202020204" pitchFamily="34" charset="0"/>
                <a:cs typeface="Arial" panose="020B0604020202020204" pitchFamily="34" charset="0"/>
              </a:rPr>
              <a:t>Questions?</a:t>
            </a:r>
          </a:p>
          <a:p>
            <a:pPr marL="0" indent="0" algn="ctr">
              <a:buNone/>
            </a:pPr>
            <a:endParaRPr lang="en-US" sz="6000" dirty="0" smtClean="0">
              <a:latin typeface="Arial" panose="020B0604020202020204" pitchFamily="34" charset="0"/>
              <a:cs typeface="Arial" panose="020B0604020202020204" pitchFamily="34" charset="0"/>
            </a:endParaRPr>
          </a:p>
          <a:p>
            <a:pPr marL="0" indent="0" algn="ctr">
              <a:buNone/>
            </a:pPr>
            <a:endParaRPr lang="en-US" sz="4400" dirty="0">
              <a:latin typeface="Arial" panose="020B0604020202020204" pitchFamily="34" charset="0"/>
              <a:cs typeface="Arial" panose="020B0604020202020204" pitchFamily="34" charset="0"/>
            </a:endParaRPr>
          </a:p>
          <a:p>
            <a:pPr marL="0" indent="0" algn="ctr">
              <a:buNone/>
            </a:pPr>
            <a:endParaRPr lang="en-US" sz="4400" dirty="0" smtClean="0"/>
          </a:p>
        </p:txBody>
      </p:sp>
      <p:pic>
        <p:nvPicPr>
          <p:cNvPr id="3" name="Picture 2"/>
          <p:cNvPicPr>
            <a:picLocks noChangeAspect="1"/>
          </p:cNvPicPr>
          <p:nvPr/>
        </p:nvPicPr>
        <p:blipFill>
          <a:blip r:embed="rId3"/>
          <a:stretch>
            <a:fillRect/>
          </a:stretch>
        </p:blipFill>
        <p:spPr>
          <a:xfrm>
            <a:off x="3621712" y="4267200"/>
            <a:ext cx="1900576" cy="1852612"/>
          </a:xfrm>
          <a:prstGeom prst="rect">
            <a:avLst/>
          </a:prstGeom>
        </p:spPr>
      </p:pic>
    </p:spTree>
    <p:extLst>
      <p:ext uri="{BB962C8B-B14F-4D97-AF65-F5344CB8AC3E}">
        <p14:creationId xmlns:p14="http://schemas.microsoft.com/office/powerpoint/2010/main" val="275248331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Outline</a:t>
            </a:r>
            <a:endParaRPr lang="en-US" dirty="0"/>
          </a:p>
        </p:txBody>
      </p:sp>
      <p:sp>
        <p:nvSpPr>
          <p:cNvPr id="5" name="Rectangle 4"/>
          <p:cNvSpPr/>
          <p:nvPr/>
        </p:nvSpPr>
        <p:spPr>
          <a:xfrm>
            <a:off x="685800" y="2209800"/>
            <a:ext cx="7162800" cy="3108543"/>
          </a:xfrm>
          <a:prstGeom prst="rect">
            <a:avLst/>
          </a:prstGeom>
        </p:spPr>
        <p:txBody>
          <a:bodyPr wrap="square">
            <a:spAutoFit/>
          </a:bodyPr>
          <a:lstStyle/>
          <a:p>
            <a:pPr marL="342900" indent="-342900">
              <a:buFont typeface="Arial" panose="020B0604020202020204" pitchFamily="34" charset="0"/>
              <a:buChar char="•"/>
            </a:pPr>
            <a:r>
              <a:rPr lang="en-US" sz="2800" b="1" dirty="0" smtClean="0">
                <a:solidFill>
                  <a:srgbClr val="003768"/>
                </a:solidFill>
                <a:latin typeface="Arial" panose="020B0604020202020204" pitchFamily="34" charset="0"/>
              </a:rPr>
              <a:t>Introduction</a:t>
            </a:r>
            <a:endParaRPr lang="en-US" sz="2800" b="1" dirty="0">
              <a:solidFill>
                <a:srgbClr val="003768"/>
              </a:solidFill>
              <a:latin typeface="Arial" panose="020B0604020202020204" pitchFamily="34" charset="0"/>
            </a:endParaRPr>
          </a:p>
          <a:p>
            <a:pPr marL="342900" indent="-342900">
              <a:buFont typeface="Arial" panose="020B0604020202020204" pitchFamily="34" charset="0"/>
              <a:buChar char="•"/>
            </a:pPr>
            <a:r>
              <a:rPr lang="en-US" sz="2800" b="1" dirty="0" smtClean="0">
                <a:solidFill>
                  <a:srgbClr val="003768"/>
                </a:solidFill>
                <a:latin typeface="Arial" panose="020B0604020202020204" pitchFamily="34" charset="0"/>
              </a:rPr>
              <a:t>LSC State Reporting</a:t>
            </a:r>
          </a:p>
          <a:p>
            <a:pPr marL="342900" indent="-342900">
              <a:buFont typeface="Arial" panose="020B0604020202020204" pitchFamily="34" charset="0"/>
              <a:buChar char="•"/>
            </a:pPr>
            <a:r>
              <a:rPr lang="en-US" sz="2800" b="1" dirty="0" smtClean="0">
                <a:solidFill>
                  <a:srgbClr val="003768"/>
                </a:solidFill>
                <a:latin typeface="Arial" panose="020B0604020202020204" pitchFamily="34" charset="0"/>
              </a:rPr>
              <a:t>THECB Reports</a:t>
            </a:r>
          </a:p>
          <a:p>
            <a:pPr marL="342900" indent="-342900">
              <a:buFont typeface="Arial" panose="020B0604020202020204" pitchFamily="34" charset="0"/>
              <a:buChar char="•"/>
            </a:pPr>
            <a:r>
              <a:rPr lang="en-US" sz="2800" b="1" dirty="0" smtClean="0">
                <a:solidFill>
                  <a:srgbClr val="003768"/>
                </a:solidFill>
                <a:latin typeface="Arial" panose="020B0604020202020204" pitchFamily="34" charset="0"/>
              </a:rPr>
              <a:t>Current LSC Reports</a:t>
            </a:r>
          </a:p>
          <a:p>
            <a:pPr marL="342900" indent="-342900">
              <a:buFont typeface="Arial" panose="020B0604020202020204" pitchFamily="34" charset="0"/>
              <a:buChar char="•"/>
            </a:pPr>
            <a:r>
              <a:rPr lang="en-US" sz="2800" b="1" dirty="0" smtClean="0">
                <a:solidFill>
                  <a:srgbClr val="003768"/>
                </a:solidFill>
                <a:latin typeface="Arial" panose="020B0604020202020204" pitchFamily="34" charset="0"/>
              </a:rPr>
              <a:t>Power BI</a:t>
            </a:r>
          </a:p>
          <a:p>
            <a:pPr marL="342900" indent="-342900">
              <a:buFont typeface="Arial" panose="020B0604020202020204" pitchFamily="34" charset="0"/>
              <a:buChar char="•"/>
            </a:pPr>
            <a:r>
              <a:rPr lang="en-US" sz="2800" b="1" dirty="0" smtClean="0">
                <a:solidFill>
                  <a:srgbClr val="003768"/>
                </a:solidFill>
                <a:latin typeface="Arial" panose="020B0604020202020204" pitchFamily="34" charset="0"/>
              </a:rPr>
              <a:t>Future Possibilities</a:t>
            </a:r>
          </a:p>
          <a:p>
            <a:pPr marL="342900" indent="-342900">
              <a:buFont typeface="Arial" panose="020B0604020202020204" pitchFamily="34" charset="0"/>
              <a:buChar char="•"/>
            </a:pPr>
            <a:r>
              <a:rPr lang="en-US" sz="2800" b="1" dirty="0" smtClean="0">
                <a:solidFill>
                  <a:srgbClr val="003768"/>
                </a:solidFill>
                <a:latin typeface="Arial" panose="020B0604020202020204" pitchFamily="34" charset="0"/>
              </a:rPr>
              <a:t>Summary, Questions, </a:t>
            </a:r>
            <a:r>
              <a:rPr lang="en-US" sz="2800" b="1" dirty="0">
                <a:solidFill>
                  <a:srgbClr val="003768"/>
                </a:solidFill>
                <a:latin typeface="Arial" panose="020B0604020202020204" pitchFamily="34" charset="0"/>
              </a:rPr>
              <a:t>T</a:t>
            </a:r>
            <a:r>
              <a:rPr lang="en-US" sz="2800" b="1" dirty="0" smtClean="0">
                <a:solidFill>
                  <a:srgbClr val="003768"/>
                </a:solidFill>
                <a:latin typeface="Arial" panose="020B0604020202020204" pitchFamily="34" charset="0"/>
              </a:rPr>
              <a:t>houghts</a:t>
            </a:r>
            <a:endParaRPr lang="en-US" sz="2400" b="1" dirty="0">
              <a:solidFill>
                <a:srgbClr val="003768"/>
              </a:solidFill>
            </a:endParaRPr>
          </a:p>
        </p:txBody>
      </p:sp>
    </p:spTree>
    <p:extLst>
      <p:ext uri="{BB962C8B-B14F-4D97-AF65-F5344CB8AC3E}">
        <p14:creationId xmlns:p14="http://schemas.microsoft.com/office/powerpoint/2010/main" val="15074689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Content Placeholder 7"/>
          <p:cNvSpPr>
            <a:spLocks noGrp="1"/>
          </p:cNvSpPr>
          <p:nvPr>
            <p:ph idx="1"/>
          </p:nvPr>
        </p:nvSpPr>
        <p:spPr>
          <a:xfrm>
            <a:off x="2743200" y="2516038"/>
            <a:ext cx="5638800" cy="4343400"/>
          </a:xfrm>
        </p:spPr>
        <p:txBody>
          <a:bodyPr/>
          <a:lstStyle/>
          <a:p>
            <a:pPr>
              <a:spcBef>
                <a:spcPts val="0"/>
              </a:spcBef>
              <a:spcAft>
                <a:spcPts val="600"/>
              </a:spcAft>
              <a:buFont typeface="Arial" pitchFamily="34" charset="0"/>
              <a:buChar char="•"/>
            </a:pPr>
            <a:r>
              <a:rPr lang="en-US" sz="1800" dirty="0" smtClean="0">
                <a:latin typeface="Arial" panose="020B0604020202020204" pitchFamily="34" charset="0"/>
                <a:cs typeface="Arial" panose="020B0604020202020204" pitchFamily="34" charset="0"/>
              </a:rPr>
              <a:t>84,000 </a:t>
            </a:r>
            <a:r>
              <a:rPr lang="en-US" sz="1800" dirty="0">
                <a:latin typeface="Arial" panose="020B0604020202020204" pitchFamily="34" charset="0"/>
                <a:cs typeface="Arial" panose="020B0604020202020204" pitchFamily="34" charset="0"/>
              </a:rPr>
              <a:t>credit </a:t>
            </a:r>
            <a:r>
              <a:rPr lang="en-US" sz="1800" dirty="0" smtClean="0">
                <a:latin typeface="Arial" panose="020B0604020202020204" pitchFamily="34" charset="0"/>
                <a:cs typeface="Arial" panose="020B0604020202020204" pitchFamily="34" charset="0"/>
              </a:rPr>
              <a:t>students each semester, </a:t>
            </a:r>
            <a:r>
              <a:rPr lang="en-US" sz="1800" dirty="0">
                <a:latin typeface="Arial" panose="020B0604020202020204" pitchFamily="34" charset="0"/>
                <a:cs typeface="Arial" panose="020B0604020202020204" pitchFamily="34" charset="0"/>
              </a:rPr>
              <a:t>total enrollment </a:t>
            </a:r>
            <a:r>
              <a:rPr lang="en-US" sz="1800" dirty="0" smtClean="0">
                <a:latin typeface="Arial" panose="020B0604020202020204" pitchFamily="34" charset="0"/>
                <a:cs typeface="Arial" panose="020B0604020202020204" pitchFamily="34" charset="0"/>
              </a:rPr>
              <a:t>of more than 95,000 (credit and non-credit).</a:t>
            </a:r>
          </a:p>
          <a:p>
            <a:pPr>
              <a:spcBef>
                <a:spcPts val="0"/>
              </a:spcBef>
              <a:spcAft>
                <a:spcPts val="600"/>
              </a:spcAft>
              <a:buFont typeface="Arial" pitchFamily="34" charset="0"/>
              <a:buChar char="•"/>
            </a:pPr>
            <a:r>
              <a:rPr lang="en-US" sz="1800" dirty="0">
                <a:latin typeface="Arial" panose="020B0604020202020204" pitchFamily="34" charset="0"/>
                <a:cs typeface="Arial" panose="020B0604020202020204" pitchFamily="34" charset="0"/>
              </a:rPr>
              <a:t>Largest institution of higher education in the greater Houston area.</a:t>
            </a:r>
          </a:p>
          <a:p>
            <a:pPr>
              <a:spcBef>
                <a:spcPts val="0"/>
              </a:spcBef>
              <a:spcAft>
                <a:spcPts val="600"/>
              </a:spcAft>
              <a:buFont typeface="Arial" pitchFamily="34" charset="0"/>
              <a:buChar char="•"/>
            </a:pPr>
            <a:r>
              <a:rPr lang="en-US" sz="1800" dirty="0" smtClean="0">
                <a:latin typeface="Arial" panose="020B0604020202020204" pitchFamily="34" charset="0"/>
                <a:cs typeface="Arial" panose="020B0604020202020204" pitchFamily="34" charset="0"/>
              </a:rPr>
              <a:t>One of the fastest-growing college systems in U.S.</a:t>
            </a:r>
          </a:p>
          <a:p>
            <a:pPr>
              <a:spcBef>
                <a:spcPts val="0"/>
              </a:spcBef>
              <a:spcAft>
                <a:spcPts val="600"/>
              </a:spcAft>
              <a:buFont typeface="Arial" pitchFamily="34" charset="0"/>
              <a:buChar char="•"/>
            </a:pPr>
            <a:r>
              <a:rPr lang="en-US" sz="1800" dirty="0">
                <a:latin typeface="Arial" panose="020B0604020202020204" pitchFamily="34" charset="0"/>
                <a:cs typeface="Arial" panose="020B0604020202020204" pitchFamily="34" charset="0"/>
              </a:rPr>
              <a:t>Added 38,810 students fall 2005 to fall 2015, a 86% increase.</a:t>
            </a:r>
          </a:p>
          <a:p>
            <a:pPr>
              <a:spcBef>
                <a:spcPts val="0"/>
              </a:spcBef>
              <a:spcAft>
                <a:spcPts val="600"/>
              </a:spcAft>
              <a:buFont typeface="Arial" pitchFamily="34" charset="0"/>
              <a:buChar char="•"/>
            </a:pPr>
            <a:r>
              <a:rPr lang="en-US" sz="1800" dirty="0" smtClean="0">
                <a:latin typeface="Arial" panose="020B0604020202020204" pitchFamily="34" charset="0"/>
                <a:cs typeface="Arial" panose="020B0604020202020204" pitchFamily="34" charset="0"/>
              </a:rPr>
              <a:t>11 school districts, 1,400 square miles, population of 2 million.</a:t>
            </a:r>
          </a:p>
          <a:p>
            <a:pPr>
              <a:spcBef>
                <a:spcPts val="0"/>
              </a:spcBef>
              <a:spcAft>
                <a:spcPts val="600"/>
              </a:spcAft>
              <a:buFont typeface="Arial" pitchFamily="34" charset="0"/>
              <a:buChar char="•"/>
            </a:pPr>
            <a:r>
              <a:rPr lang="en-US" sz="1800" smtClean="0">
                <a:latin typeface="Arial" panose="020B0604020202020204" pitchFamily="34" charset="0"/>
                <a:cs typeface="Arial" panose="020B0604020202020204" pitchFamily="34" charset="0"/>
              </a:rPr>
              <a:t>6,300 </a:t>
            </a:r>
            <a:r>
              <a:rPr lang="en-US" sz="1800" dirty="0" smtClean="0">
                <a:latin typeface="Arial" panose="020B0604020202020204" pitchFamily="34" charset="0"/>
                <a:cs typeface="Arial" panose="020B0604020202020204" pitchFamily="34" charset="0"/>
              </a:rPr>
              <a:t>employees (part-time and full-time).</a:t>
            </a:r>
          </a:p>
        </p:txBody>
      </p:sp>
      <p:pic>
        <p:nvPicPr>
          <p:cNvPr id="18" name="Picture 2" descr="C:\Users\jedyoung\Documents\LSCMontgomeryBLDG2.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85800" y="1981200"/>
            <a:ext cx="1935290" cy="1295400"/>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3" descr="C:\Users\jedyoung\Documents\LSC-CyFair.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15487" y="5105400"/>
            <a:ext cx="1935290" cy="1219200"/>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4" descr="C:\Users\jedyoung\Documents\LSC-NorthHarris2.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56113" y="3505200"/>
            <a:ext cx="1994664" cy="1326530"/>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4"/>
          <p:cNvSpPr>
            <a:spLocks noChangeArrowheads="1"/>
          </p:cNvSpPr>
          <p:nvPr/>
        </p:nvSpPr>
        <p:spPr bwMode="auto">
          <a:xfrm>
            <a:off x="3907971" y="311147"/>
            <a:ext cx="4800600"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eaLnBrk="1" hangingPunct="1"/>
            <a:r>
              <a:rPr lang="en-US" sz="3200" b="1" dirty="0" smtClean="0">
                <a:solidFill>
                  <a:schemeClr val="bg1"/>
                </a:solidFill>
              </a:rPr>
              <a:t>About LSC</a:t>
            </a:r>
            <a:endParaRPr lang="en-US" sz="3200" b="1" dirty="0">
              <a:solidFill>
                <a:schemeClr val="bg1"/>
              </a:solidFill>
              <a:latin typeface="Arial" panose="020B0604020202020204" pitchFamily="34" charset="0"/>
              <a:cs typeface="Arial" panose="020B0604020202020204" pitchFamily="34" charset="0"/>
            </a:endParaRPr>
          </a:p>
        </p:txBody>
      </p:sp>
      <p:sp>
        <p:nvSpPr>
          <p:cNvPr id="7" name="TextBox 6"/>
          <p:cNvSpPr txBox="1"/>
          <p:nvPr/>
        </p:nvSpPr>
        <p:spPr>
          <a:xfrm>
            <a:off x="2895600" y="1905000"/>
            <a:ext cx="2799164" cy="461665"/>
          </a:xfrm>
          <a:prstGeom prst="rect">
            <a:avLst/>
          </a:prstGeom>
          <a:noFill/>
        </p:spPr>
        <p:txBody>
          <a:bodyPr wrap="none" rtlCol="0">
            <a:spAutoFit/>
          </a:bodyPr>
          <a:lstStyle/>
          <a:p>
            <a:r>
              <a:rPr lang="en-US" sz="2400" b="1" dirty="0">
                <a:solidFill>
                  <a:srgbClr val="002060"/>
                </a:solidFill>
              </a:rPr>
              <a:t>Lone Star </a:t>
            </a:r>
            <a:r>
              <a:rPr lang="en-US" sz="2400" b="1" dirty="0" smtClean="0">
                <a:solidFill>
                  <a:srgbClr val="002060"/>
                </a:solidFill>
              </a:rPr>
              <a:t>College</a:t>
            </a:r>
            <a:endParaRPr lang="en-US" sz="2400" dirty="0"/>
          </a:p>
        </p:txBody>
      </p:sp>
    </p:spTree>
    <p:extLst>
      <p:ext uri="{BB962C8B-B14F-4D97-AF65-F5344CB8AC3E}">
        <p14:creationId xmlns:p14="http://schemas.microsoft.com/office/powerpoint/2010/main" val="8528415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7"/>
          <p:cNvSpPr>
            <a:spLocks noGrp="1"/>
          </p:cNvSpPr>
          <p:nvPr>
            <p:ph idx="1"/>
          </p:nvPr>
        </p:nvSpPr>
        <p:spPr>
          <a:xfrm>
            <a:off x="2743200" y="2510713"/>
            <a:ext cx="5638800" cy="3816761"/>
          </a:xfrm>
        </p:spPr>
        <p:txBody>
          <a:bodyPr/>
          <a:lstStyle/>
          <a:p>
            <a:pPr>
              <a:spcBef>
                <a:spcPts val="0"/>
              </a:spcBef>
              <a:spcAft>
                <a:spcPts val="600"/>
              </a:spcAft>
              <a:buFont typeface="Arial" pitchFamily="34" charset="0"/>
              <a:buChar char="•"/>
            </a:pPr>
            <a:r>
              <a:rPr lang="en-US" sz="1800" b="0" dirty="0" smtClean="0">
                <a:solidFill>
                  <a:schemeClr val="tx1"/>
                </a:solidFill>
              </a:rPr>
              <a:t>Six colleges, seven centers, two University Centers.</a:t>
            </a:r>
          </a:p>
          <a:p>
            <a:pPr>
              <a:spcBef>
                <a:spcPts val="0"/>
              </a:spcBef>
              <a:spcAft>
                <a:spcPts val="600"/>
              </a:spcAft>
              <a:buFont typeface="Arial" pitchFamily="34" charset="0"/>
              <a:buChar char="•"/>
            </a:pPr>
            <a:r>
              <a:rPr lang="en-US" sz="1800" b="0" dirty="0" smtClean="0">
                <a:solidFill>
                  <a:schemeClr val="tx1"/>
                </a:solidFill>
              </a:rPr>
              <a:t>Top 10 associate degree producer, ranked 5</a:t>
            </a:r>
            <a:r>
              <a:rPr lang="en-US" sz="1800" b="0" baseline="30000" dirty="0" smtClean="0">
                <a:solidFill>
                  <a:schemeClr val="tx1"/>
                </a:solidFill>
              </a:rPr>
              <a:t>th</a:t>
            </a:r>
            <a:r>
              <a:rPr lang="en-US" sz="1800" b="0" dirty="0" smtClean="0">
                <a:solidFill>
                  <a:schemeClr val="tx1"/>
                </a:solidFill>
              </a:rPr>
              <a:t> among all community colleges in the U.S. (2013-14).</a:t>
            </a:r>
          </a:p>
          <a:p>
            <a:pPr>
              <a:spcBef>
                <a:spcPts val="0"/>
              </a:spcBef>
              <a:spcAft>
                <a:spcPts val="600"/>
              </a:spcAft>
              <a:buFont typeface="Arial" pitchFamily="34" charset="0"/>
              <a:buChar char="•"/>
            </a:pPr>
            <a:r>
              <a:rPr lang="en-US" sz="1800" b="0" dirty="0" smtClean="0">
                <a:solidFill>
                  <a:schemeClr val="tx1"/>
                </a:solidFill>
              </a:rPr>
              <a:t>Leads state-wide Texas Completes and Texas </a:t>
            </a:r>
            <a:r>
              <a:rPr lang="en-US" sz="1800" b="0" dirty="0">
                <a:solidFill>
                  <a:schemeClr val="tx1"/>
                </a:solidFill>
              </a:rPr>
              <a:t>Reverse Transfer student success </a:t>
            </a:r>
            <a:r>
              <a:rPr lang="en-US" sz="1800" b="0" dirty="0" smtClean="0">
                <a:solidFill>
                  <a:schemeClr val="tx1"/>
                </a:solidFill>
              </a:rPr>
              <a:t>initiatives.</a:t>
            </a:r>
          </a:p>
          <a:p>
            <a:pPr>
              <a:spcBef>
                <a:spcPts val="0"/>
              </a:spcBef>
              <a:spcAft>
                <a:spcPts val="600"/>
              </a:spcAft>
              <a:buFont typeface="Arial" pitchFamily="34" charset="0"/>
              <a:buChar char="•"/>
            </a:pPr>
            <a:r>
              <a:rPr lang="en-US" sz="1800" b="0" dirty="0" smtClean="0">
                <a:solidFill>
                  <a:schemeClr val="tx1"/>
                </a:solidFill>
              </a:rPr>
              <a:t>Maintains AAA bond rating with S&amp;P.</a:t>
            </a:r>
          </a:p>
          <a:p>
            <a:pPr>
              <a:spcBef>
                <a:spcPts val="0"/>
              </a:spcBef>
              <a:spcAft>
                <a:spcPts val="600"/>
              </a:spcAft>
              <a:buFont typeface="Arial" pitchFamily="34" charset="0"/>
              <a:buChar char="•"/>
            </a:pPr>
            <a:r>
              <a:rPr lang="en-US" sz="1800" b="0" dirty="0" smtClean="0">
                <a:solidFill>
                  <a:schemeClr val="tx1"/>
                </a:solidFill>
              </a:rPr>
              <a:t>Economic impact of $3.1 billion annually.</a:t>
            </a:r>
          </a:p>
          <a:p>
            <a:pPr>
              <a:spcBef>
                <a:spcPts val="0"/>
              </a:spcBef>
              <a:spcAft>
                <a:spcPts val="600"/>
              </a:spcAft>
              <a:buFont typeface="Arial" pitchFamily="34" charset="0"/>
              <a:buChar char="•"/>
            </a:pPr>
            <a:r>
              <a:rPr lang="en-US" sz="1800" b="0" dirty="0" smtClean="0">
                <a:solidFill>
                  <a:schemeClr val="tx1"/>
                </a:solidFill>
              </a:rPr>
              <a:t>Recognized as a 2015 Military-Friendly School and helps veterans fast-track to new careers with special grant funding.</a:t>
            </a:r>
          </a:p>
          <a:p>
            <a:pPr>
              <a:buFont typeface="Arial" pitchFamily="34" charset="0"/>
              <a:buChar char="•"/>
            </a:pPr>
            <a:endParaRPr lang="en-US" sz="1800" dirty="0" smtClean="0">
              <a:solidFill>
                <a:srgbClr val="003768"/>
              </a:solidFill>
            </a:endParaRPr>
          </a:p>
          <a:p>
            <a:pPr>
              <a:buFont typeface="Arial" pitchFamily="34" charset="0"/>
              <a:buChar char="•"/>
            </a:pPr>
            <a:endParaRPr lang="en-US" sz="1800" dirty="0" smtClean="0">
              <a:solidFill>
                <a:srgbClr val="002060"/>
              </a:solidFill>
            </a:endParaRPr>
          </a:p>
        </p:txBody>
      </p:sp>
      <p:pic>
        <p:nvPicPr>
          <p:cNvPr id="10" name="Picture 2" descr="C:\Users\jedyoung\Documents\TUC 4x6 V.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09600" y="2107443"/>
            <a:ext cx="1924830" cy="2616957"/>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descr="\\dis-pub2\graphics\GRAPHICS\Photos\Student photos\CyFair\Striewski_070427_3986.tif"/>
          <p:cNvPicPr>
            <a:picLocks noChangeAspect="1" noChangeArrowheads="1"/>
          </p:cNvPicPr>
          <p:nvPr/>
        </p:nvPicPr>
        <p:blipFill>
          <a:blip r:embed="rId3" cstate="print"/>
          <a:srcRect/>
          <a:stretch>
            <a:fillRect/>
          </a:stretch>
        </p:blipFill>
        <p:spPr bwMode="auto">
          <a:xfrm>
            <a:off x="553528" y="5003042"/>
            <a:ext cx="1980902" cy="1321557"/>
          </a:xfrm>
          <a:prstGeom prst="rect">
            <a:avLst/>
          </a:prstGeom>
          <a:noFill/>
        </p:spPr>
      </p:pic>
      <p:sp>
        <p:nvSpPr>
          <p:cNvPr id="2" name="TextBox 1"/>
          <p:cNvSpPr txBox="1"/>
          <p:nvPr/>
        </p:nvSpPr>
        <p:spPr>
          <a:xfrm>
            <a:off x="2895600" y="1905000"/>
            <a:ext cx="2799164" cy="461665"/>
          </a:xfrm>
          <a:prstGeom prst="rect">
            <a:avLst/>
          </a:prstGeom>
          <a:noFill/>
        </p:spPr>
        <p:txBody>
          <a:bodyPr wrap="none" rtlCol="0">
            <a:spAutoFit/>
          </a:bodyPr>
          <a:lstStyle/>
          <a:p>
            <a:r>
              <a:rPr lang="en-US" sz="2400" b="1" dirty="0">
                <a:solidFill>
                  <a:srgbClr val="002060"/>
                </a:solidFill>
              </a:rPr>
              <a:t>Lone Star </a:t>
            </a:r>
            <a:r>
              <a:rPr lang="en-US" sz="2400" b="1" dirty="0" smtClean="0">
                <a:solidFill>
                  <a:srgbClr val="002060"/>
                </a:solidFill>
              </a:rPr>
              <a:t>College</a:t>
            </a:r>
            <a:endParaRPr lang="en-US" sz="2400" dirty="0"/>
          </a:p>
        </p:txBody>
      </p:sp>
      <p:sp>
        <p:nvSpPr>
          <p:cNvPr id="7" name="Rectangle 4"/>
          <p:cNvSpPr>
            <a:spLocks noChangeArrowheads="1"/>
          </p:cNvSpPr>
          <p:nvPr/>
        </p:nvSpPr>
        <p:spPr bwMode="auto">
          <a:xfrm>
            <a:off x="3886200" y="315231"/>
            <a:ext cx="4800600"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eaLnBrk="1" hangingPunct="1"/>
            <a:r>
              <a:rPr lang="en-US" sz="3200" b="1" dirty="0" smtClean="0">
                <a:solidFill>
                  <a:schemeClr val="bg1"/>
                </a:solidFill>
              </a:rPr>
              <a:t>About LSC</a:t>
            </a:r>
            <a:endParaRPr lang="en-US" sz="3200" b="1"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5747234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Today_based_08.19.13.02 TGCCCColleges_ServiceAreaMap_Aug2013_r13.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39467" y="1981200"/>
            <a:ext cx="4337333" cy="4267200"/>
          </a:xfrm>
          <a:prstGeom prst="rect">
            <a:avLst/>
          </a:prstGeom>
        </p:spPr>
      </p:pic>
      <p:sp>
        <p:nvSpPr>
          <p:cNvPr id="6" name="Text Box 7"/>
          <p:cNvSpPr txBox="1">
            <a:spLocks noGrp="1" noChangeArrowheads="1"/>
          </p:cNvSpPr>
          <p:nvPr>
            <p:ph idx="1"/>
          </p:nvPr>
        </p:nvSpPr>
        <p:spPr bwMode="auto">
          <a:xfrm>
            <a:off x="4876800" y="2722111"/>
            <a:ext cx="3810000" cy="2785378"/>
          </a:xfrm>
          <a:prstGeom prst="rect">
            <a:avLst/>
          </a:prstGeom>
          <a:noFill/>
          <a:ln w="9525">
            <a:noFill/>
            <a:miter lim="800000"/>
            <a:headEnd/>
            <a:tailEnd/>
          </a:ln>
        </p:spPr>
        <p:txBody>
          <a:bodyPr wrap="square">
            <a:spAutoFit/>
          </a:bodyPr>
          <a:lstStyle/>
          <a:p>
            <a:pPr eaLnBrk="0" hangingPunct="0">
              <a:spcAft>
                <a:spcPct val="35000"/>
              </a:spcAft>
            </a:pPr>
            <a:r>
              <a:rPr lang="en-US" sz="2000" dirty="0" smtClean="0">
                <a:latin typeface="Arial"/>
                <a:cs typeface="Arial"/>
              </a:rPr>
              <a:t>11 </a:t>
            </a:r>
            <a:r>
              <a:rPr lang="en-US" sz="2000" dirty="0">
                <a:latin typeface="Arial"/>
                <a:cs typeface="Arial"/>
              </a:rPr>
              <a:t>school districts</a:t>
            </a:r>
          </a:p>
          <a:p>
            <a:pPr eaLnBrk="0" hangingPunct="0">
              <a:spcAft>
                <a:spcPct val="35000"/>
              </a:spcAft>
            </a:pPr>
            <a:r>
              <a:rPr lang="en-US" sz="2000" dirty="0" smtClean="0">
                <a:latin typeface="Arial"/>
                <a:cs typeface="Arial"/>
              </a:rPr>
              <a:t> More than 95,000 </a:t>
            </a:r>
            <a:r>
              <a:rPr lang="en-US" sz="2000" dirty="0">
                <a:latin typeface="Arial"/>
                <a:cs typeface="Arial"/>
              </a:rPr>
              <a:t>students </a:t>
            </a:r>
          </a:p>
          <a:p>
            <a:pPr eaLnBrk="0" hangingPunct="0">
              <a:spcAft>
                <a:spcPct val="35000"/>
              </a:spcAft>
            </a:pPr>
            <a:r>
              <a:rPr lang="en-US" sz="2000" dirty="0" smtClean="0">
                <a:latin typeface="Arial"/>
                <a:cs typeface="Arial"/>
              </a:rPr>
              <a:t> 2.4 M </a:t>
            </a:r>
            <a:r>
              <a:rPr lang="en-US" sz="2000" dirty="0">
                <a:latin typeface="Arial"/>
                <a:cs typeface="Arial"/>
              </a:rPr>
              <a:t>population</a:t>
            </a:r>
          </a:p>
          <a:p>
            <a:pPr eaLnBrk="0" hangingPunct="0">
              <a:spcAft>
                <a:spcPct val="35000"/>
              </a:spcAft>
            </a:pPr>
            <a:r>
              <a:rPr lang="en-US" sz="2000" dirty="0" smtClean="0">
                <a:latin typeface="Arial"/>
                <a:cs typeface="Arial"/>
              </a:rPr>
              <a:t> 1,400 </a:t>
            </a:r>
            <a:r>
              <a:rPr lang="en-US" sz="2000" dirty="0">
                <a:latin typeface="Arial"/>
                <a:cs typeface="Arial"/>
              </a:rPr>
              <a:t>square </a:t>
            </a:r>
            <a:r>
              <a:rPr lang="en-US" sz="2000" dirty="0" smtClean="0">
                <a:latin typeface="Arial"/>
                <a:cs typeface="Arial"/>
              </a:rPr>
              <a:t>miles</a:t>
            </a:r>
          </a:p>
          <a:p>
            <a:pPr eaLnBrk="0" hangingPunct="0">
              <a:spcAft>
                <a:spcPct val="35000"/>
              </a:spcAft>
            </a:pPr>
            <a:r>
              <a:rPr lang="en-US" sz="2000" dirty="0" smtClean="0">
                <a:latin typeface="Arial"/>
                <a:cs typeface="Arial"/>
              </a:rPr>
              <a:t> $342 M operating budget</a:t>
            </a:r>
            <a:endParaRPr lang="en-US" sz="2000" dirty="0">
              <a:latin typeface="Arial"/>
              <a:cs typeface="Arial"/>
            </a:endParaRPr>
          </a:p>
          <a:p>
            <a:pPr eaLnBrk="0" hangingPunct="0">
              <a:spcAft>
                <a:spcPct val="35000"/>
              </a:spcAft>
            </a:pPr>
            <a:r>
              <a:rPr lang="en-US" sz="2000" dirty="0" smtClean="0">
                <a:latin typeface="Arial"/>
                <a:cs typeface="Arial"/>
              </a:rPr>
              <a:t> 6,300+ </a:t>
            </a:r>
            <a:r>
              <a:rPr lang="en-US" sz="2000" dirty="0">
                <a:latin typeface="Arial"/>
                <a:cs typeface="Arial"/>
              </a:rPr>
              <a:t>employees</a:t>
            </a:r>
          </a:p>
        </p:txBody>
      </p:sp>
      <p:sp>
        <p:nvSpPr>
          <p:cNvPr id="8" name="Rectangle 4"/>
          <p:cNvSpPr>
            <a:spLocks noChangeArrowheads="1"/>
          </p:cNvSpPr>
          <p:nvPr/>
        </p:nvSpPr>
        <p:spPr bwMode="auto">
          <a:xfrm>
            <a:off x="3886200" y="322488"/>
            <a:ext cx="4800600"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eaLnBrk="1" hangingPunct="1"/>
            <a:r>
              <a:rPr lang="en-US" sz="3200" b="1" dirty="0" smtClean="0">
                <a:solidFill>
                  <a:schemeClr val="bg1"/>
                </a:solidFill>
              </a:rPr>
              <a:t>About LSC</a:t>
            </a:r>
            <a:endParaRPr lang="en-US" sz="3200" b="1"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3912952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Office of Analytics and Institutional Reporting</a:t>
            </a:r>
            <a:endParaRPr lang="en-US"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66800" y="1981200"/>
            <a:ext cx="6943788" cy="3276600"/>
          </a:xfrm>
          <a:prstGeom prst="rect">
            <a:avLst/>
          </a:prstGeom>
        </p:spPr>
      </p:pic>
    </p:spTree>
    <p:extLst>
      <p:ext uri="{BB962C8B-B14F-4D97-AF65-F5344CB8AC3E}">
        <p14:creationId xmlns:p14="http://schemas.microsoft.com/office/powerpoint/2010/main" val="14120549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Texas State Reporting</a:t>
            </a:r>
            <a:br>
              <a:rPr lang="en-US" dirty="0" smtClean="0"/>
            </a:br>
            <a:r>
              <a:rPr lang="en-US" dirty="0" smtClean="0"/>
              <a:t>(TSR)</a:t>
            </a:r>
            <a:endParaRPr lang="en-US" dirty="0"/>
          </a:p>
        </p:txBody>
      </p:sp>
      <p:sp>
        <p:nvSpPr>
          <p:cNvPr id="4" name="TextBox 1"/>
          <p:cNvSpPr txBox="1">
            <a:spLocks noChangeArrowheads="1"/>
          </p:cNvSpPr>
          <p:nvPr/>
        </p:nvSpPr>
        <p:spPr bwMode="auto">
          <a:xfrm>
            <a:off x="3962400" y="2209800"/>
            <a:ext cx="4495800" cy="3046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Lucida Grande" charset="0"/>
                <a:ea typeface="ＭＳ Ｐゴシック" charset="0"/>
                <a:cs typeface="ＭＳ Ｐゴシック" charset="0"/>
              </a:defRPr>
            </a:lvl1pPr>
            <a:lvl2pPr marL="742950" indent="-285750">
              <a:defRPr sz="2400">
                <a:solidFill>
                  <a:schemeClr val="tx1"/>
                </a:solidFill>
                <a:latin typeface="Lucida Grande" charset="0"/>
                <a:ea typeface="ＭＳ Ｐゴシック" charset="0"/>
              </a:defRPr>
            </a:lvl2pPr>
            <a:lvl3pPr marL="1143000" indent="-228600">
              <a:defRPr sz="2400">
                <a:solidFill>
                  <a:schemeClr val="tx1"/>
                </a:solidFill>
                <a:latin typeface="Lucida Grande" charset="0"/>
                <a:ea typeface="ＭＳ Ｐゴシック" charset="0"/>
              </a:defRPr>
            </a:lvl3pPr>
            <a:lvl4pPr marL="1600200" indent="-228600">
              <a:defRPr sz="2400">
                <a:solidFill>
                  <a:schemeClr val="tx1"/>
                </a:solidFill>
                <a:latin typeface="Lucida Grande" charset="0"/>
                <a:ea typeface="ＭＳ Ｐゴシック" charset="0"/>
              </a:defRPr>
            </a:lvl4pPr>
            <a:lvl5pPr marL="2057400" indent="-228600">
              <a:defRPr sz="2400">
                <a:solidFill>
                  <a:schemeClr val="tx1"/>
                </a:solidFill>
                <a:latin typeface="Lucida Grande" charset="0"/>
                <a:ea typeface="ＭＳ Ｐゴシック" charset="0"/>
              </a:defRPr>
            </a:lvl5pPr>
            <a:lvl6pPr marL="2514600" indent="-228600" eaLnBrk="0" fontAlgn="base" hangingPunct="0">
              <a:spcBef>
                <a:spcPct val="0"/>
              </a:spcBef>
              <a:spcAft>
                <a:spcPct val="0"/>
              </a:spcAft>
              <a:defRPr sz="2400">
                <a:solidFill>
                  <a:schemeClr val="tx1"/>
                </a:solidFill>
                <a:latin typeface="Lucida Grande" charset="0"/>
                <a:ea typeface="ＭＳ Ｐゴシック" charset="0"/>
              </a:defRPr>
            </a:lvl6pPr>
            <a:lvl7pPr marL="2971800" indent="-228600" eaLnBrk="0" fontAlgn="base" hangingPunct="0">
              <a:spcBef>
                <a:spcPct val="0"/>
              </a:spcBef>
              <a:spcAft>
                <a:spcPct val="0"/>
              </a:spcAft>
              <a:defRPr sz="2400">
                <a:solidFill>
                  <a:schemeClr val="tx1"/>
                </a:solidFill>
                <a:latin typeface="Lucida Grande" charset="0"/>
                <a:ea typeface="ＭＳ Ｐゴシック" charset="0"/>
              </a:defRPr>
            </a:lvl7pPr>
            <a:lvl8pPr marL="3429000" indent="-228600" eaLnBrk="0" fontAlgn="base" hangingPunct="0">
              <a:spcBef>
                <a:spcPct val="0"/>
              </a:spcBef>
              <a:spcAft>
                <a:spcPct val="0"/>
              </a:spcAft>
              <a:defRPr sz="2400">
                <a:solidFill>
                  <a:schemeClr val="tx1"/>
                </a:solidFill>
                <a:latin typeface="Lucida Grande" charset="0"/>
                <a:ea typeface="ＭＳ Ｐゴシック" charset="0"/>
              </a:defRPr>
            </a:lvl8pPr>
            <a:lvl9pPr marL="3886200" indent="-228600" eaLnBrk="0" fontAlgn="base" hangingPunct="0">
              <a:spcBef>
                <a:spcPct val="0"/>
              </a:spcBef>
              <a:spcAft>
                <a:spcPct val="0"/>
              </a:spcAft>
              <a:defRPr sz="2400">
                <a:solidFill>
                  <a:schemeClr val="tx1"/>
                </a:solidFill>
                <a:latin typeface="Lucida Grande" charset="0"/>
                <a:ea typeface="ＭＳ Ｐゴシック" charset="0"/>
              </a:defRPr>
            </a:lvl9pPr>
          </a:lstStyle>
          <a:p>
            <a:pPr marL="285750" indent="-285750">
              <a:buFont typeface="Arial" panose="020B0604020202020204" pitchFamily="34" charset="0"/>
              <a:buChar char="•"/>
            </a:pPr>
            <a:r>
              <a:rPr lang="en-US" dirty="0" smtClean="0">
                <a:solidFill>
                  <a:srgbClr val="003768"/>
                </a:solidFill>
                <a:latin typeface="Arial" charset="0"/>
                <a:cs typeface="Arial" charset="0"/>
              </a:rPr>
              <a:t>2 Team members (Manager and Analyst)</a:t>
            </a:r>
          </a:p>
          <a:p>
            <a:pPr marL="285750" indent="-285750">
              <a:buFont typeface="Arial" panose="020B0604020202020204" pitchFamily="34" charset="0"/>
              <a:buChar char="•"/>
            </a:pPr>
            <a:r>
              <a:rPr lang="en-US" dirty="0" smtClean="0">
                <a:solidFill>
                  <a:srgbClr val="003768"/>
                </a:solidFill>
                <a:latin typeface="Arial" charset="0"/>
                <a:cs typeface="Arial" charset="0"/>
              </a:rPr>
              <a:t>System Registrar</a:t>
            </a:r>
          </a:p>
          <a:p>
            <a:pPr marL="285750" indent="-285750">
              <a:buFont typeface="Arial" panose="020B0604020202020204" pitchFamily="34" charset="0"/>
              <a:buChar char="•"/>
            </a:pPr>
            <a:r>
              <a:rPr lang="en-US" dirty="0" smtClean="0">
                <a:solidFill>
                  <a:srgbClr val="003768"/>
                </a:solidFill>
                <a:latin typeface="Arial" charset="0"/>
                <a:cs typeface="Arial" charset="0"/>
              </a:rPr>
              <a:t>Multiple Campus Partners</a:t>
            </a:r>
          </a:p>
          <a:p>
            <a:pPr marL="1028700" lvl="1">
              <a:buFont typeface="Arial" panose="020B0604020202020204" pitchFamily="34" charset="0"/>
              <a:buChar char="•"/>
            </a:pPr>
            <a:r>
              <a:rPr lang="en-US" dirty="0" smtClean="0">
                <a:solidFill>
                  <a:srgbClr val="003768"/>
                </a:solidFill>
                <a:latin typeface="Arial" charset="0"/>
                <a:cs typeface="Arial" charset="0"/>
              </a:rPr>
              <a:t>TSR Contacts</a:t>
            </a:r>
          </a:p>
          <a:p>
            <a:pPr marL="1028700" lvl="1">
              <a:buFont typeface="Arial" panose="020B0604020202020204" pitchFamily="34" charset="0"/>
              <a:buChar char="•"/>
            </a:pPr>
            <a:r>
              <a:rPr lang="en-US" dirty="0" smtClean="0">
                <a:solidFill>
                  <a:srgbClr val="003768"/>
                </a:solidFill>
                <a:latin typeface="Arial" charset="0"/>
                <a:cs typeface="Arial" charset="0"/>
              </a:rPr>
              <a:t>1-2 persons per campus</a:t>
            </a:r>
          </a:p>
          <a:p>
            <a:pPr marL="1028700" lvl="1">
              <a:buFont typeface="Arial" panose="020B0604020202020204" pitchFamily="34" charset="0"/>
              <a:buChar char="•"/>
            </a:pPr>
            <a:r>
              <a:rPr lang="en-US" dirty="0" smtClean="0">
                <a:solidFill>
                  <a:srgbClr val="003768"/>
                </a:solidFill>
                <a:latin typeface="Arial" charset="0"/>
                <a:cs typeface="Arial" charset="0"/>
              </a:rPr>
              <a:t>Credit and CE</a:t>
            </a: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7200" y="2438400"/>
            <a:ext cx="3265004" cy="3048000"/>
          </a:xfrm>
          <a:prstGeom prst="rect">
            <a:avLst/>
          </a:prstGeom>
        </p:spPr>
      </p:pic>
      <p:sp>
        <p:nvSpPr>
          <p:cNvPr id="7" name="TextBox 6"/>
          <p:cNvSpPr txBox="1"/>
          <p:nvPr/>
        </p:nvSpPr>
        <p:spPr>
          <a:xfrm>
            <a:off x="1752600" y="5715000"/>
            <a:ext cx="5867400" cy="523220"/>
          </a:xfrm>
          <a:prstGeom prst="rect">
            <a:avLst/>
          </a:prstGeom>
          <a:noFill/>
        </p:spPr>
        <p:txBody>
          <a:bodyPr wrap="square" rtlCol="0">
            <a:spAutoFit/>
          </a:bodyPr>
          <a:lstStyle/>
          <a:p>
            <a:pPr algn="ctr"/>
            <a:r>
              <a:rPr lang="en-US" sz="2800" dirty="0" smtClean="0">
                <a:solidFill>
                  <a:srgbClr val="003768"/>
                </a:solidFill>
              </a:rPr>
              <a:t>**It Takes a Village!**</a:t>
            </a:r>
            <a:endParaRPr lang="en-US" sz="2800" dirty="0">
              <a:solidFill>
                <a:srgbClr val="003768"/>
              </a:solidFill>
            </a:endParaRPr>
          </a:p>
        </p:txBody>
      </p:sp>
    </p:spTree>
    <p:extLst>
      <p:ext uri="{BB962C8B-B14F-4D97-AF65-F5344CB8AC3E}">
        <p14:creationId xmlns:p14="http://schemas.microsoft.com/office/powerpoint/2010/main" val="22076046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State Reporting?</a:t>
            </a:r>
            <a:endParaRPr lang="en-US" dirty="0"/>
          </a:p>
        </p:txBody>
      </p:sp>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57400" y="1981200"/>
            <a:ext cx="4495800" cy="4270819"/>
          </a:xfrm>
          <a:prstGeom prst="rect">
            <a:avLst/>
          </a:prstGeom>
        </p:spPr>
      </p:pic>
    </p:spTree>
    <p:extLst>
      <p:ext uri="{BB962C8B-B14F-4D97-AF65-F5344CB8AC3E}">
        <p14:creationId xmlns:p14="http://schemas.microsoft.com/office/powerpoint/2010/main" val="8975920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theme/theme1.xml><?xml version="1.0" encoding="utf-8"?>
<a:theme xmlns:a="http://schemas.openxmlformats.org/drawingml/2006/main" name="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Lucida Grande"/>
        <a:ea typeface=""/>
        <a:cs typeface=""/>
      </a:majorFont>
      <a:minorFont>
        <a:latin typeface="Lucida Grande"/>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3200" b="0" i="0" u="none" strike="noStrike" cap="none" normalizeH="0" baseline="0" smtClean="0">
            <a:ln>
              <a:noFill/>
            </a:ln>
            <a:solidFill>
              <a:schemeClr val="bg1"/>
            </a:solidFill>
            <a:effectLst/>
            <a:latin typeface="Futura Std Bold"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3200" b="0" i="0" u="none" strike="noStrike" cap="none" normalizeH="0" baseline="0" smtClean="0">
            <a:ln>
              <a:noFill/>
            </a:ln>
            <a:solidFill>
              <a:schemeClr val="bg1"/>
            </a:solidFill>
            <a:effectLst/>
            <a:latin typeface="Futura Std Bold" charset="0"/>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_dlc_DocId xmlns="33a58599-dcb3-4268-95a5-beed1812e2aa">C5XKYY5XC7HH-2011-87</_dlc_DocId>
    <_dlc_DocIdUrl xmlns="33a58599-dcb3-4268-95a5-beed1812e2aa">
      <Url>https://intranet.lonestar.edu/marketing/_layouts/DocIdRedir.aspx?ID=C5XKYY5XC7HH-2011-87</Url>
      <Description>C5XKYY5XC7HH-2011-87</Description>
    </_dlc_DocIdUrl>
  </documentManagement>
</p:properties>
</file>

<file path=customXml/item3.xml><?xml version="1.0" encoding="utf-8"?>
<?mso-contentType ?>
<spe:Receivers xmlns:spe="http://schemas.microsoft.com/sharepoint/events">
  <Receiver>
    <Name>Document ID Generator</Name>
    <Synchronization>Synchronous</Synchronization>
    <Type>10001</Type>
    <SequenceNumber>1000</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10002</Type>
    <SequenceNumber>1001</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10004</Type>
    <SequenceNumber>1002</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10006</Type>
    <SequenceNumber>1003</SequenceNumber>
    <Assembly>Microsoft.Office.DocumentManagement, Version=14.0.0.0, Culture=neutral, PublicKeyToken=71e9bce111e9429c</Assembly>
    <Class>Microsoft.Office.DocumentManagement.Internal.DocIdHandler</Class>
    <Data/>
    <Filter/>
  </Receiver>
</spe:Receivers>
</file>

<file path=customXml/item4.xml><?xml version="1.0" encoding="utf-8"?>
<ct:contentTypeSchema xmlns:ct="http://schemas.microsoft.com/office/2006/metadata/contentType" xmlns:ma="http://schemas.microsoft.com/office/2006/metadata/properties/metaAttributes" ct:_="" ma:_="" ma:contentTypeName="Document" ma:contentTypeID="0x010100508D38F2AE52BA479041E44756A88872" ma:contentTypeVersion="0" ma:contentTypeDescription="Create a new document." ma:contentTypeScope="" ma:versionID="52a547a3ef11b90dea1043f81cf0bb48">
  <xsd:schema xmlns:xsd="http://www.w3.org/2001/XMLSchema" xmlns:xs="http://www.w3.org/2001/XMLSchema" xmlns:p="http://schemas.microsoft.com/office/2006/metadata/properties" xmlns:ns2="33a58599-dcb3-4268-95a5-beed1812e2aa" targetNamespace="http://schemas.microsoft.com/office/2006/metadata/properties" ma:root="true" ma:fieldsID="67c1356763cecf5b6b0633aee26d4676" ns2:_="">
    <xsd:import namespace="33a58599-dcb3-4268-95a5-beed1812e2aa"/>
    <xsd:element name="properties">
      <xsd:complexType>
        <xsd:sequence>
          <xsd:element name="documentManagement">
            <xsd:complexType>
              <xsd:all>
                <xsd:element ref="ns2:_dlc_DocId" minOccurs="0"/>
                <xsd:element ref="ns2:_dlc_DocIdUrl" minOccurs="0"/>
                <xsd:element ref="ns2:_dlc_DocIdPersistId"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3a58599-dcb3-4268-95a5-beed1812e2aa" elementFormDefault="qualified">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1759A4F9-6F78-47DA-BD72-31884301D022}">
  <ds:schemaRefs>
    <ds:schemaRef ds:uri="http://schemas.microsoft.com/sharepoint/v3/contenttype/forms"/>
  </ds:schemaRefs>
</ds:datastoreItem>
</file>

<file path=customXml/itemProps2.xml><?xml version="1.0" encoding="utf-8"?>
<ds:datastoreItem xmlns:ds="http://schemas.openxmlformats.org/officeDocument/2006/customXml" ds:itemID="{4C479823-98C7-457A-9CF0-43ED044C9417}">
  <ds:schemaRefs>
    <ds:schemaRef ds:uri="http://schemas.openxmlformats.org/package/2006/metadata/core-properties"/>
    <ds:schemaRef ds:uri="http://purl.org/dc/dcmitype/"/>
    <ds:schemaRef ds:uri="http://schemas.microsoft.com/office/2006/documentManagement/types"/>
    <ds:schemaRef ds:uri="http://purl.org/dc/elements/1.1/"/>
    <ds:schemaRef ds:uri="http://www.w3.org/XML/1998/namespace"/>
    <ds:schemaRef ds:uri="http://purl.org/dc/terms/"/>
    <ds:schemaRef ds:uri="http://schemas.microsoft.com/office/infopath/2007/PartnerControls"/>
    <ds:schemaRef ds:uri="33a58599-dcb3-4268-95a5-beed1812e2aa"/>
    <ds:schemaRef ds:uri="http://schemas.microsoft.com/office/2006/metadata/properties"/>
  </ds:schemaRefs>
</ds:datastoreItem>
</file>

<file path=customXml/itemProps3.xml><?xml version="1.0" encoding="utf-8"?>
<ds:datastoreItem xmlns:ds="http://schemas.openxmlformats.org/officeDocument/2006/customXml" ds:itemID="{24484F5E-2217-4686-971E-9A53E9BBEC60}">
  <ds:schemaRefs>
    <ds:schemaRef ds:uri="http://schemas.microsoft.com/sharepoint/events"/>
  </ds:schemaRefs>
</ds:datastoreItem>
</file>

<file path=customXml/itemProps4.xml><?xml version="1.0" encoding="utf-8"?>
<ds:datastoreItem xmlns:ds="http://schemas.openxmlformats.org/officeDocument/2006/customXml" ds:itemID="{B87CFD99-F32B-4620-A43F-A5CC96C8059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33a58599-dcb3-4268-95a5-beed1812e2a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blank powerpoint template</Template>
  <TotalTime>757</TotalTime>
  <Words>682</Words>
  <Application>Microsoft Office PowerPoint</Application>
  <PresentationFormat>On-screen Show (4:3)</PresentationFormat>
  <Paragraphs>124</Paragraphs>
  <Slides>26</Slides>
  <Notes>9</Notes>
  <HiddenSlides>0</HiddenSlides>
  <MMClips>0</MMClips>
  <ScaleCrop>false</ScaleCrop>
  <HeadingPairs>
    <vt:vector size="4" baseType="variant">
      <vt:variant>
        <vt:lpstr>Theme</vt:lpstr>
      </vt:variant>
      <vt:variant>
        <vt:i4>1</vt:i4>
      </vt:variant>
      <vt:variant>
        <vt:lpstr>Slide Titles</vt:lpstr>
      </vt:variant>
      <vt:variant>
        <vt:i4>26</vt:i4>
      </vt:variant>
    </vt:vector>
  </HeadingPairs>
  <TitlesOfParts>
    <vt:vector size="27" baseType="lpstr">
      <vt:lpstr>Blank Presentation</vt:lpstr>
      <vt:lpstr>State Reporting</vt:lpstr>
      <vt:lpstr>State Reporting</vt:lpstr>
      <vt:lpstr>Outline</vt:lpstr>
      <vt:lpstr>PowerPoint Presentation</vt:lpstr>
      <vt:lpstr>PowerPoint Presentation</vt:lpstr>
      <vt:lpstr>PowerPoint Presentation</vt:lpstr>
      <vt:lpstr>Office of Analytics and Institutional Reporting</vt:lpstr>
      <vt:lpstr>Texas State Reporting (TSR)</vt:lpstr>
      <vt:lpstr>What is State Reporting?</vt:lpstr>
      <vt:lpstr>State Reporting Data</vt:lpstr>
      <vt:lpstr>State Reporting Data (examples)</vt:lpstr>
      <vt:lpstr>State Reporting Data (examples)</vt:lpstr>
      <vt:lpstr>State Reporting Data</vt:lpstr>
      <vt:lpstr>Data Visualization</vt:lpstr>
      <vt:lpstr>Data Visualization</vt:lpstr>
      <vt:lpstr>AIR.Lonestar.edu</vt:lpstr>
      <vt:lpstr>AIR.Lonestar.edu</vt:lpstr>
      <vt:lpstr>AIR.Lonestar.edu</vt:lpstr>
      <vt:lpstr>Power BI</vt:lpstr>
      <vt:lpstr>State Reporting Data (examples)</vt:lpstr>
      <vt:lpstr>Power BI – State Reporting</vt:lpstr>
      <vt:lpstr>Power BI – State Reporting</vt:lpstr>
      <vt:lpstr>Future Possibilities</vt:lpstr>
      <vt:lpstr>Summary/Future Thoughts</vt:lpstr>
      <vt:lpstr>PowerPoint Presentation</vt:lpstr>
      <vt:lpstr>PowerPoint Presentation</vt:lpstr>
    </vt:vector>
  </TitlesOfParts>
  <Company>Lone Star College System</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Cynthia F Gilliam</dc:creator>
  <cp:lastModifiedBy>Michael J. Albert</cp:lastModifiedBy>
  <cp:revision>56</cp:revision>
  <dcterms:created xsi:type="dcterms:W3CDTF">2013-04-03T19:55:38Z</dcterms:created>
  <dcterms:modified xsi:type="dcterms:W3CDTF">2017-03-10T15:32:55Z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0x010100508D38F2AE52BA479041E44756A88872</vt:lpwstr>
  </property>
  <property fmtid="{D5CDD505-2E9C-101B-9397-08002B2CF9AE}" pid="3" name="_dlc_DocIdItemGuid">
    <vt:lpwstr>1edc860b-b804-4f60-b74c-39f0bd305b3a</vt:lpwstr>
  </property>
</Properties>
</file>