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sldIdLst>
    <p:sldId id="256" r:id="rId2"/>
    <p:sldId id="259" r:id="rId3"/>
    <p:sldId id="261" r:id="rId4"/>
    <p:sldId id="260" r:id="rId5"/>
    <p:sldId id="265" r:id="rId6"/>
    <p:sldId id="266" r:id="rId7"/>
    <p:sldId id="262" r:id="rId8"/>
    <p:sldId id="267" r:id="rId9"/>
    <p:sldId id="268" r:id="rId10"/>
    <p:sldId id="263" r:id="rId11"/>
    <p:sldId id="269" r:id="rId12"/>
    <p:sldId id="270" r:id="rId13"/>
    <p:sldId id="272" r:id="rId14"/>
    <p:sldId id="274" r:id="rId15"/>
    <p:sldId id="275" r:id="rId16"/>
    <p:sldId id="264" r:id="rId17"/>
    <p:sldId id="277" r:id="rId18"/>
    <p:sldId id="278" r:id="rId19"/>
    <p:sldId id="276" r:id="rId20"/>
    <p:sldId id="279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43" autoAdjust="0"/>
    <p:restoredTop sz="94660"/>
  </p:normalViewPr>
  <p:slideViewPr>
    <p:cSldViewPr snapToGrid="0">
      <p:cViewPr>
        <p:scale>
          <a:sx n="124" d="100"/>
          <a:sy n="124" d="100"/>
        </p:scale>
        <p:origin x="-9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275BD-FE68-441E-9EFD-2A8819C2EB23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166EE-5038-432C-AF11-88AAE757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13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275BD-FE68-441E-9EFD-2A8819C2EB23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166EE-5038-432C-AF11-88AAE757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9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275BD-FE68-441E-9EFD-2A8819C2EB23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166EE-5038-432C-AF11-88AAE757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9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275BD-FE68-441E-9EFD-2A8819C2EB23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166EE-5038-432C-AF11-88AAE757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6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275BD-FE68-441E-9EFD-2A8819C2EB23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166EE-5038-432C-AF11-88AAE757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2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275BD-FE68-441E-9EFD-2A8819C2EB23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166EE-5038-432C-AF11-88AAE757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4998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275BD-FE68-441E-9EFD-2A8819C2EB23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166EE-5038-432C-AF11-88AAE757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3299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275BD-FE68-441E-9EFD-2A8819C2EB23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166EE-5038-432C-AF11-88AAE757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346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275BD-FE68-441E-9EFD-2A8819C2EB23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166EE-5038-432C-AF11-88AAE757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0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275BD-FE68-441E-9EFD-2A8819C2EB23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166EE-5038-432C-AF11-88AAE757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5982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275BD-FE68-441E-9EFD-2A8819C2EB23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166EE-5038-432C-AF11-88AAE757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08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6C275BD-FE68-441E-9EFD-2A8819C2EB23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EC166EE-5038-432C-AF11-88AAE757C4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1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sas.com/resources/papers/proceedings11/266-2011.pdf" TargetMode="External"/><Relationship Id="rId3" Type="http://schemas.openxmlformats.org/officeDocument/2006/relationships/hyperlink" Target="https://support.sas.com/rnd/base/ods/odsmarkup/excelxp_demo.html#formats" TargetMode="External"/><Relationship Id="rId7" Type="http://schemas.openxmlformats.org/officeDocument/2006/relationships/hyperlink" Target="http://support.sas.com/resources/papers/proceedings11/170-2011.pdf" TargetMode="External"/><Relationship Id="rId2" Type="http://schemas.openxmlformats.org/officeDocument/2006/relationships/hyperlink" Target="https://support.sas.com/rnd/base/ods/odsmarkup/TipSheet_ods_xl_xp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upport.office.com/en-us/article/Create-or-delete-a-custom-number-format-78f2a361-936b-4c03-8772-09fab54be7f4" TargetMode="External"/><Relationship Id="rId5" Type="http://schemas.openxmlformats.org/officeDocument/2006/relationships/hyperlink" Target="http://support.sas.com/kb/43/496.html" TargetMode="External"/><Relationship Id="rId4" Type="http://schemas.openxmlformats.org/officeDocument/2006/relationships/hyperlink" Target="https://support.sas.com/training/tutorial/el/libsppg1_et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SAS to Create Multi-Sheet Excel Workbooks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TAIR 2017</a:t>
            </a:r>
          </a:p>
          <a:p>
            <a:r>
              <a:rPr lang="en-US" dirty="0" smtClean="0"/>
              <a:t>Amber Lummus</a:t>
            </a:r>
          </a:p>
          <a:p>
            <a:r>
              <a:rPr lang="en-US" dirty="0" smtClean="0"/>
              <a:t>College of the Mainland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9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Some of the standard SAS formatting options don’t work in the XML output files</a:t>
            </a:r>
          </a:p>
          <a:p>
            <a:r>
              <a:rPr lang="en-US" sz="3600" dirty="0" smtClean="0"/>
              <a:t>TAGATTR Style Attributes</a:t>
            </a:r>
          </a:p>
          <a:p>
            <a:pPr lvl="1"/>
            <a:r>
              <a:rPr lang="en-US" sz="3600" dirty="0" smtClean="0"/>
              <a:t>Specify type</a:t>
            </a:r>
          </a:p>
          <a:p>
            <a:pPr lvl="1"/>
            <a:r>
              <a:rPr lang="en-US" sz="3600" smtClean="0"/>
              <a:t>Specify Excel format</a:t>
            </a:r>
            <a:endParaRPr lang="en-US" sz="3600" dirty="0" smtClean="0"/>
          </a:p>
          <a:p>
            <a:pPr lvl="1"/>
            <a:r>
              <a:rPr lang="en-US" sz="3600" dirty="0" smtClean="0"/>
              <a:t>Assign Excel formulas (R1C1 style)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1854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0583" y="1132775"/>
            <a:ext cx="7321442" cy="55518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60938" y="168166"/>
            <a:ext cx="8944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SAS Code with Standard SAS Formats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063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8993" y="294290"/>
            <a:ext cx="9574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SAS Results Window Output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5543" y="2060189"/>
            <a:ext cx="7413644" cy="372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6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8993" y="294290"/>
            <a:ext cx="9574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XML File Output with Standard SAS Formats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507" y="1490999"/>
            <a:ext cx="3390476" cy="27619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5744" y="2599177"/>
            <a:ext cx="7515691" cy="311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5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28688" y="39939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SAS Code with TAGATTR Style Attributes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736" y="1484890"/>
            <a:ext cx="10927027" cy="183637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736" y="4675823"/>
            <a:ext cx="11388373" cy="70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01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885" y="392991"/>
            <a:ext cx="7355667" cy="28967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8161" y="3518509"/>
            <a:ext cx="8130401" cy="29453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956331" y="392991"/>
            <a:ext cx="36050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XML File Output with TAGATTR Style Attributes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8566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Sheet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Control which output is on which Excel sheet within the workbook</a:t>
            </a:r>
          </a:p>
          <a:p>
            <a:r>
              <a:rPr lang="en-US" sz="4000" dirty="0" smtClean="0"/>
              <a:t>Sheet names</a:t>
            </a:r>
          </a:p>
          <a:p>
            <a:r>
              <a:rPr lang="en-US" sz="4000" dirty="0" smtClean="0"/>
              <a:t>Change options for individual sheets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7549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4672" y="739205"/>
            <a:ext cx="9893742" cy="59953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94672" y="168166"/>
            <a:ext cx="9179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SAS Code with Sheet Specific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32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328" y="2674798"/>
            <a:ext cx="3266667" cy="39047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1740" y="203388"/>
            <a:ext cx="7314286" cy="65142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800" y="283779"/>
            <a:ext cx="35251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XML File Output with Sheet Specific Options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9521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Macros</a:t>
            </a:r>
          </a:p>
          <a:p>
            <a:pPr lvl="1"/>
            <a:r>
              <a:rPr lang="en-US" sz="3600" dirty="0" smtClean="0"/>
              <a:t>Create multiple workbooks, each with multiple sheets</a:t>
            </a:r>
          </a:p>
          <a:p>
            <a:pPr lvl="1"/>
            <a:r>
              <a:rPr lang="en-US" sz="3600" dirty="0" smtClean="0"/>
              <a:t>Convert the XML output to XLSX</a:t>
            </a:r>
          </a:p>
          <a:p>
            <a:pPr lvl="2"/>
            <a:r>
              <a:rPr lang="en-US" sz="3600" dirty="0" smtClean="0"/>
              <a:t>Download convert macro from SAS support site</a:t>
            </a:r>
          </a:p>
          <a:p>
            <a:pPr lvl="2"/>
            <a:r>
              <a:rPr lang="en-US" sz="3600" dirty="0" smtClean="0"/>
              <a:t>Add code to invoke the macro</a:t>
            </a:r>
          </a:p>
        </p:txBody>
      </p:sp>
    </p:spTree>
    <p:extLst>
      <p:ext uri="{BB962C8B-B14F-4D97-AF65-F5344CB8AC3E}">
        <p14:creationId xmlns:p14="http://schemas.microsoft.com/office/powerpoint/2010/main" val="192897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Moving from SPSS to SAS</a:t>
            </a:r>
          </a:p>
          <a:p>
            <a:r>
              <a:rPr lang="en-US" sz="4000" dirty="0" smtClean="0"/>
              <a:t>SAS Programming Courses</a:t>
            </a:r>
          </a:p>
          <a:p>
            <a:r>
              <a:rPr lang="en-US" sz="4000" dirty="0" smtClean="0"/>
              <a:t>COM’s Program Review</a:t>
            </a:r>
          </a:p>
          <a:p>
            <a:r>
              <a:rPr lang="en-US" sz="4000" dirty="0" smtClean="0"/>
              <a:t>The power of Google and SAS Instructors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7386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616" y="3364382"/>
            <a:ext cx="10550107" cy="107473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4272" y="4736988"/>
            <a:ext cx="5291310" cy="18004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9362" y="901052"/>
            <a:ext cx="8085714" cy="22761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0441" y="252248"/>
            <a:ext cx="6432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SAS Macro to Convert XML files to XLSX files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709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41" y="759853"/>
            <a:ext cx="7315200" cy="5550795"/>
          </a:xfrm>
        </p:spPr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ODS Excel XP </a:t>
            </a:r>
            <a:r>
              <a:rPr lang="en-US" dirty="0"/>
              <a:t>Tip Sheet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support.sas.com/rnd/base/ods/odsmarkup/TipSheet_ods_xl_xp.pdf</a:t>
            </a:r>
            <a:endParaRPr lang="en-US" dirty="0" smtClean="0"/>
          </a:p>
          <a:p>
            <a:r>
              <a:rPr lang="en-US" dirty="0" smtClean="0"/>
              <a:t>Base SAS Demo: The </a:t>
            </a:r>
            <a:r>
              <a:rPr lang="en-US" dirty="0" err="1" smtClean="0"/>
              <a:t>ExcelXP</a:t>
            </a:r>
            <a:r>
              <a:rPr lang="en-US" dirty="0" smtClean="0"/>
              <a:t> </a:t>
            </a:r>
            <a:r>
              <a:rPr lang="en-US" dirty="0" err="1" smtClean="0"/>
              <a:t>Tagset</a:t>
            </a:r>
            <a:r>
              <a:rPr lang="en-US" dirty="0" smtClean="0"/>
              <a:t> and </a:t>
            </a:r>
            <a:r>
              <a:rPr lang="en-US" dirty="0"/>
              <a:t>Microsoft Excel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support.sas.com/rnd/base/ods/odsmarkup/excelxp_demo.html#formats</a:t>
            </a:r>
            <a:endParaRPr lang="en-US" dirty="0" smtClean="0"/>
          </a:p>
          <a:p>
            <a:r>
              <a:rPr lang="en-US" dirty="0" smtClean="0"/>
              <a:t>Understanding the </a:t>
            </a:r>
            <a:r>
              <a:rPr lang="en-US" dirty="0" err="1" smtClean="0"/>
              <a:t>ExcelXP</a:t>
            </a:r>
            <a:r>
              <a:rPr lang="en-US" dirty="0" smtClean="0"/>
              <a:t> </a:t>
            </a:r>
            <a:r>
              <a:rPr lang="en-US" dirty="0" err="1" smtClean="0"/>
              <a:t>Tagset</a:t>
            </a:r>
            <a:r>
              <a:rPr lang="en-US" dirty="0" smtClean="0"/>
              <a:t> </a:t>
            </a:r>
            <a:r>
              <a:rPr lang="en-US" dirty="0"/>
              <a:t>Lecture Transcript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support.sas.com/training/tutorial/el/libsppg1_et.pdf</a:t>
            </a:r>
            <a:endParaRPr lang="en-US" dirty="0" smtClean="0"/>
          </a:p>
          <a:p>
            <a:r>
              <a:rPr lang="en-US" dirty="0" smtClean="0"/>
              <a:t>Convert files created using an ODS destination to native </a:t>
            </a:r>
            <a:r>
              <a:rPr lang="en-US" dirty="0"/>
              <a:t>Microsoft Excel files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support.sas.com/kb/43/496.html</a:t>
            </a:r>
            <a:endParaRPr lang="en-US" dirty="0" smtClean="0"/>
          </a:p>
          <a:p>
            <a:r>
              <a:rPr lang="en-US" dirty="0" smtClean="0"/>
              <a:t>Create or Delete a Custom Number Format </a:t>
            </a:r>
            <a:r>
              <a:rPr lang="en-US" dirty="0"/>
              <a:t>(Excel) 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support.office.com/en-us/article/Create-or-delete-a-custom-number-format-78f2a361-936b-4c03-8772-09fab54be7f4</a:t>
            </a:r>
            <a:endParaRPr lang="en-US" dirty="0" smtClean="0"/>
          </a:p>
          <a:p>
            <a:r>
              <a:rPr lang="en-US" dirty="0" smtClean="0"/>
              <a:t>Creating Stylish Multi-Sheet Excel Workbooks </a:t>
            </a:r>
            <a:r>
              <a:rPr lang="en-US" dirty="0"/>
              <a:t>the Easy Way with SAS </a:t>
            </a:r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support.sas.com/resources/papers/proceedings11/170-2011.pdf</a:t>
            </a:r>
            <a:endParaRPr lang="en-US" dirty="0" smtClean="0"/>
          </a:p>
          <a:p>
            <a:r>
              <a:rPr lang="en-US" dirty="0" smtClean="0"/>
              <a:t>Don’t Gamble with Your Output: How to Use Microsoft Formats </a:t>
            </a:r>
            <a:r>
              <a:rPr lang="en-US"/>
              <a:t>with ODS </a:t>
            </a:r>
            <a:r>
              <a:rPr lang="en-US">
                <a:hlinkClick r:id="rId8"/>
              </a:rPr>
              <a:t>https://</a:t>
            </a:r>
            <a:r>
              <a:rPr lang="en-US" smtClean="0">
                <a:hlinkClick r:id="rId8"/>
              </a:rPr>
              <a:t>support.sas.com/resources/papers/proceedings11/266-2011.pdf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44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</a:t>
            </a:r>
            <a:r>
              <a:rPr lang="en-US" dirty="0" err="1" smtClean="0"/>
              <a:t>ExcelXP</a:t>
            </a:r>
            <a:r>
              <a:rPr lang="en-US" dirty="0" smtClean="0"/>
              <a:t> Tagset?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ODS (Output Delivery System) allows you to indicate where SAS output goes</a:t>
            </a:r>
          </a:p>
          <a:p>
            <a:r>
              <a:rPr lang="en-US" sz="2800" dirty="0" smtClean="0"/>
              <a:t>There are several ODS options</a:t>
            </a:r>
          </a:p>
          <a:p>
            <a:r>
              <a:rPr lang="en-US" sz="2800" dirty="0" err="1" smtClean="0"/>
              <a:t>ExcelXP</a:t>
            </a:r>
            <a:r>
              <a:rPr lang="en-US" sz="2800" dirty="0" smtClean="0"/>
              <a:t> Tagset is part of ODS MARKUP</a:t>
            </a:r>
          </a:p>
          <a:p>
            <a:r>
              <a:rPr lang="en-US" sz="2800" dirty="0" smtClean="0"/>
              <a:t>The markup language translates the SAS output to an XML file that can be opened with Excel</a:t>
            </a:r>
          </a:p>
          <a:p>
            <a:r>
              <a:rPr lang="en-US" sz="2800" dirty="0" smtClean="0"/>
              <a:t>Requirements</a:t>
            </a:r>
          </a:p>
          <a:p>
            <a:pPr lvl="1"/>
            <a:r>
              <a:rPr lang="en-US" sz="2800" dirty="0" smtClean="0"/>
              <a:t>SAS 9.1 or later</a:t>
            </a:r>
          </a:p>
          <a:p>
            <a:pPr lvl="1"/>
            <a:r>
              <a:rPr lang="en-US" sz="2800" dirty="0" smtClean="0"/>
              <a:t>Excel 2002 or later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413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SAS code is “wrapped” in ODS statements </a:t>
            </a:r>
          </a:p>
          <a:p>
            <a:r>
              <a:rPr lang="en-US" sz="2800" dirty="0" smtClean="0"/>
              <a:t>The opening statement specifies which ODS output destination you are using (</a:t>
            </a:r>
            <a:r>
              <a:rPr lang="en-US" sz="2800" dirty="0" err="1" smtClean="0"/>
              <a:t>ExcelXP</a:t>
            </a:r>
            <a:r>
              <a:rPr lang="en-US" sz="2800" dirty="0" smtClean="0"/>
              <a:t> Tagset) and the location for the XML file</a:t>
            </a:r>
          </a:p>
          <a:p>
            <a:r>
              <a:rPr lang="en-US" sz="2800" dirty="0" smtClean="0"/>
              <a:t>The closing statement closes the ODS output destination, in this case, the XML file</a:t>
            </a:r>
          </a:p>
          <a:p>
            <a:r>
              <a:rPr lang="en-US" sz="2800" dirty="0" smtClean="0"/>
              <a:t>Following the closing statement, specify where you want the next output to go (typically ODS listing)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6169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371" y="1718082"/>
            <a:ext cx="11709007" cy="33095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51034" y="515007"/>
            <a:ext cx="9648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Basic ODS Syntax</a:t>
            </a:r>
          </a:p>
        </p:txBody>
      </p:sp>
    </p:spTree>
    <p:extLst>
      <p:ext uri="{BB962C8B-B14F-4D97-AF65-F5344CB8AC3E}">
        <p14:creationId xmlns:p14="http://schemas.microsoft.com/office/powerpoint/2010/main" val="3927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416" y="405606"/>
            <a:ext cx="6657143" cy="220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2790" y="2974225"/>
            <a:ext cx="6819048" cy="35809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231117" y="294290"/>
            <a:ext cx="44353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Default Style for XML Output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5625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There are  many style templates that change the overall appearance of the output</a:t>
            </a:r>
          </a:p>
          <a:p>
            <a:r>
              <a:rPr lang="en-US" sz="3600" dirty="0" smtClean="0"/>
              <a:t>Options can also be added to the opening ODS statement</a:t>
            </a:r>
          </a:p>
          <a:p>
            <a:pPr lvl="1"/>
            <a:r>
              <a:rPr lang="en-US" sz="3600" dirty="0" smtClean="0"/>
              <a:t>Overall appearance</a:t>
            </a:r>
          </a:p>
          <a:p>
            <a:pPr lvl="1"/>
            <a:r>
              <a:rPr lang="en-US" sz="3600" dirty="0" smtClean="0"/>
              <a:t>Printing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75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342" y="918142"/>
            <a:ext cx="11034876" cy="580610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23393" y="178676"/>
            <a:ext cx="7956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Style Template and Tagset Options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3180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7261" y="3091613"/>
            <a:ext cx="4693367" cy="33565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227" y="675741"/>
            <a:ext cx="4766323" cy="32523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37261" y="578069"/>
            <a:ext cx="4897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XML Output with a Style Template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6623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4457</TotalTime>
  <Words>431</Words>
  <Application>Microsoft Office PowerPoint</Application>
  <PresentationFormat>Custom</PresentationFormat>
  <Paragraphs>68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Frame</vt:lpstr>
      <vt:lpstr>Using SAS to Create Multi-Sheet Excel Workbooks</vt:lpstr>
      <vt:lpstr>SAS Background</vt:lpstr>
      <vt:lpstr>What is the ExcelXP Tagset?</vt:lpstr>
      <vt:lpstr>Basic Syntax</vt:lpstr>
      <vt:lpstr>PowerPoint Presentation</vt:lpstr>
      <vt:lpstr>PowerPoint Presentation</vt:lpstr>
      <vt:lpstr>Style Templates</vt:lpstr>
      <vt:lpstr>PowerPoint Presentation</vt:lpstr>
      <vt:lpstr>PowerPoint Presentation</vt:lpstr>
      <vt:lpstr>Style Details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Sheet Options</vt:lpstr>
      <vt:lpstr>PowerPoint Presentation</vt:lpstr>
      <vt:lpstr>PowerPoint Presentation</vt:lpstr>
      <vt:lpstr>Additional Enhancements</vt:lpstr>
      <vt:lpstr>PowerPoint Presentation</vt:lpstr>
      <vt:lpstr>References and Resources</vt:lpstr>
    </vt:vector>
  </TitlesOfParts>
  <Company>College of the Mainland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SAS to Create Multi-Sheet Excel Workbooks</dc:title>
  <dc:creator>Lummus, Amber</dc:creator>
  <cp:lastModifiedBy>Michael J. Albert</cp:lastModifiedBy>
  <cp:revision>64</cp:revision>
  <dcterms:created xsi:type="dcterms:W3CDTF">2017-02-18T19:28:43Z</dcterms:created>
  <dcterms:modified xsi:type="dcterms:W3CDTF">2017-03-02T16:08:44Z</dcterms:modified>
</cp:coreProperties>
</file>