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1" r:id="rId3"/>
    <p:sldId id="289" r:id="rId4"/>
    <p:sldId id="290" r:id="rId5"/>
    <p:sldId id="282" r:id="rId6"/>
    <p:sldId id="283" r:id="rId7"/>
    <p:sldId id="284" r:id="rId8"/>
    <p:sldId id="285" r:id="rId9"/>
    <p:sldId id="287" r:id="rId10"/>
    <p:sldId id="288" r:id="rId11"/>
    <p:sldId id="293" r:id="rId12"/>
    <p:sldId id="294" r:id="rId13"/>
    <p:sldId id="295" r:id="rId14"/>
    <p:sldId id="291" r:id="rId15"/>
    <p:sldId id="292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72" d="100"/>
          <a:sy n="72" d="100"/>
        </p:scale>
        <p:origin x="-2070" y="-1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waii\irp$\IRP%20PROJECTS\National%20Student%20Clearinghouse\StudentTracker\StudentTracker%20Reports\Fall%202015%20cohorts%20-%20where%20are%20they%20now%20Fall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/>
              <a:t>2015 FT FTIC Cohort: Where</a:t>
            </a:r>
            <a:r>
              <a:rPr lang="en-US" baseline="0"/>
              <a:t> are Students one year later</a:t>
            </a:r>
          </a:p>
          <a:p>
            <a:pPr algn="ctr">
              <a:defRPr/>
            </a:pPr>
            <a:endParaRPr lang="en-US"/>
          </a:p>
        </c:rich>
      </c:tx>
      <c:layout>
        <c:manualLayout>
          <c:xMode val="edge"/>
          <c:yMode val="edge"/>
          <c:x val="8.9761708919955691E-2"/>
          <c:y val="1.7057569296375266E-2"/>
        </c:manualLayout>
      </c:layout>
      <c:overlay val="0"/>
    </c:title>
    <c:autoTitleDeleted val="0"/>
    <c:plotArea>
      <c:layout/>
      <c:pieChart>
        <c:varyColors val="1"/>
        <c:ser>
          <c:idx val="1"/>
          <c:order val="0"/>
          <c:tx>
            <c:strRef>
              <c:f>'FTIC data'!$D$4</c:f>
              <c:strCache>
                <c:ptCount val="1"/>
                <c:pt idx="0">
                  <c:v>%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Lbls>
            <c:dLbl>
              <c:idx val="2"/>
              <c:layout>
                <c:manualLayout>
                  <c:x val="-4.2462753608959267E-3"/>
                  <c:y val="-4.295731690255135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3043954650662368"/>
                  <c:y val="2.546927902668882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468974082263897E-2"/>
                  <c:y val="-5.834091634068129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5064306553945558E-2"/>
                  <c:y val="-2.729793104220181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'FTIC data'!$B$5:$B$9</c:f>
              <c:strCache>
                <c:ptCount val="5"/>
                <c:pt idx="0">
                  <c:v>retained (UHD)</c:v>
                </c:pt>
                <c:pt idx="2">
                  <c:v>not enrolled/not found</c:v>
                </c:pt>
                <c:pt idx="3">
                  <c:v>enrolled other 4yr</c:v>
                </c:pt>
                <c:pt idx="4">
                  <c:v>enrolled 2yr/&lt;2r</c:v>
                </c:pt>
              </c:strCache>
            </c:strRef>
          </c:cat>
          <c:val>
            <c:numRef>
              <c:f>'FTIC data'!$D$5:$D$9</c:f>
              <c:numCache>
                <c:formatCode>General</c:formatCode>
                <c:ptCount val="5"/>
                <c:pt idx="0" formatCode="0.0%">
                  <c:v>0.66075949367088604</c:v>
                </c:pt>
                <c:pt idx="2" formatCode="0.0%">
                  <c:v>0.16835443037974684</c:v>
                </c:pt>
                <c:pt idx="3" formatCode="0.0%">
                  <c:v>9.3670886075949367E-2</c:v>
                </c:pt>
                <c:pt idx="4" formatCode="0.0%">
                  <c:v>7.7215189873417717E-2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93B92-403B-4073-AA1F-9C5F03150BEC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1F47E-82F8-41BC-A1AB-017291295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13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8F262-8383-4BB3-84C9-3E8DE23C2C85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C9894-4EFE-4F94-9054-0D3296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8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0" y="-20637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7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60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8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 algn="ctr"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-10319"/>
            <a:ext cx="12192000" cy="593725"/>
          </a:xfrm>
          <a:prstGeom prst="rect">
            <a:avLst/>
          </a:prstGeom>
          <a:solidFill>
            <a:schemeClr val="accent1"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2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0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0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7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3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9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6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EC07D-948B-4DE0-B87C-50F7582F24D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D3AB5-8BAA-4355-9243-CB382606CB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20637"/>
            <a:ext cx="631596" cy="6873924"/>
          </a:xfrm>
          <a:prstGeom prst="rect">
            <a:avLst/>
          </a:prstGeom>
          <a:solidFill>
            <a:srgbClr val="6B8DD9">
              <a:alpha val="58000"/>
            </a:srgbClr>
          </a:solidFill>
          <a:ln>
            <a:solidFill>
              <a:srgbClr val="6B8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0238" y="-10319"/>
            <a:ext cx="593941" cy="6853287"/>
          </a:xfrm>
          <a:custGeom>
            <a:avLst/>
            <a:gdLst>
              <a:gd name="connsiteX0" fmla="*/ 0 w 593941"/>
              <a:gd name="connsiteY0" fmla="*/ 0 h 6853287"/>
              <a:gd name="connsiteX1" fmla="*/ 593889 w 593941"/>
              <a:gd name="connsiteY1" fmla="*/ 2894029 h 6853287"/>
              <a:gd name="connsiteX2" fmla="*/ 37707 w 593941"/>
              <a:gd name="connsiteY2" fmla="*/ 6853287 h 6853287"/>
              <a:gd name="connsiteX3" fmla="*/ 37707 w 593941"/>
              <a:gd name="connsiteY3" fmla="*/ 6853287 h 68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941" h="6853287">
                <a:moveTo>
                  <a:pt x="0" y="0"/>
                </a:moveTo>
                <a:cubicBezTo>
                  <a:pt x="293802" y="875907"/>
                  <a:pt x="587605" y="1751815"/>
                  <a:pt x="593889" y="2894029"/>
                </a:cubicBezTo>
                <a:cubicBezTo>
                  <a:pt x="600173" y="4036243"/>
                  <a:pt x="37707" y="6853287"/>
                  <a:pt x="37707" y="6853287"/>
                </a:cubicBezTo>
                <a:lnTo>
                  <a:pt x="37707" y="6853287"/>
                </a:lnTo>
              </a:path>
            </a:pathLst>
          </a:custGeom>
          <a:solidFill>
            <a:srgbClr val="092E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1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uckerCa@uhd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Uses of National Student Clearinghouse StudentTracker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TAIR 2017</a:t>
            </a:r>
          </a:p>
          <a:p>
            <a:r>
              <a:rPr lang="en-US" dirty="0"/>
              <a:t>Discussion Group/Panel/Working </a:t>
            </a:r>
            <a:r>
              <a:rPr lang="en-US" dirty="0" smtClean="0"/>
              <a:t>Session</a:t>
            </a:r>
          </a:p>
          <a:p>
            <a:endParaRPr lang="en-US" dirty="0"/>
          </a:p>
          <a:p>
            <a:r>
              <a:rPr lang="en-US" sz="1500" dirty="0" smtClean="0"/>
              <a:t>Carol Tucker</a:t>
            </a:r>
          </a:p>
          <a:p>
            <a:r>
              <a:rPr lang="en-US" sz="1500" dirty="0" smtClean="0"/>
              <a:t>University of Houston – Downtown (UHD)</a:t>
            </a:r>
          </a:p>
          <a:p>
            <a:r>
              <a:rPr lang="en-US" sz="1500" dirty="0" smtClean="0">
                <a:hlinkClick r:id="rId2"/>
              </a:rPr>
              <a:t>TuckerCa@uhd.edu</a:t>
            </a:r>
            <a:endParaRPr lang="en-US" sz="1500" dirty="0" smtClean="0"/>
          </a:p>
          <a:p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266826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summary reports run at UHD:</a:t>
            </a:r>
          </a:p>
          <a:p>
            <a:pPr lvl="1"/>
            <a:r>
              <a:rPr lang="en-US" dirty="0" smtClean="0"/>
              <a:t>Concurrent Enrollment – SE</a:t>
            </a:r>
          </a:p>
          <a:p>
            <a:pPr lvl="1"/>
            <a:r>
              <a:rPr lang="en-US" dirty="0" smtClean="0"/>
              <a:t>Enrollees </a:t>
            </a:r>
            <a:r>
              <a:rPr lang="en-US" dirty="0"/>
              <a:t>who didn't graduate or return (various time frames) </a:t>
            </a:r>
            <a:r>
              <a:rPr lang="en-US" dirty="0" smtClean="0"/>
              <a:t>– SE</a:t>
            </a:r>
          </a:p>
          <a:p>
            <a:pPr lvl="1"/>
            <a:r>
              <a:rPr lang="en-US" dirty="0" smtClean="0"/>
              <a:t>Graduates </a:t>
            </a:r>
            <a:r>
              <a:rPr lang="en-US" dirty="0"/>
              <a:t>going on to grad school – SE</a:t>
            </a:r>
          </a:p>
          <a:p>
            <a:pPr lvl="1"/>
            <a:r>
              <a:rPr lang="en-US" dirty="0" smtClean="0"/>
              <a:t>Applicants </a:t>
            </a:r>
            <a:r>
              <a:rPr lang="en-US" dirty="0"/>
              <a:t>didn't enroll – </a:t>
            </a:r>
            <a:r>
              <a:rPr lang="en-US" dirty="0" smtClean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1219125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Concurrent Enrollment (SE query)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Also provide student level information to offices as needed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19" y="2532821"/>
            <a:ext cx="58864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56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Retention/Attrition one year later (SE query)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Also break it down by specific transfer schools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673042"/>
              </p:ext>
            </p:extLst>
          </p:nvPr>
        </p:nvGraphicFramePr>
        <p:xfrm>
          <a:off x="2438400" y="2213113"/>
          <a:ext cx="7258049" cy="3449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6675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Declined Attendance (DA query)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Also break it down by specific schools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935" y="2184125"/>
            <a:ext cx="5315156" cy="303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883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Tips/Tricks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File </a:t>
            </a:r>
            <a:r>
              <a:rPr lang="en-US" dirty="0" smtClean="0"/>
              <a:t>creation: 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you can, let tools do the formatting for </a:t>
            </a:r>
            <a:r>
              <a:rPr lang="en-US" dirty="0" smtClean="0"/>
              <a:t>you</a:t>
            </a:r>
          </a:p>
          <a:p>
            <a:pPr lvl="1"/>
            <a:r>
              <a:rPr lang="en-US" dirty="0" smtClean="0"/>
              <a:t>Create file with extra identifiers to the right in Excel (Column M onward)</a:t>
            </a:r>
          </a:p>
          <a:p>
            <a:pPr lvl="1"/>
            <a:r>
              <a:rPr lang="en-US" dirty="0" smtClean="0"/>
              <a:t>send </a:t>
            </a:r>
            <a:r>
              <a:rPr lang="en-US" dirty="0"/>
              <a:t>a few large files – for example send one file with FTIC and transfer cohorts (can parse them out as needed)</a:t>
            </a:r>
          </a:p>
          <a:p>
            <a:pPr lvl="0"/>
            <a:r>
              <a:rPr lang="en-US" dirty="0"/>
              <a:t>NSC will email you if have low match rate, if what expected </a:t>
            </a:r>
            <a:r>
              <a:rPr lang="en-US" dirty="0" smtClean="0"/>
              <a:t>confirm (via email) </a:t>
            </a:r>
            <a:r>
              <a:rPr lang="en-US" dirty="0"/>
              <a:t>that it is and they will then run the </a:t>
            </a:r>
            <a:r>
              <a:rPr lang="en-US" dirty="0" smtClean="0"/>
              <a:t>file</a:t>
            </a:r>
          </a:p>
          <a:p>
            <a:pPr lvl="0"/>
            <a:r>
              <a:rPr lang="en-US" dirty="0" smtClean="0"/>
              <a:t>Recent improvement from NSC – returned file incorporates name of the file you submitted, making it easier to match up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4493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Tips/Tricks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Working with file receive back:</a:t>
            </a:r>
            <a:endParaRPr lang="en-US" sz="2400" dirty="0"/>
          </a:p>
          <a:p>
            <a:pPr lvl="1"/>
            <a:r>
              <a:rPr lang="en-US" dirty="0"/>
              <a:t>create intermediate queries to get each person only once --- depending on what need could be:</a:t>
            </a:r>
            <a:endParaRPr lang="en-US" sz="2000" dirty="0"/>
          </a:p>
          <a:p>
            <a:pPr lvl="2"/>
            <a:r>
              <a:rPr lang="en-US" dirty="0"/>
              <a:t>minimum college sequence (in case went to multiple)</a:t>
            </a:r>
            <a:endParaRPr lang="en-US" sz="1800" dirty="0"/>
          </a:p>
          <a:p>
            <a:pPr lvl="2"/>
            <a:r>
              <a:rPr lang="en-US" dirty="0"/>
              <a:t>minimum attendance date</a:t>
            </a:r>
            <a:endParaRPr lang="en-US" sz="1800" dirty="0"/>
          </a:p>
          <a:p>
            <a:pPr lvl="2"/>
            <a:r>
              <a:rPr lang="en-US" dirty="0"/>
              <a:t>maximum attendance date</a:t>
            </a:r>
            <a:endParaRPr lang="en-US" sz="1800" dirty="0"/>
          </a:p>
          <a:p>
            <a:pPr lvl="2"/>
            <a:r>
              <a:rPr lang="en-US" dirty="0"/>
              <a:t>graduated, bring back enrollment only if not graduated</a:t>
            </a:r>
            <a:endParaRPr lang="en-US" sz="1800" dirty="0"/>
          </a:p>
          <a:p>
            <a:pPr lvl="1"/>
            <a:r>
              <a:rPr lang="en-US" dirty="0"/>
              <a:t>I make sure to exclude </a:t>
            </a:r>
            <a:r>
              <a:rPr lang="en-US" dirty="0" smtClean="0"/>
              <a:t>my own </a:t>
            </a:r>
            <a:r>
              <a:rPr lang="en-US" dirty="0"/>
              <a:t>institution in the queries, if </a:t>
            </a:r>
            <a:r>
              <a:rPr lang="en-US" dirty="0" smtClean="0"/>
              <a:t>I want </a:t>
            </a:r>
            <a:r>
              <a:rPr lang="en-US" dirty="0"/>
              <a:t>UHD data </a:t>
            </a:r>
            <a:r>
              <a:rPr lang="en-US" dirty="0" smtClean="0"/>
              <a:t>I can </a:t>
            </a:r>
            <a:r>
              <a:rPr lang="en-US" dirty="0"/>
              <a:t>get to </a:t>
            </a:r>
            <a:r>
              <a:rPr lang="en-US" dirty="0" smtClean="0"/>
              <a:t>it from our SIS with </a:t>
            </a:r>
            <a:r>
              <a:rPr lang="en-US" smtClean="0"/>
              <a:t>more details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9912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Student Clearinghouse </a:t>
            </a:r>
            <a:r>
              <a:rPr lang="en-US" dirty="0" smtClean="0"/>
              <a:t>(NSC) StudentTracker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many of you have used StudentTracker?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types of requests are you submitting to the NSC?</a:t>
            </a:r>
          </a:p>
          <a:p>
            <a:pPr lvl="1"/>
            <a:r>
              <a:rPr lang="en-US" dirty="0"/>
              <a:t>SE – Subsequent Enrollment </a:t>
            </a:r>
          </a:p>
          <a:p>
            <a:pPr lvl="1"/>
            <a:r>
              <a:rPr lang="en-US" dirty="0" smtClean="0"/>
              <a:t>DA  </a:t>
            </a:r>
            <a:r>
              <a:rPr lang="en-US" dirty="0"/>
              <a:t>- Declined Attendance/Admissions </a:t>
            </a:r>
          </a:p>
          <a:p>
            <a:pPr lvl="1"/>
            <a:r>
              <a:rPr lang="en-US" dirty="0" smtClean="0"/>
              <a:t>PA  </a:t>
            </a:r>
            <a:r>
              <a:rPr lang="en-US" dirty="0"/>
              <a:t>- Prior Attendance </a:t>
            </a:r>
          </a:p>
          <a:p>
            <a:pPr lvl="1"/>
            <a:r>
              <a:rPr lang="en-US" dirty="0" smtClean="0"/>
              <a:t>SB </a:t>
            </a:r>
            <a:r>
              <a:rPr lang="en-US" dirty="0"/>
              <a:t>- Sibling/Parent Enrollment</a:t>
            </a:r>
          </a:p>
          <a:p>
            <a:pPr lvl="1"/>
            <a:r>
              <a:rPr lang="en-US" dirty="0" smtClean="0"/>
              <a:t>CO </a:t>
            </a:r>
            <a:r>
              <a:rPr lang="en-US" dirty="0"/>
              <a:t>- Cohort query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227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Student Clearinghouse </a:t>
            </a:r>
            <a:r>
              <a:rPr lang="en-US" dirty="0" smtClean="0"/>
              <a:t>(NSC) StudentTracker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are you using the returned data?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types of reports are you </a:t>
            </a:r>
            <a:r>
              <a:rPr lang="en-US" dirty="0" smtClean="0"/>
              <a:t>creating?  </a:t>
            </a:r>
          </a:p>
          <a:p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is your audience for such reports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do you structure </a:t>
            </a:r>
            <a:r>
              <a:rPr lang="en-US" dirty="0" smtClean="0"/>
              <a:t>reports?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793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Student Clearinghouse </a:t>
            </a:r>
            <a:r>
              <a:rPr lang="en-US" dirty="0" smtClean="0"/>
              <a:t>(NSC) StudentTracker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organize the data sent to/received from the NSC?</a:t>
            </a:r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the NSC data integrated into your Student Information System? </a:t>
            </a:r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you make use of the text entries they are now </a:t>
            </a:r>
            <a:r>
              <a:rPr lang="en-US" dirty="0" smtClean="0"/>
              <a:t>providing?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you have any tips/tricks to work with the data?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84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Subsequent </a:t>
            </a:r>
            <a:r>
              <a:rPr lang="en-US" dirty="0" smtClean="0"/>
              <a:t>Enrollment (SE)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UHD currently uses:</a:t>
            </a:r>
          </a:p>
          <a:p>
            <a:r>
              <a:rPr lang="en-US" dirty="0" smtClean="0"/>
              <a:t>Concurrent </a:t>
            </a:r>
            <a:r>
              <a:rPr lang="en-US" dirty="0"/>
              <a:t>enrollment</a:t>
            </a:r>
          </a:p>
          <a:p>
            <a:r>
              <a:rPr lang="en-US" dirty="0" smtClean="0"/>
              <a:t>Graduates </a:t>
            </a:r>
            <a:r>
              <a:rPr lang="en-US" dirty="0"/>
              <a:t>– enrollment </a:t>
            </a:r>
            <a:r>
              <a:rPr lang="en-US" dirty="0" smtClean="0"/>
              <a:t>(and degrees) after </a:t>
            </a:r>
            <a:r>
              <a:rPr lang="en-US" dirty="0"/>
              <a:t>graduation from </a:t>
            </a:r>
            <a:r>
              <a:rPr lang="en-US" dirty="0" smtClean="0"/>
              <a:t>UHD</a:t>
            </a:r>
          </a:p>
          <a:p>
            <a:pPr lvl="1"/>
            <a:r>
              <a:rPr lang="en-US" sz="2400" dirty="0" smtClean="0"/>
              <a:t>Used for </a:t>
            </a:r>
            <a:r>
              <a:rPr lang="en-US" sz="2400" dirty="0"/>
              <a:t>grant proposals</a:t>
            </a:r>
          </a:p>
          <a:p>
            <a:r>
              <a:rPr lang="en-US" dirty="0" smtClean="0"/>
              <a:t>Attrition – where did they go? internal </a:t>
            </a:r>
            <a:r>
              <a:rPr lang="en-US" dirty="0"/>
              <a:t>reports </a:t>
            </a:r>
            <a:endParaRPr lang="en-US" dirty="0" smtClean="0"/>
          </a:p>
          <a:p>
            <a:pPr lvl="1"/>
            <a:r>
              <a:rPr lang="en-US" dirty="0" smtClean="0"/>
              <a:t>Also used for IPEDS </a:t>
            </a:r>
            <a:r>
              <a:rPr lang="en-US" dirty="0"/>
              <a:t>Graduation rate survey (transfers out)</a:t>
            </a:r>
          </a:p>
        </p:txBody>
      </p:sp>
    </p:spTree>
    <p:extLst>
      <p:ext uri="{BB962C8B-B14F-4D97-AF65-F5344CB8AC3E}">
        <p14:creationId xmlns:p14="http://schemas.microsoft.com/office/powerpoint/2010/main" val="32039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Declined </a:t>
            </a:r>
            <a:r>
              <a:rPr lang="en-US" dirty="0"/>
              <a:t>Attendance/Admissions </a:t>
            </a:r>
            <a:r>
              <a:rPr lang="en-US" dirty="0" smtClean="0"/>
              <a:t>(DA)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UHD currently uses:</a:t>
            </a:r>
          </a:p>
          <a:p>
            <a:r>
              <a:rPr lang="en-US" dirty="0" smtClean="0"/>
              <a:t>Find </a:t>
            </a:r>
            <a:r>
              <a:rPr lang="en-US" dirty="0"/>
              <a:t>out about </a:t>
            </a:r>
            <a:r>
              <a:rPr lang="en-US" dirty="0" smtClean="0"/>
              <a:t>those who applied and didn’t enroll</a:t>
            </a:r>
          </a:p>
        </p:txBody>
      </p:sp>
    </p:spTree>
    <p:extLst>
      <p:ext uri="{BB962C8B-B14F-4D97-AF65-F5344CB8AC3E}">
        <p14:creationId xmlns:p14="http://schemas.microsoft.com/office/powerpoint/2010/main" val="2093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</a:t>
            </a:r>
            <a:r>
              <a:rPr lang="en-US" dirty="0"/>
              <a:t>Attendance </a:t>
            </a:r>
            <a:r>
              <a:rPr lang="en-US" dirty="0" smtClean="0"/>
              <a:t>(PA)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UHD currently uses:</a:t>
            </a:r>
          </a:p>
          <a:p>
            <a:r>
              <a:rPr lang="en-US" dirty="0" smtClean="0"/>
              <a:t>Used mostly as data checking/cleaning process</a:t>
            </a:r>
          </a:p>
          <a:p>
            <a:r>
              <a:rPr lang="en-US" dirty="0" smtClean="0"/>
              <a:t>Ensure applicants are coded correctly – i.e. FTICs</a:t>
            </a:r>
          </a:p>
          <a:p>
            <a:r>
              <a:rPr lang="en-US" dirty="0" smtClean="0"/>
              <a:t>Admissions - make </a:t>
            </a:r>
            <a:r>
              <a:rPr lang="en-US" dirty="0"/>
              <a:t>sure have received transcripts (or have holds) for transcripts for all institutions </a:t>
            </a:r>
            <a:r>
              <a:rPr lang="en-US" dirty="0" smtClean="0"/>
              <a:t>attended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000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query (CO)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UHD currently uses:</a:t>
            </a:r>
          </a:p>
          <a:p>
            <a:pPr lvl="0"/>
            <a:r>
              <a:rPr lang="en-US" dirty="0"/>
              <a:t>College Portrait (VSA)/SAM reporting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09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Sibling/Parent Enrollment (SB)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UHD does not currently use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Does anyone use this inquiry type?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6870055"/>
      </p:ext>
    </p:extLst>
  </p:cSld>
  <p:clrMapOvr>
    <a:masterClrMapping/>
  </p:clrMapOvr>
</p:sld>
</file>

<file path=ppt/theme/theme1.xml><?xml version="1.0" encoding="utf-8"?>
<a:theme xmlns:a="http://schemas.openxmlformats.org/drawingml/2006/main" name="UHD colors Reporting Template">
  <a:themeElements>
    <a:clrScheme name="UHD Colors">
      <a:dk1>
        <a:srgbClr val="231F20"/>
      </a:dk1>
      <a:lt1>
        <a:sysClr val="window" lastClr="FFFFFF"/>
      </a:lt1>
      <a:dk2>
        <a:srgbClr val="44546A"/>
      </a:dk2>
      <a:lt2>
        <a:srgbClr val="E7E6E6"/>
      </a:lt2>
      <a:accent1>
        <a:srgbClr val="092E6E"/>
      </a:accent1>
      <a:accent2>
        <a:srgbClr val="C91F3E"/>
      </a:accent2>
      <a:accent3>
        <a:srgbClr val="94857A"/>
      </a:accent3>
      <a:accent4>
        <a:srgbClr val="CFDE00"/>
      </a:accent4>
      <a:accent5>
        <a:srgbClr val="FFCE00"/>
      </a:accent5>
      <a:accent6>
        <a:srgbClr val="6B8DD9"/>
      </a:accent6>
      <a:hlink>
        <a:srgbClr val="0563C1"/>
      </a:hlink>
      <a:folHlink>
        <a:srgbClr val="954F72"/>
      </a:folHlink>
    </a:clrScheme>
    <a:fontScheme name="Custom 2">
      <a:majorFont>
        <a:latin typeface="Garamon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HD colors Reporting Template" id="{60F19141-9DE2-4DA0-BBD7-79D35D25503A}" vid="{0FC6FA63-E434-47E2-985E-B2BBE7916A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UHD colors Reporting Template</Template>
  <TotalTime>9724</TotalTime>
  <Words>558</Words>
  <Application>Microsoft Office PowerPoint</Application>
  <PresentationFormat>Custom</PresentationFormat>
  <Paragraphs>108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UHD colors Reporting Template</vt:lpstr>
      <vt:lpstr>Uses of National Student Clearinghouse StudentTracker </vt:lpstr>
      <vt:lpstr>National Student Clearinghouse (NSC) StudentTracker </vt:lpstr>
      <vt:lpstr>National Student Clearinghouse (NSC) StudentTracker </vt:lpstr>
      <vt:lpstr>National Student Clearinghouse (NSC) StudentTracker </vt:lpstr>
      <vt:lpstr>Subsequent Enrollment (SE)</vt:lpstr>
      <vt:lpstr>Declined Attendance/Admissions (DA)</vt:lpstr>
      <vt:lpstr>Prior Attendance (PA)</vt:lpstr>
      <vt:lpstr>Cohort query (CO)</vt:lpstr>
      <vt:lpstr>Sibling/Parent Enrollment (SB)</vt:lpstr>
      <vt:lpstr>Reports </vt:lpstr>
      <vt:lpstr>Sample Reports</vt:lpstr>
      <vt:lpstr>Sample Reports</vt:lpstr>
      <vt:lpstr>Sample Reports</vt:lpstr>
      <vt:lpstr>Tips/Tricks </vt:lpstr>
      <vt:lpstr>Tips/Tricks </vt:lpstr>
    </vt:vector>
  </TitlesOfParts>
  <Company>University of Houston Downtown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GPA of Transfer students admitted Fall 2015</dc:title>
  <dc:creator>Mitri, Souraya</dc:creator>
  <cp:lastModifiedBy>Michael J. Albert</cp:lastModifiedBy>
  <cp:revision>229</cp:revision>
  <cp:lastPrinted>2016-03-31T17:52:13Z</cp:lastPrinted>
  <dcterms:created xsi:type="dcterms:W3CDTF">2016-01-07T19:58:43Z</dcterms:created>
  <dcterms:modified xsi:type="dcterms:W3CDTF">2017-03-09T14:48:18Z</dcterms:modified>
</cp:coreProperties>
</file>