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2" r:id="rId2"/>
  </p:sldMasterIdLst>
  <p:notesMasterIdLst>
    <p:notesMasterId r:id="rId56"/>
  </p:notesMasterIdLst>
  <p:handoutMasterIdLst>
    <p:handoutMasterId r:id="rId57"/>
  </p:handoutMasterIdLst>
  <p:sldIdLst>
    <p:sldId id="362" r:id="rId3"/>
    <p:sldId id="368" r:id="rId4"/>
    <p:sldId id="366" r:id="rId5"/>
    <p:sldId id="371" r:id="rId6"/>
    <p:sldId id="372" r:id="rId7"/>
    <p:sldId id="373" r:id="rId8"/>
    <p:sldId id="364" r:id="rId9"/>
    <p:sldId id="429" r:id="rId10"/>
    <p:sldId id="422" r:id="rId11"/>
    <p:sldId id="416" r:id="rId12"/>
    <p:sldId id="425" r:id="rId13"/>
    <p:sldId id="426" r:id="rId14"/>
    <p:sldId id="423" r:id="rId15"/>
    <p:sldId id="427" r:id="rId16"/>
    <p:sldId id="424" r:id="rId17"/>
    <p:sldId id="437" r:id="rId18"/>
    <p:sldId id="419" r:id="rId19"/>
    <p:sldId id="431" r:id="rId20"/>
    <p:sldId id="428" r:id="rId21"/>
    <p:sldId id="430" r:id="rId22"/>
    <p:sldId id="432" r:id="rId23"/>
    <p:sldId id="433" r:id="rId24"/>
    <p:sldId id="435" r:id="rId25"/>
    <p:sldId id="434" r:id="rId26"/>
    <p:sldId id="438" r:id="rId27"/>
    <p:sldId id="439" r:id="rId28"/>
    <p:sldId id="420" r:id="rId29"/>
    <p:sldId id="417" r:id="rId30"/>
    <p:sldId id="440" r:id="rId31"/>
    <p:sldId id="436" r:id="rId32"/>
    <p:sldId id="442" r:id="rId33"/>
    <p:sldId id="443" r:id="rId34"/>
    <p:sldId id="418" r:id="rId35"/>
    <p:sldId id="441" r:id="rId36"/>
    <p:sldId id="444" r:id="rId37"/>
    <p:sldId id="445" r:id="rId38"/>
    <p:sldId id="457" r:id="rId39"/>
    <p:sldId id="456" r:id="rId40"/>
    <p:sldId id="458" r:id="rId41"/>
    <p:sldId id="459" r:id="rId42"/>
    <p:sldId id="460" r:id="rId43"/>
    <p:sldId id="448" r:id="rId44"/>
    <p:sldId id="447" r:id="rId45"/>
    <p:sldId id="446" r:id="rId46"/>
    <p:sldId id="450" r:id="rId47"/>
    <p:sldId id="421" r:id="rId48"/>
    <p:sldId id="449" r:id="rId49"/>
    <p:sldId id="451" r:id="rId50"/>
    <p:sldId id="452" r:id="rId51"/>
    <p:sldId id="454" r:id="rId52"/>
    <p:sldId id="455" r:id="rId53"/>
    <p:sldId id="409" r:id="rId54"/>
    <p:sldId id="415" r:id="rId55"/>
  </p:sldIdLst>
  <p:sldSz cx="9144000" cy="6858000" type="screen4x3"/>
  <p:notesSz cx="9296400" cy="7010400"/>
  <p:defaultTextStyle>
    <a:defPPr>
      <a:defRPr lang="en-US"/>
    </a:defPPr>
    <a:lvl1pPr algn="l" defTabSz="457200" rtl="0" fontAlgn="base">
      <a:spcBef>
        <a:spcPct val="0"/>
      </a:spcBef>
      <a:spcAft>
        <a:spcPct val="0"/>
      </a:spcAft>
      <a:defRPr sz="2400" kern="1200">
        <a:solidFill>
          <a:schemeClr val="tx1"/>
        </a:solidFill>
        <a:latin typeface="Arial" pitchFamily="34" charset="0"/>
        <a:ea typeface="ＭＳ Ｐゴシック" pitchFamily="26"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26"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26"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26"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26"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26"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26"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26"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26" charset="-128"/>
        <a:cs typeface="+mn-cs"/>
      </a:defRPr>
    </a:lvl9pPr>
  </p:defaultTextStyle>
  <p:extLst>
    <p:ext uri="{521415D9-36F7-43E2-AB2F-B90AF26B5E84}">
      <p14:sectionLst xmlns:p14="http://schemas.microsoft.com/office/powerpoint/2010/main">
        <p14:section name="Default Section" id="{FE43D163-E89F-4A8C-A6C0-4106BB3642E3}">
          <p14:sldIdLst>
            <p14:sldId id="362"/>
          </p14:sldIdLst>
        </p14:section>
        <p14:section name="Welcome" id="{BCD571DC-5CD6-4B94-865D-D3138D7AAEEE}">
          <p14:sldIdLst>
            <p14:sldId id="368"/>
            <p14:sldId id="366"/>
          </p14:sldIdLst>
        </p14:section>
        <p14:section name="About Lone Star College" id="{B3207EB3-F128-4392-9068-28F2A83D91CA}">
          <p14:sldIdLst>
            <p14:sldId id="371"/>
            <p14:sldId id="372"/>
            <p14:sldId id="373"/>
          </p14:sldIdLst>
        </p14:section>
        <p14:section name="Introduction to IR and BI Analytics" id="{7D711C97-1387-4B05-8EC7-DFE12EF4C867}">
          <p14:sldIdLst>
            <p14:sldId id="364"/>
            <p14:sldId id="429"/>
            <p14:sldId id="422"/>
            <p14:sldId id="416"/>
            <p14:sldId id="425"/>
            <p14:sldId id="426"/>
            <p14:sldId id="423"/>
            <p14:sldId id="427"/>
            <p14:sldId id="424"/>
          </p14:sldIdLst>
        </p14:section>
        <p14:section name="Project Management SOP" id="{1A5A2A5D-1814-4569-A9A0-CD5E938F6DC2}">
          <p14:sldIdLst>
            <p14:sldId id="437"/>
            <p14:sldId id="419"/>
            <p14:sldId id="431"/>
            <p14:sldId id="428"/>
            <p14:sldId id="430"/>
            <p14:sldId id="432"/>
            <p14:sldId id="433"/>
            <p14:sldId id="435"/>
            <p14:sldId id="434"/>
          </p14:sldIdLst>
        </p14:section>
        <p14:section name="Better Together" id="{FF38DA64-2BCB-41AB-AF79-97EC20580CE3}">
          <p14:sldIdLst>
            <p14:sldId id="438"/>
            <p14:sldId id="439"/>
            <p14:sldId id="420"/>
            <p14:sldId id="417"/>
            <p14:sldId id="440"/>
            <p14:sldId id="436"/>
          </p14:sldIdLst>
        </p14:section>
        <p14:section name="MSBI" id="{C896B1F0-8058-4E14-B8AD-953522DDF6B3}">
          <p14:sldIdLst>
            <p14:sldId id="442"/>
            <p14:sldId id="443"/>
            <p14:sldId id="418"/>
            <p14:sldId id="441"/>
            <p14:sldId id="444"/>
            <p14:sldId id="445"/>
            <p14:sldId id="457"/>
            <p14:sldId id="456"/>
            <p14:sldId id="458"/>
            <p14:sldId id="459"/>
            <p14:sldId id="460"/>
          </p14:sldIdLst>
        </p14:section>
        <p14:section name="Project Management with SNOW" id="{EAC4B644-708D-4B5A-8C10-D92984FF70E9}">
          <p14:sldIdLst>
            <p14:sldId id="448"/>
            <p14:sldId id="447"/>
            <p14:sldId id="446"/>
            <p14:sldId id="450"/>
            <p14:sldId id="421"/>
            <p14:sldId id="449"/>
            <p14:sldId id="451"/>
            <p14:sldId id="452"/>
            <p14:sldId id="454"/>
          </p14:sldIdLst>
        </p14:section>
        <p14:section name="Closing" id="{1CC7AB83-7803-4DF5-B3EE-7315886CDBF5}">
          <p14:sldIdLst>
            <p14:sldId id="455"/>
            <p14:sldId id="409"/>
            <p14:sldId id="41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59" autoAdjust="0"/>
    <p:restoredTop sz="91122" autoAdjust="0"/>
  </p:normalViewPr>
  <p:slideViewPr>
    <p:cSldViewPr snapToObjects="1">
      <p:cViewPr varScale="1">
        <p:scale>
          <a:sx n="106" d="100"/>
          <a:sy n="106" d="100"/>
        </p:scale>
        <p:origin x="2130"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63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4031388" cy="350760"/>
          </a:xfrm>
          <a:prstGeom prst="rect">
            <a:avLst/>
          </a:prstGeom>
          <a:noFill/>
          <a:ln w="9525">
            <a:noFill/>
            <a:miter lim="800000"/>
            <a:headEnd/>
            <a:tailEnd/>
          </a:ln>
        </p:spPr>
        <p:txBody>
          <a:bodyPr vert="horz" wrap="square" lIns="92646" tIns="46323" rIns="92646" bIns="46323" numCol="1" anchor="t" anchorCtr="0" compatLnSpc="1">
            <a:prstTxWarp prst="textNoShape">
              <a:avLst/>
            </a:prstTxWarp>
          </a:bodyPr>
          <a:lstStyle>
            <a:lvl1pPr defTabSz="463550">
              <a:defRPr sz="1300"/>
            </a:lvl1pPr>
          </a:lstStyle>
          <a:p>
            <a:pPr>
              <a:defRPr/>
            </a:pPr>
            <a:endParaRPr lang="en-US" dirty="0"/>
          </a:p>
        </p:txBody>
      </p:sp>
      <p:sp>
        <p:nvSpPr>
          <p:cNvPr id="3" name="Date Placeholder 2"/>
          <p:cNvSpPr>
            <a:spLocks noGrp="1"/>
          </p:cNvSpPr>
          <p:nvPr>
            <p:ph type="dt" sz="quarter" idx="1"/>
          </p:nvPr>
        </p:nvSpPr>
        <p:spPr bwMode="auto">
          <a:xfrm>
            <a:off x="5265014" y="0"/>
            <a:ext cx="4029282" cy="350760"/>
          </a:xfrm>
          <a:prstGeom prst="rect">
            <a:avLst/>
          </a:prstGeom>
          <a:noFill/>
          <a:ln w="9525">
            <a:noFill/>
            <a:miter lim="800000"/>
            <a:headEnd/>
            <a:tailEnd/>
          </a:ln>
        </p:spPr>
        <p:txBody>
          <a:bodyPr vert="horz" wrap="square" lIns="92646" tIns="46323" rIns="92646" bIns="46323" numCol="1" anchor="t" anchorCtr="0" compatLnSpc="1">
            <a:prstTxWarp prst="textNoShape">
              <a:avLst/>
            </a:prstTxWarp>
          </a:bodyPr>
          <a:lstStyle>
            <a:lvl1pPr algn="r" defTabSz="463550">
              <a:defRPr sz="1300"/>
            </a:lvl1pPr>
          </a:lstStyle>
          <a:p>
            <a:pPr>
              <a:defRPr/>
            </a:pPr>
            <a:fld id="{95D9A57E-C9D7-4BD1-9D99-CFBB2CA207A7}" type="datetime1">
              <a:rPr lang="en-US"/>
              <a:pPr>
                <a:defRPr/>
              </a:pPr>
              <a:t>3/28/2017</a:t>
            </a:fld>
            <a:endParaRPr lang="en-US" dirty="0"/>
          </a:p>
        </p:txBody>
      </p:sp>
      <p:sp>
        <p:nvSpPr>
          <p:cNvPr id="4" name="Footer Placeholder 3"/>
          <p:cNvSpPr>
            <a:spLocks noGrp="1"/>
          </p:cNvSpPr>
          <p:nvPr>
            <p:ph type="ftr" sz="quarter" idx="2"/>
          </p:nvPr>
        </p:nvSpPr>
        <p:spPr bwMode="auto">
          <a:xfrm>
            <a:off x="1" y="6659641"/>
            <a:ext cx="4031388" cy="349562"/>
          </a:xfrm>
          <a:prstGeom prst="rect">
            <a:avLst/>
          </a:prstGeom>
          <a:noFill/>
          <a:ln w="9525">
            <a:noFill/>
            <a:miter lim="800000"/>
            <a:headEnd/>
            <a:tailEnd/>
          </a:ln>
        </p:spPr>
        <p:txBody>
          <a:bodyPr vert="horz" wrap="square" lIns="92646" tIns="46323" rIns="92646" bIns="46323" numCol="1" anchor="b" anchorCtr="0" compatLnSpc="1">
            <a:prstTxWarp prst="textNoShape">
              <a:avLst/>
            </a:prstTxWarp>
          </a:bodyPr>
          <a:lstStyle>
            <a:lvl1pPr defTabSz="463550">
              <a:defRPr sz="1300"/>
            </a:lvl1pPr>
          </a:lstStyle>
          <a:p>
            <a:pPr>
              <a:defRPr/>
            </a:pPr>
            <a:endParaRPr lang="en-US" dirty="0"/>
          </a:p>
        </p:txBody>
      </p:sp>
      <p:sp>
        <p:nvSpPr>
          <p:cNvPr id="5" name="Slide Number Placeholder 4"/>
          <p:cNvSpPr>
            <a:spLocks noGrp="1"/>
          </p:cNvSpPr>
          <p:nvPr>
            <p:ph type="sldNum" sz="quarter" idx="3"/>
          </p:nvPr>
        </p:nvSpPr>
        <p:spPr bwMode="auto">
          <a:xfrm>
            <a:off x="5265014" y="6659641"/>
            <a:ext cx="4029282" cy="349562"/>
          </a:xfrm>
          <a:prstGeom prst="rect">
            <a:avLst/>
          </a:prstGeom>
          <a:noFill/>
          <a:ln w="9525">
            <a:noFill/>
            <a:miter lim="800000"/>
            <a:headEnd/>
            <a:tailEnd/>
          </a:ln>
        </p:spPr>
        <p:txBody>
          <a:bodyPr vert="horz" wrap="square" lIns="92646" tIns="46323" rIns="92646" bIns="46323" numCol="1" anchor="b" anchorCtr="0" compatLnSpc="1">
            <a:prstTxWarp prst="textNoShape">
              <a:avLst/>
            </a:prstTxWarp>
          </a:bodyPr>
          <a:lstStyle>
            <a:lvl1pPr algn="r" defTabSz="463550">
              <a:defRPr sz="1300"/>
            </a:lvl1pPr>
          </a:lstStyle>
          <a:p>
            <a:pPr>
              <a:defRPr/>
            </a:pPr>
            <a:fld id="{3A28E1A6-946B-4706-A5E7-B2F36BF01C88}" type="slidenum">
              <a:rPr lang="en-US"/>
              <a:pPr>
                <a:defRPr/>
              </a:pPr>
              <a:t>‹#›</a:t>
            </a:fld>
            <a:endParaRPr lang="en-US" dirty="0"/>
          </a:p>
        </p:txBody>
      </p:sp>
    </p:spTree>
    <p:extLst>
      <p:ext uri="{BB962C8B-B14F-4D97-AF65-F5344CB8AC3E}">
        <p14:creationId xmlns:p14="http://schemas.microsoft.com/office/powerpoint/2010/main" val="1951515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4031388" cy="350760"/>
          </a:xfrm>
          <a:prstGeom prst="rect">
            <a:avLst/>
          </a:prstGeom>
          <a:noFill/>
          <a:ln w="9525">
            <a:noFill/>
            <a:miter lim="800000"/>
            <a:headEnd/>
            <a:tailEnd/>
          </a:ln>
        </p:spPr>
        <p:txBody>
          <a:bodyPr vert="horz" wrap="square" lIns="92646" tIns="46323" rIns="92646" bIns="46323" numCol="1" anchor="t" anchorCtr="0" compatLnSpc="1">
            <a:prstTxWarp prst="textNoShape">
              <a:avLst/>
            </a:prstTxWarp>
          </a:bodyPr>
          <a:lstStyle>
            <a:lvl1pPr defTabSz="463550">
              <a:defRPr sz="1300"/>
            </a:lvl1pPr>
          </a:lstStyle>
          <a:p>
            <a:pPr>
              <a:defRPr/>
            </a:pPr>
            <a:endParaRPr lang="en-US" dirty="0"/>
          </a:p>
        </p:txBody>
      </p:sp>
      <p:sp>
        <p:nvSpPr>
          <p:cNvPr id="3" name="Date Placeholder 2"/>
          <p:cNvSpPr>
            <a:spLocks noGrp="1"/>
          </p:cNvSpPr>
          <p:nvPr>
            <p:ph type="dt" idx="1"/>
          </p:nvPr>
        </p:nvSpPr>
        <p:spPr bwMode="auto">
          <a:xfrm>
            <a:off x="5265014" y="0"/>
            <a:ext cx="4029282" cy="350760"/>
          </a:xfrm>
          <a:prstGeom prst="rect">
            <a:avLst/>
          </a:prstGeom>
          <a:noFill/>
          <a:ln w="9525">
            <a:noFill/>
            <a:miter lim="800000"/>
            <a:headEnd/>
            <a:tailEnd/>
          </a:ln>
        </p:spPr>
        <p:txBody>
          <a:bodyPr vert="horz" wrap="square" lIns="92646" tIns="46323" rIns="92646" bIns="46323" numCol="1" anchor="t" anchorCtr="0" compatLnSpc="1">
            <a:prstTxWarp prst="textNoShape">
              <a:avLst/>
            </a:prstTxWarp>
          </a:bodyPr>
          <a:lstStyle>
            <a:lvl1pPr algn="r" defTabSz="463550">
              <a:defRPr sz="1300"/>
            </a:lvl1pPr>
          </a:lstStyle>
          <a:p>
            <a:pPr>
              <a:defRPr/>
            </a:pPr>
            <a:fld id="{19E37A15-519A-4AA8-B2F7-C82EC3FC40A5}" type="datetime1">
              <a:rPr lang="en-US"/>
              <a:pPr>
                <a:defRPr/>
              </a:pPr>
              <a:t>3/28/2017</a:t>
            </a:fld>
            <a:endParaRPr lang="en-US" dirty="0"/>
          </a:p>
        </p:txBody>
      </p:sp>
      <p:sp>
        <p:nvSpPr>
          <p:cNvPr id="22532" name="Slide Image Placeholder 3"/>
          <p:cNvSpPr>
            <a:spLocks noGrp="1" noRot="1" noChangeAspect="1"/>
          </p:cNvSpPr>
          <p:nvPr>
            <p:ph type="sldImg" idx="2"/>
          </p:nvPr>
        </p:nvSpPr>
        <p:spPr bwMode="auto">
          <a:xfrm>
            <a:off x="2897188" y="527050"/>
            <a:ext cx="3503612" cy="2627313"/>
          </a:xfrm>
          <a:prstGeom prst="rect">
            <a:avLst/>
          </a:prstGeom>
          <a:noFill/>
          <a:ln w="12700">
            <a:solidFill>
              <a:srgbClr val="000000"/>
            </a:solidFill>
            <a:miter lim="800000"/>
            <a:headEnd/>
            <a:tailEnd/>
          </a:ln>
        </p:spPr>
      </p:sp>
      <p:sp>
        <p:nvSpPr>
          <p:cNvPr id="5" name="Notes Placeholder 4"/>
          <p:cNvSpPr>
            <a:spLocks noGrp="1"/>
          </p:cNvSpPr>
          <p:nvPr>
            <p:ph type="body" sz="quarter" idx="3"/>
          </p:nvPr>
        </p:nvSpPr>
        <p:spPr bwMode="auto">
          <a:xfrm>
            <a:off x="928378" y="3331617"/>
            <a:ext cx="7439646" cy="3152046"/>
          </a:xfrm>
          <a:prstGeom prst="rect">
            <a:avLst/>
          </a:prstGeom>
          <a:noFill/>
          <a:ln w="9525">
            <a:noFill/>
            <a:miter lim="800000"/>
            <a:headEnd/>
            <a:tailEnd/>
          </a:ln>
        </p:spPr>
        <p:txBody>
          <a:bodyPr vert="horz" wrap="square" lIns="92646" tIns="46323" rIns="92646" bIns="4632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bwMode="auto">
          <a:xfrm>
            <a:off x="1" y="6659641"/>
            <a:ext cx="4031388" cy="349562"/>
          </a:xfrm>
          <a:prstGeom prst="rect">
            <a:avLst/>
          </a:prstGeom>
          <a:noFill/>
          <a:ln w="9525">
            <a:noFill/>
            <a:miter lim="800000"/>
            <a:headEnd/>
            <a:tailEnd/>
          </a:ln>
        </p:spPr>
        <p:txBody>
          <a:bodyPr vert="horz" wrap="square" lIns="92646" tIns="46323" rIns="92646" bIns="46323" numCol="1" anchor="b" anchorCtr="0" compatLnSpc="1">
            <a:prstTxWarp prst="textNoShape">
              <a:avLst/>
            </a:prstTxWarp>
          </a:bodyPr>
          <a:lstStyle>
            <a:lvl1pPr defTabSz="463550">
              <a:defRPr sz="1300"/>
            </a:lvl1pPr>
          </a:lstStyle>
          <a:p>
            <a:pPr>
              <a:defRPr/>
            </a:pPr>
            <a:endParaRPr lang="en-US" dirty="0"/>
          </a:p>
        </p:txBody>
      </p:sp>
      <p:sp>
        <p:nvSpPr>
          <p:cNvPr id="7" name="Slide Number Placeholder 6"/>
          <p:cNvSpPr>
            <a:spLocks noGrp="1"/>
          </p:cNvSpPr>
          <p:nvPr>
            <p:ph type="sldNum" sz="quarter" idx="5"/>
          </p:nvPr>
        </p:nvSpPr>
        <p:spPr bwMode="auto">
          <a:xfrm>
            <a:off x="5265014" y="6659641"/>
            <a:ext cx="4029282" cy="349562"/>
          </a:xfrm>
          <a:prstGeom prst="rect">
            <a:avLst/>
          </a:prstGeom>
          <a:noFill/>
          <a:ln w="9525">
            <a:noFill/>
            <a:miter lim="800000"/>
            <a:headEnd/>
            <a:tailEnd/>
          </a:ln>
        </p:spPr>
        <p:txBody>
          <a:bodyPr vert="horz" wrap="square" lIns="92646" tIns="46323" rIns="92646" bIns="46323" numCol="1" anchor="b" anchorCtr="0" compatLnSpc="1">
            <a:prstTxWarp prst="textNoShape">
              <a:avLst/>
            </a:prstTxWarp>
          </a:bodyPr>
          <a:lstStyle>
            <a:lvl1pPr algn="r" defTabSz="463550">
              <a:defRPr sz="1300"/>
            </a:lvl1pPr>
          </a:lstStyle>
          <a:p>
            <a:pPr>
              <a:defRPr/>
            </a:pPr>
            <a:fld id="{8A3A118C-96C7-4DF1-AE49-7B0E3B7ABC66}" type="slidenum">
              <a:rPr lang="en-US"/>
              <a:pPr>
                <a:defRPr/>
              </a:pPr>
              <a:t>‹#›</a:t>
            </a:fld>
            <a:endParaRPr lang="en-US" dirty="0"/>
          </a:p>
        </p:txBody>
      </p:sp>
    </p:spTree>
    <p:extLst>
      <p:ext uri="{BB962C8B-B14F-4D97-AF65-F5344CB8AC3E}">
        <p14:creationId xmlns:p14="http://schemas.microsoft.com/office/powerpoint/2010/main" val="386694158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pitchFamily="-112"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1</a:t>
            </a:fld>
            <a:endParaRPr lang="en-US" dirty="0"/>
          </a:p>
        </p:txBody>
      </p:sp>
    </p:spTree>
    <p:extLst>
      <p:ext uri="{BB962C8B-B14F-4D97-AF65-F5344CB8AC3E}">
        <p14:creationId xmlns:p14="http://schemas.microsoft.com/office/powerpoint/2010/main" val="2910654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most times it seems</a:t>
            </a:r>
            <a:r>
              <a:rPr lang="en-US" baseline="0" dirty="0" smtClean="0"/>
              <a:t> like they go together more like what we’ve seen and heard from around higher ed.  Anyone know what that is?  Oil and water.</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13</a:t>
            </a:fld>
            <a:endParaRPr lang="en-US" dirty="0"/>
          </a:p>
        </p:txBody>
      </p:sp>
    </p:spTree>
    <p:extLst>
      <p:ext uri="{BB962C8B-B14F-4D97-AF65-F5344CB8AC3E}">
        <p14:creationId xmlns:p14="http://schemas.microsoft.com/office/powerpoint/2010/main" val="724991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though the transition from IR to BI Analytics can feel like this sometimes, we’re going to walk you through what LSC has done to successfully make that transition</a:t>
            </a:r>
            <a:r>
              <a:rPr lang="en-US" baseline="0" dirty="0" smtClean="0"/>
              <a:t> work for us.</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14</a:t>
            </a:fld>
            <a:endParaRPr lang="en-US" dirty="0"/>
          </a:p>
        </p:txBody>
      </p:sp>
    </p:spTree>
    <p:extLst>
      <p:ext uri="{BB962C8B-B14F-4D97-AF65-F5344CB8AC3E}">
        <p14:creationId xmlns:p14="http://schemas.microsoft.com/office/powerpoint/2010/main" val="3777011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a:t>
            </a:r>
            <a:r>
              <a:rPr lang="en-US" baseline="0" dirty="0" smtClean="0"/>
              <a:t> be going over these keys to our successful transition today….</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15</a:t>
            </a:fld>
            <a:endParaRPr lang="en-US" dirty="0"/>
          </a:p>
        </p:txBody>
      </p:sp>
    </p:spTree>
    <p:extLst>
      <p:ext uri="{BB962C8B-B14F-4D97-AF65-F5344CB8AC3E}">
        <p14:creationId xmlns:p14="http://schemas.microsoft.com/office/powerpoint/2010/main" val="1206032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 will</a:t>
            </a:r>
            <a:r>
              <a:rPr lang="en-US" baseline="0" dirty="0" smtClean="0"/>
              <a:t> be discussing how we developed a PM SOP….</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16</a:t>
            </a:fld>
            <a:endParaRPr lang="en-US" dirty="0"/>
          </a:p>
        </p:txBody>
      </p:sp>
    </p:spTree>
    <p:extLst>
      <p:ext uri="{BB962C8B-B14F-4D97-AF65-F5344CB8AC3E}">
        <p14:creationId xmlns:p14="http://schemas.microsoft.com/office/powerpoint/2010/main" val="1675077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worked on</a:t>
            </a:r>
            <a:r>
              <a:rPr lang="en-US" baseline="0" dirty="0" smtClean="0"/>
              <a:t> standardizing our PM processes and procedures to make us more EFFICIENT.</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17</a:t>
            </a:fld>
            <a:endParaRPr lang="en-US" dirty="0"/>
          </a:p>
        </p:txBody>
      </p:sp>
    </p:spTree>
    <p:extLst>
      <p:ext uri="{BB962C8B-B14F-4D97-AF65-F5344CB8AC3E}">
        <p14:creationId xmlns:p14="http://schemas.microsoft.com/office/powerpoint/2010/main" val="3318876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created the following</a:t>
            </a:r>
            <a:r>
              <a:rPr lang="en-US" baseline="0" dirty="0" smtClean="0"/>
              <a:t> SOP documents to assist with project management (discuss each then show examples on next few slides).</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18</a:t>
            </a:fld>
            <a:endParaRPr lang="en-US" dirty="0"/>
          </a:p>
        </p:txBody>
      </p:sp>
    </p:spTree>
    <p:extLst>
      <p:ext uri="{BB962C8B-B14F-4D97-AF65-F5344CB8AC3E}">
        <p14:creationId xmlns:p14="http://schemas.microsoft.com/office/powerpoint/2010/main" val="3710540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a:t>
            </a:r>
            <a:r>
              <a:rPr lang="en-US" baseline="0" dirty="0" smtClean="0"/>
              <a:t> Manage SOP document</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19</a:t>
            </a:fld>
            <a:endParaRPr lang="en-US" dirty="0"/>
          </a:p>
        </p:txBody>
      </p:sp>
    </p:spTree>
    <p:extLst>
      <p:ext uri="{BB962C8B-B14F-4D97-AF65-F5344CB8AC3E}">
        <p14:creationId xmlns:p14="http://schemas.microsoft.com/office/powerpoint/2010/main" val="194169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t>Project</a:t>
            </a:r>
            <a:r>
              <a:rPr lang="en-US" baseline="0" dirty="0" smtClean="0"/>
              <a:t> Manage SOP document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20</a:t>
            </a:fld>
            <a:endParaRPr lang="en-US" dirty="0"/>
          </a:p>
        </p:txBody>
      </p:sp>
    </p:spTree>
    <p:extLst>
      <p:ext uri="{BB962C8B-B14F-4D97-AF65-F5344CB8AC3E}">
        <p14:creationId xmlns:p14="http://schemas.microsoft.com/office/powerpoint/2010/main" val="3684390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Requirements document</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21</a:t>
            </a:fld>
            <a:endParaRPr lang="en-US" dirty="0"/>
          </a:p>
        </p:txBody>
      </p:sp>
    </p:spTree>
    <p:extLst>
      <p:ext uri="{BB962C8B-B14F-4D97-AF65-F5344CB8AC3E}">
        <p14:creationId xmlns:p14="http://schemas.microsoft.com/office/powerpoint/2010/main" val="1289241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Quality</a:t>
            </a:r>
            <a:r>
              <a:rPr lang="en-US" baseline="0" dirty="0" smtClean="0"/>
              <a:t> Assurance Test Plan</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22</a:t>
            </a:fld>
            <a:endParaRPr lang="en-US" dirty="0"/>
          </a:p>
        </p:txBody>
      </p:sp>
    </p:spTree>
    <p:extLst>
      <p:ext uri="{BB962C8B-B14F-4D97-AF65-F5344CB8AC3E}">
        <p14:creationId xmlns:p14="http://schemas.microsoft.com/office/powerpoint/2010/main" val="3498292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6D4903-D344-E148-85EF-E14C038ADF6E}" type="slidenum">
              <a:rPr lang="en-US" smtClean="0"/>
              <a:t>4</a:t>
            </a:fld>
            <a:endParaRPr lang="en-US"/>
          </a:p>
        </p:txBody>
      </p:sp>
    </p:spTree>
    <p:extLst>
      <p:ext uri="{BB962C8B-B14F-4D97-AF65-F5344CB8AC3E}">
        <p14:creationId xmlns:p14="http://schemas.microsoft.com/office/powerpoint/2010/main" val="1359481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Acceptance Test Plan</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23</a:t>
            </a:fld>
            <a:endParaRPr lang="en-US" dirty="0"/>
          </a:p>
        </p:txBody>
      </p:sp>
    </p:spTree>
    <p:extLst>
      <p:ext uri="{BB962C8B-B14F-4D97-AF65-F5344CB8AC3E}">
        <p14:creationId xmlns:p14="http://schemas.microsoft.com/office/powerpoint/2010/main" val="2041380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Service</a:t>
            </a:r>
            <a:r>
              <a:rPr lang="en-US" baseline="0" dirty="0" smtClean="0"/>
              <a:t> Now Project User Guide</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24</a:t>
            </a:fld>
            <a:endParaRPr lang="en-US" dirty="0"/>
          </a:p>
        </p:txBody>
      </p:sp>
    </p:spTree>
    <p:extLst>
      <p:ext uri="{BB962C8B-B14F-4D97-AF65-F5344CB8AC3E}">
        <p14:creationId xmlns:p14="http://schemas.microsoft.com/office/powerpoint/2010/main" val="1323338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discuss the next key to our successful transition….</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25</a:t>
            </a:fld>
            <a:endParaRPr lang="en-US" dirty="0"/>
          </a:p>
        </p:txBody>
      </p:sp>
    </p:spTree>
    <p:extLst>
      <p:ext uri="{BB962C8B-B14F-4D97-AF65-F5344CB8AC3E}">
        <p14:creationId xmlns:p14="http://schemas.microsoft.com/office/powerpoint/2010/main" val="1671271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…....Better</a:t>
            </a:r>
            <a:r>
              <a:rPr lang="en-US" baseline="0" dirty="0" smtClean="0"/>
              <a:t> Together.</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26</a:t>
            </a:fld>
            <a:endParaRPr lang="en-US" dirty="0"/>
          </a:p>
        </p:txBody>
      </p:sp>
    </p:spTree>
    <p:extLst>
      <p:ext uri="{BB962C8B-B14F-4D97-AF65-F5344CB8AC3E}">
        <p14:creationId xmlns:p14="http://schemas.microsoft.com/office/powerpoint/2010/main" val="38741994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found that we needed to work on our teamwork to make us effective.</a:t>
            </a:r>
          </a:p>
          <a:p>
            <a:r>
              <a:rPr lang="en-US" dirty="0" smtClean="0"/>
              <a:t>So SOPs are used to make us more Efficient and Teamwork</a:t>
            </a:r>
            <a:r>
              <a:rPr lang="en-US" baseline="0" dirty="0" smtClean="0"/>
              <a:t> is used to make us more EFFECTIVE.</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27</a:t>
            </a:fld>
            <a:endParaRPr lang="en-US" dirty="0"/>
          </a:p>
        </p:txBody>
      </p:sp>
    </p:spTree>
    <p:extLst>
      <p:ext uri="{BB962C8B-B14F-4D97-AF65-F5344CB8AC3E}">
        <p14:creationId xmlns:p14="http://schemas.microsoft.com/office/powerpoint/2010/main" val="1730552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needed to break down the walls between the two areas that had been built up over</a:t>
            </a:r>
            <a:r>
              <a:rPr lang="en-US" baseline="0" dirty="0" smtClean="0"/>
              <a:t> time.</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28</a:t>
            </a:fld>
            <a:endParaRPr lang="en-US" dirty="0"/>
          </a:p>
        </p:txBody>
      </p:sp>
    </p:spTree>
    <p:extLst>
      <p:ext uri="{BB962C8B-B14F-4D97-AF65-F5344CB8AC3E}">
        <p14:creationId xmlns:p14="http://schemas.microsoft.com/office/powerpoint/2010/main" val="2171555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become “Better Together”, we did the following…….</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29</a:t>
            </a:fld>
            <a:endParaRPr lang="en-US" dirty="0"/>
          </a:p>
        </p:txBody>
      </p:sp>
    </p:spTree>
    <p:extLst>
      <p:ext uri="{BB962C8B-B14F-4D97-AF65-F5344CB8AC3E}">
        <p14:creationId xmlns:p14="http://schemas.microsoft.com/office/powerpoint/2010/main" val="1533960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end result was a newfound appreciation</a:t>
            </a:r>
            <a:r>
              <a:rPr lang="en-US" baseline="0" dirty="0" smtClean="0"/>
              <a:t> for each area and what they do and a new sense of TEAM.</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30</a:t>
            </a:fld>
            <a:endParaRPr lang="en-US" dirty="0"/>
          </a:p>
        </p:txBody>
      </p:sp>
    </p:spTree>
    <p:extLst>
      <p:ext uri="{BB962C8B-B14F-4D97-AF65-F5344CB8AC3E}">
        <p14:creationId xmlns:p14="http://schemas.microsoft.com/office/powerpoint/2010/main" val="2449039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discuss the next key to our successful transition….</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31</a:t>
            </a:fld>
            <a:endParaRPr lang="en-US" dirty="0"/>
          </a:p>
        </p:txBody>
      </p:sp>
    </p:spTree>
    <p:extLst>
      <p:ext uri="{BB962C8B-B14F-4D97-AF65-F5344CB8AC3E}">
        <p14:creationId xmlns:p14="http://schemas.microsoft.com/office/powerpoint/2010/main" val="900732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we implemented tools that made the</a:t>
            </a:r>
            <a:r>
              <a:rPr lang="en-US" baseline="0" dirty="0" smtClean="0"/>
              <a:t> transition easier.</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32</a:t>
            </a:fld>
            <a:endParaRPr lang="en-US" dirty="0"/>
          </a:p>
        </p:txBody>
      </p:sp>
    </p:spTree>
    <p:extLst>
      <p:ext uri="{BB962C8B-B14F-4D97-AF65-F5344CB8AC3E}">
        <p14:creationId xmlns:p14="http://schemas.microsoft.com/office/powerpoint/2010/main" val="153885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A1785-7F85-44C5-BA85-91CB018682DB}" type="slidenum">
              <a:rPr lang="en-US" smtClean="0"/>
              <a:t>6</a:t>
            </a:fld>
            <a:endParaRPr lang="en-US"/>
          </a:p>
        </p:txBody>
      </p:sp>
    </p:spTree>
    <p:extLst>
      <p:ext uri="{BB962C8B-B14F-4D97-AF65-F5344CB8AC3E}">
        <p14:creationId xmlns:p14="http://schemas.microsoft.com/office/powerpoint/2010/main" val="716563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focus here was</a:t>
            </a:r>
            <a:r>
              <a:rPr lang="en-US" baseline="0" dirty="0" smtClean="0"/>
              <a:t> on delivering dashboards and automation.  </a:t>
            </a:r>
            <a:r>
              <a:rPr lang="en-US" dirty="0" smtClean="0"/>
              <a:t>We had dashboards but they took very specialized</a:t>
            </a:r>
            <a:r>
              <a:rPr lang="en-US" baseline="0" dirty="0" smtClean="0"/>
              <a:t> skills to create and maintain and could sometimes provide TMI!  </a:t>
            </a:r>
          </a:p>
          <a:p>
            <a:r>
              <a:rPr lang="en-US" baseline="0" dirty="0" smtClean="0"/>
              <a:t>We needed to move to something that was easier to create and maintain while looking good and performing well.</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33</a:t>
            </a:fld>
            <a:endParaRPr lang="en-US" dirty="0"/>
          </a:p>
        </p:txBody>
      </p:sp>
    </p:spTree>
    <p:extLst>
      <p:ext uri="{BB962C8B-B14F-4D97-AF65-F5344CB8AC3E}">
        <p14:creationId xmlns:p14="http://schemas.microsoft.com/office/powerpoint/2010/main" val="19690875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that meant to us was moving away from Oracle</a:t>
            </a:r>
            <a:r>
              <a:rPr lang="en-US" baseline="0" dirty="0" smtClean="0"/>
              <a:t> BI……</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34</a:t>
            </a:fld>
            <a:endParaRPr lang="en-US" dirty="0"/>
          </a:p>
        </p:txBody>
      </p:sp>
    </p:spTree>
    <p:extLst>
      <p:ext uri="{BB962C8B-B14F-4D97-AF65-F5344CB8AC3E}">
        <p14:creationId xmlns:p14="http://schemas.microsoft.com/office/powerpoint/2010/main" val="3145848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Microsoft</a:t>
            </a:r>
            <a:r>
              <a:rPr lang="en-US" baseline="0" dirty="0" smtClean="0"/>
              <a:t> BI, which provided way more benefits for us by….</a:t>
            </a:r>
          </a:p>
          <a:p>
            <a:r>
              <a:rPr lang="en-US" baseline="0" dirty="0" smtClean="0"/>
              <a:t>Offering a lower cost solution with unlimited licenses due to that lower cost.</a:t>
            </a:r>
          </a:p>
          <a:p>
            <a:r>
              <a:rPr lang="en-US" baseline="0" dirty="0" smtClean="0"/>
              <a:t>Being easier for our developers to pick up and utilize without additional training and expense.</a:t>
            </a:r>
          </a:p>
          <a:p>
            <a:endParaRPr lang="en-US" baseline="0" dirty="0" smtClean="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35</a:t>
            </a:fld>
            <a:endParaRPr lang="en-US" dirty="0"/>
          </a:p>
        </p:txBody>
      </p:sp>
    </p:spTree>
    <p:extLst>
      <p:ext uri="{BB962C8B-B14F-4D97-AF65-F5344CB8AC3E}">
        <p14:creationId xmlns:p14="http://schemas.microsoft.com/office/powerpoint/2010/main" val="2813828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Utilizing</a:t>
            </a:r>
            <a:r>
              <a:rPr lang="en-US" baseline="0" dirty="0" smtClean="0"/>
              <a:t>:</a:t>
            </a:r>
          </a:p>
          <a:p>
            <a:r>
              <a:rPr lang="en-US" baseline="0" dirty="0" smtClean="0"/>
              <a:t>SSRS – Is for Analytics to use to create large scale dashboards that require interactive drilldown capability</a:t>
            </a:r>
          </a:p>
          <a:p>
            <a:r>
              <a:rPr lang="en-US" baseline="0" dirty="0" smtClean="0"/>
              <a:t>SSAS – Is for Analytics and IR to use to assist in more in depth research and analysis</a:t>
            </a:r>
          </a:p>
          <a:p>
            <a:r>
              <a:rPr lang="en-US" baseline="0" dirty="0" smtClean="0"/>
              <a:t>Power BI – Is for Analytics and IR to use to quickly visualize data, allow our IR analysts to create interactive reports for the first time to take the place of static ones, and for us to allow data savvy clients to analyze and report their own data instead of waiting on us to do so.</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36</a:t>
            </a:fld>
            <a:endParaRPr lang="en-US" dirty="0"/>
          </a:p>
        </p:txBody>
      </p:sp>
    </p:spTree>
    <p:extLst>
      <p:ext uri="{BB962C8B-B14F-4D97-AF65-F5344CB8AC3E}">
        <p14:creationId xmlns:p14="http://schemas.microsoft.com/office/powerpoint/2010/main" val="3865701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SSRS Dashboards Landing Page showing examples of dashboards that were duplicated</a:t>
            </a:r>
            <a:r>
              <a:rPr lang="en-US" baseline="0" dirty="0" smtClean="0"/>
              <a:t> utilizing MSBI.</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37</a:t>
            </a:fld>
            <a:endParaRPr lang="en-US" dirty="0"/>
          </a:p>
        </p:txBody>
      </p:sp>
    </p:spTree>
    <p:extLst>
      <p:ext uri="{BB962C8B-B14F-4D97-AF65-F5344CB8AC3E}">
        <p14:creationId xmlns:p14="http://schemas.microsoft.com/office/powerpoint/2010/main" val="38494071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SSRS Enrollment Dashboard</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38</a:t>
            </a:fld>
            <a:endParaRPr lang="en-US" dirty="0"/>
          </a:p>
        </p:txBody>
      </p:sp>
    </p:spTree>
    <p:extLst>
      <p:ext uri="{BB962C8B-B14F-4D97-AF65-F5344CB8AC3E}">
        <p14:creationId xmlns:p14="http://schemas.microsoft.com/office/powerpoint/2010/main" val="17108351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SSRS Completion</a:t>
            </a:r>
            <a:r>
              <a:rPr lang="en-US" baseline="0" dirty="0" smtClean="0"/>
              <a:t> Dashboard</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39</a:t>
            </a:fld>
            <a:endParaRPr lang="en-US" dirty="0"/>
          </a:p>
        </p:txBody>
      </p:sp>
    </p:spTree>
    <p:extLst>
      <p:ext uri="{BB962C8B-B14F-4D97-AF65-F5344CB8AC3E}">
        <p14:creationId xmlns:p14="http://schemas.microsoft.com/office/powerpoint/2010/main" val="36545730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Power BI visualization</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40</a:t>
            </a:fld>
            <a:endParaRPr lang="en-US" dirty="0"/>
          </a:p>
        </p:txBody>
      </p:sp>
    </p:spTree>
    <p:extLst>
      <p:ext uri="{BB962C8B-B14F-4D97-AF65-F5344CB8AC3E}">
        <p14:creationId xmlns:p14="http://schemas.microsoft.com/office/powerpoint/2010/main" val="13114991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t>Power BI visualization</a:t>
            </a:r>
          </a:p>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41</a:t>
            </a:fld>
            <a:endParaRPr lang="en-US" dirty="0"/>
          </a:p>
        </p:txBody>
      </p:sp>
    </p:spTree>
    <p:extLst>
      <p:ext uri="{BB962C8B-B14F-4D97-AF65-F5344CB8AC3E}">
        <p14:creationId xmlns:p14="http://schemas.microsoft.com/office/powerpoint/2010/main" val="7469652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key to our successful transition….</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42</a:t>
            </a:fld>
            <a:endParaRPr lang="en-US" dirty="0"/>
          </a:p>
        </p:txBody>
      </p:sp>
    </p:spTree>
    <p:extLst>
      <p:ext uri="{BB962C8B-B14F-4D97-AF65-F5344CB8AC3E}">
        <p14:creationId xmlns:p14="http://schemas.microsoft.com/office/powerpoint/2010/main" val="2765503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going to talk about why BI Analytics today because you’ve either been told to</a:t>
            </a:r>
            <a:r>
              <a:rPr lang="en-US" baseline="0" dirty="0" smtClean="0"/>
              <a:t> move to it by your college leaders or you’ve been asked to deliver dashboards, etc.  We’re going to talk more about how LSC is making a successful transition to BI Analytics.</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7</a:t>
            </a:fld>
            <a:endParaRPr lang="en-US" dirty="0"/>
          </a:p>
        </p:txBody>
      </p:sp>
    </p:spTree>
    <p:extLst>
      <p:ext uri="{BB962C8B-B14F-4D97-AF65-F5344CB8AC3E}">
        <p14:creationId xmlns:p14="http://schemas.microsoft.com/office/powerpoint/2010/main" val="1446020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43</a:t>
            </a:fld>
            <a:endParaRPr lang="en-US" dirty="0"/>
          </a:p>
        </p:txBody>
      </p:sp>
    </p:spTree>
    <p:extLst>
      <p:ext uri="{BB962C8B-B14F-4D97-AF65-F5344CB8AC3E}">
        <p14:creationId xmlns:p14="http://schemas.microsoft.com/office/powerpoint/2010/main" val="25446142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utilize Service Now</a:t>
            </a:r>
            <a:r>
              <a:rPr lang="en-US" baseline="0" dirty="0" smtClean="0"/>
              <a:t>, or SNOW as we call it, to manage our projects and documentation.</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44</a:t>
            </a:fld>
            <a:endParaRPr lang="en-US" dirty="0"/>
          </a:p>
        </p:txBody>
      </p:sp>
    </p:spTree>
    <p:extLst>
      <p:ext uri="{BB962C8B-B14F-4D97-AF65-F5344CB8AC3E}">
        <p14:creationId xmlns:p14="http://schemas.microsoft.com/office/powerpoint/2010/main" val="28394428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allows</a:t>
            </a:r>
            <a:r>
              <a:rPr lang="en-US" baseline="0" dirty="0" smtClean="0"/>
              <a:t> us to be able to create and monitor projects with several layers of tasks that can be assigned out to individual staff members.</a:t>
            </a:r>
          </a:p>
          <a:p>
            <a:r>
              <a:rPr lang="en-US" baseline="0" dirty="0" smtClean="0"/>
              <a:t>We can also add in updates, attach documents, and notate the location of project folders on our share drive so assignees know where to save documents for review and future reference.</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45</a:t>
            </a:fld>
            <a:endParaRPr lang="en-US" dirty="0"/>
          </a:p>
        </p:txBody>
      </p:sp>
    </p:spTree>
    <p:extLst>
      <p:ext uri="{BB962C8B-B14F-4D97-AF65-F5344CB8AC3E}">
        <p14:creationId xmlns:p14="http://schemas.microsoft.com/office/powerpoint/2010/main" val="42303552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allows</a:t>
            </a:r>
            <a:r>
              <a:rPr lang="en-US" baseline="0" dirty="0" smtClean="0"/>
              <a:t> us high level views of projects and tickets for leadership to review.</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46</a:t>
            </a:fld>
            <a:endParaRPr lang="en-US" dirty="0"/>
          </a:p>
        </p:txBody>
      </p:sp>
    </p:spTree>
    <p:extLst>
      <p:ext uri="{BB962C8B-B14F-4D97-AF65-F5344CB8AC3E}">
        <p14:creationId xmlns:p14="http://schemas.microsoft.com/office/powerpoint/2010/main" val="20459877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allows</a:t>
            </a:r>
            <a:r>
              <a:rPr lang="en-US" baseline="0" dirty="0" smtClean="0"/>
              <a:t> us to create and run our own reports to assist in project management.</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47</a:t>
            </a:fld>
            <a:endParaRPr lang="en-US" dirty="0"/>
          </a:p>
        </p:txBody>
      </p:sp>
    </p:spTree>
    <p:extLst>
      <p:ext uri="{BB962C8B-B14F-4D97-AF65-F5344CB8AC3E}">
        <p14:creationId xmlns:p14="http://schemas.microsoft.com/office/powerpoint/2010/main" val="32321679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also allows staff to keep</a:t>
            </a:r>
            <a:r>
              <a:rPr lang="en-US" baseline="0" dirty="0" smtClean="0"/>
              <a:t> track of their own assignments so that they can stay on task.</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48</a:t>
            </a:fld>
            <a:endParaRPr lang="en-US" dirty="0"/>
          </a:p>
        </p:txBody>
      </p:sp>
    </p:spTree>
    <p:extLst>
      <p:ext uri="{BB962C8B-B14F-4D97-AF65-F5344CB8AC3E}">
        <p14:creationId xmlns:p14="http://schemas.microsoft.com/office/powerpoint/2010/main" val="17563437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clients make requests via links</a:t>
            </a:r>
            <a:r>
              <a:rPr lang="en-US" baseline="0" dirty="0" smtClean="0"/>
              <a:t> on our webpage or through our Service Catalog in our portal.</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49</a:t>
            </a:fld>
            <a:endParaRPr lang="en-US" dirty="0"/>
          </a:p>
        </p:txBody>
      </p:sp>
    </p:spTree>
    <p:extLst>
      <p:ext uri="{BB962C8B-B14F-4D97-AF65-F5344CB8AC3E}">
        <p14:creationId xmlns:p14="http://schemas.microsoft.com/office/powerpoint/2010/main" val="2644574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clients request projects through the form and, once they go through an initial review, a project is created in SNOW by a project manager and assignments are made.</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50</a:t>
            </a:fld>
            <a:endParaRPr lang="en-US" dirty="0"/>
          </a:p>
        </p:txBody>
      </p:sp>
    </p:spTree>
    <p:extLst>
      <p:ext uri="{BB962C8B-B14F-4D97-AF65-F5344CB8AC3E}">
        <p14:creationId xmlns:p14="http://schemas.microsoft.com/office/powerpoint/2010/main" val="9460903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those</a:t>
            </a:r>
            <a:r>
              <a:rPr lang="en-US" baseline="0" dirty="0" smtClean="0"/>
              <a:t> are all of our keys to our successful transition……</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51</a:t>
            </a:fld>
            <a:endParaRPr lang="en-US" dirty="0"/>
          </a:p>
        </p:txBody>
      </p:sp>
    </p:spTree>
    <p:extLst>
      <p:ext uri="{BB962C8B-B14F-4D97-AF65-F5344CB8AC3E}">
        <p14:creationId xmlns:p14="http://schemas.microsoft.com/office/powerpoint/2010/main" val="9956453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anyone</a:t>
            </a:r>
            <a:r>
              <a:rPr lang="en-US" baseline="0" dirty="0" smtClean="0"/>
              <a:t> have any questions?</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52</a:t>
            </a:fld>
            <a:endParaRPr lang="en-US" dirty="0"/>
          </a:p>
        </p:txBody>
      </p:sp>
    </p:spTree>
    <p:extLst>
      <p:ext uri="{BB962C8B-B14F-4D97-AF65-F5344CB8AC3E}">
        <p14:creationId xmlns:p14="http://schemas.microsoft.com/office/powerpoint/2010/main" val="3175000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definition of IR?</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8</a:t>
            </a:fld>
            <a:endParaRPr lang="en-US" dirty="0"/>
          </a:p>
        </p:txBody>
      </p:sp>
    </p:spTree>
    <p:extLst>
      <p:ext uri="{BB962C8B-B14F-4D97-AF65-F5344CB8AC3E}">
        <p14:creationId xmlns:p14="http://schemas.microsoft.com/office/powerpoint/2010/main" val="11142372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Thank you for attending our session today!!</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53</a:t>
            </a:fld>
            <a:endParaRPr lang="en-US" dirty="0"/>
          </a:p>
        </p:txBody>
      </p:sp>
    </p:spTree>
    <p:extLst>
      <p:ext uri="{BB962C8B-B14F-4D97-AF65-F5344CB8AC3E}">
        <p14:creationId xmlns:p14="http://schemas.microsoft.com/office/powerpoint/2010/main" val="1571382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definition of BI?</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9</a:t>
            </a:fld>
            <a:endParaRPr lang="en-US" dirty="0"/>
          </a:p>
        </p:txBody>
      </p:sp>
    </p:spTree>
    <p:extLst>
      <p:ext uri="{BB962C8B-B14F-4D97-AF65-F5344CB8AC3E}">
        <p14:creationId xmlns:p14="http://schemas.microsoft.com/office/powerpoint/2010/main" val="2288684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looking at both definitions…..</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10</a:t>
            </a:fld>
            <a:endParaRPr lang="en-US" dirty="0"/>
          </a:p>
        </p:txBody>
      </p:sp>
    </p:spTree>
    <p:extLst>
      <p:ext uri="{BB962C8B-B14F-4D97-AF65-F5344CB8AC3E}">
        <p14:creationId xmlns:p14="http://schemas.microsoft.com/office/powerpoint/2010/main" val="349065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appears that they would go together</a:t>
            </a:r>
            <a:r>
              <a:rPr lang="en-US" baseline="0" dirty="0" smtClean="0"/>
              <a:t> perfectly!</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11</a:t>
            </a:fld>
            <a:endParaRPr lang="en-US" dirty="0"/>
          </a:p>
        </p:txBody>
      </p:sp>
    </p:spTree>
    <p:extLst>
      <p:ext uri="{BB962C8B-B14F-4D97-AF65-F5344CB8AC3E}">
        <p14:creationId xmlns:p14="http://schemas.microsoft.com/office/powerpoint/2010/main" val="902110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like peanut butter and jelly!</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12</a:t>
            </a:fld>
            <a:endParaRPr lang="en-US" dirty="0"/>
          </a:p>
        </p:txBody>
      </p:sp>
    </p:spTree>
    <p:extLst>
      <p:ext uri="{BB962C8B-B14F-4D97-AF65-F5344CB8AC3E}">
        <p14:creationId xmlns:p14="http://schemas.microsoft.com/office/powerpoint/2010/main" val="669644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
            <a:ext cx="8229600" cy="1111664"/>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40690F-CD00-4B3F-A1B9-78CE17FD54BD}" type="datetimeFigureOut">
              <a:rPr lang="en-US" smtClean="0"/>
              <a:pPr/>
              <a:t>3/28/2017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F099209-EF2B-490C-BC7A-8DC564662660}" type="slidenum">
              <a:rPr lang="en-US" smtClean="0"/>
              <a:pPr/>
              <a:t>‹#›</a:t>
            </a:fld>
            <a:endParaRPr lang="en-US" dirty="0"/>
          </a:p>
        </p:txBody>
      </p:sp>
    </p:spTree>
    <p:extLst>
      <p:ext uri="{BB962C8B-B14F-4D97-AF65-F5344CB8AC3E}">
        <p14:creationId xmlns:p14="http://schemas.microsoft.com/office/powerpoint/2010/main" val="1380394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4" name="Title 1"/>
          <p:cNvSpPr>
            <a:spLocks noGrp="1"/>
          </p:cNvSpPr>
          <p:nvPr>
            <p:ph type="title"/>
          </p:nvPr>
        </p:nvSpPr>
        <p:spPr>
          <a:xfrm>
            <a:off x="3864303" y="432093"/>
            <a:ext cx="4876800" cy="1219200"/>
          </a:xfrm>
          <a:prstGeom prst="rect">
            <a:avLst/>
          </a:prstGeom>
        </p:spPr>
        <p:txBody>
          <a:bodyPr anchor="ctr" anchorCtr="0"/>
          <a:lstStyle>
            <a:lvl1pPr algn="ctr">
              <a:defRPr sz="2400" b="1" i="0">
                <a:solidFill>
                  <a:schemeClr val="bg1"/>
                </a:solidFill>
                <a:latin typeface="Arial"/>
                <a:cs typeface="Arial"/>
              </a:defRPr>
            </a:lvl1pPr>
          </a:lstStyle>
          <a:p>
            <a:r>
              <a:rPr lang="en-US" dirty="0" smtClean="0"/>
              <a:t>Click to edit Master title style</a:t>
            </a:r>
            <a:endParaRPr lang="en-US" dirty="0"/>
          </a:p>
        </p:txBody>
      </p:sp>
      <p:sp>
        <p:nvSpPr>
          <p:cNvPr id="5" name="Content Placeholder 2"/>
          <p:cNvSpPr>
            <a:spLocks noGrp="1"/>
          </p:cNvSpPr>
          <p:nvPr>
            <p:ph idx="1"/>
          </p:nvPr>
        </p:nvSpPr>
        <p:spPr>
          <a:xfrm>
            <a:off x="457200" y="1905000"/>
            <a:ext cx="8229600" cy="4221163"/>
          </a:xfrm>
          <a:prstGeom prst="rect">
            <a:avLst/>
          </a:prstGeom>
        </p:spPr>
        <p:txBody>
          <a:bodyPr/>
          <a:lstStyle>
            <a:lvl1pPr>
              <a:defRPr sz="2400" b="1">
                <a:solidFill>
                  <a:srgbClr val="003768"/>
                </a:solidFill>
                <a:latin typeface="Arial"/>
                <a:cs typeface="Arial"/>
              </a:defRPr>
            </a:lvl1pPr>
            <a:lvl2pPr>
              <a:defRPr sz="2000">
                <a:solidFill>
                  <a:srgbClr val="003768"/>
                </a:solidFill>
                <a:latin typeface="Arial"/>
                <a:cs typeface="Arial"/>
              </a:defRPr>
            </a:lvl2pPr>
            <a:lvl3pPr>
              <a:defRPr sz="1800">
                <a:solidFill>
                  <a:srgbClr val="003768"/>
                </a:solidFill>
                <a:latin typeface="Arial"/>
                <a:cs typeface="Arial"/>
              </a:defRPr>
            </a:lvl3pPr>
            <a:lvl4pPr>
              <a:defRPr sz="1600">
                <a:solidFill>
                  <a:srgbClr val="003768"/>
                </a:solidFill>
                <a:latin typeface="Arial"/>
                <a:cs typeface="Arial"/>
              </a:defRPr>
            </a:lvl4pPr>
            <a:lvl5pPr>
              <a:defRPr sz="1600">
                <a:solidFill>
                  <a:srgbClr val="003768"/>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425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4" descr="Section Slide Blue"/>
          <p:cNvPicPr>
            <a:picLocks noChangeAspect="1" noChangeArrowheads="1"/>
          </p:cNvPicPr>
          <p:nvPr/>
        </p:nvPicPr>
        <p:blipFill>
          <a:blip r:embed="rId5"/>
          <a:srcRect/>
          <a:stretch>
            <a:fillRect/>
          </a:stretch>
        </p:blipFill>
        <p:spPr bwMode="auto">
          <a:xfrm>
            <a:off x="0" y="0"/>
            <a:ext cx="9145588" cy="6862763"/>
          </a:xfrm>
          <a:prstGeom prst="rect">
            <a:avLst/>
          </a:prstGeom>
          <a:noFill/>
          <a:ln w="9525">
            <a:noFill/>
            <a:miter lim="800000"/>
            <a:headEnd/>
            <a:tailEnd/>
          </a:ln>
        </p:spPr>
      </p:pic>
      <p:sp>
        <p:nvSpPr>
          <p:cNvPr id="1037" name="Rectangle 13"/>
          <p:cNvSpPr>
            <a:spLocks noChangeArrowheads="1"/>
          </p:cNvSpPr>
          <p:nvPr/>
        </p:nvSpPr>
        <p:spPr bwMode="auto">
          <a:xfrm>
            <a:off x="401638" y="1778000"/>
            <a:ext cx="8332787" cy="4851400"/>
          </a:xfrm>
          <a:prstGeom prst="rect">
            <a:avLst/>
          </a:prstGeom>
          <a:solidFill>
            <a:schemeClr val="bg1"/>
          </a:solidFill>
          <a:ln w="9525">
            <a:noFill/>
            <a:miter lim="800000"/>
            <a:headEnd/>
            <a:tailEnd/>
          </a:ln>
        </p:spPr>
        <p:txBody>
          <a:bodyPr wrap="none" anchor="ctr"/>
          <a:lstStyle/>
          <a:p>
            <a:pPr>
              <a:defRPr/>
            </a:pPr>
            <a:endParaRPr lang="en-US" sz="1800" dirty="0">
              <a:latin typeface="Lucida Grande" pitchFamily="26" charset="0"/>
            </a:endParaRPr>
          </a:p>
        </p:txBody>
      </p:sp>
    </p:spTree>
  </p:cSld>
  <p:clrMap bg1="lt1" tx1="dk1" bg2="lt2" tx2="dk2" accent1="accent1" accent2="accent2" accent3="accent3" accent4="accent4" accent5="accent5" accent6="accent6" hlink="hlink" folHlink="folHlink"/>
  <p:sldLayoutIdLst>
    <p:sldLayoutId id="2147483653" r:id="rId1"/>
    <p:sldLayoutId id="2147483656" r:id="rId2"/>
    <p:sldLayoutId id="2147483657" r:id="rId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112" charset="0"/>
          <a:ea typeface="Geneva" pitchFamily="-112" charset="0"/>
          <a:cs typeface="Geneva" pitchFamily="-112" charset="0"/>
        </a:defRPr>
      </a:lvl2pPr>
      <a:lvl3pPr algn="ctr" rtl="0" eaLnBrk="0" fontAlgn="base" hangingPunct="0">
        <a:spcBef>
          <a:spcPct val="0"/>
        </a:spcBef>
        <a:spcAft>
          <a:spcPct val="0"/>
        </a:spcAft>
        <a:defRPr sz="4400">
          <a:solidFill>
            <a:schemeClr val="tx2"/>
          </a:solidFill>
          <a:latin typeface="Lucida Grande" pitchFamily="-112" charset="0"/>
          <a:ea typeface="Geneva" pitchFamily="-112" charset="0"/>
          <a:cs typeface="Geneva" pitchFamily="-112" charset="0"/>
        </a:defRPr>
      </a:lvl3pPr>
      <a:lvl4pPr algn="ctr" rtl="0" eaLnBrk="0" fontAlgn="base" hangingPunct="0">
        <a:spcBef>
          <a:spcPct val="0"/>
        </a:spcBef>
        <a:spcAft>
          <a:spcPct val="0"/>
        </a:spcAft>
        <a:defRPr sz="4400">
          <a:solidFill>
            <a:schemeClr val="tx2"/>
          </a:solidFill>
          <a:latin typeface="Lucida Grande" pitchFamily="-112" charset="0"/>
          <a:ea typeface="Geneva" pitchFamily="-112" charset="0"/>
          <a:cs typeface="Geneva" pitchFamily="-112" charset="0"/>
        </a:defRPr>
      </a:lvl4pPr>
      <a:lvl5pPr algn="ctr" rtl="0" eaLnBrk="0" fontAlgn="base" hangingPunct="0">
        <a:spcBef>
          <a:spcPct val="0"/>
        </a:spcBef>
        <a:spcAft>
          <a:spcPct val="0"/>
        </a:spcAft>
        <a:defRPr sz="4400">
          <a:solidFill>
            <a:schemeClr val="tx2"/>
          </a:solidFill>
          <a:latin typeface="Lucida Grande" pitchFamily="-112" charset="0"/>
          <a:ea typeface="Geneva" pitchFamily="-112" charset="0"/>
          <a:cs typeface="Geneva" pitchFamily="-112" charset="0"/>
        </a:defRPr>
      </a:lvl5pPr>
      <a:lvl6pPr marL="457200" algn="ctr" rtl="0" fontAlgn="base">
        <a:spcBef>
          <a:spcPct val="0"/>
        </a:spcBef>
        <a:spcAft>
          <a:spcPct val="0"/>
        </a:spcAft>
        <a:defRPr sz="4400">
          <a:solidFill>
            <a:schemeClr val="tx2"/>
          </a:solidFill>
          <a:latin typeface="Lucida Grande" pitchFamily="-112" charset="0"/>
          <a:ea typeface="Geneva" pitchFamily="-112" charset="0"/>
          <a:cs typeface="Geneva" pitchFamily="-112" charset="0"/>
        </a:defRPr>
      </a:lvl6pPr>
      <a:lvl7pPr marL="914400" algn="ctr" rtl="0" fontAlgn="base">
        <a:spcBef>
          <a:spcPct val="0"/>
        </a:spcBef>
        <a:spcAft>
          <a:spcPct val="0"/>
        </a:spcAft>
        <a:defRPr sz="4400">
          <a:solidFill>
            <a:schemeClr val="tx2"/>
          </a:solidFill>
          <a:latin typeface="Lucida Grande" pitchFamily="-112" charset="0"/>
          <a:ea typeface="Geneva" pitchFamily="-112" charset="0"/>
          <a:cs typeface="Geneva" pitchFamily="-112" charset="0"/>
        </a:defRPr>
      </a:lvl7pPr>
      <a:lvl8pPr marL="1371600" algn="ctr" rtl="0" fontAlgn="base">
        <a:spcBef>
          <a:spcPct val="0"/>
        </a:spcBef>
        <a:spcAft>
          <a:spcPct val="0"/>
        </a:spcAft>
        <a:defRPr sz="4400">
          <a:solidFill>
            <a:schemeClr val="tx2"/>
          </a:solidFill>
          <a:latin typeface="Lucida Grande" pitchFamily="-112" charset="0"/>
          <a:ea typeface="Geneva" pitchFamily="-112" charset="0"/>
          <a:cs typeface="Geneva" pitchFamily="-112" charset="0"/>
        </a:defRPr>
      </a:lvl8pPr>
      <a:lvl9pPr marL="1828800" algn="ctr" rtl="0" fontAlgn="base">
        <a:spcBef>
          <a:spcPct val="0"/>
        </a:spcBef>
        <a:spcAft>
          <a:spcPct val="0"/>
        </a:spcAft>
        <a:defRPr sz="4400">
          <a:solidFill>
            <a:schemeClr val="tx2"/>
          </a:solidFill>
          <a:latin typeface="Lucida Grande" pitchFamily="-112" charset="0"/>
          <a:ea typeface="Geneva" pitchFamily="-112" charset="0"/>
          <a:cs typeface="Geneva"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7" descr="Section Slide Blue"/>
          <p:cNvPicPr>
            <a:picLocks noChangeAspect="1" noChangeArrowheads="1"/>
          </p:cNvPicPr>
          <p:nvPr/>
        </p:nvPicPr>
        <p:blipFill>
          <a:blip r:embed="rId3"/>
          <a:srcRect/>
          <a:stretch>
            <a:fillRect/>
          </a:stretch>
        </p:blipFill>
        <p:spPr bwMode="auto">
          <a:xfrm>
            <a:off x="0" y="-1588"/>
            <a:ext cx="9145588" cy="6862763"/>
          </a:xfrm>
          <a:prstGeom prst="rect">
            <a:avLst/>
          </a:prstGeom>
          <a:noFill/>
          <a:ln w="9525">
            <a:noFill/>
            <a:miter lim="800000"/>
            <a:headEnd/>
            <a:tailEnd/>
          </a:ln>
        </p:spPr>
      </p:pic>
      <p:pic>
        <p:nvPicPr>
          <p:cNvPr id="3075" name="Picture 3" descr="Horiz2C.eps"/>
          <p:cNvPicPr>
            <a:picLocks noChangeAspect="1"/>
          </p:cNvPicPr>
          <p:nvPr/>
        </p:nvPicPr>
        <p:blipFill>
          <a:blip r:embed="rId4"/>
          <a:srcRect/>
          <a:stretch>
            <a:fillRect/>
          </a:stretch>
        </p:blipFill>
        <p:spPr bwMode="auto">
          <a:xfrm>
            <a:off x="990600" y="457200"/>
            <a:ext cx="2152650" cy="10795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112" charset="0"/>
          <a:ea typeface="Geneva" pitchFamily="-112" charset="0"/>
          <a:cs typeface="Geneva" pitchFamily="-112" charset="0"/>
        </a:defRPr>
      </a:lvl2pPr>
      <a:lvl3pPr algn="ctr" rtl="0" eaLnBrk="0" fontAlgn="base" hangingPunct="0">
        <a:spcBef>
          <a:spcPct val="0"/>
        </a:spcBef>
        <a:spcAft>
          <a:spcPct val="0"/>
        </a:spcAft>
        <a:defRPr sz="4400">
          <a:solidFill>
            <a:schemeClr val="tx2"/>
          </a:solidFill>
          <a:latin typeface="Lucida Grande" pitchFamily="-112" charset="0"/>
          <a:ea typeface="Geneva" pitchFamily="-112" charset="0"/>
          <a:cs typeface="Geneva" pitchFamily="-112" charset="0"/>
        </a:defRPr>
      </a:lvl3pPr>
      <a:lvl4pPr algn="ctr" rtl="0" eaLnBrk="0" fontAlgn="base" hangingPunct="0">
        <a:spcBef>
          <a:spcPct val="0"/>
        </a:spcBef>
        <a:spcAft>
          <a:spcPct val="0"/>
        </a:spcAft>
        <a:defRPr sz="4400">
          <a:solidFill>
            <a:schemeClr val="tx2"/>
          </a:solidFill>
          <a:latin typeface="Lucida Grande" pitchFamily="-112" charset="0"/>
          <a:ea typeface="Geneva" pitchFamily="-112" charset="0"/>
          <a:cs typeface="Geneva" pitchFamily="-112" charset="0"/>
        </a:defRPr>
      </a:lvl4pPr>
      <a:lvl5pPr algn="ctr" rtl="0" eaLnBrk="0" fontAlgn="base" hangingPunct="0">
        <a:spcBef>
          <a:spcPct val="0"/>
        </a:spcBef>
        <a:spcAft>
          <a:spcPct val="0"/>
        </a:spcAft>
        <a:defRPr sz="4400">
          <a:solidFill>
            <a:schemeClr val="tx2"/>
          </a:solidFill>
          <a:latin typeface="Lucida Grande" pitchFamily="-112" charset="0"/>
          <a:ea typeface="Geneva" pitchFamily="-112" charset="0"/>
          <a:cs typeface="Geneva" pitchFamily="-112" charset="0"/>
        </a:defRPr>
      </a:lvl5pPr>
      <a:lvl6pPr marL="457200" algn="ctr" rtl="0" fontAlgn="base">
        <a:spcBef>
          <a:spcPct val="0"/>
        </a:spcBef>
        <a:spcAft>
          <a:spcPct val="0"/>
        </a:spcAft>
        <a:defRPr sz="4400">
          <a:solidFill>
            <a:schemeClr val="tx2"/>
          </a:solidFill>
          <a:latin typeface="Lucida Grande" pitchFamily="-112" charset="0"/>
          <a:ea typeface="Geneva" pitchFamily="-112" charset="0"/>
          <a:cs typeface="Geneva" pitchFamily="-112" charset="0"/>
        </a:defRPr>
      </a:lvl6pPr>
      <a:lvl7pPr marL="914400" algn="ctr" rtl="0" fontAlgn="base">
        <a:spcBef>
          <a:spcPct val="0"/>
        </a:spcBef>
        <a:spcAft>
          <a:spcPct val="0"/>
        </a:spcAft>
        <a:defRPr sz="4400">
          <a:solidFill>
            <a:schemeClr val="tx2"/>
          </a:solidFill>
          <a:latin typeface="Lucida Grande" pitchFamily="-112" charset="0"/>
          <a:ea typeface="Geneva" pitchFamily="-112" charset="0"/>
          <a:cs typeface="Geneva" pitchFamily="-112" charset="0"/>
        </a:defRPr>
      </a:lvl7pPr>
      <a:lvl8pPr marL="1371600" algn="ctr" rtl="0" fontAlgn="base">
        <a:spcBef>
          <a:spcPct val="0"/>
        </a:spcBef>
        <a:spcAft>
          <a:spcPct val="0"/>
        </a:spcAft>
        <a:defRPr sz="4400">
          <a:solidFill>
            <a:schemeClr val="tx2"/>
          </a:solidFill>
          <a:latin typeface="Lucida Grande" pitchFamily="-112" charset="0"/>
          <a:ea typeface="Geneva" pitchFamily="-112" charset="0"/>
          <a:cs typeface="Geneva" pitchFamily="-112" charset="0"/>
        </a:defRPr>
      </a:lvl8pPr>
      <a:lvl9pPr marL="1828800" algn="ctr" rtl="0" fontAlgn="base">
        <a:spcBef>
          <a:spcPct val="0"/>
        </a:spcBef>
        <a:spcAft>
          <a:spcPct val="0"/>
        </a:spcAft>
        <a:defRPr sz="4400">
          <a:solidFill>
            <a:schemeClr val="tx2"/>
          </a:solidFill>
          <a:latin typeface="Lucida Grande" pitchFamily="-112" charset="0"/>
          <a:ea typeface="Geneva" pitchFamily="-112" charset="0"/>
          <a:cs typeface="Geneva"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smtClean="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4" name="Content Placeholder 3"/>
          <p:cNvSpPr>
            <a:spLocks noGrp="1"/>
          </p:cNvSpPr>
          <p:nvPr>
            <p:ph idx="1"/>
          </p:nvPr>
        </p:nvSpPr>
        <p:spPr>
          <a:xfrm>
            <a:off x="457200" y="2438400"/>
            <a:ext cx="8229600" cy="4525963"/>
          </a:xfrm>
        </p:spPr>
        <p:txBody>
          <a:bodyPr/>
          <a:lstStyle/>
          <a:p>
            <a:pPr marL="0" indent="0" algn="ctr">
              <a:buNone/>
            </a:pPr>
            <a:r>
              <a:rPr lang="en-US" sz="4400" dirty="0" smtClean="0">
                <a:latin typeface="Arial" panose="020B0604020202020204" pitchFamily="34" charset="0"/>
                <a:cs typeface="Arial" panose="020B0604020202020204" pitchFamily="34" charset="0"/>
              </a:rPr>
              <a:t>IR to BI Analytics</a:t>
            </a:r>
          </a:p>
          <a:p>
            <a:pPr marL="0" indent="0" algn="ctr">
              <a:buNone/>
            </a:pPr>
            <a:r>
              <a:rPr lang="en-US" sz="4400" dirty="0" smtClean="0">
                <a:latin typeface="Arial" panose="020B0604020202020204" pitchFamily="34" charset="0"/>
                <a:cs typeface="Arial" panose="020B0604020202020204" pitchFamily="34" charset="0"/>
              </a:rPr>
              <a:t>Making the Transition Work</a:t>
            </a:r>
          </a:p>
          <a:p>
            <a:pPr marL="0" indent="0" algn="ctr">
              <a:buNone/>
            </a:pPr>
            <a:endParaRPr lang="en-US" sz="4400" dirty="0">
              <a:latin typeface="Arial" panose="020B0604020202020204" pitchFamily="34" charset="0"/>
              <a:cs typeface="Arial" panose="020B0604020202020204" pitchFamily="34" charset="0"/>
            </a:endParaRPr>
          </a:p>
          <a:p>
            <a:pPr marL="0" indent="0" algn="ctr">
              <a:buNone/>
            </a:pPr>
            <a:endParaRPr lang="en-US" sz="4400" dirty="0" smtClean="0"/>
          </a:p>
        </p:txBody>
      </p:sp>
      <p:pic>
        <p:nvPicPr>
          <p:cNvPr id="3" name="Picture 2"/>
          <p:cNvPicPr>
            <a:picLocks noChangeAspect="1"/>
          </p:cNvPicPr>
          <p:nvPr/>
        </p:nvPicPr>
        <p:blipFill>
          <a:blip r:embed="rId4"/>
          <a:stretch>
            <a:fillRect/>
          </a:stretch>
        </p:blipFill>
        <p:spPr>
          <a:xfrm>
            <a:off x="3581400" y="4572000"/>
            <a:ext cx="1900576" cy="1852612"/>
          </a:xfrm>
          <a:prstGeom prst="rect">
            <a:avLst/>
          </a:prstGeom>
        </p:spPr>
      </p:pic>
    </p:spTree>
    <p:extLst>
      <p:ext uri="{BB962C8B-B14F-4D97-AF65-F5344CB8AC3E}">
        <p14:creationId xmlns:p14="http://schemas.microsoft.com/office/powerpoint/2010/main" val="39594880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6" name="Content Placeholder 2"/>
          <p:cNvSpPr>
            <a:spLocks noGrp="1"/>
          </p:cNvSpPr>
          <p:nvPr>
            <p:ph idx="1"/>
          </p:nvPr>
        </p:nvSpPr>
        <p:spPr>
          <a:xfrm>
            <a:off x="838200" y="3276600"/>
            <a:ext cx="2286000" cy="990600"/>
          </a:xfrm>
        </p:spPr>
        <p:txBody>
          <a:bodyPr/>
          <a:lstStyle/>
          <a:p>
            <a:pPr marL="0" indent="0" algn="ctr">
              <a:buNone/>
            </a:pPr>
            <a:r>
              <a:rPr lang="en-US" dirty="0" smtClean="0">
                <a:latin typeface="Arial" panose="020B0604020202020204" pitchFamily="34" charset="0"/>
                <a:cs typeface="Arial" panose="020B0604020202020204" pitchFamily="34" charset="0"/>
              </a:rPr>
              <a:t>Institutional Research</a:t>
            </a:r>
            <a:endParaRPr lang="en-US" dirty="0">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6150168" y="3276600"/>
            <a:ext cx="2249557" cy="990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defTabSz="914400">
              <a:buFontTx/>
              <a:buNone/>
            </a:pPr>
            <a:r>
              <a:rPr lang="en-US" kern="0" dirty="0" smtClean="0">
                <a:latin typeface="Arial" panose="020B0604020202020204" pitchFamily="34" charset="0"/>
                <a:cs typeface="Arial" panose="020B0604020202020204" pitchFamily="34" charset="0"/>
              </a:rPr>
              <a:t>BI Analytics</a:t>
            </a:r>
            <a:endParaRPr lang="en-US"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61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art 7"/>
          <p:cNvSpPr/>
          <p:nvPr/>
        </p:nvSpPr>
        <p:spPr bwMode="auto">
          <a:xfrm>
            <a:off x="998551" y="2247900"/>
            <a:ext cx="7010400" cy="4038600"/>
          </a:xfrm>
          <a:prstGeom prst="heart">
            <a:avLst/>
          </a:prstGeom>
          <a:noFill/>
          <a:ln w="762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Grande" pitchFamily="-112" charset="0"/>
              <a:ea typeface="Geneva" pitchFamily="-112" charset="0"/>
              <a:cs typeface="Geneva" pitchFamily="-112" charset="0"/>
            </a:endParaRPr>
          </a:p>
        </p:txBody>
      </p:sp>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6" name="Content Placeholder 2"/>
          <p:cNvSpPr>
            <a:spLocks noGrp="1"/>
          </p:cNvSpPr>
          <p:nvPr>
            <p:ph idx="1"/>
          </p:nvPr>
        </p:nvSpPr>
        <p:spPr>
          <a:xfrm>
            <a:off x="1828800" y="3276600"/>
            <a:ext cx="2286000" cy="990600"/>
          </a:xfrm>
        </p:spPr>
        <p:txBody>
          <a:bodyPr/>
          <a:lstStyle/>
          <a:p>
            <a:pPr marL="0" indent="0" algn="ctr">
              <a:buNone/>
            </a:pPr>
            <a:r>
              <a:rPr lang="en-US" dirty="0" smtClean="0">
                <a:latin typeface="Arial" panose="020B0604020202020204" pitchFamily="34" charset="0"/>
                <a:cs typeface="Arial" panose="020B0604020202020204" pitchFamily="34" charset="0"/>
              </a:rPr>
              <a:t>Institutional Research</a:t>
            </a:r>
            <a:endParaRPr lang="en-US" dirty="0">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4884751" y="3276600"/>
            <a:ext cx="2249557" cy="990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defTabSz="914400">
              <a:buFontTx/>
              <a:buNone/>
            </a:pPr>
            <a:r>
              <a:rPr lang="en-US" kern="0" dirty="0" smtClean="0">
                <a:latin typeface="Arial" panose="020B0604020202020204" pitchFamily="34" charset="0"/>
                <a:cs typeface="Arial" panose="020B0604020202020204" pitchFamily="34" charset="0"/>
              </a:rPr>
              <a:t>BI Analytics</a:t>
            </a:r>
            <a:endParaRPr lang="en-US" kern="0" dirty="0">
              <a:latin typeface="Arial" panose="020B0604020202020204" pitchFamily="34" charset="0"/>
              <a:cs typeface="Arial" panose="020B0604020202020204" pitchFamily="34" charset="0"/>
            </a:endParaRPr>
          </a:p>
        </p:txBody>
      </p:sp>
      <p:sp>
        <p:nvSpPr>
          <p:cNvPr id="4" name="Plus 3"/>
          <p:cNvSpPr/>
          <p:nvPr/>
        </p:nvSpPr>
        <p:spPr bwMode="auto">
          <a:xfrm>
            <a:off x="4122751" y="3483720"/>
            <a:ext cx="762000" cy="762000"/>
          </a:xfrm>
          <a:prstGeom prst="mathPlus">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Grande" pitchFamily="-112" charset="0"/>
              <a:ea typeface="Geneva" pitchFamily="-112" charset="0"/>
              <a:cs typeface="Geneva" pitchFamily="-112" charset="0"/>
            </a:endParaRPr>
          </a:p>
        </p:txBody>
      </p:sp>
    </p:spTree>
    <p:extLst>
      <p:ext uri="{BB962C8B-B14F-4D97-AF65-F5344CB8AC3E}">
        <p14:creationId xmlns:p14="http://schemas.microsoft.com/office/powerpoint/2010/main" val="276449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1028" name="Picture 4" descr="Image result for peanut butter and jelly sandwi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438400"/>
            <a:ext cx="62103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14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2050" name="Picture 2" descr="Image result for oil and wa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981200"/>
            <a:ext cx="4648200" cy="4438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20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074" name="Picture 2" descr="Image result for successful transi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133600"/>
            <a:ext cx="5446028" cy="414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04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6" name="Content Placeholder 2"/>
          <p:cNvSpPr>
            <a:spLocks noGrp="1"/>
          </p:cNvSpPr>
          <p:nvPr>
            <p:ph idx="1"/>
          </p:nvPr>
        </p:nvSpPr>
        <p:spPr>
          <a:xfrm>
            <a:off x="1143000" y="2133600"/>
            <a:ext cx="6934200" cy="3810000"/>
          </a:xfrm>
        </p:spPr>
        <p:txBody>
          <a:bodyPr/>
          <a:lstStyle/>
          <a:p>
            <a:pPr marL="0" indent="0">
              <a:buNone/>
            </a:pPr>
            <a:r>
              <a:rPr lang="en-US" dirty="0" smtClean="0">
                <a:latin typeface="Arial" panose="020B0604020202020204" pitchFamily="34" charset="0"/>
                <a:cs typeface="Arial" panose="020B0604020202020204" pitchFamily="34" charset="0"/>
              </a:rPr>
              <a:t>Keys to Our Successful Transition:</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Develop a project management standard </a:t>
            </a:r>
            <a:r>
              <a:rPr lang="en-US" sz="2000" dirty="0">
                <a:latin typeface="Arial" panose="020B0604020202020204" pitchFamily="34" charset="0"/>
                <a:cs typeface="Arial" panose="020B0604020202020204" pitchFamily="34" charset="0"/>
              </a:rPr>
              <a:t>o</a:t>
            </a:r>
            <a:r>
              <a:rPr lang="en-US" sz="2000" dirty="0" smtClean="0">
                <a:latin typeface="Arial" panose="020B0604020202020204" pitchFamily="34" charset="0"/>
                <a:cs typeface="Arial" panose="020B0604020202020204" pitchFamily="34" charset="0"/>
              </a:rPr>
              <a:t>perating procedure (SOP) for the team to follow</a:t>
            </a:r>
          </a:p>
          <a:p>
            <a:r>
              <a:rPr lang="en-US" sz="2000" dirty="0" smtClean="0">
                <a:latin typeface="Arial" panose="020B0604020202020204" pitchFamily="34" charset="0"/>
                <a:cs typeface="Arial" panose="020B0604020202020204" pitchFamily="34" charset="0"/>
              </a:rPr>
              <a:t>Demonstrate to staff how working together makes us better</a:t>
            </a:r>
          </a:p>
          <a:p>
            <a:r>
              <a:rPr lang="en-US" sz="2000" dirty="0" smtClean="0">
                <a:latin typeface="Arial" panose="020B0604020202020204" pitchFamily="34" charset="0"/>
                <a:cs typeface="Arial" panose="020B0604020202020204" pitchFamily="34" charset="0"/>
              </a:rPr>
              <a:t>Implement the utilization of tools that make the transition to BI Analytics easier</a:t>
            </a:r>
          </a:p>
          <a:p>
            <a:r>
              <a:rPr lang="en-US" sz="2000" dirty="0" smtClean="0">
                <a:latin typeface="Arial" panose="020B0604020202020204" pitchFamily="34" charset="0"/>
                <a:cs typeface="Arial" panose="020B0604020202020204" pitchFamily="34" charset="0"/>
              </a:rPr>
              <a:t>Track and manage all projects with a focus on documentation</a:t>
            </a:r>
          </a:p>
          <a:p>
            <a:endParaRPr lang="en-US" sz="20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786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6" name="Content Placeholder 2"/>
          <p:cNvSpPr>
            <a:spLocks noGrp="1"/>
          </p:cNvSpPr>
          <p:nvPr>
            <p:ph idx="1"/>
          </p:nvPr>
        </p:nvSpPr>
        <p:spPr>
          <a:xfrm>
            <a:off x="1143000" y="2133600"/>
            <a:ext cx="6934200" cy="3810000"/>
          </a:xfrm>
        </p:spPr>
        <p:txBody>
          <a:bodyPr/>
          <a:lstStyle/>
          <a:p>
            <a:pPr marL="0" indent="0">
              <a:buNone/>
            </a:pPr>
            <a:r>
              <a:rPr lang="en-US" dirty="0" smtClean="0">
                <a:latin typeface="Arial" panose="020B0604020202020204" pitchFamily="34" charset="0"/>
                <a:cs typeface="Arial" panose="020B0604020202020204" pitchFamily="34" charset="0"/>
              </a:rPr>
              <a:t>Keys to Our Successful Transition:</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Develop a project management standard </a:t>
            </a:r>
            <a:r>
              <a:rPr lang="en-US" sz="2000" dirty="0">
                <a:latin typeface="Arial" panose="020B0604020202020204" pitchFamily="34" charset="0"/>
                <a:cs typeface="Arial" panose="020B0604020202020204" pitchFamily="34" charset="0"/>
              </a:rPr>
              <a:t>o</a:t>
            </a:r>
            <a:r>
              <a:rPr lang="en-US" sz="2000" dirty="0" smtClean="0">
                <a:latin typeface="Arial" panose="020B0604020202020204" pitchFamily="34" charset="0"/>
                <a:cs typeface="Arial" panose="020B0604020202020204" pitchFamily="34" charset="0"/>
              </a:rPr>
              <a:t>perating procedure (SOP) for the team to follow</a:t>
            </a:r>
          </a:p>
        </p:txBody>
      </p:sp>
    </p:spTree>
    <p:extLst>
      <p:ext uri="{BB962C8B-B14F-4D97-AF65-F5344CB8AC3E}">
        <p14:creationId xmlns:p14="http://schemas.microsoft.com/office/powerpoint/2010/main" val="279884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6" name="Picture 2" descr="http://www.fasttrakauto.com/blog/wp-content/uploads/2012/05/Efficienc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193" y="3309709"/>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14193" y="3657600"/>
            <a:ext cx="4096407" cy="1938992"/>
          </a:xfrm>
          <a:prstGeom prst="rect">
            <a:avLst/>
          </a:prstGeom>
          <a:noFill/>
        </p:spPr>
        <p:txBody>
          <a:bodyPr wrap="square" rtlCol="0">
            <a:spAutoFit/>
          </a:bodyPr>
          <a:lstStyle/>
          <a:p>
            <a:r>
              <a:rPr lang="en-US" dirty="0" smtClean="0"/>
              <a:t>Work on </a:t>
            </a:r>
            <a:r>
              <a:rPr lang="en-US" dirty="0"/>
              <a:t>s</a:t>
            </a:r>
            <a:r>
              <a:rPr lang="en-US" dirty="0" smtClean="0"/>
              <a:t>tandardizing our Project Management Processes and Procedures across departments to make us EFFICIENT</a:t>
            </a:r>
            <a:endParaRPr lang="en-US" dirty="0"/>
          </a:p>
        </p:txBody>
      </p:sp>
      <p:sp>
        <p:nvSpPr>
          <p:cNvPr id="8" name="TextBox 7"/>
          <p:cNvSpPr txBox="1"/>
          <p:nvPr/>
        </p:nvSpPr>
        <p:spPr>
          <a:xfrm>
            <a:off x="533400" y="2206649"/>
            <a:ext cx="7977352" cy="1077218"/>
          </a:xfrm>
          <a:prstGeom prst="rect">
            <a:avLst/>
          </a:prstGeom>
          <a:noFill/>
        </p:spPr>
        <p:txBody>
          <a:bodyPr wrap="square" rtlCol="0">
            <a:spAutoFit/>
          </a:bodyPr>
          <a:lstStyle/>
          <a:p>
            <a:pPr algn="ctr"/>
            <a:r>
              <a:rPr lang="en-US" sz="3200" dirty="0" smtClean="0"/>
              <a:t>Project Management </a:t>
            </a:r>
          </a:p>
          <a:p>
            <a:pPr algn="ctr"/>
            <a:r>
              <a:rPr lang="en-US" sz="3200" dirty="0" smtClean="0"/>
              <a:t>Standard Operating Procedure (SOP)</a:t>
            </a:r>
            <a:endParaRPr lang="en-US" sz="3200" dirty="0"/>
          </a:p>
        </p:txBody>
      </p:sp>
    </p:spTree>
    <p:extLst>
      <p:ext uri="{BB962C8B-B14F-4D97-AF65-F5344CB8AC3E}">
        <p14:creationId xmlns:p14="http://schemas.microsoft.com/office/powerpoint/2010/main" val="295074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6" name="Content Placeholder 2"/>
          <p:cNvSpPr>
            <a:spLocks noGrp="1"/>
          </p:cNvSpPr>
          <p:nvPr>
            <p:ph idx="1"/>
          </p:nvPr>
        </p:nvSpPr>
        <p:spPr>
          <a:xfrm>
            <a:off x="1143000" y="2133600"/>
            <a:ext cx="6934200" cy="3810000"/>
          </a:xfrm>
        </p:spPr>
        <p:txBody>
          <a:bodyPr/>
          <a:lstStyle/>
          <a:p>
            <a:pPr marL="0" indent="0">
              <a:buNone/>
            </a:pPr>
            <a:r>
              <a:rPr lang="en-US" sz="2400" dirty="0" smtClean="0">
                <a:latin typeface="Arial" panose="020B0604020202020204" pitchFamily="34" charset="0"/>
                <a:cs typeface="Arial" panose="020B0604020202020204" pitchFamily="34" charset="0"/>
              </a:rPr>
              <a:t>We Created the Following SOP Documents: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Project Management SOP Document</a:t>
            </a:r>
          </a:p>
          <a:p>
            <a:r>
              <a:rPr lang="en-US" sz="2000" dirty="0" smtClean="0">
                <a:latin typeface="Arial" panose="020B0604020202020204" pitchFamily="34" charset="0"/>
                <a:cs typeface="Arial" panose="020B0604020202020204" pitchFamily="34" charset="0"/>
              </a:rPr>
              <a:t>Requirements Document</a:t>
            </a:r>
          </a:p>
          <a:p>
            <a:r>
              <a:rPr lang="en-US" sz="2000" dirty="0" smtClean="0">
                <a:latin typeface="Arial" panose="020B0604020202020204" pitchFamily="34" charset="0"/>
                <a:cs typeface="Arial" panose="020B0604020202020204" pitchFamily="34" charset="0"/>
              </a:rPr>
              <a:t>Quality Assurance Test Plan</a:t>
            </a:r>
          </a:p>
          <a:p>
            <a:r>
              <a:rPr lang="en-US" sz="2000" dirty="0" smtClean="0">
                <a:latin typeface="Arial" panose="020B0604020202020204" pitchFamily="34" charset="0"/>
                <a:cs typeface="Arial" panose="020B0604020202020204" pitchFamily="34" charset="0"/>
              </a:rPr>
              <a:t>Acceptance Test Plan</a:t>
            </a:r>
          </a:p>
          <a:p>
            <a:r>
              <a:rPr lang="en-US" sz="2000" dirty="0" smtClean="0">
                <a:latin typeface="Arial" panose="020B0604020202020204" pitchFamily="34" charset="0"/>
                <a:cs typeface="Arial" panose="020B0604020202020204" pitchFamily="34" charset="0"/>
              </a:rPr>
              <a:t>SNOW Projects User Guide</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710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6" name="Picture 5"/>
          <p:cNvPicPr>
            <a:picLocks noChangeAspect="1"/>
          </p:cNvPicPr>
          <p:nvPr/>
        </p:nvPicPr>
        <p:blipFill>
          <a:blip r:embed="rId4"/>
          <a:stretch>
            <a:fillRect/>
          </a:stretch>
        </p:blipFill>
        <p:spPr>
          <a:xfrm>
            <a:off x="685800" y="2514600"/>
            <a:ext cx="3429000" cy="2776383"/>
          </a:xfrm>
          <a:prstGeom prst="rect">
            <a:avLst/>
          </a:prstGeom>
        </p:spPr>
      </p:pic>
      <p:pic>
        <p:nvPicPr>
          <p:cNvPr id="7" name="Picture 6"/>
          <p:cNvPicPr>
            <a:picLocks noChangeAspect="1"/>
          </p:cNvPicPr>
          <p:nvPr/>
        </p:nvPicPr>
        <p:blipFill>
          <a:blip r:embed="rId5"/>
          <a:stretch>
            <a:fillRect/>
          </a:stretch>
        </p:blipFill>
        <p:spPr>
          <a:xfrm>
            <a:off x="4495800" y="1981200"/>
            <a:ext cx="3581400" cy="4407433"/>
          </a:xfrm>
          <a:prstGeom prst="rect">
            <a:avLst/>
          </a:prstGeom>
        </p:spPr>
      </p:pic>
    </p:spTree>
    <p:extLst>
      <p:ext uri="{BB962C8B-B14F-4D97-AF65-F5344CB8AC3E}">
        <p14:creationId xmlns:p14="http://schemas.microsoft.com/office/powerpoint/2010/main" val="367125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6" name="Content Placeholder 3"/>
          <p:cNvSpPr txBox="1">
            <a:spLocks/>
          </p:cNvSpPr>
          <p:nvPr/>
        </p:nvSpPr>
        <p:spPr>
          <a:xfrm>
            <a:off x="4724400" y="2977449"/>
            <a:ext cx="3886200" cy="24685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defTabSz="914400">
              <a:buFontTx/>
              <a:buNone/>
            </a:pPr>
            <a:r>
              <a:rPr lang="en-US" sz="2000" b="1" kern="0" dirty="0" smtClean="0">
                <a:latin typeface="Arial" panose="020B0604020202020204" pitchFamily="34" charset="0"/>
                <a:cs typeface="Arial" panose="020B0604020202020204" pitchFamily="34" charset="0"/>
              </a:rPr>
              <a:t>Marian Chaney</a:t>
            </a:r>
          </a:p>
          <a:p>
            <a:pPr marL="0" indent="0" defTabSz="914400">
              <a:buNone/>
            </a:pPr>
            <a:r>
              <a:rPr lang="en-US" sz="2000" kern="0" dirty="0">
                <a:latin typeface="Arial" panose="020B0604020202020204" pitchFamily="34" charset="0"/>
                <a:cs typeface="Arial" panose="020B0604020202020204" pitchFamily="34" charset="0"/>
              </a:rPr>
              <a:t> </a:t>
            </a:r>
            <a:r>
              <a:rPr lang="en-US" sz="2000" kern="0" dirty="0" smtClean="0">
                <a:latin typeface="Arial" panose="020B0604020202020204" pitchFamily="34" charset="0"/>
                <a:cs typeface="Arial" panose="020B0604020202020204" pitchFamily="34" charset="0"/>
              </a:rPr>
              <a:t>  Associate Vice Chancellor</a:t>
            </a:r>
          </a:p>
          <a:p>
            <a:pPr marL="0" indent="0" defTabSz="914400">
              <a:buNone/>
            </a:pPr>
            <a:r>
              <a:rPr lang="en-US" sz="2000" kern="0" dirty="0" smtClean="0">
                <a:latin typeface="Arial" panose="020B0604020202020204" pitchFamily="34" charset="0"/>
                <a:cs typeface="Arial" panose="020B0604020202020204" pitchFamily="34" charset="0"/>
              </a:rPr>
              <a:t>   Analytics and Institutional   </a:t>
            </a:r>
          </a:p>
          <a:p>
            <a:pPr marL="0" indent="0" defTabSz="914400">
              <a:buNone/>
            </a:pPr>
            <a:r>
              <a:rPr lang="en-US" sz="2000" kern="0" dirty="0">
                <a:latin typeface="Arial" panose="020B0604020202020204" pitchFamily="34" charset="0"/>
                <a:cs typeface="Arial" panose="020B0604020202020204" pitchFamily="34" charset="0"/>
              </a:rPr>
              <a:t> </a:t>
            </a:r>
            <a:r>
              <a:rPr lang="en-US" sz="2000" kern="0" dirty="0" smtClean="0">
                <a:latin typeface="Arial" panose="020B0604020202020204" pitchFamily="34" charset="0"/>
                <a:cs typeface="Arial" panose="020B0604020202020204" pitchFamily="34" charset="0"/>
              </a:rPr>
              <a:t>  Reporting</a:t>
            </a:r>
            <a:endParaRPr lang="en-US" sz="4400" kern="0" dirty="0" smtClean="0">
              <a:latin typeface="Arial" panose="020B0604020202020204" pitchFamily="34" charset="0"/>
              <a:cs typeface="Arial" panose="020B0604020202020204" pitchFamily="34" charset="0"/>
            </a:endParaRPr>
          </a:p>
          <a:p>
            <a:pPr marL="0" indent="0" algn="ctr" defTabSz="914400">
              <a:buFontTx/>
              <a:buNone/>
            </a:pPr>
            <a:endParaRPr lang="en-US" sz="4400" kern="0"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209800"/>
            <a:ext cx="2895600" cy="39597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032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6" name="Picture 5"/>
          <p:cNvPicPr>
            <a:picLocks noChangeAspect="1"/>
          </p:cNvPicPr>
          <p:nvPr/>
        </p:nvPicPr>
        <p:blipFill>
          <a:blip r:embed="rId4"/>
          <a:stretch>
            <a:fillRect/>
          </a:stretch>
        </p:blipFill>
        <p:spPr>
          <a:xfrm>
            <a:off x="4724400" y="2022282"/>
            <a:ext cx="3610581" cy="4571461"/>
          </a:xfrm>
          <a:prstGeom prst="rect">
            <a:avLst/>
          </a:prstGeom>
        </p:spPr>
      </p:pic>
      <p:pic>
        <p:nvPicPr>
          <p:cNvPr id="7" name="Picture 6"/>
          <p:cNvPicPr>
            <a:picLocks noChangeAspect="1"/>
          </p:cNvPicPr>
          <p:nvPr/>
        </p:nvPicPr>
        <p:blipFill>
          <a:blip r:embed="rId5"/>
          <a:stretch>
            <a:fillRect/>
          </a:stretch>
        </p:blipFill>
        <p:spPr>
          <a:xfrm>
            <a:off x="862895" y="1964801"/>
            <a:ext cx="3404305" cy="4595812"/>
          </a:xfrm>
          <a:prstGeom prst="rect">
            <a:avLst/>
          </a:prstGeom>
        </p:spPr>
      </p:pic>
    </p:spTree>
    <p:extLst>
      <p:ext uri="{BB962C8B-B14F-4D97-AF65-F5344CB8AC3E}">
        <p14:creationId xmlns:p14="http://schemas.microsoft.com/office/powerpoint/2010/main" val="403448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 name="Picture 2"/>
          <p:cNvPicPr>
            <a:picLocks noChangeAspect="1"/>
          </p:cNvPicPr>
          <p:nvPr/>
        </p:nvPicPr>
        <p:blipFill>
          <a:blip r:embed="rId4"/>
          <a:stretch>
            <a:fillRect/>
          </a:stretch>
        </p:blipFill>
        <p:spPr>
          <a:xfrm>
            <a:off x="598256" y="1891420"/>
            <a:ext cx="3137452" cy="4510087"/>
          </a:xfrm>
          <a:prstGeom prst="rect">
            <a:avLst/>
          </a:prstGeom>
        </p:spPr>
      </p:pic>
      <p:pic>
        <p:nvPicPr>
          <p:cNvPr id="7" name="Picture 6"/>
          <p:cNvPicPr>
            <a:picLocks noChangeAspect="1"/>
          </p:cNvPicPr>
          <p:nvPr/>
        </p:nvPicPr>
        <p:blipFill>
          <a:blip r:embed="rId5"/>
          <a:stretch>
            <a:fillRect/>
          </a:stretch>
        </p:blipFill>
        <p:spPr>
          <a:xfrm>
            <a:off x="5334000" y="1891420"/>
            <a:ext cx="3149048" cy="4494840"/>
          </a:xfrm>
          <a:prstGeom prst="rect">
            <a:avLst/>
          </a:prstGeom>
        </p:spPr>
      </p:pic>
      <p:pic>
        <p:nvPicPr>
          <p:cNvPr id="6" name="Picture 5"/>
          <p:cNvPicPr>
            <a:picLocks noChangeAspect="1"/>
          </p:cNvPicPr>
          <p:nvPr/>
        </p:nvPicPr>
        <p:blipFill>
          <a:blip r:embed="rId6"/>
          <a:stretch>
            <a:fillRect/>
          </a:stretch>
        </p:blipFill>
        <p:spPr>
          <a:xfrm>
            <a:off x="2342236" y="3733800"/>
            <a:ext cx="2991764" cy="1369541"/>
          </a:xfrm>
          <a:prstGeom prst="rect">
            <a:avLst/>
          </a:prstGeom>
        </p:spPr>
      </p:pic>
    </p:spTree>
    <p:extLst>
      <p:ext uri="{BB962C8B-B14F-4D97-AF65-F5344CB8AC3E}">
        <p14:creationId xmlns:p14="http://schemas.microsoft.com/office/powerpoint/2010/main" val="38442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 name="Picture 2"/>
          <p:cNvPicPr>
            <a:picLocks noChangeAspect="1"/>
          </p:cNvPicPr>
          <p:nvPr/>
        </p:nvPicPr>
        <p:blipFill>
          <a:blip r:embed="rId4"/>
          <a:stretch>
            <a:fillRect/>
          </a:stretch>
        </p:blipFill>
        <p:spPr>
          <a:xfrm>
            <a:off x="533401" y="1905000"/>
            <a:ext cx="5257800" cy="3006418"/>
          </a:xfrm>
          <a:prstGeom prst="rect">
            <a:avLst/>
          </a:prstGeom>
        </p:spPr>
      </p:pic>
      <p:pic>
        <p:nvPicPr>
          <p:cNvPr id="4" name="Picture 3"/>
          <p:cNvPicPr>
            <a:picLocks noChangeAspect="1"/>
          </p:cNvPicPr>
          <p:nvPr/>
        </p:nvPicPr>
        <p:blipFill>
          <a:blip r:embed="rId5"/>
          <a:stretch>
            <a:fillRect/>
          </a:stretch>
        </p:blipFill>
        <p:spPr>
          <a:xfrm>
            <a:off x="3505200" y="5181600"/>
            <a:ext cx="4695825" cy="1266825"/>
          </a:xfrm>
          <a:prstGeom prst="rect">
            <a:avLst/>
          </a:prstGeom>
        </p:spPr>
      </p:pic>
    </p:spTree>
    <p:extLst>
      <p:ext uri="{BB962C8B-B14F-4D97-AF65-F5344CB8AC3E}">
        <p14:creationId xmlns:p14="http://schemas.microsoft.com/office/powerpoint/2010/main" val="423801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 name="Picture 2"/>
          <p:cNvPicPr>
            <a:picLocks noChangeAspect="1"/>
          </p:cNvPicPr>
          <p:nvPr/>
        </p:nvPicPr>
        <p:blipFill>
          <a:blip r:embed="rId4"/>
          <a:stretch>
            <a:fillRect/>
          </a:stretch>
        </p:blipFill>
        <p:spPr>
          <a:xfrm>
            <a:off x="609600" y="1885950"/>
            <a:ext cx="5461745" cy="2914650"/>
          </a:xfrm>
          <a:prstGeom prst="rect">
            <a:avLst/>
          </a:prstGeom>
        </p:spPr>
      </p:pic>
      <p:pic>
        <p:nvPicPr>
          <p:cNvPr id="4" name="Picture 3"/>
          <p:cNvPicPr>
            <a:picLocks noChangeAspect="1"/>
          </p:cNvPicPr>
          <p:nvPr/>
        </p:nvPicPr>
        <p:blipFill>
          <a:blip r:embed="rId5"/>
          <a:stretch>
            <a:fillRect/>
          </a:stretch>
        </p:blipFill>
        <p:spPr>
          <a:xfrm>
            <a:off x="2133600" y="4876800"/>
            <a:ext cx="6115816" cy="1566862"/>
          </a:xfrm>
          <a:prstGeom prst="rect">
            <a:avLst/>
          </a:prstGeom>
        </p:spPr>
      </p:pic>
    </p:spTree>
    <p:extLst>
      <p:ext uri="{BB962C8B-B14F-4D97-AF65-F5344CB8AC3E}">
        <p14:creationId xmlns:p14="http://schemas.microsoft.com/office/powerpoint/2010/main" val="24512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 name="Picture 2"/>
          <p:cNvPicPr>
            <a:picLocks noChangeAspect="1"/>
          </p:cNvPicPr>
          <p:nvPr/>
        </p:nvPicPr>
        <p:blipFill>
          <a:blip r:embed="rId4"/>
          <a:stretch>
            <a:fillRect/>
          </a:stretch>
        </p:blipFill>
        <p:spPr>
          <a:xfrm>
            <a:off x="557750" y="1981200"/>
            <a:ext cx="4104200" cy="4086225"/>
          </a:xfrm>
          <a:prstGeom prst="rect">
            <a:avLst/>
          </a:prstGeom>
        </p:spPr>
      </p:pic>
      <p:pic>
        <p:nvPicPr>
          <p:cNvPr id="4" name="Picture 3"/>
          <p:cNvPicPr>
            <a:picLocks noChangeAspect="1"/>
          </p:cNvPicPr>
          <p:nvPr/>
        </p:nvPicPr>
        <p:blipFill>
          <a:blip r:embed="rId5"/>
          <a:stretch>
            <a:fillRect/>
          </a:stretch>
        </p:blipFill>
        <p:spPr>
          <a:xfrm>
            <a:off x="4771447" y="2069306"/>
            <a:ext cx="3864875" cy="3910012"/>
          </a:xfrm>
          <a:prstGeom prst="rect">
            <a:avLst/>
          </a:prstGeom>
        </p:spPr>
      </p:pic>
    </p:spTree>
    <p:extLst>
      <p:ext uri="{BB962C8B-B14F-4D97-AF65-F5344CB8AC3E}">
        <p14:creationId xmlns:p14="http://schemas.microsoft.com/office/powerpoint/2010/main" val="133876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6" name="Content Placeholder 2"/>
          <p:cNvSpPr>
            <a:spLocks noGrp="1"/>
          </p:cNvSpPr>
          <p:nvPr>
            <p:ph idx="1"/>
          </p:nvPr>
        </p:nvSpPr>
        <p:spPr>
          <a:xfrm>
            <a:off x="1143000" y="2133600"/>
            <a:ext cx="6934200" cy="3810000"/>
          </a:xfrm>
        </p:spPr>
        <p:txBody>
          <a:bodyPr/>
          <a:lstStyle/>
          <a:p>
            <a:pPr marL="0" indent="0">
              <a:buNone/>
            </a:pPr>
            <a:r>
              <a:rPr lang="en-US" dirty="0" smtClean="0">
                <a:latin typeface="Arial" panose="020B0604020202020204" pitchFamily="34" charset="0"/>
                <a:cs typeface="Arial" panose="020B0604020202020204" pitchFamily="34" charset="0"/>
              </a:rPr>
              <a:t>Keys to Our Successful Transition:</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Develop a project management standard </a:t>
            </a:r>
            <a:r>
              <a:rPr lang="en-US" sz="2000" dirty="0">
                <a:latin typeface="Arial" panose="020B0604020202020204" pitchFamily="34" charset="0"/>
                <a:cs typeface="Arial" panose="020B0604020202020204" pitchFamily="34" charset="0"/>
              </a:rPr>
              <a:t>o</a:t>
            </a:r>
            <a:r>
              <a:rPr lang="en-US" sz="2000" dirty="0" smtClean="0">
                <a:latin typeface="Arial" panose="020B0604020202020204" pitchFamily="34" charset="0"/>
                <a:cs typeface="Arial" panose="020B0604020202020204" pitchFamily="34" charset="0"/>
              </a:rPr>
              <a:t>perating procedure (SOP) for the team to follow</a:t>
            </a:r>
          </a:p>
          <a:p>
            <a:r>
              <a:rPr lang="en-US" sz="2000" dirty="0" smtClean="0">
                <a:latin typeface="Arial" panose="020B0604020202020204" pitchFamily="34" charset="0"/>
                <a:cs typeface="Arial" panose="020B0604020202020204" pitchFamily="34" charset="0"/>
              </a:rPr>
              <a:t>Demonstrate to staff how working together makes us better</a:t>
            </a:r>
          </a:p>
          <a:p>
            <a:r>
              <a:rPr lang="en-US" sz="2000" dirty="0" smtClean="0">
                <a:latin typeface="Arial" panose="020B0604020202020204" pitchFamily="34" charset="0"/>
                <a:cs typeface="Arial" panose="020B0604020202020204" pitchFamily="34" charset="0"/>
              </a:rPr>
              <a:t>Implement the utilization of tools that make the transition to BI Analytics easier</a:t>
            </a:r>
          </a:p>
          <a:p>
            <a:r>
              <a:rPr lang="en-US" sz="2000" dirty="0" smtClean="0">
                <a:latin typeface="Arial" panose="020B0604020202020204" pitchFamily="34" charset="0"/>
                <a:cs typeface="Arial" panose="020B0604020202020204" pitchFamily="34" charset="0"/>
              </a:rPr>
              <a:t>Track and manage all projects with a focus on documentation</a:t>
            </a:r>
          </a:p>
          <a:p>
            <a:endParaRPr lang="en-US" sz="20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563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6" name="Content Placeholder 2"/>
          <p:cNvSpPr>
            <a:spLocks noGrp="1"/>
          </p:cNvSpPr>
          <p:nvPr>
            <p:ph idx="1"/>
          </p:nvPr>
        </p:nvSpPr>
        <p:spPr>
          <a:xfrm>
            <a:off x="1143000" y="2133600"/>
            <a:ext cx="6934200" cy="3810000"/>
          </a:xfrm>
        </p:spPr>
        <p:txBody>
          <a:bodyPr/>
          <a:lstStyle/>
          <a:p>
            <a:pPr marL="0" indent="0">
              <a:buNone/>
            </a:pPr>
            <a:r>
              <a:rPr lang="en-US" dirty="0" smtClean="0">
                <a:latin typeface="Arial" panose="020B0604020202020204" pitchFamily="34" charset="0"/>
                <a:cs typeface="Arial" panose="020B0604020202020204" pitchFamily="34" charset="0"/>
              </a:rPr>
              <a:t>Keys to Our Successful Transition:</a:t>
            </a:r>
          </a:p>
          <a:p>
            <a:endParaRPr lang="en-US" sz="2000" dirty="0" smtClean="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Demonstrate to staff how working together makes us better</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910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6" name="Picture 4" descr="http://perspectives.blogs.hopkinsmedicine.org/files/2014/07/teamwork-gears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917030"/>
            <a:ext cx="4847103" cy="32160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9600" y="3628935"/>
            <a:ext cx="3048000" cy="1569660"/>
          </a:xfrm>
          <a:prstGeom prst="rect">
            <a:avLst/>
          </a:prstGeom>
          <a:noFill/>
        </p:spPr>
        <p:txBody>
          <a:bodyPr wrap="square" rtlCol="0">
            <a:spAutoFit/>
          </a:bodyPr>
          <a:lstStyle/>
          <a:p>
            <a:r>
              <a:rPr lang="en-US" dirty="0" smtClean="0"/>
              <a:t>Work on our Teamwork across departments to make us EFFECTIVE</a:t>
            </a:r>
            <a:endParaRPr lang="en-US" dirty="0"/>
          </a:p>
        </p:txBody>
      </p:sp>
      <p:sp>
        <p:nvSpPr>
          <p:cNvPr id="8" name="TextBox 7"/>
          <p:cNvSpPr txBox="1"/>
          <p:nvPr/>
        </p:nvSpPr>
        <p:spPr>
          <a:xfrm>
            <a:off x="1371600" y="2206649"/>
            <a:ext cx="6477000" cy="584775"/>
          </a:xfrm>
          <a:prstGeom prst="rect">
            <a:avLst/>
          </a:prstGeom>
          <a:noFill/>
        </p:spPr>
        <p:txBody>
          <a:bodyPr wrap="square" rtlCol="0">
            <a:spAutoFit/>
          </a:bodyPr>
          <a:lstStyle/>
          <a:p>
            <a:pPr algn="ctr"/>
            <a:r>
              <a:rPr lang="en-US" sz="3200" dirty="0" smtClean="0"/>
              <a:t>Teamwork</a:t>
            </a:r>
            <a:endParaRPr lang="en-US" sz="3200" dirty="0"/>
          </a:p>
        </p:txBody>
      </p:sp>
    </p:spTree>
    <p:extLst>
      <p:ext uri="{BB962C8B-B14F-4D97-AF65-F5344CB8AC3E}">
        <p14:creationId xmlns:p14="http://schemas.microsoft.com/office/powerpoint/2010/main" val="40195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77741" y="2069310"/>
            <a:ext cx="8153400" cy="432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086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6" name="Content Placeholder 2"/>
          <p:cNvSpPr>
            <a:spLocks noGrp="1"/>
          </p:cNvSpPr>
          <p:nvPr>
            <p:ph idx="1"/>
          </p:nvPr>
        </p:nvSpPr>
        <p:spPr>
          <a:xfrm>
            <a:off x="1143000" y="2133600"/>
            <a:ext cx="6934200" cy="3810000"/>
          </a:xfrm>
        </p:spPr>
        <p:txBody>
          <a:bodyPr/>
          <a:lstStyle/>
          <a:p>
            <a:pPr marL="0" indent="0">
              <a:buNone/>
            </a:pPr>
            <a:r>
              <a:rPr lang="en-US" dirty="0" smtClean="0">
                <a:latin typeface="Arial" panose="020B0604020202020204" pitchFamily="34" charset="0"/>
                <a:cs typeface="Arial" panose="020B0604020202020204" pitchFamily="34" charset="0"/>
              </a:rPr>
              <a:t>Better Together:</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Break down walls and silos between Analytics and IR</a:t>
            </a:r>
          </a:p>
          <a:p>
            <a:r>
              <a:rPr lang="en-US" sz="2000" dirty="0" smtClean="0">
                <a:latin typeface="Arial" panose="020B0604020202020204" pitchFamily="34" charset="0"/>
                <a:cs typeface="Arial" panose="020B0604020202020204" pitchFamily="34" charset="0"/>
              </a:rPr>
              <a:t>Make transparent what each side does and how important it is to everyone as a team</a:t>
            </a:r>
          </a:p>
          <a:p>
            <a:r>
              <a:rPr lang="en-US" sz="2000" dirty="0" smtClean="0">
                <a:latin typeface="Arial" panose="020B0604020202020204" pitchFamily="34" charset="0"/>
                <a:cs typeface="Arial" panose="020B0604020202020204" pitchFamily="34" charset="0"/>
              </a:rPr>
              <a:t>Start holding more “all staff” meetings and events</a:t>
            </a:r>
          </a:p>
          <a:p>
            <a:r>
              <a:rPr lang="en-US" sz="2000" dirty="0" smtClean="0">
                <a:latin typeface="Arial" panose="020B0604020202020204" pitchFamily="34" charset="0"/>
                <a:cs typeface="Arial" panose="020B0604020202020204" pitchFamily="34" charset="0"/>
              </a:rPr>
              <a:t>Set the expectation that all staff should be working together by including that in as an integral part of the Project Management SOP process</a:t>
            </a:r>
          </a:p>
          <a:p>
            <a:endParaRPr lang="en-US" sz="2000" dirty="0" smtClean="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7791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0" y="2297298"/>
            <a:ext cx="3726448" cy="3828866"/>
          </a:xfrm>
          <a:effectLst>
            <a:outerShdw blurRad="50800" dist="38100" dir="8100000" algn="tr" rotWithShape="0">
              <a:prstClr val="black">
                <a:alpha val="40000"/>
              </a:prstClr>
            </a:outerShdw>
          </a:effectLst>
        </p:spPr>
      </p:pic>
      <p:sp>
        <p:nvSpPr>
          <p:cNvPr id="6" name="Content Placeholder 3"/>
          <p:cNvSpPr txBox="1">
            <a:spLocks/>
          </p:cNvSpPr>
          <p:nvPr/>
        </p:nvSpPr>
        <p:spPr>
          <a:xfrm>
            <a:off x="689429" y="2977449"/>
            <a:ext cx="3886200" cy="24685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defTabSz="914400">
              <a:buFontTx/>
              <a:buNone/>
            </a:pPr>
            <a:r>
              <a:rPr lang="en-US" sz="2000" b="1" kern="0" dirty="0" smtClean="0">
                <a:latin typeface="Arial" panose="020B0604020202020204" pitchFamily="34" charset="0"/>
                <a:cs typeface="Arial" panose="020B0604020202020204" pitchFamily="34" charset="0"/>
              </a:rPr>
              <a:t>James “Kent” McShan</a:t>
            </a:r>
          </a:p>
          <a:p>
            <a:pPr marL="0" indent="0" defTabSz="914400">
              <a:buNone/>
            </a:pPr>
            <a:r>
              <a:rPr lang="en-US" sz="2000" kern="0" dirty="0" smtClean="0">
                <a:latin typeface="Arial" panose="020B0604020202020204" pitchFamily="34" charset="0"/>
                <a:cs typeface="Arial" panose="020B0604020202020204" pitchFamily="34" charset="0"/>
              </a:rPr>
              <a:t>   Director, IR</a:t>
            </a:r>
          </a:p>
          <a:p>
            <a:pPr marL="0" indent="0" defTabSz="914400">
              <a:buNone/>
            </a:pPr>
            <a:r>
              <a:rPr lang="en-US" sz="2000" kern="0" dirty="0" smtClean="0">
                <a:latin typeface="Arial" panose="020B0604020202020204" pitchFamily="34" charset="0"/>
                <a:cs typeface="Arial" panose="020B0604020202020204" pitchFamily="34" charset="0"/>
              </a:rPr>
              <a:t>   Analytics and Institutional </a:t>
            </a:r>
          </a:p>
          <a:p>
            <a:pPr marL="0" indent="0" defTabSz="914400">
              <a:buNone/>
            </a:pPr>
            <a:r>
              <a:rPr lang="en-US" sz="2000" kern="0" dirty="0">
                <a:latin typeface="Arial" panose="020B0604020202020204" pitchFamily="34" charset="0"/>
                <a:cs typeface="Arial" panose="020B0604020202020204" pitchFamily="34" charset="0"/>
              </a:rPr>
              <a:t> </a:t>
            </a:r>
            <a:r>
              <a:rPr lang="en-US" sz="2000" kern="0" dirty="0" smtClean="0">
                <a:latin typeface="Arial" panose="020B0604020202020204" pitchFamily="34" charset="0"/>
                <a:cs typeface="Arial" panose="020B0604020202020204" pitchFamily="34" charset="0"/>
              </a:rPr>
              <a:t>  Reporting</a:t>
            </a:r>
            <a:endParaRPr lang="en-US" sz="4400" kern="0" dirty="0" smtClean="0">
              <a:latin typeface="Arial" panose="020B0604020202020204" pitchFamily="34" charset="0"/>
              <a:cs typeface="Arial" panose="020B0604020202020204" pitchFamily="34" charset="0"/>
            </a:endParaRPr>
          </a:p>
          <a:p>
            <a:pPr marL="0" indent="0" algn="ctr" defTabSz="914400">
              <a:buFontTx/>
              <a:buNone/>
            </a:pPr>
            <a:endParaRPr lang="en-US" sz="4400" kern="0" dirty="0" smtClean="0"/>
          </a:p>
        </p:txBody>
      </p:sp>
    </p:spTree>
    <p:extLst>
      <p:ext uri="{BB962C8B-B14F-4D97-AF65-F5344CB8AC3E}">
        <p14:creationId xmlns:p14="http://schemas.microsoft.com/office/powerpoint/2010/main" val="420870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324986"/>
            <a:ext cx="5791200" cy="3860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a:spLocks noGrp="1"/>
          </p:cNvSpPr>
          <p:nvPr>
            <p:ph idx="1"/>
          </p:nvPr>
        </p:nvSpPr>
        <p:spPr>
          <a:xfrm>
            <a:off x="1695450" y="3657600"/>
            <a:ext cx="1828800" cy="878447"/>
          </a:xfrm>
        </p:spPr>
        <p:txBody>
          <a:bodyPr/>
          <a:lstStyle/>
          <a:p>
            <a:pPr marL="0" indent="0" algn="ctr">
              <a:buNone/>
            </a:pPr>
            <a:r>
              <a:rPr lang="en-US" dirty="0" smtClean="0">
                <a:solidFill>
                  <a:schemeClr val="bg1"/>
                </a:solidFill>
              </a:rPr>
              <a:t>Analytics</a:t>
            </a:r>
            <a:endParaRPr lang="en-US" dirty="0">
              <a:solidFill>
                <a:schemeClr val="bg1"/>
              </a:solidFill>
            </a:endParaRPr>
          </a:p>
        </p:txBody>
      </p:sp>
      <p:sp>
        <p:nvSpPr>
          <p:cNvPr id="8" name="Content Placeholder 2"/>
          <p:cNvSpPr txBox="1">
            <a:spLocks/>
          </p:cNvSpPr>
          <p:nvPr/>
        </p:nvSpPr>
        <p:spPr>
          <a:xfrm>
            <a:off x="6019800" y="3657599"/>
            <a:ext cx="1221183" cy="87844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defTabSz="914400">
              <a:buFontTx/>
              <a:buNone/>
            </a:pPr>
            <a:r>
              <a:rPr lang="en-US" kern="0" dirty="0" smtClean="0">
                <a:solidFill>
                  <a:schemeClr val="bg1"/>
                </a:solidFill>
              </a:rPr>
              <a:t>IR</a:t>
            </a:r>
            <a:endParaRPr lang="en-US" kern="0" dirty="0">
              <a:solidFill>
                <a:schemeClr val="bg1"/>
              </a:solidFill>
            </a:endParaRPr>
          </a:p>
        </p:txBody>
      </p:sp>
    </p:spTree>
    <p:extLst>
      <p:ext uri="{BB962C8B-B14F-4D97-AF65-F5344CB8AC3E}">
        <p14:creationId xmlns:p14="http://schemas.microsoft.com/office/powerpoint/2010/main" val="153658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6" name="Content Placeholder 2"/>
          <p:cNvSpPr>
            <a:spLocks noGrp="1"/>
          </p:cNvSpPr>
          <p:nvPr>
            <p:ph idx="1"/>
          </p:nvPr>
        </p:nvSpPr>
        <p:spPr>
          <a:xfrm>
            <a:off x="1143000" y="2133600"/>
            <a:ext cx="6934200" cy="3810000"/>
          </a:xfrm>
        </p:spPr>
        <p:txBody>
          <a:bodyPr/>
          <a:lstStyle/>
          <a:p>
            <a:pPr marL="0" indent="0">
              <a:buNone/>
            </a:pPr>
            <a:r>
              <a:rPr lang="en-US" dirty="0" smtClean="0">
                <a:latin typeface="Arial" panose="020B0604020202020204" pitchFamily="34" charset="0"/>
                <a:cs typeface="Arial" panose="020B0604020202020204" pitchFamily="34" charset="0"/>
              </a:rPr>
              <a:t>Keys to Our Successful Transition:</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Develop a project management standard </a:t>
            </a:r>
            <a:r>
              <a:rPr lang="en-US" sz="2000" dirty="0">
                <a:latin typeface="Arial" panose="020B0604020202020204" pitchFamily="34" charset="0"/>
                <a:cs typeface="Arial" panose="020B0604020202020204" pitchFamily="34" charset="0"/>
              </a:rPr>
              <a:t>o</a:t>
            </a:r>
            <a:r>
              <a:rPr lang="en-US" sz="2000" dirty="0" smtClean="0">
                <a:latin typeface="Arial" panose="020B0604020202020204" pitchFamily="34" charset="0"/>
                <a:cs typeface="Arial" panose="020B0604020202020204" pitchFamily="34" charset="0"/>
              </a:rPr>
              <a:t>perating procedure (SOP) for the team to follow</a:t>
            </a:r>
          </a:p>
          <a:p>
            <a:r>
              <a:rPr lang="en-US" sz="2000" dirty="0" smtClean="0">
                <a:latin typeface="Arial" panose="020B0604020202020204" pitchFamily="34" charset="0"/>
                <a:cs typeface="Arial" panose="020B0604020202020204" pitchFamily="34" charset="0"/>
              </a:rPr>
              <a:t>Demonstrate to staff how working together makes us better</a:t>
            </a:r>
          </a:p>
          <a:p>
            <a:r>
              <a:rPr lang="en-US" sz="2000" dirty="0" smtClean="0">
                <a:latin typeface="Arial" panose="020B0604020202020204" pitchFamily="34" charset="0"/>
                <a:cs typeface="Arial" panose="020B0604020202020204" pitchFamily="34" charset="0"/>
              </a:rPr>
              <a:t>Implement the utilization of tools that make the transition to BI Analytics easier</a:t>
            </a:r>
          </a:p>
          <a:p>
            <a:r>
              <a:rPr lang="en-US" sz="2000" dirty="0" smtClean="0">
                <a:latin typeface="Arial" panose="020B0604020202020204" pitchFamily="34" charset="0"/>
                <a:cs typeface="Arial" panose="020B0604020202020204" pitchFamily="34" charset="0"/>
              </a:rPr>
              <a:t>Track and manage all projects with a focus on documentation</a:t>
            </a:r>
          </a:p>
          <a:p>
            <a:endParaRPr lang="en-US" sz="20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656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6" name="Content Placeholder 2"/>
          <p:cNvSpPr>
            <a:spLocks noGrp="1"/>
          </p:cNvSpPr>
          <p:nvPr>
            <p:ph idx="1"/>
          </p:nvPr>
        </p:nvSpPr>
        <p:spPr>
          <a:xfrm>
            <a:off x="1143000" y="2133600"/>
            <a:ext cx="6934200" cy="3810000"/>
          </a:xfrm>
        </p:spPr>
        <p:txBody>
          <a:bodyPr/>
          <a:lstStyle/>
          <a:p>
            <a:pPr marL="0" indent="0">
              <a:buNone/>
            </a:pPr>
            <a:r>
              <a:rPr lang="en-US" dirty="0" smtClean="0">
                <a:latin typeface="Arial" panose="020B0604020202020204" pitchFamily="34" charset="0"/>
                <a:cs typeface="Arial" panose="020B0604020202020204" pitchFamily="34" charset="0"/>
              </a:rPr>
              <a:t>Keys to Our Successful Transition:</a:t>
            </a:r>
          </a:p>
          <a:p>
            <a:endParaRPr lang="en-US" sz="2000" dirty="0" smtClean="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Implement the utilization of tools that make the transition to BI Analytics easier</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229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6" name="Picture 4" descr="https://upload.wikimedia.org/wikipedia/commons/d/df/Grumman_X-29_Cockp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38" y="2973330"/>
            <a:ext cx="3425825" cy="2744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3145654"/>
            <a:ext cx="3962400" cy="2395322"/>
          </a:xfrm>
          <a:prstGeom prst="rect">
            <a:avLst/>
          </a:prstGeom>
        </p:spPr>
      </p:pic>
      <p:sp>
        <p:nvSpPr>
          <p:cNvPr id="8" name="TextBox 7"/>
          <p:cNvSpPr txBox="1"/>
          <p:nvPr/>
        </p:nvSpPr>
        <p:spPr>
          <a:xfrm>
            <a:off x="533400" y="2206649"/>
            <a:ext cx="7977352" cy="584775"/>
          </a:xfrm>
          <a:prstGeom prst="rect">
            <a:avLst/>
          </a:prstGeom>
          <a:noFill/>
        </p:spPr>
        <p:txBody>
          <a:bodyPr wrap="square" rtlCol="0">
            <a:spAutoFit/>
          </a:bodyPr>
          <a:lstStyle/>
          <a:p>
            <a:pPr algn="ctr"/>
            <a:r>
              <a:rPr lang="en-US" sz="3200" dirty="0" smtClean="0"/>
              <a:t>Dashboards and Automation</a:t>
            </a:r>
            <a:endParaRPr lang="en-US" sz="3200" dirty="0"/>
          </a:p>
        </p:txBody>
      </p:sp>
      <p:sp>
        <p:nvSpPr>
          <p:cNvPr id="9" name="Right Arrow 8"/>
          <p:cNvSpPr/>
          <p:nvPr/>
        </p:nvSpPr>
        <p:spPr bwMode="auto">
          <a:xfrm>
            <a:off x="4043581" y="4152815"/>
            <a:ext cx="533400" cy="381000"/>
          </a:xfrm>
          <a:prstGeom prst="rightArrow">
            <a:avLst/>
          </a:prstGeom>
          <a:solidFill>
            <a:srgbClr val="C00000"/>
          </a:solidFill>
          <a:ln w="190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Grande" pitchFamily="-112" charset="0"/>
              <a:ea typeface="Geneva" pitchFamily="-112" charset="0"/>
              <a:cs typeface="Geneva" pitchFamily="-112" charset="0"/>
            </a:endParaRPr>
          </a:p>
        </p:txBody>
      </p:sp>
      <p:sp>
        <p:nvSpPr>
          <p:cNvPr id="10" name="TextBox 9"/>
          <p:cNvSpPr txBox="1"/>
          <p:nvPr/>
        </p:nvSpPr>
        <p:spPr>
          <a:xfrm>
            <a:off x="470337" y="5833326"/>
            <a:ext cx="3425825" cy="400110"/>
          </a:xfrm>
          <a:prstGeom prst="rect">
            <a:avLst/>
          </a:prstGeom>
          <a:noFill/>
        </p:spPr>
        <p:txBody>
          <a:bodyPr wrap="square" rtlCol="0">
            <a:spAutoFit/>
          </a:bodyPr>
          <a:lstStyle/>
          <a:p>
            <a:pPr algn="ctr"/>
            <a:r>
              <a:rPr lang="en-US" sz="2000" dirty="0" smtClean="0"/>
              <a:t>TMI (Too Much Information)</a:t>
            </a:r>
            <a:endParaRPr lang="en-US" sz="2000" dirty="0"/>
          </a:p>
        </p:txBody>
      </p:sp>
      <p:sp>
        <p:nvSpPr>
          <p:cNvPr id="11" name="TextBox 10"/>
          <p:cNvSpPr txBox="1"/>
          <p:nvPr/>
        </p:nvSpPr>
        <p:spPr>
          <a:xfrm>
            <a:off x="4724400" y="5820273"/>
            <a:ext cx="3962400" cy="707886"/>
          </a:xfrm>
          <a:prstGeom prst="rect">
            <a:avLst/>
          </a:prstGeom>
          <a:noFill/>
        </p:spPr>
        <p:txBody>
          <a:bodyPr wrap="square" rtlCol="0">
            <a:spAutoFit/>
          </a:bodyPr>
          <a:lstStyle/>
          <a:p>
            <a:pPr algn="ctr"/>
            <a:r>
              <a:rPr lang="en-US" sz="2000" dirty="0" smtClean="0"/>
              <a:t>Just enough to look good and perform well</a:t>
            </a:r>
            <a:endParaRPr lang="en-US" sz="2000" dirty="0"/>
          </a:p>
        </p:txBody>
      </p:sp>
    </p:spTree>
    <p:extLst>
      <p:ext uri="{BB962C8B-B14F-4D97-AF65-F5344CB8AC3E}">
        <p14:creationId xmlns:p14="http://schemas.microsoft.com/office/powerpoint/2010/main" val="33178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1026" name="Picture 2" descr="Image result for obi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743200"/>
            <a:ext cx="5052822"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2052" name="Picture 4" descr="Image result for MSB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819400"/>
            <a:ext cx="4267200" cy="262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96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076" name="Picture 4" descr="Image result for SQL Server Analysis Servi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250910"/>
            <a:ext cx="3894445" cy="133508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SQL Server Reporting Servic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2625" y="2167866"/>
            <a:ext cx="4264025" cy="146775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power B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3733800"/>
            <a:ext cx="2667000" cy="1500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10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fade">
                                      <p:cBhvr>
                                        <p:cTn id="12"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 name="Picture 2"/>
          <p:cNvPicPr>
            <a:picLocks noChangeAspect="1"/>
          </p:cNvPicPr>
          <p:nvPr/>
        </p:nvPicPr>
        <p:blipFill>
          <a:blip r:embed="rId4"/>
          <a:stretch>
            <a:fillRect/>
          </a:stretch>
        </p:blipFill>
        <p:spPr>
          <a:xfrm>
            <a:off x="1029031" y="1981200"/>
            <a:ext cx="7010400" cy="4301729"/>
          </a:xfrm>
          <a:prstGeom prst="rect">
            <a:avLst/>
          </a:prstGeom>
        </p:spPr>
      </p:pic>
    </p:spTree>
    <p:extLst>
      <p:ext uri="{BB962C8B-B14F-4D97-AF65-F5344CB8AC3E}">
        <p14:creationId xmlns:p14="http://schemas.microsoft.com/office/powerpoint/2010/main" val="185682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 name="Picture 2"/>
          <p:cNvPicPr>
            <a:picLocks noChangeAspect="1"/>
          </p:cNvPicPr>
          <p:nvPr/>
        </p:nvPicPr>
        <p:blipFill>
          <a:blip r:embed="rId4"/>
          <a:stretch>
            <a:fillRect/>
          </a:stretch>
        </p:blipFill>
        <p:spPr>
          <a:xfrm>
            <a:off x="933450" y="1981200"/>
            <a:ext cx="7226314" cy="4419600"/>
          </a:xfrm>
          <a:prstGeom prst="rect">
            <a:avLst/>
          </a:prstGeom>
        </p:spPr>
      </p:pic>
    </p:spTree>
    <p:extLst>
      <p:ext uri="{BB962C8B-B14F-4D97-AF65-F5344CB8AC3E}">
        <p14:creationId xmlns:p14="http://schemas.microsoft.com/office/powerpoint/2010/main" val="202994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 name="Picture 2"/>
          <p:cNvPicPr>
            <a:picLocks noChangeAspect="1"/>
          </p:cNvPicPr>
          <p:nvPr/>
        </p:nvPicPr>
        <p:blipFill>
          <a:blip r:embed="rId4"/>
          <a:stretch>
            <a:fillRect/>
          </a:stretch>
        </p:blipFill>
        <p:spPr>
          <a:xfrm>
            <a:off x="607189" y="1981200"/>
            <a:ext cx="7930029" cy="4191000"/>
          </a:xfrm>
          <a:prstGeom prst="rect">
            <a:avLst/>
          </a:prstGeom>
        </p:spPr>
      </p:pic>
    </p:spTree>
    <p:extLst>
      <p:ext uri="{BB962C8B-B14F-4D97-AF65-F5344CB8AC3E}">
        <p14:creationId xmlns:p14="http://schemas.microsoft.com/office/powerpoint/2010/main" val="24734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7"/>
          <p:cNvSpPr>
            <a:spLocks noGrp="1"/>
          </p:cNvSpPr>
          <p:nvPr>
            <p:ph idx="1"/>
          </p:nvPr>
        </p:nvSpPr>
        <p:spPr>
          <a:xfrm>
            <a:off x="2743200" y="2516038"/>
            <a:ext cx="5638800" cy="4343400"/>
          </a:xfrm>
        </p:spPr>
        <p:txBody>
          <a:bodyPr/>
          <a:lstStyle/>
          <a:p>
            <a:pPr>
              <a:spcBef>
                <a:spcPts val="0"/>
              </a:spcBef>
              <a:spcAft>
                <a:spcPts val="600"/>
              </a:spcAft>
              <a:buFont typeface="Arial" pitchFamily="34" charset="0"/>
              <a:buChar char="•"/>
            </a:pPr>
            <a:r>
              <a:rPr lang="en-US" sz="1800" dirty="0"/>
              <a:t>85,000 credit students each semester, total enrollment of more than 95,000 (credit and non-credit).</a:t>
            </a:r>
          </a:p>
          <a:p>
            <a:pPr>
              <a:spcBef>
                <a:spcPts val="0"/>
              </a:spcBef>
              <a:spcAft>
                <a:spcPts val="600"/>
              </a:spcAft>
              <a:buFont typeface="Arial" pitchFamily="34" charset="0"/>
              <a:buChar char="•"/>
            </a:pPr>
            <a:r>
              <a:rPr lang="en-US" sz="1800" dirty="0"/>
              <a:t>Largest institution of higher education in the greater Houston area.</a:t>
            </a:r>
          </a:p>
          <a:p>
            <a:pPr>
              <a:spcBef>
                <a:spcPts val="0"/>
              </a:spcBef>
              <a:spcAft>
                <a:spcPts val="600"/>
              </a:spcAft>
              <a:buFont typeface="Arial" pitchFamily="34" charset="0"/>
              <a:buChar char="•"/>
            </a:pPr>
            <a:r>
              <a:rPr lang="en-US" sz="1800" dirty="0"/>
              <a:t>One of the fastest-growing college systems in U.S.</a:t>
            </a:r>
          </a:p>
          <a:p>
            <a:pPr>
              <a:spcBef>
                <a:spcPts val="0"/>
              </a:spcBef>
              <a:spcAft>
                <a:spcPts val="600"/>
              </a:spcAft>
              <a:buFont typeface="Arial" pitchFamily="34" charset="0"/>
              <a:buChar char="•"/>
            </a:pPr>
            <a:r>
              <a:rPr lang="en-US" sz="1800" dirty="0"/>
              <a:t>Added 39,603 students fall 2006 to fall 2016, an 86% increase.</a:t>
            </a:r>
          </a:p>
          <a:p>
            <a:pPr>
              <a:spcBef>
                <a:spcPts val="0"/>
              </a:spcBef>
              <a:spcAft>
                <a:spcPts val="600"/>
              </a:spcAft>
              <a:buFont typeface="Arial" pitchFamily="34" charset="0"/>
              <a:buChar char="•"/>
            </a:pPr>
            <a:r>
              <a:rPr lang="en-US" sz="1800" dirty="0"/>
              <a:t>11 school districts, 1,400 square miles, population of 2 million.</a:t>
            </a:r>
          </a:p>
          <a:p>
            <a:pPr>
              <a:spcBef>
                <a:spcPts val="0"/>
              </a:spcBef>
              <a:spcAft>
                <a:spcPts val="600"/>
              </a:spcAft>
              <a:buFont typeface="Arial" pitchFamily="34" charset="0"/>
              <a:buChar char="•"/>
            </a:pPr>
            <a:r>
              <a:rPr lang="en-US" sz="1800" dirty="0"/>
              <a:t>6,000 employees (part-time and full-time).</a:t>
            </a:r>
          </a:p>
        </p:txBody>
      </p:sp>
      <p:pic>
        <p:nvPicPr>
          <p:cNvPr id="18" name="Picture 2" descr="C:\Users\jedyoung\Documents\LSCMontgomeryBLDG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981200"/>
            <a:ext cx="1935290" cy="1295400"/>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3" descr="C:\Users\jedyoung\Documents\LSC-CyFai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487" y="5105400"/>
            <a:ext cx="1935290" cy="1219200"/>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4" descr="C:\Users\jedyoung\Documents\LSC-NorthHarris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113" y="3505200"/>
            <a:ext cx="1994664" cy="132653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4"/>
          <p:cNvSpPr>
            <a:spLocks noChangeArrowheads="1"/>
          </p:cNvSpPr>
          <p:nvPr/>
        </p:nvSpPr>
        <p:spPr bwMode="auto">
          <a:xfrm>
            <a:off x="3907971" y="311147"/>
            <a:ext cx="48006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3200" b="1" dirty="0">
                <a:solidFill>
                  <a:schemeClr val="bg1"/>
                </a:solidFill>
              </a:rPr>
              <a:t>IR to BI Analytics</a:t>
            </a:r>
            <a:endParaRPr lang="en-US" sz="3200" b="1"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2895600" y="1905000"/>
            <a:ext cx="2799164" cy="461665"/>
          </a:xfrm>
          <a:prstGeom prst="rect">
            <a:avLst/>
          </a:prstGeom>
          <a:noFill/>
        </p:spPr>
        <p:txBody>
          <a:bodyPr wrap="none" rtlCol="0">
            <a:spAutoFit/>
          </a:bodyPr>
          <a:lstStyle/>
          <a:p>
            <a:r>
              <a:rPr lang="en-US" sz="2400" b="1" dirty="0">
                <a:solidFill>
                  <a:srgbClr val="002060"/>
                </a:solidFill>
              </a:rPr>
              <a:t>Lone Star </a:t>
            </a:r>
            <a:r>
              <a:rPr lang="en-US" sz="2400" b="1" dirty="0" smtClean="0">
                <a:solidFill>
                  <a:srgbClr val="002060"/>
                </a:solidFill>
              </a:rPr>
              <a:t>College</a:t>
            </a:r>
            <a:endParaRPr lang="en-US" sz="2400" dirty="0"/>
          </a:p>
        </p:txBody>
      </p:sp>
      <p:pic>
        <p:nvPicPr>
          <p:cNvPr id="9" name="Picture 8" descr="LSC-Office-of-Analytics-and-Institutional-Reporting-Secondary-Logo_Blue_BOLD"/>
          <p:cNvPicPr/>
          <p:nvPr/>
        </p:nvPicPr>
        <p:blipFill>
          <a:blip r:embed="rId6">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Tree>
    <p:extLst>
      <p:ext uri="{BB962C8B-B14F-4D97-AF65-F5344CB8AC3E}">
        <p14:creationId xmlns:p14="http://schemas.microsoft.com/office/powerpoint/2010/main" val="266650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 name="Picture 2"/>
          <p:cNvPicPr>
            <a:picLocks noChangeAspect="1"/>
          </p:cNvPicPr>
          <p:nvPr/>
        </p:nvPicPr>
        <p:blipFill>
          <a:blip r:embed="rId4"/>
          <a:stretch>
            <a:fillRect/>
          </a:stretch>
        </p:blipFill>
        <p:spPr>
          <a:xfrm>
            <a:off x="858078" y="2057400"/>
            <a:ext cx="7421312" cy="4238625"/>
          </a:xfrm>
          <a:prstGeom prst="rect">
            <a:avLst/>
          </a:prstGeom>
        </p:spPr>
      </p:pic>
    </p:spTree>
    <p:extLst>
      <p:ext uri="{BB962C8B-B14F-4D97-AF65-F5344CB8AC3E}">
        <p14:creationId xmlns:p14="http://schemas.microsoft.com/office/powerpoint/2010/main" val="361143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 name="Picture 2"/>
          <p:cNvPicPr>
            <a:picLocks noChangeAspect="1"/>
          </p:cNvPicPr>
          <p:nvPr/>
        </p:nvPicPr>
        <p:blipFill>
          <a:blip r:embed="rId4"/>
          <a:stretch>
            <a:fillRect/>
          </a:stretch>
        </p:blipFill>
        <p:spPr>
          <a:xfrm>
            <a:off x="823059" y="2057400"/>
            <a:ext cx="7558941" cy="4096490"/>
          </a:xfrm>
          <a:prstGeom prst="rect">
            <a:avLst/>
          </a:prstGeom>
        </p:spPr>
      </p:pic>
    </p:spTree>
    <p:extLst>
      <p:ext uri="{BB962C8B-B14F-4D97-AF65-F5344CB8AC3E}">
        <p14:creationId xmlns:p14="http://schemas.microsoft.com/office/powerpoint/2010/main" val="22523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6" name="Content Placeholder 2"/>
          <p:cNvSpPr>
            <a:spLocks noGrp="1"/>
          </p:cNvSpPr>
          <p:nvPr>
            <p:ph idx="1"/>
          </p:nvPr>
        </p:nvSpPr>
        <p:spPr>
          <a:xfrm>
            <a:off x="1143000" y="2133600"/>
            <a:ext cx="6934200" cy="3810000"/>
          </a:xfrm>
        </p:spPr>
        <p:txBody>
          <a:bodyPr/>
          <a:lstStyle/>
          <a:p>
            <a:pPr marL="0" indent="0">
              <a:buNone/>
            </a:pPr>
            <a:r>
              <a:rPr lang="en-US" dirty="0" smtClean="0">
                <a:latin typeface="Arial" panose="020B0604020202020204" pitchFamily="34" charset="0"/>
                <a:cs typeface="Arial" panose="020B0604020202020204" pitchFamily="34" charset="0"/>
              </a:rPr>
              <a:t>Keys to Our Successful Transition:</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Develop a project management standard </a:t>
            </a:r>
            <a:r>
              <a:rPr lang="en-US" sz="2000" dirty="0">
                <a:latin typeface="Arial" panose="020B0604020202020204" pitchFamily="34" charset="0"/>
                <a:cs typeface="Arial" panose="020B0604020202020204" pitchFamily="34" charset="0"/>
              </a:rPr>
              <a:t>o</a:t>
            </a:r>
            <a:r>
              <a:rPr lang="en-US" sz="2000" dirty="0" smtClean="0">
                <a:latin typeface="Arial" panose="020B0604020202020204" pitchFamily="34" charset="0"/>
                <a:cs typeface="Arial" panose="020B0604020202020204" pitchFamily="34" charset="0"/>
              </a:rPr>
              <a:t>perating procedure (SOP) for the team to follow</a:t>
            </a:r>
          </a:p>
          <a:p>
            <a:r>
              <a:rPr lang="en-US" sz="2000" dirty="0" smtClean="0">
                <a:latin typeface="Arial" panose="020B0604020202020204" pitchFamily="34" charset="0"/>
                <a:cs typeface="Arial" panose="020B0604020202020204" pitchFamily="34" charset="0"/>
              </a:rPr>
              <a:t>Demonstrate to staff how working together makes us better</a:t>
            </a:r>
          </a:p>
          <a:p>
            <a:r>
              <a:rPr lang="en-US" sz="2000" dirty="0" smtClean="0">
                <a:latin typeface="Arial" panose="020B0604020202020204" pitchFamily="34" charset="0"/>
                <a:cs typeface="Arial" panose="020B0604020202020204" pitchFamily="34" charset="0"/>
              </a:rPr>
              <a:t>Implement the utilization of tools that make the transition to BI Analytics easier</a:t>
            </a:r>
          </a:p>
          <a:p>
            <a:r>
              <a:rPr lang="en-US" sz="2000" dirty="0" smtClean="0">
                <a:latin typeface="Arial" panose="020B0604020202020204" pitchFamily="34" charset="0"/>
                <a:cs typeface="Arial" panose="020B0604020202020204" pitchFamily="34" charset="0"/>
              </a:rPr>
              <a:t>Track and manage all projects with a focus on documentation</a:t>
            </a:r>
          </a:p>
          <a:p>
            <a:endParaRPr lang="en-US" sz="20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202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6" name="Content Placeholder 2"/>
          <p:cNvSpPr>
            <a:spLocks noGrp="1"/>
          </p:cNvSpPr>
          <p:nvPr>
            <p:ph idx="1"/>
          </p:nvPr>
        </p:nvSpPr>
        <p:spPr>
          <a:xfrm>
            <a:off x="1143000" y="2133600"/>
            <a:ext cx="6934200" cy="3810000"/>
          </a:xfrm>
        </p:spPr>
        <p:txBody>
          <a:bodyPr/>
          <a:lstStyle/>
          <a:p>
            <a:pPr marL="0" indent="0">
              <a:buNone/>
            </a:pPr>
            <a:r>
              <a:rPr lang="en-US" dirty="0" smtClean="0">
                <a:latin typeface="Arial" panose="020B0604020202020204" pitchFamily="34" charset="0"/>
                <a:cs typeface="Arial" panose="020B0604020202020204" pitchFamily="34" charset="0"/>
              </a:rPr>
              <a:t>Keys to Our Successful Transition:</a:t>
            </a:r>
          </a:p>
          <a:p>
            <a:endParaRPr lang="en-US" sz="2000" dirty="0" smtClean="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Track and manage all projects with a focus on documentation</a:t>
            </a:r>
          </a:p>
          <a:p>
            <a:endParaRPr lang="en-US" sz="20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755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4098" name="Picture 2" descr="Image result for Service n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38500"/>
            <a:ext cx="6938338"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36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 name="Picture 2"/>
          <p:cNvPicPr>
            <a:picLocks noChangeAspect="1"/>
          </p:cNvPicPr>
          <p:nvPr/>
        </p:nvPicPr>
        <p:blipFill>
          <a:blip r:embed="rId4"/>
          <a:stretch>
            <a:fillRect/>
          </a:stretch>
        </p:blipFill>
        <p:spPr>
          <a:xfrm>
            <a:off x="762001" y="1873857"/>
            <a:ext cx="4724400" cy="2680921"/>
          </a:xfrm>
          <a:prstGeom prst="rect">
            <a:avLst/>
          </a:prstGeom>
        </p:spPr>
      </p:pic>
      <p:pic>
        <p:nvPicPr>
          <p:cNvPr id="6" name="Picture 5"/>
          <p:cNvPicPr>
            <a:picLocks noChangeAspect="1"/>
          </p:cNvPicPr>
          <p:nvPr/>
        </p:nvPicPr>
        <p:blipFill>
          <a:blip r:embed="rId5"/>
          <a:stretch>
            <a:fillRect/>
          </a:stretch>
        </p:blipFill>
        <p:spPr>
          <a:xfrm>
            <a:off x="2057400" y="4554778"/>
            <a:ext cx="6477000" cy="1994531"/>
          </a:xfrm>
          <a:prstGeom prst="rect">
            <a:avLst/>
          </a:prstGeom>
        </p:spPr>
      </p:pic>
    </p:spTree>
    <p:extLst>
      <p:ext uri="{BB962C8B-B14F-4D97-AF65-F5344CB8AC3E}">
        <p14:creationId xmlns:p14="http://schemas.microsoft.com/office/powerpoint/2010/main" val="206178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6" name="Picture 5"/>
          <p:cNvPicPr>
            <a:picLocks noChangeAspect="1"/>
          </p:cNvPicPr>
          <p:nvPr/>
        </p:nvPicPr>
        <p:blipFill>
          <a:blip r:embed="rId4"/>
          <a:stretch>
            <a:fillRect/>
          </a:stretch>
        </p:blipFill>
        <p:spPr>
          <a:xfrm>
            <a:off x="609600" y="2057400"/>
            <a:ext cx="4191000" cy="2241093"/>
          </a:xfrm>
          <a:prstGeom prst="rect">
            <a:avLst/>
          </a:prstGeom>
        </p:spPr>
      </p:pic>
      <p:pic>
        <p:nvPicPr>
          <p:cNvPr id="7" name="Picture 6"/>
          <p:cNvPicPr>
            <a:picLocks noChangeAspect="1"/>
          </p:cNvPicPr>
          <p:nvPr/>
        </p:nvPicPr>
        <p:blipFill>
          <a:blip r:embed="rId5"/>
          <a:stretch>
            <a:fillRect/>
          </a:stretch>
        </p:blipFill>
        <p:spPr>
          <a:xfrm>
            <a:off x="3657600" y="3886200"/>
            <a:ext cx="4620978" cy="2433637"/>
          </a:xfrm>
          <a:prstGeom prst="rect">
            <a:avLst/>
          </a:prstGeom>
        </p:spPr>
      </p:pic>
    </p:spTree>
    <p:extLst>
      <p:ext uri="{BB962C8B-B14F-4D97-AF65-F5344CB8AC3E}">
        <p14:creationId xmlns:p14="http://schemas.microsoft.com/office/powerpoint/2010/main" val="332818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 name="Picture 2"/>
          <p:cNvPicPr>
            <a:picLocks noChangeAspect="1"/>
          </p:cNvPicPr>
          <p:nvPr/>
        </p:nvPicPr>
        <p:blipFill>
          <a:blip r:embed="rId4"/>
          <a:stretch>
            <a:fillRect/>
          </a:stretch>
        </p:blipFill>
        <p:spPr>
          <a:xfrm>
            <a:off x="1180542" y="2057400"/>
            <a:ext cx="6790648" cy="4191000"/>
          </a:xfrm>
          <a:prstGeom prst="rect">
            <a:avLst/>
          </a:prstGeom>
        </p:spPr>
      </p:pic>
    </p:spTree>
    <p:extLst>
      <p:ext uri="{BB962C8B-B14F-4D97-AF65-F5344CB8AC3E}">
        <p14:creationId xmlns:p14="http://schemas.microsoft.com/office/powerpoint/2010/main" val="127949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 name="Picture 2"/>
          <p:cNvPicPr>
            <a:picLocks noChangeAspect="1"/>
          </p:cNvPicPr>
          <p:nvPr/>
        </p:nvPicPr>
        <p:blipFill>
          <a:blip r:embed="rId4"/>
          <a:stretch>
            <a:fillRect/>
          </a:stretch>
        </p:blipFill>
        <p:spPr>
          <a:xfrm>
            <a:off x="533400" y="2667000"/>
            <a:ext cx="8077200" cy="2278961"/>
          </a:xfrm>
          <a:prstGeom prst="rect">
            <a:avLst/>
          </a:prstGeom>
        </p:spPr>
      </p:pic>
    </p:spTree>
    <p:extLst>
      <p:ext uri="{BB962C8B-B14F-4D97-AF65-F5344CB8AC3E}">
        <p14:creationId xmlns:p14="http://schemas.microsoft.com/office/powerpoint/2010/main" val="419168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 name="Picture 2"/>
          <p:cNvPicPr>
            <a:picLocks noChangeAspect="1"/>
          </p:cNvPicPr>
          <p:nvPr/>
        </p:nvPicPr>
        <p:blipFill>
          <a:blip r:embed="rId4"/>
          <a:stretch>
            <a:fillRect/>
          </a:stretch>
        </p:blipFill>
        <p:spPr>
          <a:xfrm>
            <a:off x="2438400" y="1901352"/>
            <a:ext cx="4211630" cy="4413281"/>
          </a:xfrm>
          <a:prstGeom prst="rect">
            <a:avLst/>
          </a:prstGeom>
        </p:spPr>
      </p:pic>
      <p:sp>
        <p:nvSpPr>
          <p:cNvPr id="4" name="Oval 3"/>
          <p:cNvSpPr/>
          <p:nvPr/>
        </p:nvSpPr>
        <p:spPr bwMode="auto">
          <a:xfrm>
            <a:off x="2514600" y="3481346"/>
            <a:ext cx="1123950" cy="457200"/>
          </a:xfrm>
          <a:prstGeom prst="ellips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Grande" pitchFamily="-112" charset="0"/>
              <a:ea typeface="Geneva" pitchFamily="-112" charset="0"/>
              <a:cs typeface="Geneva" pitchFamily="-112" charset="0"/>
            </a:endParaRPr>
          </a:p>
        </p:txBody>
      </p:sp>
    </p:spTree>
    <p:extLst>
      <p:ext uri="{BB962C8B-B14F-4D97-AF65-F5344CB8AC3E}">
        <p14:creationId xmlns:p14="http://schemas.microsoft.com/office/powerpoint/2010/main" val="350453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7"/>
          <p:cNvSpPr>
            <a:spLocks noGrp="1"/>
          </p:cNvSpPr>
          <p:nvPr>
            <p:ph idx="1"/>
          </p:nvPr>
        </p:nvSpPr>
        <p:spPr>
          <a:xfrm>
            <a:off x="2743200" y="2510713"/>
            <a:ext cx="5638800" cy="3816761"/>
          </a:xfrm>
        </p:spPr>
        <p:txBody>
          <a:bodyPr/>
          <a:lstStyle/>
          <a:p>
            <a:pPr>
              <a:spcBef>
                <a:spcPts val="0"/>
              </a:spcBef>
              <a:spcAft>
                <a:spcPts val="600"/>
              </a:spcAft>
              <a:buFont typeface="Arial" pitchFamily="34" charset="0"/>
              <a:buChar char="•"/>
            </a:pPr>
            <a:r>
              <a:rPr lang="en-US" sz="1800" b="0" dirty="0">
                <a:solidFill>
                  <a:schemeClr val="tx1"/>
                </a:solidFill>
              </a:rPr>
              <a:t>Six colleges, eight centers, two University Centers.</a:t>
            </a:r>
          </a:p>
          <a:p>
            <a:pPr>
              <a:spcBef>
                <a:spcPts val="0"/>
              </a:spcBef>
              <a:spcAft>
                <a:spcPts val="600"/>
              </a:spcAft>
              <a:buFont typeface="Arial" pitchFamily="34" charset="0"/>
              <a:buChar char="•"/>
            </a:pPr>
            <a:r>
              <a:rPr lang="en-US" sz="1800" b="0" dirty="0">
                <a:solidFill>
                  <a:schemeClr val="tx1"/>
                </a:solidFill>
              </a:rPr>
              <a:t>Top 5 associate degree producer, ranked 4</a:t>
            </a:r>
            <a:r>
              <a:rPr lang="en-US" sz="1800" b="0" baseline="30000" dirty="0">
                <a:solidFill>
                  <a:schemeClr val="tx1"/>
                </a:solidFill>
              </a:rPr>
              <a:t>th</a:t>
            </a:r>
            <a:r>
              <a:rPr lang="en-US" sz="1800" b="0" dirty="0">
                <a:solidFill>
                  <a:schemeClr val="tx1"/>
                </a:solidFill>
              </a:rPr>
              <a:t> among all community colleges in the U.S. (2014-15).</a:t>
            </a:r>
          </a:p>
          <a:p>
            <a:pPr>
              <a:spcBef>
                <a:spcPts val="0"/>
              </a:spcBef>
              <a:spcAft>
                <a:spcPts val="600"/>
              </a:spcAft>
              <a:buFont typeface="Arial" pitchFamily="34" charset="0"/>
              <a:buChar char="•"/>
            </a:pPr>
            <a:r>
              <a:rPr lang="en-US" sz="1800" b="0" dirty="0">
                <a:solidFill>
                  <a:schemeClr val="tx1"/>
                </a:solidFill>
              </a:rPr>
              <a:t>Leads state-wide Texas Completes and Texas Reverse Transfer student success initiatives.</a:t>
            </a:r>
          </a:p>
          <a:p>
            <a:pPr>
              <a:spcBef>
                <a:spcPts val="0"/>
              </a:spcBef>
              <a:spcAft>
                <a:spcPts val="600"/>
              </a:spcAft>
              <a:buFont typeface="Arial" pitchFamily="34" charset="0"/>
              <a:buChar char="•"/>
            </a:pPr>
            <a:r>
              <a:rPr lang="en-US" sz="1800" b="0" dirty="0">
                <a:solidFill>
                  <a:schemeClr val="tx1"/>
                </a:solidFill>
              </a:rPr>
              <a:t>Maintains AAA bond rating with S&amp;P.</a:t>
            </a:r>
          </a:p>
          <a:p>
            <a:pPr>
              <a:spcBef>
                <a:spcPts val="0"/>
              </a:spcBef>
              <a:spcAft>
                <a:spcPts val="600"/>
              </a:spcAft>
              <a:buFont typeface="Arial" pitchFamily="34" charset="0"/>
              <a:buChar char="•"/>
            </a:pPr>
            <a:r>
              <a:rPr lang="en-US" sz="1800" b="0" dirty="0">
                <a:solidFill>
                  <a:schemeClr val="tx1"/>
                </a:solidFill>
              </a:rPr>
              <a:t>Economic impact of $3.1 billion annually.</a:t>
            </a:r>
          </a:p>
          <a:p>
            <a:pPr>
              <a:spcBef>
                <a:spcPts val="0"/>
              </a:spcBef>
              <a:spcAft>
                <a:spcPts val="600"/>
              </a:spcAft>
              <a:buFont typeface="Arial" pitchFamily="34" charset="0"/>
              <a:buChar char="•"/>
            </a:pPr>
            <a:r>
              <a:rPr lang="en-US" sz="1800" b="0" dirty="0">
                <a:solidFill>
                  <a:schemeClr val="tx1"/>
                </a:solidFill>
              </a:rPr>
              <a:t>Recognized as a 2016 Military-Friendly School and helps veterans fast-track to new careers with special grant funding.</a:t>
            </a:r>
          </a:p>
          <a:p>
            <a:pPr>
              <a:buFont typeface="Arial" pitchFamily="34" charset="0"/>
              <a:buChar char="•"/>
            </a:pPr>
            <a:endParaRPr lang="en-US" sz="1800" dirty="0" smtClean="0">
              <a:solidFill>
                <a:srgbClr val="003768"/>
              </a:solidFill>
            </a:endParaRPr>
          </a:p>
          <a:p>
            <a:pPr>
              <a:buFont typeface="Arial" pitchFamily="34" charset="0"/>
              <a:buChar char="•"/>
            </a:pPr>
            <a:endParaRPr lang="en-US" sz="1800" dirty="0" smtClean="0">
              <a:solidFill>
                <a:srgbClr val="002060"/>
              </a:solidFill>
            </a:endParaRPr>
          </a:p>
        </p:txBody>
      </p:sp>
      <p:pic>
        <p:nvPicPr>
          <p:cNvPr id="10" name="Picture 2" descr="C:\Users\jedyoung\Documents\TUC 4x6 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107443"/>
            <a:ext cx="1924830" cy="2616957"/>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 descr="\\dis-pub2\graphics\GRAPHICS\Photos\Student photos\CyFair\Striewski_070427_3986.tif"/>
          <p:cNvPicPr>
            <a:picLocks noChangeAspect="1" noChangeArrowheads="1"/>
          </p:cNvPicPr>
          <p:nvPr/>
        </p:nvPicPr>
        <p:blipFill>
          <a:blip r:embed="rId3" cstate="print"/>
          <a:srcRect/>
          <a:stretch>
            <a:fillRect/>
          </a:stretch>
        </p:blipFill>
        <p:spPr bwMode="auto">
          <a:xfrm>
            <a:off x="553528" y="5003042"/>
            <a:ext cx="1980902" cy="1321557"/>
          </a:xfrm>
          <a:prstGeom prst="rect">
            <a:avLst/>
          </a:prstGeom>
          <a:noFill/>
        </p:spPr>
      </p:pic>
      <p:sp>
        <p:nvSpPr>
          <p:cNvPr id="2" name="TextBox 1"/>
          <p:cNvSpPr txBox="1"/>
          <p:nvPr/>
        </p:nvSpPr>
        <p:spPr>
          <a:xfrm>
            <a:off x="2895600" y="1905000"/>
            <a:ext cx="2799164" cy="461665"/>
          </a:xfrm>
          <a:prstGeom prst="rect">
            <a:avLst/>
          </a:prstGeom>
          <a:noFill/>
        </p:spPr>
        <p:txBody>
          <a:bodyPr wrap="none" rtlCol="0">
            <a:spAutoFit/>
          </a:bodyPr>
          <a:lstStyle/>
          <a:p>
            <a:r>
              <a:rPr lang="en-US" sz="2400" b="1" dirty="0">
                <a:solidFill>
                  <a:srgbClr val="002060"/>
                </a:solidFill>
              </a:rPr>
              <a:t>Lone Star </a:t>
            </a:r>
            <a:r>
              <a:rPr lang="en-US" sz="2400" b="1" dirty="0" smtClean="0">
                <a:solidFill>
                  <a:srgbClr val="002060"/>
                </a:solidFill>
              </a:rPr>
              <a:t>College</a:t>
            </a:r>
            <a:endParaRPr lang="en-US" sz="2400" dirty="0"/>
          </a:p>
        </p:txBody>
      </p:sp>
      <p:sp>
        <p:nvSpPr>
          <p:cNvPr id="7" name="Rectangle 4"/>
          <p:cNvSpPr>
            <a:spLocks noChangeArrowheads="1"/>
          </p:cNvSpPr>
          <p:nvPr/>
        </p:nvSpPr>
        <p:spPr bwMode="auto">
          <a:xfrm>
            <a:off x="3886200" y="315231"/>
            <a:ext cx="48006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3200" b="1" dirty="0">
                <a:solidFill>
                  <a:schemeClr val="bg1"/>
                </a:solidFill>
              </a:rPr>
              <a:t>IR to BI Analytics</a:t>
            </a:r>
            <a:endParaRPr lang="en-US" sz="3200" b="1" dirty="0">
              <a:solidFill>
                <a:schemeClr val="bg1"/>
              </a:solidFill>
              <a:latin typeface="Arial" panose="020B0604020202020204" pitchFamily="34" charset="0"/>
              <a:cs typeface="Arial" panose="020B0604020202020204" pitchFamily="34" charset="0"/>
            </a:endParaRPr>
          </a:p>
        </p:txBody>
      </p:sp>
      <p:pic>
        <p:nvPicPr>
          <p:cNvPr id="8" name="Picture 7" descr="LSC-Office-of-Analytics-and-Institutional-Reporting-Secondary-Logo_Blue_BOLD"/>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Tree>
    <p:extLst>
      <p:ext uri="{BB962C8B-B14F-4D97-AF65-F5344CB8AC3E}">
        <p14:creationId xmlns:p14="http://schemas.microsoft.com/office/powerpoint/2010/main" val="129840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 name="Picture 2"/>
          <p:cNvPicPr>
            <a:picLocks noChangeAspect="1"/>
          </p:cNvPicPr>
          <p:nvPr/>
        </p:nvPicPr>
        <p:blipFill>
          <a:blip r:embed="rId4"/>
          <a:stretch>
            <a:fillRect/>
          </a:stretch>
        </p:blipFill>
        <p:spPr>
          <a:xfrm>
            <a:off x="457200" y="1905000"/>
            <a:ext cx="5506863" cy="3971925"/>
          </a:xfrm>
          <a:prstGeom prst="rect">
            <a:avLst/>
          </a:prstGeom>
        </p:spPr>
      </p:pic>
      <p:pic>
        <p:nvPicPr>
          <p:cNvPr id="4" name="Picture 3"/>
          <p:cNvPicPr>
            <a:picLocks noChangeAspect="1"/>
          </p:cNvPicPr>
          <p:nvPr/>
        </p:nvPicPr>
        <p:blipFill>
          <a:blip r:embed="rId5"/>
          <a:stretch>
            <a:fillRect/>
          </a:stretch>
        </p:blipFill>
        <p:spPr>
          <a:xfrm>
            <a:off x="4724400" y="3429000"/>
            <a:ext cx="3509257" cy="2998016"/>
          </a:xfrm>
          <a:prstGeom prst="rect">
            <a:avLst/>
          </a:prstGeom>
        </p:spPr>
      </p:pic>
    </p:spTree>
    <p:extLst>
      <p:ext uri="{BB962C8B-B14F-4D97-AF65-F5344CB8AC3E}">
        <p14:creationId xmlns:p14="http://schemas.microsoft.com/office/powerpoint/2010/main" val="7525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6" name="Content Placeholder 2"/>
          <p:cNvSpPr>
            <a:spLocks noGrp="1"/>
          </p:cNvSpPr>
          <p:nvPr>
            <p:ph idx="1"/>
          </p:nvPr>
        </p:nvSpPr>
        <p:spPr>
          <a:xfrm>
            <a:off x="1143000" y="2133600"/>
            <a:ext cx="6934200" cy="3810000"/>
          </a:xfrm>
        </p:spPr>
        <p:txBody>
          <a:bodyPr/>
          <a:lstStyle/>
          <a:p>
            <a:pPr marL="0" indent="0">
              <a:buNone/>
            </a:pPr>
            <a:r>
              <a:rPr lang="en-US" dirty="0" smtClean="0">
                <a:latin typeface="Arial" panose="020B0604020202020204" pitchFamily="34" charset="0"/>
                <a:cs typeface="Arial" panose="020B0604020202020204" pitchFamily="34" charset="0"/>
              </a:rPr>
              <a:t>Keys to Our Successful Transition:</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Develop a project management standard </a:t>
            </a:r>
            <a:r>
              <a:rPr lang="en-US" sz="2000" dirty="0">
                <a:latin typeface="Arial" panose="020B0604020202020204" pitchFamily="34" charset="0"/>
                <a:cs typeface="Arial" panose="020B0604020202020204" pitchFamily="34" charset="0"/>
              </a:rPr>
              <a:t>o</a:t>
            </a:r>
            <a:r>
              <a:rPr lang="en-US" sz="2000" dirty="0" smtClean="0">
                <a:latin typeface="Arial" panose="020B0604020202020204" pitchFamily="34" charset="0"/>
                <a:cs typeface="Arial" panose="020B0604020202020204" pitchFamily="34" charset="0"/>
              </a:rPr>
              <a:t>perating procedure (SOP) for the team to follow</a:t>
            </a:r>
          </a:p>
          <a:p>
            <a:r>
              <a:rPr lang="en-US" sz="2000" dirty="0" smtClean="0">
                <a:latin typeface="Arial" panose="020B0604020202020204" pitchFamily="34" charset="0"/>
                <a:cs typeface="Arial" panose="020B0604020202020204" pitchFamily="34" charset="0"/>
              </a:rPr>
              <a:t>Demonstrate to staff how working together makes us better</a:t>
            </a:r>
          </a:p>
          <a:p>
            <a:r>
              <a:rPr lang="en-US" sz="2000" dirty="0" smtClean="0">
                <a:latin typeface="Arial" panose="020B0604020202020204" pitchFamily="34" charset="0"/>
                <a:cs typeface="Arial" panose="020B0604020202020204" pitchFamily="34" charset="0"/>
              </a:rPr>
              <a:t>Implement the utilization of tools that make the transition to BI Analytics easier</a:t>
            </a:r>
          </a:p>
          <a:p>
            <a:r>
              <a:rPr lang="en-US" sz="2000" smtClean="0">
                <a:latin typeface="Arial" panose="020B0604020202020204" pitchFamily="34" charset="0"/>
                <a:cs typeface="Arial" panose="020B0604020202020204" pitchFamily="34" charset="0"/>
              </a:rPr>
              <a:t>Track and manage </a:t>
            </a:r>
            <a:r>
              <a:rPr lang="en-US" sz="2000" dirty="0" smtClean="0">
                <a:latin typeface="Arial" panose="020B0604020202020204" pitchFamily="34" charset="0"/>
                <a:cs typeface="Arial" panose="020B0604020202020204" pitchFamily="34" charset="0"/>
              </a:rPr>
              <a:t>all projects with a focus on documentation</a:t>
            </a:r>
          </a:p>
          <a:p>
            <a:endParaRPr lang="en-US" sz="20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621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smtClean="0">
                <a:solidFill>
                  <a:schemeClr val="bg1"/>
                </a:solidFill>
              </a:rPr>
              <a:t>Infographics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4" name="Content Placeholder 3"/>
          <p:cNvSpPr>
            <a:spLocks noGrp="1"/>
          </p:cNvSpPr>
          <p:nvPr>
            <p:ph idx="1"/>
          </p:nvPr>
        </p:nvSpPr>
        <p:spPr>
          <a:xfrm>
            <a:off x="457200" y="2057400"/>
            <a:ext cx="8229600" cy="4525963"/>
          </a:xfrm>
        </p:spPr>
        <p:txBody>
          <a:bodyPr/>
          <a:lstStyle/>
          <a:p>
            <a:pPr marL="0" indent="0" algn="ctr">
              <a:buNone/>
            </a:pPr>
            <a:endParaRPr lang="en-US" sz="4400" dirty="0" smtClean="0">
              <a:latin typeface="Arial" panose="020B0604020202020204" pitchFamily="34" charset="0"/>
              <a:cs typeface="Arial" panose="020B0604020202020204" pitchFamily="34" charset="0"/>
            </a:endParaRPr>
          </a:p>
          <a:p>
            <a:pPr marL="0" indent="0" algn="ctr">
              <a:buNone/>
            </a:pPr>
            <a:r>
              <a:rPr lang="en-US" sz="4400" dirty="0" smtClean="0">
                <a:latin typeface="Arial" panose="020B0604020202020204" pitchFamily="34" charset="0"/>
                <a:cs typeface="Arial" panose="020B0604020202020204" pitchFamily="34" charset="0"/>
              </a:rPr>
              <a:t>Questions?</a:t>
            </a:r>
          </a:p>
          <a:p>
            <a:pPr marL="0" indent="0" algn="ctr">
              <a:buNone/>
            </a:pPr>
            <a:endParaRPr lang="en-US" sz="4400" dirty="0">
              <a:latin typeface="Arial" panose="020B0604020202020204" pitchFamily="34" charset="0"/>
              <a:cs typeface="Arial" panose="020B0604020202020204" pitchFamily="34" charset="0"/>
            </a:endParaRPr>
          </a:p>
          <a:p>
            <a:pPr marL="0" indent="0" algn="ctr">
              <a:buNone/>
            </a:pPr>
            <a:endParaRPr lang="en-US" sz="4400" dirty="0" smtClean="0"/>
          </a:p>
        </p:txBody>
      </p:sp>
      <p:pic>
        <p:nvPicPr>
          <p:cNvPr id="3" name="Picture 2"/>
          <p:cNvPicPr>
            <a:picLocks noChangeAspect="1"/>
          </p:cNvPicPr>
          <p:nvPr/>
        </p:nvPicPr>
        <p:blipFill>
          <a:blip r:embed="rId4"/>
          <a:stretch>
            <a:fillRect/>
          </a:stretch>
        </p:blipFill>
        <p:spPr>
          <a:xfrm>
            <a:off x="3581400" y="4038600"/>
            <a:ext cx="1900576" cy="1852612"/>
          </a:xfrm>
          <a:prstGeom prst="rect">
            <a:avLst/>
          </a:prstGeom>
        </p:spPr>
      </p:pic>
    </p:spTree>
    <p:extLst>
      <p:ext uri="{BB962C8B-B14F-4D97-AF65-F5344CB8AC3E}">
        <p14:creationId xmlns:p14="http://schemas.microsoft.com/office/powerpoint/2010/main" val="5561348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smtClean="0">
                <a:solidFill>
                  <a:schemeClr val="bg1"/>
                </a:solidFill>
              </a:rPr>
              <a:t>Infographics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4" name="Content Placeholder 3"/>
          <p:cNvSpPr>
            <a:spLocks noGrp="1"/>
          </p:cNvSpPr>
          <p:nvPr>
            <p:ph idx="1"/>
          </p:nvPr>
        </p:nvSpPr>
        <p:spPr>
          <a:xfrm>
            <a:off x="457200" y="2057400"/>
            <a:ext cx="8229600" cy="4525963"/>
          </a:xfrm>
        </p:spPr>
        <p:txBody>
          <a:bodyPr/>
          <a:lstStyle/>
          <a:p>
            <a:pPr marL="0" indent="0" algn="ctr">
              <a:buNone/>
            </a:pPr>
            <a:endParaRPr lang="en-US" sz="4400" dirty="0" smtClean="0">
              <a:latin typeface="Arial" panose="020B0604020202020204" pitchFamily="34" charset="0"/>
              <a:cs typeface="Arial" panose="020B0604020202020204" pitchFamily="34" charset="0"/>
            </a:endParaRPr>
          </a:p>
          <a:p>
            <a:pPr marL="0" indent="0" algn="ctr">
              <a:buNone/>
            </a:pPr>
            <a:r>
              <a:rPr lang="en-US" sz="6000" dirty="0" smtClean="0">
                <a:latin typeface="Arial" panose="020B0604020202020204" pitchFamily="34" charset="0"/>
                <a:cs typeface="Arial" panose="020B0604020202020204" pitchFamily="34" charset="0"/>
              </a:rPr>
              <a:t>Thank you!</a:t>
            </a:r>
          </a:p>
          <a:p>
            <a:pPr marL="0" indent="0" algn="ctr">
              <a:buNone/>
            </a:pPr>
            <a:endParaRPr lang="en-US" sz="4400" dirty="0">
              <a:latin typeface="Arial" panose="020B0604020202020204" pitchFamily="34" charset="0"/>
              <a:cs typeface="Arial" panose="020B0604020202020204" pitchFamily="34" charset="0"/>
            </a:endParaRPr>
          </a:p>
          <a:p>
            <a:pPr marL="0" indent="0" algn="ctr">
              <a:buNone/>
            </a:pPr>
            <a:endParaRPr lang="en-US" sz="4400" dirty="0" smtClean="0"/>
          </a:p>
        </p:txBody>
      </p:sp>
      <p:pic>
        <p:nvPicPr>
          <p:cNvPr id="3" name="Picture 2"/>
          <p:cNvPicPr>
            <a:picLocks noChangeAspect="1"/>
          </p:cNvPicPr>
          <p:nvPr/>
        </p:nvPicPr>
        <p:blipFill>
          <a:blip r:embed="rId4"/>
          <a:stretch>
            <a:fillRect/>
          </a:stretch>
        </p:blipFill>
        <p:spPr>
          <a:xfrm>
            <a:off x="3581400" y="4038600"/>
            <a:ext cx="1900576" cy="1852612"/>
          </a:xfrm>
          <a:prstGeom prst="rect">
            <a:avLst/>
          </a:prstGeom>
        </p:spPr>
      </p:pic>
    </p:spTree>
    <p:extLst>
      <p:ext uri="{BB962C8B-B14F-4D97-AF65-F5344CB8AC3E}">
        <p14:creationId xmlns:p14="http://schemas.microsoft.com/office/powerpoint/2010/main" val="34399994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day_based_08.19.13.02 TGCCCColleges_ServiceAreaMap_Aug2013_r1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467" y="1981200"/>
            <a:ext cx="4337333" cy="4267200"/>
          </a:xfrm>
          <a:prstGeom prst="rect">
            <a:avLst/>
          </a:prstGeom>
        </p:spPr>
      </p:pic>
      <p:sp>
        <p:nvSpPr>
          <p:cNvPr id="6" name="Text Box 7"/>
          <p:cNvSpPr txBox="1">
            <a:spLocks noGrp="1" noChangeArrowheads="1"/>
          </p:cNvSpPr>
          <p:nvPr>
            <p:ph idx="1"/>
          </p:nvPr>
        </p:nvSpPr>
        <p:spPr bwMode="auto">
          <a:xfrm>
            <a:off x="4876800" y="2722111"/>
            <a:ext cx="3810000" cy="3113096"/>
          </a:xfrm>
          <a:prstGeom prst="rect">
            <a:avLst/>
          </a:prstGeom>
          <a:noFill/>
          <a:ln w="9525">
            <a:noFill/>
            <a:miter lim="800000"/>
            <a:headEnd/>
            <a:tailEnd/>
          </a:ln>
        </p:spPr>
        <p:txBody>
          <a:bodyPr wrap="square">
            <a:spAutoFit/>
          </a:bodyPr>
          <a:lstStyle/>
          <a:p>
            <a:pPr>
              <a:lnSpc>
                <a:spcPct val="150000"/>
              </a:lnSpc>
            </a:pPr>
            <a:r>
              <a:rPr lang="en-US" sz="2000" dirty="0"/>
              <a:t>11 school districts</a:t>
            </a:r>
          </a:p>
          <a:p>
            <a:pPr>
              <a:lnSpc>
                <a:spcPct val="150000"/>
              </a:lnSpc>
            </a:pPr>
            <a:r>
              <a:rPr lang="en-US" sz="2000" dirty="0"/>
              <a:t> More than 98,000 students </a:t>
            </a:r>
          </a:p>
          <a:p>
            <a:pPr>
              <a:lnSpc>
                <a:spcPct val="150000"/>
              </a:lnSpc>
            </a:pPr>
            <a:r>
              <a:rPr lang="en-US" sz="2000" dirty="0"/>
              <a:t> 2.1 M population</a:t>
            </a:r>
          </a:p>
          <a:p>
            <a:pPr>
              <a:lnSpc>
                <a:spcPct val="150000"/>
              </a:lnSpc>
            </a:pPr>
            <a:r>
              <a:rPr lang="en-US" sz="2000" dirty="0"/>
              <a:t> 1,400 square miles</a:t>
            </a:r>
          </a:p>
          <a:p>
            <a:pPr>
              <a:lnSpc>
                <a:spcPct val="150000"/>
              </a:lnSpc>
            </a:pPr>
            <a:r>
              <a:rPr lang="en-US" sz="2000" dirty="0"/>
              <a:t> $347 M operating budget</a:t>
            </a:r>
          </a:p>
          <a:p>
            <a:pPr>
              <a:lnSpc>
                <a:spcPct val="150000"/>
              </a:lnSpc>
            </a:pPr>
            <a:r>
              <a:rPr lang="en-US" sz="2000" dirty="0"/>
              <a:t> 6,300+ employees</a:t>
            </a:r>
          </a:p>
        </p:txBody>
      </p:sp>
      <p:pic>
        <p:nvPicPr>
          <p:cNvPr id="7" name="Picture 6" descr="LSC-Office-of-Analytics-and-Institutional-Reporting-Secondary-Logo_Blue_BOLD"/>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8" name="Rectangle 4"/>
          <p:cNvSpPr>
            <a:spLocks noChangeArrowheads="1"/>
          </p:cNvSpPr>
          <p:nvPr/>
        </p:nvSpPr>
        <p:spPr bwMode="auto">
          <a:xfrm>
            <a:off x="3886200" y="322488"/>
            <a:ext cx="48006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3200" b="1" dirty="0">
                <a:solidFill>
                  <a:schemeClr val="bg1"/>
                </a:solidFill>
              </a:rPr>
              <a:t>IR to BI Analytics</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0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10" name="Content Placeholder 2"/>
          <p:cNvSpPr>
            <a:spLocks noGrp="1"/>
          </p:cNvSpPr>
          <p:nvPr>
            <p:ph idx="1"/>
          </p:nvPr>
        </p:nvSpPr>
        <p:spPr>
          <a:xfrm>
            <a:off x="1066800" y="3200400"/>
            <a:ext cx="6934200" cy="1752600"/>
          </a:xfrm>
        </p:spPr>
        <p:txBody>
          <a:bodyPr/>
          <a:lstStyle/>
          <a:p>
            <a:pPr marL="0" indent="0" algn="ctr">
              <a:buNone/>
            </a:pPr>
            <a:r>
              <a:rPr lang="en-US" sz="4400" dirty="0" smtClean="0">
                <a:latin typeface="Arial" panose="020B0604020202020204" pitchFamily="34" charset="0"/>
                <a:cs typeface="Arial" panose="020B0604020202020204" pitchFamily="34" charset="0"/>
              </a:rPr>
              <a:t>Why BI</a:t>
            </a:r>
          </a:p>
          <a:p>
            <a:pPr marL="0" indent="0" algn="ctr">
              <a:buNone/>
            </a:pPr>
            <a:r>
              <a:rPr lang="en-US" sz="4400" dirty="0" smtClean="0">
                <a:latin typeface="Arial" panose="020B0604020202020204" pitchFamily="34" charset="0"/>
                <a:cs typeface="Arial" panose="020B0604020202020204" pitchFamily="34" charset="0"/>
              </a:rPr>
              <a:t>Analytics?</a:t>
            </a:r>
            <a:endParaRPr lang="en-US" sz="4400" dirty="0">
              <a:latin typeface="Arial" panose="020B0604020202020204" pitchFamily="34" charset="0"/>
              <a:cs typeface="Arial" panose="020B0604020202020204" pitchFamily="34" charset="0"/>
            </a:endParaRPr>
          </a:p>
        </p:txBody>
      </p:sp>
      <p:sp>
        <p:nvSpPr>
          <p:cNvPr id="11" name="&quot;No&quot; Symbol 10"/>
          <p:cNvSpPr/>
          <p:nvPr/>
        </p:nvSpPr>
        <p:spPr bwMode="auto">
          <a:xfrm>
            <a:off x="2447925" y="2133600"/>
            <a:ext cx="4171950" cy="3962400"/>
          </a:xfrm>
          <a:prstGeom prst="noSmoking">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Grande" pitchFamily="-112" charset="0"/>
              <a:ea typeface="Geneva" pitchFamily="-112" charset="0"/>
              <a:cs typeface="Geneva" pitchFamily="-112" charset="0"/>
            </a:endParaRPr>
          </a:p>
        </p:txBody>
      </p:sp>
    </p:spTree>
    <p:extLst>
      <p:ext uri="{BB962C8B-B14F-4D97-AF65-F5344CB8AC3E}">
        <p14:creationId xmlns:p14="http://schemas.microsoft.com/office/powerpoint/2010/main" val="200103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6" name="Picture 5"/>
          <p:cNvPicPr>
            <a:picLocks noChangeAspect="1"/>
          </p:cNvPicPr>
          <p:nvPr/>
        </p:nvPicPr>
        <p:blipFill>
          <a:blip r:embed="rId4"/>
          <a:stretch>
            <a:fillRect/>
          </a:stretch>
        </p:blipFill>
        <p:spPr>
          <a:xfrm>
            <a:off x="1624012" y="3631786"/>
            <a:ext cx="5819775" cy="1028700"/>
          </a:xfrm>
          <a:prstGeom prst="rect">
            <a:avLst/>
          </a:prstGeom>
        </p:spPr>
      </p:pic>
      <p:sp>
        <p:nvSpPr>
          <p:cNvPr id="10" name="Content Placeholder 2"/>
          <p:cNvSpPr>
            <a:spLocks noGrp="1"/>
          </p:cNvSpPr>
          <p:nvPr>
            <p:ph idx="1"/>
          </p:nvPr>
        </p:nvSpPr>
        <p:spPr>
          <a:xfrm>
            <a:off x="1066800" y="2438400"/>
            <a:ext cx="6934200" cy="990600"/>
          </a:xfrm>
        </p:spPr>
        <p:txBody>
          <a:bodyPr/>
          <a:lstStyle/>
          <a:p>
            <a:pPr marL="0" indent="0" algn="ctr">
              <a:buNone/>
            </a:pPr>
            <a:r>
              <a:rPr lang="en-US" dirty="0" smtClean="0">
                <a:latin typeface="Arial" panose="020B0604020202020204" pitchFamily="34" charset="0"/>
                <a:cs typeface="Arial" panose="020B0604020202020204" pitchFamily="34" charset="0"/>
              </a:rPr>
              <a:t>What is Institutional Research?</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910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a:solidFill>
                  <a:schemeClr val="bg1"/>
                </a:solidFill>
              </a:rPr>
              <a:t>IR to BI Analytics</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10" name="Content Placeholder 2"/>
          <p:cNvSpPr>
            <a:spLocks noGrp="1"/>
          </p:cNvSpPr>
          <p:nvPr>
            <p:ph idx="1"/>
          </p:nvPr>
        </p:nvSpPr>
        <p:spPr>
          <a:xfrm>
            <a:off x="1066800" y="2438400"/>
            <a:ext cx="6934200" cy="990600"/>
          </a:xfrm>
        </p:spPr>
        <p:txBody>
          <a:bodyPr/>
          <a:lstStyle/>
          <a:p>
            <a:pPr marL="0" indent="0" algn="ctr">
              <a:buNone/>
            </a:pPr>
            <a:r>
              <a:rPr lang="en-US" dirty="0" smtClean="0">
                <a:latin typeface="Arial" panose="020B0604020202020204" pitchFamily="34" charset="0"/>
                <a:cs typeface="Arial" panose="020B0604020202020204" pitchFamily="34" charset="0"/>
              </a:rPr>
              <a:t>What is BI Analytics?</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1624012" y="3605972"/>
            <a:ext cx="5819775" cy="962025"/>
          </a:xfrm>
          <a:prstGeom prst="rect">
            <a:avLst/>
          </a:prstGeom>
        </p:spPr>
      </p:pic>
    </p:spTree>
    <p:extLst>
      <p:ext uri="{BB962C8B-B14F-4D97-AF65-F5344CB8AC3E}">
        <p14:creationId xmlns:p14="http://schemas.microsoft.com/office/powerpoint/2010/main" val="53915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Geneva"/>
        <a:cs typeface="Geneva"/>
      </a:majorFont>
      <a:minorFont>
        <a:latin typeface="Lucida Grande"/>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Lucida Grande" pitchFamily="-112" charset="0"/>
            <a:ea typeface="Geneva" pitchFamily="-112" charset="0"/>
            <a:cs typeface="Genev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Lucida Grande" pitchFamily="-112" charset="0"/>
            <a:ea typeface="Geneva" pitchFamily="-112" charset="0"/>
            <a:cs typeface="Geneva"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Geneva"/>
        <a:cs typeface="Geneva"/>
      </a:majorFont>
      <a:minorFont>
        <a:latin typeface="Lucida Grande"/>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Lucida Grande" pitchFamily="-112" charset="0"/>
            <a:ea typeface="Geneva" pitchFamily="-112" charset="0"/>
            <a:cs typeface="Genev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Lucida Grande" pitchFamily="-112" charset="0"/>
            <a:ea typeface="Geneva" pitchFamily="-112" charset="0"/>
            <a:cs typeface="Geneva"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13642</TotalTime>
  <Words>1766</Words>
  <Application>Microsoft Office PowerPoint</Application>
  <PresentationFormat>On-screen Show (4:3)</PresentationFormat>
  <Paragraphs>277</Paragraphs>
  <Slides>53</Slides>
  <Notes>50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53</vt:i4>
      </vt:variant>
    </vt:vector>
  </HeadingPairs>
  <TitlesOfParts>
    <vt:vector size="60" baseType="lpstr">
      <vt:lpstr>ＭＳ Ｐゴシック</vt:lpstr>
      <vt:lpstr>Arial</vt:lpstr>
      <vt:lpstr>Calibri</vt:lpstr>
      <vt:lpstr>Geneva</vt:lpstr>
      <vt:lpstr>Lucida Grande</vt:lpstr>
      <vt:lpstr>1_Blank Presentation</vt:lpstr>
      <vt:lpstr>4_Blank Presentation</vt:lpstr>
      <vt:lpstr>IR to BI Analytics</vt:lpstr>
      <vt:lpstr>IR to BI Analytics</vt:lpstr>
      <vt:lpstr>IR to BI Analytics</vt:lpstr>
      <vt:lpstr>PowerPoint Presentation</vt:lpstr>
      <vt:lpstr>PowerPoint Presentation</vt:lpstr>
      <vt:lpstr>PowerPoint Presentation</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IR to BI Analytics</vt:lpstr>
      <vt:lpstr>Infographics</vt:lpstr>
      <vt:lpstr>Infographics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dc:creator>
  <cp:lastModifiedBy>Carter, Mr. Morgan M</cp:lastModifiedBy>
  <cp:revision>755</cp:revision>
  <cp:lastPrinted>2014-11-17T21:59:21Z</cp:lastPrinted>
  <dcterms:created xsi:type="dcterms:W3CDTF">2008-09-24T14:39:03Z</dcterms:created>
  <dcterms:modified xsi:type="dcterms:W3CDTF">2017-03-28T19:10:26Z</dcterms:modified>
</cp:coreProperties>
</file>