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02" r:id="rId6"/>
    <p:sldId id="280" r:id="rId7"/>
    <p:sldId id="281" r:id="rId8"/>
    <p:sldId id="299" r:id="rId9"/>
    <p:sldId id="30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5" r:id="rId21"/>
    <p:sldId id="293" r:id="rId22"/>
    <p:sldId id="298" r:id="rId23"/>
    <p:sldId id="292" r:id="rId24"/>
    <p:sldId id="300" r:id="rId25"/>
    <p:sldId id="294" r:id="rId26"/>
    <p:sldId id="296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6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3" d="100"/>
          <a:sy n="123" d="100"/>
        </p:scale>
        <p:origin x="-1284" y="-30"/>
      </p:cViewPr>
      <p:guideLst>
        <p:guide orient="horz" pos="576"/>
        <p:guide pos="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765013EE-E733-4F3A-AFD4-60D6FE7B02B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5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3D9DB4E-0EEF-4D76-BBE6-A305EE134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6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0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2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9136-7F1C-9F49-805A-64F47AA1618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8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am.Shi@untdallas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hyperlink" Target="mailto:Fangyu.Du@untdalla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zZmMDc4ZjYtNTI3Yy00ZDQ0LWFjMGEtMzExMjk2NWQzODdiIiwidCI6IjcwZGUxOTkyLTA3YzYtNDgwZi1hMzE4LWExYWZjYmEwMzk4MyIsImMiOjN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RO_MASTER_V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26" y="4437674"/>
            <a:ext cx="849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A Predictive Model for Student Retention Using Logistic </a:t>
            </a:r>
            <a:r>
              <a:rPr lang="en-US" sz="2000" dirty="0" smtClean="0">
                <a:solidFill>
                  <a:schemeClr val="bg1"/>
                </a:solidFill>
              </a:rPr>
              <a:t>Regression</a:t>
            </a:r>
          </a:p>
          <a:p>
            <a:pPr algn="ctr">
              <a:lnSpc>
                <a:spcPct val="20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Fangyu</a:t>
            </a:r>
            <a:r>
              <a:rPr lang="en-US" sz="2000" dirty="0" smtClean="0">
                <a:solidFill>
                  <a:schemeClr val="bg1"/>
                </a:solidFill>
              </a:rPr>
              <a:t> Du, Sam Shi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TAIR 2017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Preparation, Data Type </a:t>
            </a:r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23220"/>
            <a:ext cx="849974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u="sng" dirty="0" smtClean="0">
                <a:solidFill>
                  <a:schemeClr val="tx2"/>
                </a:solidFill>
              </a:rPr>
              <a:t>Measurement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         </a:t>
            </a:r>
            <a:r>
              <a:rPr lang="en-US" sz="2400" dirty="0" smtClean="0"/>
              <a:t>Continuous</a:t>
            </a:r>
            <a:r>
              <a:rPr lang="en-US" sz="2400" dirty="0"/>
              <a:t>: height, weight, length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Flag: </a:t>
            </a:r>
            <a:r>
              <a:rPr lang="en-US" sz="2400" dirty="0" smtClean="0"/>
              <a:t>Yes-NO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Nominal: Hair color, city you live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Ordinal: How you feel, how satisfied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Categorical: Number to present discrete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589499"/>
            <a:ext cx="849974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u="sng" dirty="0">
                <a:solidFill>
                  <a:schemeClr val="tx2"/>
                </a:solidFill>
              </a:rPr>
              <a:t>Role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Target</a:t>
            </a:r>
            <a:r>
              <a:rPr lang="en-US" sz="2400" dirty="0"/>
              <a:t>: 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 Input: </a:t>
            </a:r>
            <a:r>
              <a:rPr lang="en-US" sz="2400" dirty="0" err="1"/>
              <a:t>Xs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1" y="1382785"/>
            <a:ext cx="582350" cy="45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11" y="1903584"/>
            <a:ext cx="582350" cy="517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11" y="2439720"/>
            <a:ext cx="582350" cy="517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31" y="2957363"/>
            <a:ext cx="495641" cy="495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46021"/>
            <a:ext cx="495641" cy="446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20" y="5111479"/>
            <a:ext cx="495641" cy="440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719" y="5649685"/>
            <a:ext cx="495641" cy="3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Preparation, Auto Data Prep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36927"/>
            <a:ext cx="8499747" cy="432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dirty="0"/>
              <a:t>Target: Y</a:t>
            </a:r>
          </a:p>
          <a:p>
            <a:pPr>
              <a:lnSpc>
                <a:spcPct val="300000"/>
              </a:lnSpc>
            </a:pPr>
            <a:r>
              <a:rPr lang="en-US" sz="2400" dirty="0"/>
              <a:t>Predictors: </a:t>
            </a:r>
            <a:r>
              <a:rPr lang="en-US" sz="2400" dirty="0" err="1"/>
              <a:t>Xs</a:t>
            </a:r>
            <a:endParaRPr lang="en-US" sz="2400" dirty="0"/>
          </a:p>
          <a:p>
            <a:pPr>
              <a:lnSpc>
                <a:spcPct val="300000"/>
              </a:lnSpc>
            </a:pPr>
            <a:r>
              <a:rPr lang="en-US" sz="2400" dirty="0"/>
              <a:t>Recommended for use: In Equation</a:t>
            </a:r>
          </a:p>
          <a:p>
            <a:pPr>
              <a:lnSpc>
                <a:spcPct val="300000"/>
              </a:lnSpc>
            </a:pPr>
            <a:r>
              <a:rPr lang="en-US" sz="2400" dirty="0"/>
              <a:t>Predictor not used: Discard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33" y="1285727"/>
            <a:ext cx="3719983" cy="41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Preparation, Auto Data Prep </a:t>
            </a:r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26" y="1617735"/>
            <a:ext cx="8499747" cy="36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000" dirty="0"/>
              <a:t>Predictive Power of Predictors / </a:t>
            </a:r>
            <a:r>
              <a:rPr lang="en-US" sz="2000" dirty="0" err="1"/>
              <a:t>Xs</a:t>
            </a:r>
            <a:endParaRPr lang="en-US" sz="2000" dirty="0"/>
          </a:p>
          <a:p>
            <a:pPr>
              <a:lnSpc>
                <a:spcPct val="300000"/>
              </a:lnSpc>
            </a:pPr>
            <a:r>
              <a:rPr lang="en-US" sz="2000" dirty="0"/>
              <a:t>Missing value: Keep or Drop - 50%</a:t>
            </a:r>
          </a:p>
          <a:p>
            <a:pPr>
              <a:lnSpc>
                <a:spcPct val="300000"/>
              </a:lnSpc>
            </a:pPr>
            <a:r>
              <a:rPr lang="en-US" sz="2000" dirty="0"/>
              <a:t>Standardize Continuous: Easy to compare</a:t>
            </a:r>
          </a:p>
          <a:p>
            <a:pPr>
              <a:lnSpc>
                <a:spcPct val="300000"/>
              </a:lnSpc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88" y="961680"/>
            <a:ext cx="4077285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Modeling, Algorithms Selecting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26" y="2290996"/>
            <a:ext cx="8499747" cy="227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/>
              <a:t>Logistic Regression</a:t>
            </a:r>
          </a:p>
          <a:p>
            <a:pPr>
              <a:lnSpc>
                <a:spcPct val="250000"/>
              </a:lnSpc>
            </a:pPr>
            <a:r>
              <a:rPr lang="en-US" sz="2000" dirty="0"/>
              <a:t>CHAID</a:t>
            </a:r>
          </a:p>
          <a:p>
            <a:pPr>
              <a:lnSpc>
                <a:spcPct val="250000"/>
              </a:lnSpc>
            </a:pPr>
            <a:r>
              <a:rPr lang="en-US" sz="2000" dirty="0"/>
              <a:t>Neural 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31" y="1426861"/>
            <a:ext cx="6346990" cy="39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Modeling, Logistic regression	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23220"/>
            <a:ext cx="849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Logistic regression is the appropriate statistical technique when the dependent variable is a categorical variable and the independent variables are metric or nonmetric variables.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                                   ---Multivariate Data Analysis (Seventh Edition)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83" y="4157682"/>
            <a:ext cx="849974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Y is pass/fail, win/lose, alive/dead, healthy/sick, retain/drop and you want to know the possibility based on the predictors.</a:t>
            </a:r>
          </a:p>
        </p:txBody>
      </p:sp>
    </p:spTree>
    <p:extLst>
      <p:ext uri="{BB962C8B-B14F-4D97-AF65-F5344CB8AC3E}">
        <p14:creationId xmlns:p14="http://schemas.microsoft.com/office/powerpoint/2010/main" val="25284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Modeling, Logistic regression (Continue)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1" y="1716845"/>
            <a:ext cx="3662005" cy="3424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896" y="1533040"/>
            <a:ext cx="4947267" cy="37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Modeling, Logistic regression (Continue2)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79974"/>
            <a:ext cx="849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Predictor Importance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1956310"/>
            <a:ext cx="8629515" cy="35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the Result, Possible Leaving Students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65049"/>
            <a:ext cx="849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 new data and get result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04" y="1665159"/>
            <a:ext cx="4727864" cy="1102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45" y="2795126"/>
            <a:ext cx="4725059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the Result, Possible </a:t>
            </a:r>
            <a:r>
              <a:rPr lang="en-US" sz="2800" dirty="0">
                <a:solidFill>
                  <a:schemeClr val="bg1"/>
                </a:solidFill>
              </a:rPr>
              <a:t>Leaving Students </a:t>
            </a:r>
            <a:r>
              <a:rPr lang="en-US" sz="2800" dirty="0" smtClean="0">
                <a:solidFill>
                  <a:schemeClr val="bg1"/>
                </a:solidFill>
              </a:rPr>
              <a:t>(Continue)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2" y="1123275"/>
            <a:ext cx="849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Sort the predictive index $LP-0 (possibility of drop)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5" y="2213835"/>
            <a:ext cx="2821327" cy="1755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264" y="2213835"/>
            <a:ext cx="2416252" cy="32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the Result, What matters the most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7" y="1841640"/>
            <a:ext cx="7893103" cy="34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Strategic Analysis and Reporting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26" y="2076611"/>
            <a:ext cx="8499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UNT Dallas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Strategic Analysis and Reporting. New Trend.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9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the </a:t>
            </a:r>
            <a:r>
              <a:rPr lang="en-US" sz="2800" dirty="0" smtClean="0">
                <a:solidFill>
                  <a:schemeClr val="bg1"/>
                </a:solidFill>
              </a:rPr>
              <a:t>Result, Decision Tree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23220"/>
            <a:ext cx="849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CHAID </a:t>
            </a:r>
            <a:r>
              <a:rPr lang="en-US" sz="2000" dirty="0" smtClean="0"/>
              <a:t>(Chi-square </a:t>
            </a:r>
            <a:r>
              <a:rPr lang="en-US" sz="2000" dirty="0"/>
              <a:t>automatic interaction </a:t>
            </a:r>
            <a:r>
              <a:rPr lang="en-US" sz="2000" dirty="0" smtClean="0"/>
              <a:t>detection)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858" y="1431051"/>
            <a:ext cx="6097205" cy="47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the </a:t>
            </a:r>
            <a:r>
              <a:rPr lang="en-US" sz="2800" dirty="0" smtClean="0">
                <a:solidFill>
                  <a:schemeClr val="bg1"/>
                </a:solidFill>
              </a:rPr>
              <a:t>Result, Decision Tree 2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23220"/>
            <a:ext cx="849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CHAID </a:t>
            </a:r>
            <a:r>
              <a:rPr lang="en-US" sz="2000" dirty="0" smtClean="0"/>
              <a:t>(Chi-square </a:t>
            </a:r>
            <a:r>
              <a:rPr lang="en-US" sz="2000" dirty="0"/>
              <a:t>automatic interaction </a:t>
            </a:r>
            <a:r>
              <a:rPr lang="en-US" sz="2000" dirty="0" smtClean="0"/>
              <a:t>detection)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0269"/>
            <a:ext cx="8359831" cy="36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3" y="1572238"/>
            <a:ext cx="7876265" cy="37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Thank you! Questions?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26" y="4309491"/>
            <a:ext cx="8499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Contact us anytime if you need help!</a:t>
            </a:r>
          </a:p>
          <a:p>
            <a:endParaRPr lang="en-US" sz="2000" dirty="0"/>
          </a:p>
          <a:p>
            <a:r>
              <a:rPr lang="en-US" sz="2000" dirty="0"/>
              <a:t> Sam Shi (Director)  </a:t>
            </a:r>
            <a:r>
              <a:rPr lang="en-US" sz="2000" dirty="0">
                <a:hlinkClick r:id="rId3"/>
              </a:rPr>
              <a:t>Sam.Shi@untdallas.edu</a:t>
            </a:r>
            <a:r>
              <a:rPr lang="en-US" sz="2000" dirty="0"/>
              <a:t>      </a:t>
            </a:r>
            <a:r>
              <a:rPr lang="en-US" sz="2000" dirty="0" smtClean="0"/>
              <a:t>972-338-1785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Fangyu</a:t>
            </a:r>
            <a:r>
              <a:rPr lang="en-US" sz="2000" dirty="0"/>
              <a:t> Du               </a:t>
            </a:r>
            <a:r>
              <a:rPr lang="en-US" sz="2000" dirty="0">
                <a:hlinkClick r:id="rId4"/>
              </a:rPr>
              <a:t>Fangyu.Du@untdallas.edu</a:t>
            </a:r>
            <a:r>
              <a:rPr lang="en-US" sz="2000" dirty="0"/>
              <a:t>  </a:t>
            </a:r>
            <a:r>
              <a:rPr lang="en-US" sz="2000" dirty="0" smtClean="0"/>
              <a:t>972-338-1343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08" y="760649"/>
            <a:ext cx="5040183" cy="33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 a </a:t>
            </a:r>
            <a:r>
              <a:rPr lang="en-US" sz="2800" dirty="0" smtClean="0">
                <a:solidFill>
                  <a:schemeClr val="bg1"/>
                </a:solidFill>
              </a:rPr>
              <a:t>Glance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1" y="1665756"/>
            <a:ext cx="8404218" cy="39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 a </a:t>
            </a:r>
            <a:r>
              <a:rPr lang="en-US" sz="2800" dirty="0" smtClean="0">
                <a:solidFill>
                  <a:schemeClr val="bg1"/>
                </a:solidFill>
              </a:rPr>
              <a:t>Glance 2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1" y="1332467"/>
            <a:ext cx="8726336" cy="157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1" y="3429000"/>
            <a:ext cx="2873390" cy="2013636"/>
          </a:xfrm>
          <a:prstGeom prst="rect">
            <a:avLst/>
          </a:prstGeom>
        </p:spPr>
      </p:pic>
      <p:pic>
        <p:nvPicPr>
          <p:cNvPr id="1028" name="Picture 4" descr="Machine generated alternative text:&#10;Area Under the &#10;Curve &#10;Test Result Variable(s) &#10;Area &#10;ROC Curve &#10;1 - Specificity &#10;Diagonal segments are produced by ties &#10;s C H TO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36" y="3058169"/>
            <a:ext cx="3743591" cy="30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Structure of the Presentation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26" y="2076611"/>
            <a:ext cx="8499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Background Information of the dataset</a:t>
            </a:r>
            <a:endParaRPr lang="en-US" sz="20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Data Preparation</a:t>
            </a:r>
            <a:endParaRPr lang="en-US" sz="20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Modeling</a:t>
            </a:r>
            <a:endParaRPr lang="en-US" sz="20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Use the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67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Background Information of Dataset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26" y="2767280"/>
            <a:ext cx="8499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Goal : Predicting whether or not the students will retain after one year and patterns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60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Background Information of </a:t>
            </a:r>
            <a:r>
              <a:rPr lang="en-US" sz="2800" dirty="0" smtClean="0">
                <a:solidFill>
                  <a:schemeClr val="bg1"/>
                </a:solidFill>
              </a:rPr>
              <a:t>Dataset 2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26" y="2318519"/>
            <a:ext cx="8499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Students who are in: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Enrolled </a:t>
            </a:r>
            <a:r>
              <a:rPr lang="en-US" sz="2000" dirty="0"/>
              <a:t>in Fall 2014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Only Undergraduate students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Get rid of students </a:t>
            </a:r>
            <a:r>
              <a:rPr lang="en-US" sz="2000" dirty="0" smtClean="0"/>
              <a:t>who graduated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4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Background Information of Dataset 3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6" name="Content Placeholder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82" y="1253331"/>
            <a:ext cx="77315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Preparation, Data Type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9" y="1701185"/>
            <a:ext cx="8391943" cy="32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36BF0340A3346BA96118DE109E058" ma:contentTypeVersion="0" ma:contentTypeDescription="Create a new document." ma:contentTypeScope="" ma:versionID="3964420b5605d4e088e3f9187b18dd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f656a4c7c08444249870a76ab496a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E072FC-5CB6-46F8-90A6-7677488D18F1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2000985-AFA7-4593-AACF-65EBC25C7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F9586C-722A-4734-BA4F-CC70EBAB2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9566</TotalTime>
  <Words>390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UNT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wolverton</dc:creator>
  <cp:lastModifiedBy>Michael J. Albert</cp:lastModifiedBy>
  <cp:revision>177</cp:revision>
  <cp:lastPrinted>2017-02-22T21:56:55Z</cp:lastPrinted>
  <dcterms:created xsi:type="dcterms:W3CDTF">2015-05-26T14:41:12Z</dcterms:created>
  <dcterms:modified xsi:type="dcterms:W3CDTF">2017-03-09T14:51:01Z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0x0101002C836BF0340A3346BA96118DE109E058</vt:lpwstr>
  </property>
</Properties>
</file>