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5"/>
  </p:sldMasterIdLst>
  <p:notesMasterIdLst>
    <p:notesMasterId r:id="rId27"/>
  </p:notesMasterIdLst>
  <p:sldIdLst>
    <p:sldId id="256" r:id="rId6"/>
    <p:sldId id="299" r:id="rId7"/>
    <p:sldId id="309" r:id="rId8"/>
    <p:sldId id="300" r:id="rId9"/>
    <p:sldId id="301" r:id="rId10"/>
    <p:sldId id="311" r:id="rId11"/>
    <p:sldId id="312" r:id="rId12"/>
    <p:sldId id="302" r:id="rId13"/>
    <p:sldId id="303" r:id="rId14"/>
    <p:sldId id="304" r:id="rId15"/>
    <p:sldId id="305" r:id="rId16"/>
    <p:sldId id="306" r:id="rId17"/>
    <p:sldId id="307" r:id="rId18"/>
    <p:sldId id="308" r:id="rId19"/>
    <p:sldId id="317" r:id="rId20"/>
    <p:sldId id="318" r:id="rId21"/>
    <p:sldId id="319" r:id="rId22"/>
    <p:sldId id="314" r:id="rId23"/>
    <p:sldId id="320" r:id="rId24"/>
    <p:sldId id="310" r:id="rId25"/>
    <p:sldId id="29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73509" autoAdjust="0"/>
  </p:normalViewPr>
  <p:slideViewPr>
    <p:cSldViewPr snapToGrid="0">
      <p:cViewPr>
        <p:scale>
          <a:sx n="59" d="100"/>
          <a:sy n="59" d="100"/>
        </p:scale>
        <p:origin x="-157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05E25B-8C0C-4D94-86B7-5F73AE177D31}" type="datetimeFigureOut">
              <a:rPr lang="en-US"/>
              <a:t>2/24/2017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225BC-025D-412E-AEBF-42881A621540}" type="slidenum">
              <a:rPr lang="en-US"/>
              <a:t>‹#›</a:t>
            </a:fld>
            <a:endParaRPr lang="en-US"/>
          </a:p>
        </p:txBody>
      </p:sp>
    </p:spTree>
    <p:extLst>
      <p:ext uri="{BB962C8B-B14F-4D97-AF65-F5344CB8AC3E}">
        <p14:creationId xmlns:p14="http://schemas.microsoft.com/office/powerpoint/2010/main" val="2997213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a:t>1</a:t>
            </a:fld>
            <a:endParaRPr lang="en-US"/>
          </a:p>
        </p:txBody>
      </p:sp>
    </p:spTree>
    <p:extLst>
      <p:ext uri="{BB962C8B-B14F-4D97-AF65-F5344CB8AC3E}">
        <p14:creationId xmlns:p14="http://schemas.microsoft.com/office/powerpoint/2010/main" val="2852243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smtClean="0"/>
              <a:t>2</a:t>
            </a:fld>
            <a:endParaRPr lang="en-US"/>
          </a:p>
        </p:txBody>
      </p:sp>
    </p:spTree>
    <p:extLst>
      <p:ext uri="{BB962C8B-B14F-4D97-AF65-F5344CB8AC3E}">
        <p14:creationId xmlns:p14="http://schemas.microsoft.com/office/powerpoint/2010/main" val="91424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smtClean="0"/>
              <a:t>4</a:t>
            </a:fld>
            <a:endParaRPr lang="en-US"/>
          </a:p>
        </p:txBody>
      </p:sp>
    </p:spTree>
    <p:extLst>
      <p:ext uri="{BB962C8B-B14F-4D97-AF65-F5344CB8AC3E}">
        <p14:creationId xmlns:p14="http://schemas.microsoft.com/office/powerpoint/2010/main" val="2294224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define the knowledge and skills, we first needed to define the duties and functions (lengthy review of scholarship</a:t>
            </a:r>
            <a:r>
              <a:rPr lang="en-US" baseline="0" dirty="0"/>
              <a:t> related to IR)</a:t>
            </a:r>
          </a:p>
          <a:p>
            <a:endParaRPr lang="en-US" baseline="0" dirty="0"/>
          </a:p>
          <a:p>
            <a:r>
              <a:rPr lang="en-US" baseline="0" dirty="0"/>
              <a:t>Knowledge and skill development is occurring now, and will allow AIR to purposefully identify and develop new professional development and resources to enhance those already available</a:t>
            </a:r>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smtClean="0"/>
              <a:t>5</a:t>
            </a:fld>
            <a:endParaRPr lang="en-US"/>
          </a:p>
        </p:txBody>
      </p:sp>
    </p:spTree>
    <p:extLst>
      <p:ext uri="{BB962C8B-B14F-4D97-AF65-F5344CB8AC3E}">
        <p14:creationId xmlns:p14="http://schemas.microsoft.com/office/powerpoint/2010/main" val="3897630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smtClean="0"/>
              <a:t>10</a:t>
            </a:fld>
            <a:endParaRPr lang="en-US"/>
          </a:p>
        </p:txBody>
      </p:sp>
    </p:spTree>
    <p:extLst>
      <p:ext uri="{BB962C8B-B14F-4D97-AF65-F5344CB8AC3E}">
        <p14:creationId xmlns:p14="http://schemas.microsoft.com/office/powerpoint/2010/main" val="1077284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smtClean="0"/>
              <a:t>19</a:t>
            </a:fld>
            <a:endParaRPr lang="en-US"/>
          </a:p>
        </p:txBody>
      </p:sp>
    </p:spTree>
    <p:extLst>
      <p:ext uri="{BB962C8B-B14F-4D97-AF65-F5344CB8AC3E}">
        <p14:creationId xmlns:p14="http://schemas.microsoft.com/office/powerpoint/2010/main" val="1803520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companion Knowledge and Skills piece</a:t>
            </a:r>
          </a:p>
          <a:p>
            <a:endParaRPr lang="en-US" dirty="0"/>
          </a:p>
          <a:p>
            <a:r>
              <a:rPr lang="en-US" dirty="0"/>
              <a:t>Guiding</a:t>
            </a:r>
            <a:r>
              <a:rPr lang="en-US" baseline="0" dirty="0"/>
              <a:t> questions:</a:t>
            </a:r>
          </a:p>
          <a:p>
            <a:pPr marL="228600" indent="-228600">
              <a:buAutoNum type="arabicPeriod"/>
            </a:pPr>
            <a:r>
              <a:rPr lang="en-US" baseline="0" dirty="0"/>
              <a:t>Initial reaction to the D&amp;F of IR?</a:t>
            </a:r>
          </a:p>
          <a:p>
            <a:pPr marL="228600" indent="-228600">
              <a:buAutoNum type="arabicPeriod"/>
            </a:pPr>
            <a:r>
              <a:rPr lang="en-US" baseline="0" dirty="0"/>
              <a:t>How might they be useful in your setting?</a:t>
            </a:r>
          </a:p>
          <a:p>
            <a:pPr marL="228600" indent="-228600">
              <a:buAutoNum type="arabicPeriod"/>
            </a:pPr>
            <a:r>
              <a:rPr lang="en-US" baseline="0" dirty="0"/>
              <a:t>What other companion resources might AIR produce with its members related to the Duties &amp; Functions that would be useful to you in your work?</a:t>
            </a:r>
            <a:endParaRPr lang="en-US" dirty="0"/>
          </a:p>
        </p:txBody>
      </p:sp>
      <p:sp>
        <p:nvSpPr>
          <p:cNvPr id="4" name="Slide Number Placeholder 3"/>
          <p:cNvSpPr>
            <a:spLocks noGrp="1"/>
          </p:cNvSpPr>
          <p:nvPr>
            <p:ph type="sldNum" sz="quarter" idx="10"/>
          </p:nvPr>
        </p:nvSpPr>
        <p:spPr/>
        <p:txBody>
          <a:bodyPr/>
          <a:lstStyle/>
          <a:p>
            <a:fld id="{F89225BC-025D-412E-AEBF-42881A621540}" type="slidenum">
              <a:rPr lang="en-US" smtClean="0"/>
              <a:t>20</a:t>
            </a:fld>
            <a:endParaRPr lang="en-US"/>
          </a:p>
        </p:txBody>
      </p:sp>
    </p:spTree>
    <p:extLst>
      <p:ext uri="{BB962C8B-B14F-4D97-AF65-F5344CB8AC3E}">
        <p14:creationId xmlns:p14="http://schemas.microsoft.com/office/powerpoint/2010/main" val="2161171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49603-F710-4B23-907A-C9F8061D4362}" type="slidenum">
              <a:rPr lang="en-US" smtClean="0"/>
              <a:t>21</a:t>
            </a:fld>
            <a:endParaRPr lang="en-US"/>
          </a:p>
        </p:txBody>
      </p:sp>
    </p:spTree>
    <p:extLst>
      <p:ext uri="{BB962C8B-B14F-4D97-AF65-F5344CB8AC3E}">
        <p14:creationId xmlns:p14="http://schemas.microsoft.com/office/powerpoint/2010/main" val="2884525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100000">
              <a:srgbClr val="062E59"/>
            </a:gs>
            <a:gs pos="0">
              <a:srgbClr val="314F83"/>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rgbClr val="E9E9E9"/>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37D3102-AD23-4BFF-87AE-61567A0BE8E3}" type="datetime1">
              <a:rPr lang="en-US" smtClean="0"/>
              <a:t>2/24/2017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B19053D-4B37-4D7B-8ABF-990319F02EE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3FABC42-E576-4B96-A2BC-C9DCC9DAE463}"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B9B64A-A574-4632-8FB6-30501D3E1ACB}"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B55F5725-E820-4B2A-A81C-15E6A453397F}"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gradFill>
          <a:gsLst>
            <a:gs pos="100000">
              <a:srgbClr val="062E59"/>
            </a:gs>
            <a:gs pos="0">
              <a:srgbClr val="314F8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76200"/>
            <a:ext cx="8080248" cy="6705600"/>
          </a:xfrm>
          <a:ln>
            <a:noFill/>
          </a:ln>
        </p:spPr>
        <p:txBody>
          <a:bodyPr vert="horz" tIns="0" bIns="0" anchor="ctr">
            <a:noAutofit/>
            <a:scene3d>
              <a:camera prst="orthographicFront"/>
              <a:lightRig rig="freezing" dir="t">
                <a:rot lat="0" lon="0" rev="5640000"/>
              </a:lightRig>
            </a:scene3d>
            <a:sp3d prstMaterial="flat">
              <a:bevelT w="38100" h="38100"/>
            </a:sp3d>
          </a:bodyPr>
          <a:lstStyle>
            <a:lvl1pPr algn="ctr" rtl="0">
              <a:spcBef>
                <a:spcPct val="0"/>
              </a:spcBef>
              <a:buNone/>
              <a:defRPr lang="en-US" sz="5600" b="1" cap="none" baseline="0" dirty="0">
                <a:ln w="635">
                  <a:noFill/>
                </a:ln>
                <a:solidFill>
                  <a:srgbClr val="E9E9E9"/>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fld id="{B68DB90A-5AB2-4BF4-8147-F4CADCC03FE3}"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C7ECF7D-CB0D-4FDB-902B-9E5CD56B2F3F}" type="datetime1">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1155614-9033-4786-9235-17DD4EEE6651}" type="datetime1">
              <a:rPr lang="en-US" smtClean="0"/>
              <a:t>2/24/2017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19053D-4B37-4D7B-8ABF-990319F02E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3DFD299-E27D-455F-9667-E019E6CEA2DD}" type="datetime1">
              <a:rPr lang="en-US" smtClean="0"/>
              <a:t>2/24/2017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19053D-4B37-4D7B-8ABF-990319F02E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AA9CB-1752-48C5-8105-E376DCE212C0}" type="datetime1">
              <a:rPr lang="en-US" smtClean="0"/>
              <a:t>2/24/2017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19053D-4B37-4D7B-8ABF-990319F02E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01F1C62-8F5A-4581-84EA-8C88B3391AE6}" type="datetime1">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5A98DDE-8CD0-4E97-98D0-8F413940748F}" type="datetime1">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B19053D-4B37-4D7B-8ABF-990319F02EEF}"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3" y="-16650"/>
            <a:ext cx="9167633" cy="1682693"/>
          </a:xfrm>
          <a:custGeom>
            <a:avLst>
              <a:gd name="A1" fmla="val 0"/>
              <a:gd name="A2" fmla="val 0"/>
              <a:gd name="A3" fmla="val 0"/>
              <a:gd name="A4" fmla="val 0"/>
              <a:gd name="A5" fmla="val 0"/>
              <a:gd name="A6" fmla="val 0"/>
              <a:gd name="A7" fmla="val 0"/>
              <a:gd name="A8" fmla="val 0"/>
            </a:avLst>
            <a:gdLst>
              <a:gd name="connsiteX0" fmla="*/ 10 w 10000"/>
              <a:gd name="connsiteY0" fmla="*/ 30 h 10672"/>
              <a:gd name="connsiteX1" fmla="*/ 4404 w 10000"/>
              <a:gd name="connsiteY1" fmla="*/ 0 h 10672"/>
              <a:gd name="connsiteX2" fmla="*/ 7578 w 10000"/>
              <a:gd name="connsiteY2" fmla="*/ 5595 h 10672"/>
              <a:gd name="connsiteX3" fmla="*/ 9990 w 10000"/>
              <a:gd name="connsiteY3" fmla="*/ 838 h 10672"/>
              <a:gd name="connsiteX4" fmla="*/ 10000 w 10000"/>
              <a:gd name="connsiteY4" fmla="*/ 3247 h 10672"/>
              <a:gd name="connsiteX5" fmla="*/ 7453 w 10000"/>
              <a:gd name="connsiteY5" fmla="*/ 6692 h 10672"/>
              <a:gd name="connsiteX6" fmla="*/ 2596 w 10000"/>
              <a:gd name="connsiteY6" fmla="*/ 10669 h 10672"/>
              <a:gd name="connsiteX7" fmla="*/ 0 w 10000"/>
              <a:gd name="connsiteY7" fmla="*/ 10000 h 10672"/>
              <a:gd name="connsiteX8" fmla="*/ 10 w 10000"/>
              <a:gd name="connsiteY8" fmla="*/ 30 h 10672"/>
              <a:gd name="connsiteX0" fmla="*/ 10 w 10000"/>
              <a:gd name="connsiteY0" fmla="*/ 315 h 10957"/>
              <a:gd name="connsiteX1" fmla="*/ 4404 w 10000"/>
              <a:gd name="connsiteY1" fmla="*/ 285 h 10957"/>
              <a:gd name="connsiteX2" fmla="*/ 7774 w 10000"/>
              <a:gd name="connsiteY2" fmla="*/ 0 h 10957"/>
              <a:gd name="connsiteX3" fmla="*/ 9990 w 10000"/>
              <a:gd name="connsiteY3" fmla="*/ 1123 h 10957"/>
              <a:gd name="connsiteX4" fmla="*/ 10000 w 10000"/>
              <a:gd name="connsiteY4" fmla="*/ 3532 h 10957"/>
              <a:gd name="connsiteX5" fmla="*/ 7453 w 10000"/>
              <a:gd name="connsiteY5" fmla="*/ 6977 h 10957"/>
              <a:gd name="connsiteX6" fmla="*/ 2596 w 10000"/>
              <a:gd name="connsiteY6" fmla="*/ 10954 h 10957"/>
              <a:gd name="connsiteX7" fmla="*/ 0 w 10000"/>
              <a:gd name="connsiteY7" fmla="*/ 10285 h 10957"/>
              <a:gd name="connsiteX8" fmla="*/ 10 w 10000"/>
              <a:gd name="connsiteY8" fmla="*/ 315 h 10957"/>
              <a:gd name="connsiteX0" fmla="*/ 10 w 10000"/>
              <a:gd name="connsiteY0" fmla="*/ 1375 h 12017"/>
              <a:gd name="connsiteX1" fmla="*/ 4404 w 10000"/>
              <a:gd name="connsiteY1" fmla="*/ 1345 h 12017"/>
              <a:gd name="connsiteX2" fmla="*/ 7774 w 10000"/>
              <a:gd name="connsiteY2" fmla="*/ 1060 h 12017"/>
              <a:gd name="connsiteX3" fmla="*/ 9990 w 10000"/>
              <a:gd name="connsiteY3" fmla="*/ 2183 h 12017"/>
              <a:gd name="connsiteX4" fmla="*/ 10000 w 10000"/>
              <a:gd name="connsiteY4" fmla="*/ 4592 h 12017"/>
              <a:gd name="connsiteX5" fmla="*/ 7453 w 10000"/>
              <a:gd name="connsiteY5" fmla="*/ 8037 h 12017"/>
              <a:gd name="connsiteX6" fmla="*/ 2596 w 10000"/>
              <a:gd name="connsiteY6" fmla="*/ 12014 h 12017"/>
              <a:gd name="connsiteX7" fmla="*/ 0 w 10000"/>
              <a:gd name="connsiteY7" fmla="*/ 11345 h 12017"/>
              <a:gd name="connsiteX8" fmla="*/ 10 w 10000"/>
              <a:gd name="connsiteY8" fmla="*/ 1375 h 12017"/>
              <a:gd name="connsiteX0" fmla="*/ 10 w 10000"/>
              <a:gd name="connsiteY0" fmla="*/ 1375 h 12017"/>
              <a:gd name="connsiteX1" fmla="*/ 4404 w 10000"/>
              <a:gd name="connsiteY1" fmla="*/ 1345 h 12017"/>
              <a:gd name="connsiteX2" fmla="*/ 7774 w 10000"/>
              <a:gd name="connsiteY2" fmla="*/ 1060 h 12017"/>
              <a:gd name="connsiteX3" fmla="*/ 9990 w 10000"/>
              <a:gd name="connsiteY3" fmla="*/ 2183 h 12017"/>
              <a:gd name="connsiteX4" fmla="*/ 10000 w 10000"/>
              <a:gd name="connsiteY4" fmla="*/ 4592 h 12017"/>
              <a:gd name="connsiteX5" fmla="*/ 7453 w 10000"/>
              <a:gd name="connsiteY5" fmla="*/ 8037 h 12017"/>
              <a:gd name="connsiteX6" fmla="*/ 2596 w 10000"/>
              <a:gd name="connsiteY6" fmla="*/ 12014 h 12017"/>
              <a:gd name="connsiteX7" fmla="*/ 0 w 10000"/>
              <a:gd name="connsiteY7" fmla="*/ 11345 h 12017"/>
              <a:gd name="connsiteX8" fmla="*/ 10 w 10000"/>
              <a:gd name="connsiteY8" fmla="*/ 1375 h 12017"/>
              <a:gd name="connsiteX0" fmla="*/ 10 w 10028"/>
              <a:gd name="connsiteY0" fmla="*/ 1375 h 12017"/>
              <a:gd name="connsiteX1" fmla="*/ 4404 w 10028"/>
              <a:gd name="connsiteY1" fmla="*/ 1345 h 12017"/>
              <a:gd name="connsiteX2" fmla="*/ 7774 w 10028"/>
              <a:gd name="connsiteY2" fmla="*/ 1060 h 12017"/>
              <a:gd name="connsiteX3" fmla="*/ 9990 w 10028"/>
              <a:gd name="connsiteY3" fmla="*/ 2183 h 12017"/>
              <a:gd name="connsiteX4" fmla="*/ 10000 w 10028"/>
              <a:gd name="connsiteY4" fmla="*/ 4592 h 12017"/>
              <a:gd name="connsiteX5" fmla="*/ 7453 w 10028"/>
              <a:gd name="connsiteY5" fmla="*/ 8037 h 12017"/>
              <a:gd name="connsiteX6" fmla="*/ 2596 w 10028"/>
              <a:gd name="connsiteY6" fmla="*/ 12014 h 12017"/>
              <a:gd name="connsiteX7" fmla="*/ 0 w 10028"/>
              <a:gd name="connsiteY7" fmla="*/ 11345 h 12017"/>
              <a:gd name="connsiteX8" fmla="*/ 10 w 10028"/>
              <a:gd name="connsiteY8" fmla="*/ 1375 h 12017"/>
              <a:gd name="connsiteX0" fmla="*/ 10 w 10028"/>
              <a:gd name="connsiteY0" fmla="*/ 1375 h 12017"/>
              <a:gd name="connsiteX1" fmla="*/ 4404 w 10028"/>
              <a:gd name="connsiteY1" fmla="*/ 1345 h 12017"/>
              <a:gd name="connsiteX2" fmla="*/ 7774 w 10028"/>
              <a:gd name="connsiteY2" fmla="*/ 1060 h 12017"/>
              <a:gd name="connsiteX3" fmla="*/ 9990 w 10028"/>
              <a:gd name="connsiteY3" fmla="*/ 2183 h 12017"/>
              <a:gd name="connsiteX4" fmla="*/ 10000 w 10028"/>
              <a:gd name="connsiteY4" fmla="*/ 4592 h 12017"/>
              <a:gd name="connsiteX5" fmla="*/ 8362 w 10028"/>
              <a:gd name="connsiteY5" fmla="*/ 9605 h 12017"/>
              <a:gd name="connsiteX6" fmla="*/ 2596 w 10028"/>
              <a:gd name="connsiteY6" fmla="*/ 12014 h 12017"/>
              <a:gd name="connsiteX7" fmla="*/ 0 w 10028"/>
              <a:gd name="connsiteY7" fmla="*/ 11345 h 12017"/>
              <a:gd name="connsiteX8" fmla="*/ 10 w 10028"/>
              <a:gd name="connsiteY8" fmla="*/ 1375 h 12017"/>
              <a:gd name="connsiteX0" fmla="*/ 10 w 10028"/>
              <a:gd name="connsiteY0" fmla="*/ 1375 h 12017"/>
              <a:gd name="connsiteX1" fmla="*/ 4404 w 10028"/>
              <a:gd name="connsiteY1" fmla="*/ 1345 h 12017"/>
              <a:gd name="connsiteX2" fmla="*/ 7774 w 10028"/>
              <a:gd name="connsiteY2" fmla="*/ 1060 h 12017"/>
              <a:gd name="connsiteX3" fmla="*/ 9990 w 10028"/>
              <a:gd name="connsiteY3" fmla="*/ 2183 h 12017"/>
              <a:gd name="connsiteX4" fmla="*/ 10000 w 10028"/>
              <a:gd name="connsiteY4" fmla="*/ 4592 h 12017"/>
              <a:gd name="connsiteX5" fmla="*/ 8362 w 10028"/>
              <a:gd name="connsiteY5" fmla="*/ 9605 h 12017"/>
              <a:gd name="connsiteX6" fmla="*/ 2596 w 10028"/>
              <a:gd name="connsiteY6" fmla="*/ 12014 h 12017"/>
              <a:gd name="connsiteX7" fmla="*/ 0 w 10028"/>
              <a:gd name="connsiteY7" fmla="*/ 11345 h 12017"/>
              <a:gd name="connsiteX8" fmla="*/ 10 w 10028"/>
              <a:gd name="connsiteY8" fmla="*/ 1375 h 12017"/>
              <a:gd name="connsiteX0" fmla="*/ 10 w 10028"/>
              <a:gd name="connsiteY0" fmla="*/ 1375 h 11345"/>
              <a:gd name="connsiteX1" fmla="*/ 4404 w 10028"/>
              <a:gd name="connsiteY1" fmla="*/ 1345 h 11345"/>
              <a:gd name="connsiteX2" fmla="*/ 7774 w 10028"/>
              <a:gd name="connsiteY2" fmla="*/ 1060 h 11345"/>
              <a:gd name="connsiteX3" fmla="*/ 9990 w 10028"/>
              <a:gd name="connsiteY3" fmla="*/ 2183 h 11345"/>
              <a:gd name="connsiteX4" fmla="*/ 10000 w 10028"/>
              <a:gd name="connsiteY4" fmla="*/ 4592 h 11345"/>
              <a:gd name="connsiteX5" fmla="*/ 8362 w 10028"/>
              <a:gd name="connsiteY5" fmla="*/ 9605 h 11345"/>
              <a:gd name="connsiteX6" fmla="*/ 2792 w 10028"/>
              <a:gd name="connsiteY6" fmla="*/ 7075 h 11345"/>
              <a:gd name="connsiteX7" fmla="*/ 0 w 10028"/>
              <a:gd name="connsiteY7" fmla="*/ 11345 h 11345"/>
              <a:gd name="connsiteX8" fmla="*/ 10 w 10028"/>
              <a:gd name="connsiteY8" fmla="*/ 1375 h 11345"/>
              <a:gd name="connsiteX0" fmla="*/ 10 w 10595"/>
              <a:gd name="connsiteY0" fmla="*/ 1375 h 13385"/>
              <a:gd name="connsiteX1" fmla="*/ 4404 w 10595"/>
              <a:gd name="connsiteY1" fmla="*/ 1345 h 13385"/>
              <a:gd name="connsiteX2" fmla="*/ 7774 w 10595"/>
              <a:gd name="connsiteY2" fmla="*/ 1060 h 13385"/>
              <a:gd name="connsiteX3" fmla="*/ 9990 w 10595"/>
              <a:gd name="connsiteY3" fmla="*/ 2183 h 13385"/>
              <a:gd name="connsiteX4" fmla="*/ 10000 w 10595"/>
              <a:gd name="connsiteY4" fmla="*/ 4592 h 13385"/>
              <a:gd name="connsiteX5" fmla="*/ 10126 w 10595"/>
              <a:gd name="connsiteY5" fmla="*/ 13368 h 13385"/>
              <a:gd name="connsiteX6" fmla="*/ 2792 w 10595"/>
              <a:gd name="connsiteY6" fmla="*/ 7075 h 13385"/>
              <a:gd name="connsiteX7" fmla="*/ 0 w 10595"/>
              <a:gd name="connsiteY7" fmla="*/ 11345 h 13385"/>
              <a:gd name="connsiteX8" fmla="*/ 10 w 10595"/>
              <a:gd name="connsiteY8" fmla="*/ 1375 h 13385"/>
              <a:gd name="connsiteX0" fmla="*/ 10 w 10351"/>
              <a:gd name="connsiteY0" fmla="*/ 1375 h 14096"/>
              <a:gd name="connsiteX1" fmla="*/ 4404 w 10351"/>
              <a:gd name="connsiteY1" fmla="*/ 1345 h 14096"/>
              <a:gd name="connsiteX2" fmla="*/ 7774 w 10351"/>
              <a:gd name="connsiteY2" fmla="*/ 1060 h 14096"/>
              <a:gd name="connsiteX3" fmla="*/ 9990 w 10351"/>
              <a:gd name="connsiteY3" fmla="*/ 2183 h 14096"/>
              <a:gd name="connsiteX4" fmla="*/ 10000 w 10351"/>
              <a:gd name="connsiteY4" fmla="*/ 4592 h 14096"/>
              <a:gd name="connsiteX5" fmla="*/ 10126 w 10351"/>
              <a:gd name="connsiteY5" fmla="*/ 13368 h 14096"/>
              <a:gd name="connsiteX6" fmla="*/ 2792 w 10351"/>
              <a:gd name="connsiteY6" fmla="*/ 7075 h 14096"/>
              <a:gd name="connsiteX7" fmla="*/ 0 w 10351"/>
              <a:gd name="connsiteY7" fmla="*/ 11345 h 14096"/>
              <a:gd name="connsiteX8" fmla="*/ 10 w 10351"/>
              <a:gd name="connsiteY8" fmla="*/ 1375 h 14096"/>
              <a:gd name="connsiteX0" fmla="*/ 10 w 10344"/>
              <a:gd name="connsiteY0" fmla="*/ 1375 h 15593"/>
              <a:gd name="connsiteX1" fmla="*/ 4404 w 10344"/>
              <a:gd name="connsiteY1" fmla="*/ 1345 h 15593"/>
              <a:gd name="connsiteX2" fmla="*/ 7774 w 10344"/>
              <a:gd name="connsiteY2" fmla="*/ 1060 h 15593"/>
              <a:gd name="connsiteX3" fmla="*/ 9990 w 10344"/>
              <a:gd name="connsiteY3" fmla="*/ 2183 h 15593"/>
              <a:gd name="connsiteX4" fmla="*/ 10000 w 10344"/>
              <a:gd name="connsiteY4" fmla="*/ 4592 h 15593"/>
              <a:gd name="connsiteX5" fmla="*/ 10117 w 10344"/>
              <a:gd name="connsiteY5" fmla="*/ 14936 h 15593"/>
              <a:gd name="connsiteX6" fmla="*/ 2792 w 10344"/>
              <a:gd name="connsiteY6" fmla="*/ 7075 h 15593"/>
              <a:gd name="connsiteX7" fmla="*/ 0 w 10344"/>
              <a:gd name="connsiteY7" fmla="*/ 11345 h 15593"/>
              <a:gd name="connsiteX8" fmla="*/ 10 w 10344"/>
              <a:gd name="connsiteY8" fmla="*/ 1375 h 15593"/>
              <a:gd name="connsiteX0" fmla="*/ 10 w 10643"/>
              <a:gd name="connsiteY0" fmla="*/ 1375 h 14951"/>
              <a:gd name="connsiteX1" fmla="*/ 4404 w 10643"/>
              <a:gd name="connsiteY1" fmla="*/ 1345 h 14951"/>
              <a:gd name="connsiteX2" fmla="*/ 7774 w 10643"/>
              <a:gd name="connsiteY2" fmla="*/ 1060 h 14951"/>
              <a:gd name="connsiteX3" fmla="*/ 9990 w 10643"/>
              <a:gd name="connsiteY3" fmla="*/ 2183 h 14951"/>
              <a:gd name="connsiteX4" fmla="*/ 10187 w 10643"/>
              <a:gd name="connsiteY4" fmla="*/ 4435 h 14951"/>
              <a:gd name="connsiteX5" fmla="*/ 10117 w 10643"/>
              <a:gd name="connsiteY5" fmla="*/ 14936 h 14951"/>
              <a:gd name="connsiteX6" fmla="*/ 2792 w 10643"/>
              <a:gd name="connsiteY6" fmla="*/ 7075 h 14951"/>
              <a:gd name="connsiteX7" fmla="*/ 0 w 10643"/>
              <a:gd name="connsiteY7" fmla="*/ 11345 h 14951"/>
              <a:gd name="connsiteX8" fmla="*/ 10 w 10643"/>
              <a:gd name="connsiteY8" fmla="*/ 1375 h 14951"/>
              <a:gd name="connsiteX0" fmla="*/ 10 w 11891"/>
              <a:gd name="connsiteY0" fmla="*/ 1375 h 16366"/>
              <a:gd name="connsiteX1" fmla="*/ 4404 w 11891"/>
              <a:gd name="connsiteY1" fmla="*/ 1345 h 16366"/>
              <a:gd name="connsiteX2" fmla="*/ 7774 w 11891"/>
              <a:gd name="connsiteY2" fmla="*/ 1060 h 16366"/>
              <a:gd name="connsiteX3" fmla="*/ 9990 w 11891"/>
              <a:gd name="connsiteY3" fmla="*/ 2183 h 16366"/>
              <a:gd name="connsiteX4" fmla="*/ 10187 w 11891"/>
              <a:gd name="connsiteY4" fmla="*/ 4435 h 16366"/>
              <a:gd name="connsiteX5" fmla="*/ 10117 w 11891"/>
              <a:gd name="connsiteY5" fmla="*/ 14936 h 16366"/>
              <a:gd name="connsiteX6" fmla="*/ 2792 w 11891"/>
              <a:gd name="connsiteY6" fmla="*/ 7075 h 16366"/>
              <a:gd name="connsiteX7" fmla="*/ 0 w 11891"/>
              <a:gd name="connsiteY7" fmla="*/ 11345 h 16366"/>
              <a:gd name="connsiteX8" fmla="*/ 10 w 11891"/>
              <a:gd name="connsiteY8" fmla="*/ 1375 h 16366"/>
              <a:gd name="connsiteX0" fmla="*/ 10 w 10649"/>
              <a:gd name="connsiteY0" fmla="*/ 1375 h 14997"/>
              <a:gd name="connsiteX1" fmla="*/ 4404 w 10649"/>
              <a:gd name="connsiteY1" fmla="*/ 1345 h 14997"/>
              <a:gd name="connsiteX2" fmla="*/ 7774 w 10649"/>
              <a:gd name="connsiteY2" fmla="*/ 1060 h 14997"/>
              <a:gd name="connsiteX3" fmla="*/ 9990 w 10649"/>
              <a:gd name="connsiteY3" fmla="*/ 2183 h 14997"/>
              <a:gd name="connsiteX4" fmla="*/ 10187 w 10649"/>
              <a:gd name="connsiteY4" fmla="*/ 4435 h 14997"/>
              <a:gd name="connsiteX5" fmla="*/ 10117 w 10649"/>
              <a:gd name="connsiteY5" fmla="*/ 14936 h 14997"/>
              <a:gd name="connsiteX6" fmla="*/ 2719 w 10649"/>
              <a:gd name="connsiteY6" fmla="*/ 9169 h 14997"/>
              <a:gd name="connsiteX7" fmla="*/ 0 w 10649"/>
              <a:gd name="connsiteY7" fmla="*/ 11345 h 14997"/>
              <a:gd name="connsiteX8" fmla="*/ 10 w 10649"/>
              <a:gd name="connsiteY8" fmla="*/ 1375 h 14997"/>
              <a:gd name="connsiteX0" fmla="*/ 10 w 10649"/>
              <a:gd name="connsiteY0" fmla="*/ 1375 h 14990"/>
              <a:gd name="connsiteX1" fmla="*/ 4404 w 10649"/>
              <a:gd name="connsiteY1" fmla="*/ 1345 h 14990"/>
              <a:gd name="connsiteX2" fmla="*/ 7774 w 10649"/>
              <a:gd name="connsiteY2" fmla="*/ 1060 h 14990"/>
              <a:gd name="connsiteX3" fmla="*/ 9990 w 10649"/>
              <a:gd name="connsiteY3" fmla="*/ 2183 h 14990"/>
              <a:gd name="connsiteX4" fmla="*/ 10187 w 10649"/>
              <a:gd name="connsiteY4" fmla="*/ 4435 h 14990"/>
              <a:gd name="connsiteX5" fmla="*/ 10117 w 10649"/>
              <a:gd name="connsiteY5" fmla="*/ 14936 h 14990"/>
              <a:gd name="connsiteX6" fmla="*/ 2719 w 10649"/>
              <a:gd name="connsiteY6" fmla="*/ 9169 h 14990"/>
              <a:gd name="connsiteX7" fmla="*/ 0 w 10649"/>
              <a:gd name="connsiteY7" fmla="*/ 11345 h 14990"/>
              <a:gd name="connsiteX8" fmla="*/ 10 w 10649"/>
              <a:gd name="connsiteY8" fmla="*/ 1375 h 14990"/>
              <a:gd name="connsiteX0" fmla="*/ 10 w 10649"/>
              <a:gd name="connsiteY0" fmla="*/ 1375 h 14990"/>
              <a:gd name="connsiteX1" fmla="*/ 4404 w 10649"/>
              <a:gd name="connsiteY1" fmla="*/ 1345 h 14990"/>
              <a:gd name="connsiteX2" fmla="*/ 7774 w 10649"/>
              <a:gd name="connsiteY2" fmla="*/ 1060 h 14990"/>
              <a:gd name="connsiteX3" fmla="*/ 9990 w 10649"/>
              <a:gd name="connsiteY3" fmla="*/ 2183 h 14990"/>
              <a:gd name="connsiteX4" fmla="*/ 10187 w 10649"/>
              <a:gd name="connsiteY4" fmla="*/ 4435 h 14990"/>
              <a:gd name="connsiteX5" fmla="*/ 10117 w 10649"/>
              <a:gd name="connsiteY5" fmla="*/ 14936 h 14990"/>
              <a:gd name="connsiteX6" fmla="*/ 2719 w 10649"/>
              <a:gd name="connsiteY6" fmla="*/ 9169 h 14990"/>
              <a:gd name="connsiteX7" fmla="*/ 0 w 10649"/>
              <a:gd name="connsiteY7" fmla="*/ 11345 h 14990"/>
              <a:gd name="connsiteX8" fmla="*/ 10 w 10649"/>
              <a:gd name="connsiteY8" fmla="*/ 1375 h 14990"/>
              <a:gd name="connsiteX0" fmla="*/ 10 w 10649"/>
              <a:gd name="connsiteY0" fmla="*/ 1375 h 14976"/>
              <a:gd name="connsiteX1" fmla="*/ 4404 w 10649"/>
              <a:gd name="connsiteY1" fmla="*/ 1345 h 14976"/>
              <a:gd name="connsiteX2" fmla="*/ 7774 w 10649"/>
              <a:gd name="connsiteY2" fmla="*/ 1060 h 14976"/>
              <a:gd name="connsiteX3" fmla="*/ 9990 w 10649"/>
              <a:gd name="connsiteY3" fmla="*/ 2183 h 14976"/>
              <a:gd name="connsiteX4" fmla="*/ 10187 w 10649"/>
              <a:gd name="connsiteY4" fmla="*/ 4435 h 14976"/>
              <a:gd name="connsiteX5" fmla="*/ 10117 w 10649"/>
              <a:gd name="connsiteY5" fmla="*/ 14936 h 14976"/>
              <a:gd name="connsiteX6" fmla="*/ 2719 w 10649"/>
              <a:gd name="connsiteY6" fmla="*/ 8583 h 14976"/>
              <a:gd name="connsiteX7" fmla="*/ 0 w 10649"/>
              <a:gd name="connsiteY7" fmla="*/ 11345 h 14976"/>
              <a:gd name="connsiteX8" fmla="*/ 10 w 10649"/>
              <a:gd name="connsiteY8" fmla="*/ 1375 h 14976"/>
              <a:gd name="connsiteX0" fmla="*/ 10 w 10718"/>
              <a:gd name="connsiteY0" fmla="*/ 1375 h 14939"/>
              <a:gd name="connsiteX1" fmla="*/ 4404 w 10718"/>
              <a:gd name="connsiteY1" fmla="*/ 1345 h 14939"/>
              <a:gd name="connsiteX2" fmla="*/ 7774 w 10718"/>
              <a:gd name="connsiteY2" fmla="*/ 1060 h 14939"/>
              <a:gd name="connsiteX3" fmla="*/ 9990 w 10718"/>
              <a:gd name="connsiteY3" fmla="*/ 2183 h 14939"/>
              <a:gd name="connsiteX4" fmla="*/ 10187 w 10718"/>
              <a:gd name="connsiteY4" fmla="*/ 4435 h 14939"/>
              <a:gd name="connsiteX5" fmla="*/ 10117 w 10718"/>
              <a:gd name="connsiteY5" fmla="*/ 14936 h 14939"/>
              <a:gd name="connsiteX6" fmla="*/ 2719 w 10718"/>
              <a:gd name="connsiteY6" fmla="*/ 8583 h 14939"/>
              <a:gd name="connsiteX7" fmla="*/ 0 w 10718"/>
              <a:gd name="connsiteY7" fmla="*/ 11345 h 14939"/>
              <a:gd name="connsiteX8" fmla="*/ 10 w 10718"/>
              <a:gd name="connsiteY8" fmla="*/ 1375 h 14939"/>
              <a:gd name="connsiteX0" fmla="*/ 10 w 10671"/>
              <a:gd name="connsiteY0" fmla="*/ 1375 h 13448"/>
              <a:gd name="connsiteX1" fmla="*/ 4404 w 10671"/>
              <a:gd name="connsiteY1" fmla="*/ 1345 h 13448"/>
              <a:gd name="connsiteX2" fmla="*/ 7774 w 10671"/>
              <a:gd name="connsiteY2" fmla="*/ 1060 h 13448"/>
              <a:gd name="connsiteX3" fmla="*/ 9990 w 10671"/>
              <a:gd name="connsiteY3" fmla="*/ 2183 h 13448"/>
              <a:gd name="connsiteX4" fmla="*/ 10187 w 10671"/>
              <a:gd name="connsiteY4" fmla="*/ 4435 h 13448"/>
              <a:gd name="connsiteX5" fmla="*/ 10053 w 10671"/>
              <a:gd name="connsiteY5" fmla="*/ 13445 h 13448"/>
              <a:gd name="connsiteX6" fmla="*/ 2719 w 10671"/>
              <a:gd name="connsiteY6" fmla="*/ 8583 h 13448"/>
              <a:gd name="connsiteX7" fmla="*/ 0 w 10671"/>
              <a:gd name="connsiteY7" fmla="*/ 11345 h 13448"/>
              <a:gd name="connsiteX8" fmla="*/ 10 w 10671"/>
              <a:gd name="connsiteY8" fmla="*/ 1375 h 13448"/>
              <a:gd name="connsiteX0" fmla="*/ 10 w 10803"/>
              <a:gd name="connsiteY0" fmla="*/ 1375 h 13887"/>
              <a:gd name="connsiteX1" fmla="*/ 4404 w 10803"/>
              <a:gd name="connsiteY1" fmla="*/ 1345 h 13887"/>
              <a:gd name="connsiteX2" fmla="*/ 7774 w 10803"/>
              <a:gd name="connsiteY2" fmla="*/ 1060 h 13887"/>
              <a:gd name="connsiteX3" fmla="*/ 9990 w 10803"/>
              <a:gd name="connsiteY3" fmla="*/ 2183 h 13887"/>
              <a:gd name="connsiteX4" fmla="*/ 10187 w 10803"/>
              <a:gd name="connsiteY4" fmla="*/ 4435 h 13887"/>
              <a:gd name="connsiteX5" fmla="*/ 10053 w 10803"/>
              <a:gd name="connsiteY5" fmla="*/ 13445 h 13887"/>
              <a:gd name="connsiteX6" fmla="*/ 0 w 10803"/>
              <a:gd name="connsiteY6" fmla="*/ 11345 h 13887"/>
              <a:gd name="connsiteX7" fmla="*/ 10 w 10803"/>
              <a:gd name="connsiteY7" fmla="*/ 1375 h 13887"/>
              <a:gd name="connsiteX0" fmla="*/ 10 w 10803"/>
              <a:gd name="connsiteY0" fmla="*/ 1375 h 13538"/>
              <a:gd name="connsiteX1" fmla="*/ 4404 w 10803"/>
              <a:gd name="connsiteY1" fmla="*/ 1345 h 13538"/>
              <a:gd name="connsiteX2" fmla="*/ 7774 w 10803"/>
              <a:gd name="connsiteY2" fmla="*/ 1060 h 13538"/>
              <a:gd name="connsiteX3" fmla="*/ 9990 w 10803"/>
              <a:gd name="connsiteY3" fmla="*/ 2183 h 13538"/>
              <a:gd name="connsiteX4" fmla="*/ 10187 w 10803"/>
              <a:gd name="connsiteY4" fmla="*/ 4435 h 13538"/>
              <a:gd name="connsiteX5" fmla="*/ 10053 w 10803"/>
              <a:gd name="connsiteY5" fmla="*/ 13445 h 13538"/>
              <a:gd name="connsiteX6" fmla="*/ 0 w 10803"/>
              <a:gd name="connsiteY6" fmla="*/ 11345 h 13538"/>
              <a:gd name="connsiteX7" fmla="*/ 10 w 10803"/>
              <a:gd name="connsiteY7" fmla="*/ 1375 h 13538"/>
              <a:gd name="connsiteX0" fmla="*/ 10 w 10933"/>
              <a:gd name="connsiteY0" fmla="*/ 1375 h 13458"/>
              <a:gd name="connsiteX1" fmla="*/ 4404 w 10933"/>
              <a:gd name="connsiteY1" fmla="*/ 1345 h 13458"/>
              <a:gd name="connsiteX2" fmla="*/ 7774 w 10933"/>
              <a:gd name="connsiteY2" fmla="*/ 1060 h 13458"/>
              <a:gd name="connsiteX3" fmla="*/ 9990 w 10933"/>
              <a:gd name="connsiteY3" fmla="*/ 2183 h 13458"/>
              <a:gd name="connsiteX4" fmla="*/ 10187 w 10933"/>
              <a:gd name="connsiteY4" fmla="*/ 4435 h 13458"/>
              <a:gd name="connsiteX5" fmla="*/ 10053 w 10933"/>
              <a:gd name="connsiteY5" fmla="*/ 13445 h 13458"/>
              <a:gd name="connsiteX6" fmla="*/ 0 w 10933"/>
              <a:gd name="connsiteY6" fmla="*/ 11345 h 13458"/>
              <a:gd name="connsiteX7" fmla="*/ 10 w 10933"/>
              <a:gd name="connsiteY7" fmla="*/ 1375 h 13458"/>
              <a:gd name="connsiteX0" fmla="*/ 10 w 10926"/>
              <a:gd name="connsiteY0" fmla="*/ 1375 h 12023"/>
              <a:gd name="connsiteX1" fmla="*/ 4404 w 10926"/>
              <a:gd name="connsiteY1" fmla="*/ 1345 h 12023"/>
              <a:gd name="connsiteX2" fmla="*/ 7774 w 10926"/>
              <a:gd name="connsiteY2" fmla="*/ 1060 h 12023"/>
              <a:gd name="connsiteX3" fmla="*/ 9990 w 10926"/>
              <a:gd name="connsiteY3" fmla="*/ 2183 h 12023"/>
              <a:gd name="connsiteX4" fmla="*/ 10187 w 10926"/>
              <a:gd name="connsiteY4" fmla="*/ 4435 h 12023"/>
              <a:gd name="connsiteX5" fmla="*/ 10044 w 10926"/>
              <a:gd name="connsiteY5" fmla="*/ 12008 h 12023"/>
              <a:gd name="connsiteX6" fmla="*/ 0 w 10926"/>
              <a:gd name="connsiteY6" fmla="*/ 11345 h 12023"/>
              <a:gd name="connsiteX7" fmla="*/ 10 w 10926"/>
              <a:gd name="connsiteY7" fmla="*/ 1375 h 12023"/>
              <a:gd name="connsiteX0" fmla="*/ 10 w 10926"/>
              <a:gd name="connsiteY0" fmla="*/ 30 h 10678"/>
              <a:gd name="connsiteX1" fmla="*/ 4404 w 10926"/>
              <a:gd name="connsiteY1" fmla="*/ 0 h 10678"/>
              <a:gd name="connsiteX2" fmla="*/ 9990 w 10926"/>
              <a:gd name="connsiteY2" fmla="*/ 838 h 10678"/>
              <a:gd name="connsiteX3" fmla="*/ 10187 w 10926"/>
              <a:gd name="connsiteY3" fmla="*/ 3090 h 10678"/>
              <a:gd name="connsiteX4" fmla="*/ 10044 w 10926"/>
              <a:gd name="connsiteY4" fmla="*/ 10663 h 10678"/>
              <a:gd name="connsiteX5" fmla="*/ 0 w 10926"/>
              <a:gd name="connsiteY5" fmla="*/ 10000 h 10678"/>
              <a:gd name="connsiteX6" fmla="*/ 10 w 10926"/>
              <a:gd name="connsiteY6" fmla="*/ 30 h 10678"/>
              <a:gd name="connsiteX0" fmla="*/ 10 w 10926"/>
              <a:gd name="connsiteY0" fmla="*/ 160 h 10808"/>
              <a:gd name="connsiteX1" fmla="*/ 4404 w 10926"/>
              <a:gd name="connsiteY1" fmla="*/ 130 h 10808"/>
              <a:gd name="connsiteX2" fmla="*/ 9981 w 10926"/>
              <a:gd name="connsiteY2" fmla="*/ 223 h 10808"/>
              <a:gd name="connsiteX3" fmla="*/ 10187 w 10926"/>
              <a:gd name="connsiteY3" fmla="*/ 3220 h 10808"/>
              <a:gd name="connsiteX4" fmla="*/ 10044 w 10926"/>
              <a:gd name="connsiteY4" fmla="*/ 10793 h 10808"/>
              <a:gd name="connsiteX5" fmla="*/ 0 w 10926"/>
              <a:gd name="connsiteY5" fmla="*/ 10130 h 10808"/>
              <a:gd name="connsiteX6" fmla="*/ 10 w 10926"/>
              <a:gd name="connsiteY6" fmla="*/ 160 h 10808"/>
              <a:gd name="connsiteX0" fmla="*/ 10 w 10926"/>
              <a:gd name="connsiteY0" fmla="*/ 30 h 10678"/>
              <a:gd name="connsiteX1" fmla="*/ 4404 w 10926"/>
              <a:gd name="connsiteY1" fmla="*/ 0 h 10678"/>
              <a:gd name="connsiteX2" fmla="*/ 9981 w 10926"/>
              <a:gd name="connsiteY2" fmla="*/ 93 h 10678"/>
              <a:gd name="connsiteX3" fmla="*/ 10187 w 10926"/>
              <a:gd name="connsiteY3" fmla="*/ 3090 h 10678"/>
              <a:gd name="connsiteX4" fmla="*/ 10044 w 10926"/>
              <a:gd name="connsiteY4" fmla="*/ 10663 h 10678"/>
              <a:gd name="connsiteX5" fmla="*/ 0 w 10926"/>
              <a:gd name="connsiteY5" fmla="*/ 10000 h 10678"/>
              <a:gd name="connsiteX6" fmla="*/ 10 w 10926"/>
              <a:gd name="connsiteY6" fmla="*/ 30 h 10678"/>
              <a:gd name="connsiteX0" fmla="*/ 10 w 11013"/>
              <a:gd name="connsiteY0" fmla="*/ 30 h 10678"/>
              <a:gd name="connsiteX1" fmla="*/ 4404 w 11013"/>
              <a:gd name="connsiteY1" fmla="*/ 0 h 10678"/>
              <a:gd name="connsiteX2" fmla="*/ 9981 w 11013"/>
              <a:gd name="connsiteY2" fmla="*/ 93 h 10678"/>
              <a:gd name="connsiteX3" fmla="*/ 10044 w 11013"/>
              <a:gd name="connsiteY3" fmla="*/ 10663 h 10678"/>
              <a:gd name="connsiteX4" fmla="*/ 0 w 11013"/>
              <a:gd name="connsiteY4" fmla="*/ 10000 h 10678"/>
              <a:gd name="connsiteX5" fmla="*/ 10 w 11013"/>
              <a:gd name="connsiteY5" fmla="*/ 30 h 10678"/>
              <a:gd name="connsiteX0" fmla="*/ 10 w 11013"/>
              <a:gd name="connsiteY0" fmla="*/ 749 h 11397"/>
              <a:gd name="connsiteX1" fmla="*/ 4404 w 11013"/>
              <a:gd name="connsiteY1" fmla="*/ 719 h 11397"/>
              <a:gd name="connsiteX2" fmla="*/ 9981 w 11013"/>
              <a:gd name="connsiteY2" fmla="*/ 812 h 11397"/>
              <a:gd name="connsiteX3" fmla="*/ 10044 w 11013"/>
              <a:gd name="connsiteY3" fmla="*/ 11382 h 11397"/>
              <a:gd name="connsiteX4" fmla="*/ 0 w 11013"/>
              <a:gd name="connsiteY4" fmla="*/ 10719 h 11397"/>
              <a:gd name="connsiteX5" fmla="*/ 10 w 11013"/>
              <a:gd name="connsiteY5" fmla="*/ 749 h 11397"/>
              <a:gd name="connsiteX0" fmla="*/ 10 w 11013"/>
              <a:gd name="connsiteY0" fmla="*/ 30 h 10678"/>
              <a:gd name="connsiteX1" fmla="*/ 4404 w 11013"/>
              <a:gd name="connsiteY1" fmla="*/ 0 h 10678"/>
              <a:gd name="connsiteX2" fmla="*/ 9981 w 11013"/>
              <a:gd name="connsiteY2" fmla="*/ 93 h 10678"/>
              <a:gd name="connsiteX3" fmla="*/ 10044 w 11013"/>
              <a:gd name="connsiteY3" fmla="*/ 10663 h 10678"/>
              <a:gd name="connsiteX4" fmla="*/ 0 w 11013"/>
              <a:gd name="connsiteY4" fmla="*/ 10000 h 10678"/>
              <a:gd name="connsiteX5" fmla="*/ 10 w 11013"/>
              <a:gd name="connsiteY5" fmla="*/ 30 h 10678"/>
              <a:gd name="connsiteX0" fmla="*/ 10 w 10764"/>
              <a:gd name="connsiteY0" fmla="*/ 30 h 10678"/>
              <a:gd name="connsiteX1" fmla="*/ 4404 w 10764"/>
              <a:gd name="connsiteY1" fmla="*/ 0 h 10678"/>
              <a:gd name="connsiteX2" fmla="*/ 9981 w 10764"/>
              <a:gd name="connsiteY2" fmla="*/ 93 h 10678"/>
              <a:gd name="connsiteX3" fmla="*/ 10044 w 10764"/>
              <a:gd name="connsiteY3" fmla="*/ 10663 h 10678"/>
              <a:gd name="connsiteX4" fmla="*/ 0 w 10764"/>
              <a:gd name="connsiteY4" fmla="*/ 10000 h 10678"/>
              <a:gd name="connsiteX5" fmla="*/ 10 w 10764"/>
              <a:gd name="connsiteY5" fmla="*/ 30 h 10678"/>
              <a:gd name="connsiteX0" fmla="*/ 10 w 10044"/>
              <a:gd name="connsiteY0" fmla="*/ 30 h 10678"/>
              <a:gd name="connsiteX1" fmla="*/ 4404 w 10044"/>
              <a:gd name="connsiteY1" fmla="*/ 0 h 10678"/>
              <a:gd name="connsiteX2" fmla="*/ 9981 w 10044"/>
              <a:gd name="connsiteY2" fmla="*/ 93 h 10678"/>
              <a:gd name="connsiteX3" fmla="*/ 10044 w 10044"/>
              <a:gd name="connsiteY3" fmla="*/ 10663 h 10678"/>
              <a:gd name="connsiteX4" fmla="*/ 0 w 10044"/>
              <a:gd name="connsiteY4" fmla="*/ 10000 h 10678"/>
              <a:gd name="connsiteX5" fmla="*/ 10 w 10044"/>
              <a:gd name="connsiteY5" fmla="*/ 30 h 10678"/>
              <a:gd name="connsiteX0" fmla="*/ 10 w 10005"/>
              <a:gd name="connsiteY0" fmla="*/ 30 h 10678"/>
              <a:gd name="connsiteX1" fmla="*/ 4404 w 10005"/>
              <a:gd name="connsiteY1" fmla="*/ 0 h 10678"/>
              <a:gd name="connsiteX2" fmla="*/ 9981 w 10005"/>
              <a:gd name="connsiteY2" fmla="*/ 93 h 10678"/>
              <a:gd name="connsiteX3" fmla="*/ 10005 w 10005"/>
              <a:gd name="connsiteY3" fmla="*/ 10663 h 10678"/>
              <a:gd name="connsiteX4" fmla="*/ 0 w 10005"/>
              <a:gd name="connsiteY4" fmla="*/ 10000 h 10678"/>
              <a:gd name="connsiteX5" fmla="*/ 10 w 10005"/>
              <a:gd name="connsiteY5" fmla="*/ 30 h 10678"/>
              <a:gd name="connsiteX0" fmla="*/ 10 w 10005"/>
              <a:gd name="connsiteY0" fmla="*/ 30 h 10678"/>
              <a:gd name="connsiteX1" fmla="*/ 4404 w 10005"/>
              <a:gd name="connsiteY1" fmla="*/ 0 h 10678"/>
              <a:gd name="connsiteX2" fmla="*/ 9998 w 10005"/>
              <a:gd name="connsiteY2" fmla="*/ 61 h 10678"/>
              <a:gd name="connsiteX3" fmla="*/ 10005 w 10005"/>
              <a:gd name="connsiteY3" fmla="*/ 10663 h 10678"/>
              <a:gd name="connsiteX4" fmla="*/ 0 w 10005"/>
              <a:gd name="connsiteY4" fmla="*/ 10000 h 10678"/>
              <a:gd name="connsiteX5" fmla="*/ 10 w 10005"/>
              <a:gd name="connsiteY5" fmla="*/ 30 h 1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5" h="10678">
                <a:moveTo>
                  <a:pt x="10" y="30"/>
                </a:moveTo>
                <a:lnTo>
                  <a:pt x="4404" y="0"/>
                </a:lnTo>
                <a:lnTo>
                  <a:pt x="9998" y="61"/>
                </a:lnTo>
                <a:cubicBezTo>
                  <a:pt x="9984" y="65"/>
                  <a:pt x="10005" y="10688"/>
                  <a:pt x="10005" y="10663"/>
                </a:cubicBezTo>
                <a:cubicBezTo>
                  <a:pt x="8014" y="11070"/>
                  <a:pt x="2535" y="3228"/>
                  <a:pt x="0" y="10000"/>
                </a:cubicBezTo>
                <a:cubicBezTo>
                  <a:pt x="3" y="6677"/>
                  <a:pt x="7" y="3353"/>
                  <a:pt x="10" y="30"/>
                </a:cubicBezTo>
                <a:close/>
              </a:path>
            </a:pathLst>
          </a:custGeom>
          <a:gradFill>
            <a:gsLst>
              <a:gs pos="0">
                <a:srgbClr val="062E59"/>
              </a:gs>
              <a:gs pos="100000">
                <a:srgbClr val="314F83"/>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228602"/>
            <a:ext cx="82296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BB6B48-E8B6-492E-B5F2-B7A73A7469AD}" type="datetime1">
              <a:rPr lang="en-US" smtClean="0"/>
              <a:t>2/24/2017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19053D-4B37-4D7B-8ABF-990319F02EEF}"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4" name="Rectangle 3"/>
          <p:cNvSpPr/>
          <p:nvPr/>
        </p:nvSpPr>
        <p:spPr>
          <a:xfrm>
            <a:off x="5410200" y="6203305"/>
            <a:ext cx="3581400" cy="607017"/>
          </a:xfrm>
          <a:prstGeom prst="rect">
            <a:avLst/>
          </a:prstGeom>
          <a:blipFill dpi="0" rotWithShape="1">
            <a:blip r:embed="rId13">
              <a:alphaModFix amt="4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5000" b="0" kern="1200">
          <a:ln>
            <a:noFill/>
          </a:ln>
          <a:solidFill>
            <a:srgbClr val="E9E9E9"/>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Trebuchet MS" panose="020B0603020202020204" pitchFamily="34" charset="0"/>
          <a:ea typeface="Tahoma" panose="020B0604030504040204" pitchFamily="34" charset="0"/>
          <a:cs typeface="Tahoma" panose="020B0604030504040204"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Trebuchet MS" panose="020B0603020202020204" pitchFamily="34" charset="0"/>
          <a:ea typeface="Tahoma" panose="020B0604030504040204" pitchFamily="34" charset="0"/>
          <a:cs typeface="Tahoma" panose="020B0604030504040204" pitchFamily="34" charset="0"/>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Trebuchet MS" panose="020B0603020202020204" pitchFamily="34" charset="0"/>
          <a:ea typeface="Tahoma" panose="020B0604030504040204" pitchFamily="34" charset="0"/>
          <a:cs typeface="Tahoma" panose="020B0604030504040204" pitchFamily="34" charset="0"/>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Trebuchet MS" panose="020B0603020202020204" pitchFamily="34" charset="0"/>
          <a:ea typeface="Tahoma" panose="020B0604030504040204" pitchFamily="34" charset="0"/>
          <a:cs typeface="Tahoma" panose="020B0604030504040204" pitchFamily="34" charset="0"/>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Trebuchet MS" panose="020B0603020202020204" pitchFamily="34" charset="0"/>
          <a:ea typeface="Tahoma" panose="020B0604030504040204" pitchFamily="34" charset="0"/>
          <a:cs typeface="Tahoma" panose="020B0604030504040204"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airweb.org/Resources/Pages/IR-Duties-Functions.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6448" y="654710"/>
            <a:ext cx="7851648" cy="1828800"/>
          </a:xfrm>
        </p:spPr>
        <p:txBody>
          <a:bodyPr>
            <a:normAutofit fontScale="90000"/>
          </a:bodyPr>
          <a:lstStyle/>
          <a:p>
            <a:pPr algn="ctr"/>
            <a:r>
              <a:rPr lang="en-US" sz="4400" b="0" dirty="0">
                <a:effectLst/>
              </a:rPr>
              <a:t>Practical Application of AIR’s </a:t>
            </a:r>
            <a:br>
              <a:rPr lang="en-US" sz="4400" b="0" dirty="0">
                <a:effectLst/>
              </a:rPr>
            </a:br>
            <a:r>
              <a:rPr lang="en-US" sz="4400" b="0" dirty="0">
                <a:effectLst/>
              </a:rPr>
              <a:t>Duties &amp; Functions of Institutional Research</a:t>
            </a:r>
          </a:p>
        </p:txBody>
      </p:sp>
      <p:sp>
        <p:nvSpPr>
          <p:cNvPr id="3" name="Subtitle 2"/>
          <p:cNvSpPr>
            <a:spLocks noGrp="1"/>
          </p:cNvSpPr>
          <p:nvPr>
            <p:ph type="subTitle" idx="1"/>
          </p:nvPr>
        </p:nvSpPr>
        <p:spPr>
          <a:xfrm>
            <a:off x="533400" y="2679896"/>
            <a:ext cx="7854696" cy="3559970"/>
          </a:xfrm>
        </p:spPr>
        <p:txBody>
          <a:bodyPr>
            <a:normAutofit/>
          </a:bodyPr>
          <a:lstStyle/>
          <a:p>
            <a:pPr algn="ctr"/>
            <a:endParaRPr lang="en-US" dirty="0"/>
          </a:p>
          <a:p>
            <a:pPr algn="ctr"/>
            <a:r>
              <a:rPr lang="en-US" b="1" dirty="0">
                <a:latin typeface="+mj-lt"/>
              </a:rPr>
              <a:t>TAIR Conference</a:t>
            </a:r>
          </a:p>
          <a:p>
            <a:pPr algn="ctr"/>
            <a:r>
              <a:rPr lang="en-US" sz="2400" b="1" dirty="0">
                <a:latin typeface="+mj-lt"/>
              </a:rPr>
              <a:t>Houston, TX  |  February 27, 2017</a:t>
            </a:r>
            <a:endParaRPr lang="en-US" sz="2400" dirty="0">
              <a:latin typeface="+mj-lt"/>
            </a:endParaRPr>
          </a:p>
          <a:p>
            <a:pPr algn="ctr"/>
            <a:endParaRPr lang="en-US" dirty="0">
              <a:latin typeface="+mj-lt"/>
            </a:endParaRPr>
          </a:p>
          <a:p>
            <a:pPr algn="ctr"/>
            <a:r>
              <a:rPr lang="en-US" b="1" dirty="0">
                <a:latin typeface="+mj-lt"/>
              </a:rPr>
              <a:t>Gina Johnson, PhD</a:t>
            </a:r>
          </a:p>
          <a:p>
            <a:pPr algn="ctr"/>
            <a:r>
              <a:rPr lang="en-US" sz="2400" dirty="0">
                <a:latin typeface="+mj-lt"/>
              </a:rPr>
              <a:t>Strategy Director for IR Capacity Initiatives</a:t>
            </a:r>
          </a:p>
          <a:p>
            <a:pPr algn="ctr"/>
            <a:r>
              <a:rPr lang="en-US" sz="2400" dirty="0">
                <a:latin typeface="+mj-lt"/>
              </a:rPr>
              <a:t>Association for Institutional Research</a:t>
            </a:r>
          </a:p>
        </p:txBody>
      </p:sp>
    </p:spTree>
    <p:extLst>
      <p:ext uri="{BB962C8B-B14F-4D97-AF65-F5344CB8AC3E}">
        <p14:creationId xmlns:p14="http://schemas.microsoft.com/office/powerpoint/2010/main" val="1749196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4000" dirty="0"/>
              <a:t>Collect, analyze, interpret, and report data and information</a:t>
            </a:r>
          </a:p>
        </p:txBody>
      </p:sp>
      <p:sp>
        <p:nvSpPr>
          <p:cNvPr id="3" name="Content Placeholder 2"/>
          <p:cNvSpPr>
            <a:spLocks noGrp="1"/>
          </p:cNvSpPr>
          <p:nvPr>
            <p:ph idx="1"/>
          </p:nvPr>
        </p:nvSpPr>
        <p:spPr>
          <a:xfrm>
            <a:off x="457200" y="1714500"/>
            <a:ext cx="8229600" cy="4610100"/>
          </a:xfrm>
        </p:spPr>
        <p:txBody>
          <a:bodyPr>
            <a:normAutofit/>
          </a:bodyPr>
          <a:lstStyle/>
          <a:p>
            <a:pPr marL="0" indent="0">
              <a:buNone/>
            </a:pPr>
            <a:r>
              <a:rPr lang="en-US" sz="2400" dirty="0">
                <a:latin typeface="+mj-lt"/>
              </a:rPr>
              <a:t>This functional area reflects the </a:t>
            </a:r>
            <a:r>
              <a:rPr lang="en-US" sz="2400" dirty="0">
                <a:solidFill>
                  <a:srgbClr val="C00000"/>
                </a:solidFill>
                <a:latin typeface="+mj-lt"/>
              </a:rPr>
              <a:t>technical tasks </a:t>
            </a:r>
            <a:r>
              <a:rPr lang="en-US" sz="2400" dirty="0">
                <a:latin typeface="+mj-lt"/>
              </a:rPr>
              <a:t>employed by institutional research to provide data, information, and analysis for decision support. It involves an </a:t>
            </a:r>
            <a:r>
              <a:rPr lang="en-US" sz="2400" dirty="0">
                <a:solidFill>
                  <a:srgbClr val="C00000"/>
                </a:solidFill>
                <a:latin typeface="+mj-lt"/>
              </a:rPr>
              <a:t>understanding of the data available </a:t>
            </a:r>
            <a:r>
              <a:rPr lang="en-US" sz="2400" dirty="0">
                <a:latin typeface="+mj-lt"/>
              </a:rPr>
              <a:t>to answer pressing questions about student access and success and institutional operations and the process by which previously unavailable data are collected. The process of </a:t>
            </a:r>
            <a:r>
              <a:rPr lang="en-US" sz="2400" dirty="0">
                <a:solidFill>
                  <a:srgbClr val="C00000"/>
                </a:solidFill>
                <a:latin typeface="+mj-lt"/>
              </a:rPr>
              <a:t>collecting and reporting required and requested data </a:t>
            </a:r>
            <a:r>
              <a:rPr lang="en-US" sz="2400" dirty="0">
                <a:latin typeface="+mj-lt"/>
              </a:rPr>
              <a:t>is encompassed in this area. This function also incorporates </a:t>
            </a:r>
            <a:r>
              <a:rPr lang="en-US" sz="2400" dirty="0">
                <a:solidFill>
                  <a:srgbClr val="C00000"/>
                </a:solidFill>
                <a:latin typeface="+mj-lt"/>
              </a:rPr>
              <a:t>applied research methods to analyze </a:t>
            </a:r>
            <a:r>
              <a:rPr lang="en-US" sz="2400" dirty="0">
                <a:latin typeface="+mj-lt"/>
              </a:rPr>
              <a:t>data to provide information for decision making, including </a:t>
            </a:r>
            <a:r>
              <a:rPr lang="en-US" sz="2400" dirty="0">
                <a:solidFill>
                  <a:srgbClr val="C00000"/>
                </a:solidFill>
                <a:latin typeface="+mj-lt"/>
              </a:rPr>
              <a:t>appropriate interpretation </a:t>
            </a:r>
            <a:r>
              <a:rPr lang="en-US" sz="2400" dirty="0">
                <a:latin typeface="+mj-lt"/>
              </a:rPr>
              <a:t>of analysis results.</a:t>
            </a:r>
          </a:p>
        </p:txBody>
      </p:sp>
      <p:pic>
        <p:nvPicPr>
          <p:cNvPr id="2050" name="Picture 2" descr="https://www.airweb.org/Resources/PublishingImages/df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9116" y="5481191"/>
            <a:ext cx="822960" cy="809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152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and evaluate</a:t>
            </a:r>
          </a:p>
        </p:txBody>
      </p:sp>
      <p:sp>
        <p:nvSpPr>
          <p:cNvPr id="3" name="Content Placeholder 2"/>
          <p:cNvSpPr>
            <a:spLocks noGrp="1"/>
          </p:cNvSpPr>
          <p:nvPr>
            <p:ph idx="1"/>
          </p:nvPr>
        </p:nvSpPr>
        <p:spPr/>
        <p:txBody>
          <a:bodyPr>
            <a:normAutofit/>
          </a:bodyPr>
          <a:lstStyle/>
          <a:p>
            <a:pPr marL="0" indent="0">
              <a:buNone/>
            </a:pPr>
            <a:r>
              <a:rPr lang="en-US" sz="2800" dirty="0">
                <a:latin typeface="+mj-lt"/>
              </a:rPr>
              <a:t>Planning may include </a:t>
            </a:r>
            <a:r>
              <a:rPr lang="en-US" sz="2800" dirty="0">
                <a:solidFill>
                  <a:srgbClr val="C00000"/>
                </a:solidFill>
                <a:latin typeface="+mj-lt"/>
              </a:rPr>
              <a:t>operational, budgetary, and strategic planning </a:t>
            </a:r>
            <a:r>
              <a:rPr lang="en-US" sz="2800" dirty="0">
                <a:latin typeface="+mj-lt"/>
              </a:rPr>
              <a:t>in which institutional research collaborates with other units at the institution, state, or related organizations. It may also include </a:t>
            </a:r>
            <a:r>
              <a:rPr lang="en-US" sz="2800" dirty="0">
                <a:solidFill>
                  <a:srgbClr val="C00000"/>
                </a:solidFill>
                <a:latin typeface="+mj-lt"/>
              </a:rPr>
              <a:t>program review, particularly for accreditation purposes</a:t>
            </a:r>
            <a:r>
              <a:rPr lang="en-US" sz="2800" dirty="0">
                <a:latin typeface="+mj-lt"/>
              </a:rPr>
              <a:t>. </a:t>
            </a:r>
            <a:r>
              <a:rPr lang="en-US" sz="2800" dirty="0">
                <a:solidFill>
                  <a:srgbClr val="C00000"/>
                </a:solidFill>
                <a:latin typeface="+mj-lt"/>
              </a:rPr>
              <a:t>Formative and summative evaluation </a:t>
            </a:r>
            <a:r>
              <a:rPr lang="en-US" sz="2800" dirty="0">
                <a:latin typeface="+mj-lt"/>
              </a:rPr>
              <a:t>processes conducted at an institution use IR data and analysis for planning and decision making purposes. </a:t>
            </a:r>
          </a:p>
        </p:txBody>
      </p:sp>
      <p:pic>
        <p:nvPicPr>
          <p:cNvPr id="3074" name="Picture 2" descr="https://www.airweb.org/Resources/PublishingImages/df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9375" y="5510784"/>
            <a:ext cx="813815" cy="813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975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107" y="-283335"/>
            <a:ext cx="8847786" cy="1143000"/>
          </a:xfrm>
        </p:spPr>
        <p:txBody>
          <a:bodyPr>
            <a:noAutofit/>
          </a:bodyPr>
          <a:lstStyle/>
          <a:p>
            <a:r>
              <a:rPr lang="en-US" sz="4000" dirty="0"/>
              <a:t>Serve as stewards of data and information</a:t>
            </a:r>
          </a:p>
        </p:txBody>
      </p:sp>
      <p:sp>
        <p:nvSpPr>
          <p:cNvPr id="3" name="Content Placeholder 2"/>
          <p:cNvSpPr>
            <a:spLocks noGrp="1"/>
          </p:cNvSpPr>
          <p:nvPr>
            <p:ph idx="1"/>
          </p:nvPr>
        </p:nvSpPr>
        <p:spPr/>
        <p:txBody>
          <a:bodyPr>
            <a:normAutofit/>
          </a:bodyPr>
          <a:lstStyle/>
          <a:p>
            <a:pPr marL="0" indent="0">
              <a:buNone/>
            </a:pPr>
            <a:r>
              <a:rPr lang="en-US" sz="2400" dirty="0">
                <a:latin typeface="+mj-lt"/>
              </a:rPr>
              <a:t>This functional area highlights institutional research’s role in </a:t>
            </a:r>
            <a:r>
              <a:rPr lang="en-US" sz="2400" dirty="0">
                <a:solidFill>
                  <a:srgbClr val="C00000"/>
                </a:solidFill>
                <a:latin typeface="+mj-lt"/>
              </a:rPr>
              <a:t>ensuring an institution-wide data strategy</a:t>
            </a:r>
            <a:r>
              <a:rPr lang="en-US" sz="2400" dirty="0">
                <a:latin typeface="+mj-lt"/>
              </a:rPr>
              <a:t>. </a:t>
            </a:r>
            <a:r>
              <a:rPr lang="en-US" sz="2400" dirty="0">
                <a:solidFill>
                  <a:srgbClr val="C00000"/>
                </a:solidFill>
                <a:latin typeface="+mj-lt"/>
              </a:rPr>
              <a:t>Compliance issues </a:t>
            </a:r>
            <a:r>
              <a:rPr lang="en-US" sz="2400" dirty="0">
                <a:latin typeface="+mj-lt"/>
              </a:rPr>
              <a:t>such as privacy and security and </a:t>
            </a:r>
            <a:r>
              <a:rPr lang="en-US" sz="2400" dirty="0">
                <a:solidFill>
                  <a:srgbClr val="C00000"/>
                </a:solidFill>
                <a:latin typeface="+mj-lt"/>
              </a:rPr>
              <a:t>ethical issues </a:t>
            </a:r>
            <a:r>
              <a:rPr lang="en-US" sz="2400" dirty="0">
                <a:latin typeface="+mj-lt"/>
              </a:rPr>
              <a:t>such as determining what data and information should be used for various purposes, and whether interpretations are correct and appropriately used, are also critical to this area. This area also includes the contribution of IR to </a:t>
            </a:r>
            <a:r>
              <a:rPr lang="en-US" sz="2400" dirty="0">
                <a:solidFill>
                  <a:srgbClr val="C00000"/>
                </a:solidFill>
                <a:latin typeface="+mj-lt"/>
              </a:rPr>
              <a:t>data quality assurance </a:t>
            </a:r>
            <a:r>
              <a:rPr lang="en-US" sz="2400" dirty="0">
                <a:latin typeface="+mj-lt"/>
              </a:rPr>
              <a:t>activities. IR’s role in ensuring </a:t>
            </a:r>
            <a:r>
              <a:rPr lang="en-US" sz="2400" dirty="0">
                <a:solidFill>
                  <a:srgbClr val="C00000"/>
                </a:solidFill>
                <a:latin typeface="+mj-lt"/>
              </a:rPr>
              <a:t>data are appropriately accessible and usable </a:t>
            </a:r>
            <a:r>
              <a:rPr lang="en-US" sz="2400" dirty="0">
                <a:latin typeface="+mj-lt"/>
              </a:rPr>
              <a:t>to those who need them to make decisions is inherent in this function as well.</a:t>
            </a:r>
          </a:p>
        </p:txBody>
      </p:sp>
      <p:pic>
        <p:nvPicPr>
          <p:cNvPr id="4098" name="Picture 2" descr="https://www.airweb.org/Resources/PublishingImages/df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8553" y="5510784"/>
            <a:ext cx="813815" cy="813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4000" dirty="0"/>
              <a:t>Educate information producers, users, and consumers</a:t>
            </a:r>
          </a:p>
        </p:txBody>
      </p:sp>
      <p:sp>
        <p:nvSpPr>
          <p:cNvPr id="3" name="Content Placeholder 2"/>
          <p:cNvSpPr>
            <a:spLocks noGrp="1"/>
          </p:cNvSpPr>
          <p:nvPr>
            <p:ph idx="1"/>
          </p:nvPr>
        </p:nvSpPr>
        <p:spPr>
          <a:xfrm>
            <a:off x="457200" y="1739537"/>
            <a:ext cx="8229600" cy="4389120"/>
          </a:xfrm>
        </p:spPr>
        <p:txBody>
          <a:bodyPr>
            <a:normAutofit/>
          </a:bodyPr>
          <a:lstStyle/>
          <a:p>
            <a:pPr marL="0" indent="0">
              <a:buNone/>
            </a:pPr>
            <a:r>
              <a:rPr lang="en-US" sz="2400" dirty="0">
                <a:latin typeface="+mj-lt"/>
              </a:rPr>
              <a:t>This functional area encompasses the </a:t>
            </a:r>
            <a:r>
              <a:rPr lang="en-US" sz="2400" dirty="0">
                <a:solidFill>
                  <a:srgbClr val="C00000"/>
                </a:solidFill>
                <a:latin typeface="+mj-lt"/>
              </a:rPr>
              <a:t>training and coaching related to the use of data, analysis, and information </a:t>
            </a:r>
            <a:r>
              <a:rPr lang="en-US" sz="2400" dirty="0">
                <a:latin typeface="+mj-lt"/>
              </a:rPr>
              <a:t>to inform decision making. Education can be focused on </a:t>
            </a:r>
            <a:r>
              <a:rPr lang="en-US" sz="2400" dirty="0">
                <a:solidFill>
                  <a:srgbClr val="C00000"/>
                </a:solidFill>
                <a:latin typeface="+mj-lt"/>
              </a:rPr>
              <a:t>ensuring the ability to collect, access, analyze, and interpret </a:t>
            </a:r>
            <a:r>
              <a:rPr lang="en-US" sz="2400" dirty="0">
                <a:latin typeface="+mj-lt"/>
              </a:rPr>
              <a:t>information independently and in collaboration with other stakeholders. The function also includes a collaborative role in </a:t>
            </a:r>
            <a:r>
              <a:rPr lang="en-US" sz="2400" dirty="0">
                <a:solidFill>
                  <a:srgbClr val="C00000"/>
                </a:solidFill>
                <a:latin typeface="+mj-lt"/>
              </a:rPr>
              <a:t>convening discussions related to information needs </a:t>
            </a:r>
            <a:r>
              <a:rPr lang="en-US" sz="2400" dirty="0">
                <a:latin typeface="+mj-lt"/>
              </a:rPr>
              <a:t>and </a:t>
            </a:r>
            <a:r>
              <a:rPr lang="en-US" sz="2400" dirty="0">
                <a:solidFill>
                  <a:srgbClr val="C00000"/>
                </a:solidFill>
                <a:latin typeface="+mj-lt"/>
              </a:rPr>
              <a:t>connecting internal and external producers and users of data </a:t>
            </a:r>
            <a:r>
              <a:rPr lang="en-US" sz="2400" dirty="0">
                <a:latin typeface="+mj-lt"/>
              </a:rPr>
              <a:t>with one another for purposes of informing decision making. </a:t>
            </a:r>
            <a:r>
              <a:rPr lang="en-US" sz="2400" dirty="0">
                <a:solidFill>
                  <a:srgbClr val="C00000"/>
                </a:solidFill>
                <a:latin typeface="+mj-lt"/>
              </a:rPr>
              <a:t>Scholarship to inform and improve </a:t>
            </a:r>
            <a:r>
              <a:rPr lang="en-US" sz="2400" dirty="0">
                <a:latin typeface="+mj-lt"/>
              </a:rPr>
              <a:t>data, information, and analysis for decision support is also included in this function.</a:t>
            </a:r>
          </a:p>
        </p:txBody>
      </p:sp>
      <p:pic>
        <p:nvPicPr>
          <p:cNvPr id="5122" name="Picture 2" descr="https://www.airweb.org/Resources/PublishingImages/df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4061" y="5510784"/>
            <a:ext cx="813815" cy="813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25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the Duties &amp; Functions of Institutional Research</a:t>
            </a:r>
          </a:p>
        </p:txBody>
      </p:sp>
    </p:spTree>
    <p:extLst>
      <p:ext uri="{BB962C8B-B14F-4D97-AF65-F5344CB8AC3E}">
        <p14:creationId xmlns:p14="http://schemas.microsoft.com/office/powerpoint/2010/main" val="583220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IR Examples</a:t>
            </a:r>
          </a:p>
        </p:txBody>
      </p:sp>
      <p:sp>
        <p:nvSpPr>
          <p:cNvPr id="3" name="Content Placeholder 2"/>
          <p:cNvSpPr>
            <a:spLocks noGrp="1"/>
          </p:cNvSpPr>
          <p:nvPr>
            <p:ph idx="1"/>
          </p:nvPr>
        </p:nvSpPr>
        <p:spPr/>
        <p:txBody>
          <a:bodyPr>
            <a:normAutofit fontScale="92500" lnSpcReduction="10000"/>
          </a:bodyPr>
          <a:lstStyle/>
          <a:p>
            <a:r>
              <a:rPr lang="en-US" dirty="0">
                <a:latin typeface="+mj-lt"/>
              </a:rPr>
              <a:t>“As an institutional researcher, I provide data, reporting and research that supports institutional planning, strengthens teaching and learning, and provides an understanding of the meaning and quality of education at Harvey </a:t>
            </a:r>
            <a:r>
              <a:rPr lang="en-US" dirty="0" err="1">
                <a:latin typeface="+mj-lt"/>
              </a:rPr>
              <a:t>Mudd</a:t>
            </a:r>
            <a:r>
              <a:rPr lang="en-US" dirty="0">
                <a:latin typeface="+mj-lt"/>
              </a:rPr>
              <a:t> College.” </a:t>
            </a:r>
          </a:p>
          <a:p>
            <a:pPr marL="0" indent="0" algn="r">
              <a:buNone/>
            </a:pPr>
            <a:r>
              <a:rPr lang="en-US" dirty="0">
                <a:latin typeface="+mj-lt"/>
              </a:rPr>
              <a:t> </a:t>
            </a:r>
            <a:r>
              <a:rPr lang="en-US" sz="1900" i="1" dirty="0">
                <a:latin typeface="+mj-lt"/>
              </a:rPr>
              <a:t>Laura Palucki Blake, Harvey </a:t>
            </a:r>
            <a:r>
              <a:rPr lang="en-US" sz="1900" i="1" dirty="0" err="1">
                <a:latin typeface="+mj-lt"/>
              </a:rPr>
              <a:t>Mudd</a:t>
            </a:r>
            <a:r>
              <a:rPr lang="en-US" sz="1900" i="1" dirty="0">
                <a:latin typeface="+mj-lt"/>
              </a:rPr>
              <a:t> College</a:t>
            </a:r>
          </a:p>
          <a:p>
            <a:r>
              <a:rPr lang="en-US" dirty="0">
                <a:latin typeface="+mj-lt"/>
              </a:rPr>
              <a:t>“IR’s mission is to collect, organize, analyze, interpret, and disseminate institutional data and intelligence for the purpose of decision-making, policy formation, planning, and assessment of programs and activities. In other words, if you have a question about your institution, we will work to find you meaningful and actionable information to answer it.” </a:t>
            </a:r>
          </a:p>
          <a:p>
            <a:pPr marL="0" indent="0" algn="r">
              <a:buNone/>
            </a:pPr>
            <a:r>
              <a:rPr lang="en-US" sz="1900" i="1" dirty="0">
                <a:latin typeface="+mj-lt"/>
              </a:rPr>
              <a:t> Erika Farfan, Kenyon College</a:t>
            </a:r>
          </a:p>
          <a:p>
            <a:endParaRPr lang="en-US" dirty="0"/>
          </a:p>
        </p:txBody>
      </p:sp>
    </p:spTree>
    <p:extLst>
      <p:ext uri="{BB962C8B-B14F-4D97-AF65-F5344CB8AC3E}">
        <p14:creationId xmlns:p14="http://schemas.microsoft.com/office/powerpoint/2010/main" val="2296282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18310"/>
            <a:ext cx="8229600" cy="4389120"/>
          </a:xfrm>
        </p:spPr>
        <p:txBody>
          <a:bodyPr>
            <a:normAutofit fontScale="92500" lnSpcReduction="10000"/>
          </a:bodyPr>
          <a:lstStyle/>
          <a:p>
            <a:r>
              <a:rPr lang="en-US" dirty="0">
                <a:latin typeface="+mj-lt"/>
              </a:rPr>
              <a:t>“Institutional research comprises the collection, analysis, interpretation, and provision of data to support decision-making by colleges and universities, government offices, higher education associations, and for individual students, prospective students, and their families.” </a:t>
            </a:r>
          </a:p>
          <a:p>
            <a:pPr marL="0" indent="0" algn="r">
              <a:buNone/>
            </a:pPr>
            <a:r>
              <a:rPr lang="en-US" sz="1800" i="1" dirty="0">
                <a:latin typeface="+mj-lt"/>
              </a:rPr>
              <a:t>Julie Carpenter-Hubin, The Ohio State University</a:t>
            </a:r>
          </a:p>
          <a:p>
            <a:pPr marL="0" indent="0" algn="r">
              <a:buNone/>
            </a:pPr>
            <a:endParaRPr lang="en-US" sz="1800" i="1" dirty="0">
              <a:latin typeface="+mj-lt"/>
            </a:endParaRPr>
          </a:p>
          <a:p>
            <a:r>
              <a:rPr lang="en-US" dirty="0">
                <a:latin typeface="+mj-lt"/>
              </a:rPr>
              <a:t>“IR is work to support decision making and planning at the university. For example, helping understand why students drop out, comparing faculty salaries with peer universities, and doing lots of federal and state reporting.” </a:t>
            </a:r>
          </a:p>
          <a:p>
            <a:pPr marL="0" indent="0" algn="r">
              <a:buNone/>
            </a:pPr>
            <a:r>
              <a:rPr lang="en-US" sz="1900" i="1" dirty="0">
                <a:latin typeface="+mj-lt"/>
              </a:rPr>
              <a:t>Bill Knight, Ball State University</a:t>
            </a:r>
          </a:p>
          <a:p>
            <a:endParaRPr lang="en-US" dirty="0"/>
          </a:p>
        </p:txBody>
      </p:sp>
    </p:spTree>
    <p:extLst>
      <p:ext uri="{BB962C8B-B14F-4D97-AF65-F5344CB8AC3E}">
        <p14:creationId xmlns:p14="http://schemas.microsoft.com/office/powerpoint/2010/main" val="147995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18310"/>
            <a:ext cx="8229600" cy="4389120"/>
          </a:xfrm>
        </p:spPr>
        <p:txBody>
          <a:bodyPr>
            <a:normAutofit lnSpcReduction="10000"/>
          </a:bodyPr>
          <a:lstStyle/>
          <a:p>
            <a:r>
              <a:rPr lang="en-US" dirty="0">
                <a:latin typeface="+mj-lt"/>
              </a:rPr>
              <a:t>“The IR office serves to connect people with the information they need to make good decisions about Olin, whether they are trustees trying to solve a difficult problem or prospective students who are trying to decide where to apply to college.”  </a:t>
            </a:r>
          </a:p>
          <a:p>
            <a:pPr marL="0" indent="0" algn="r">
              <a:buNone/>
            </a:pPr>
            <a:r>
              <a:rPr lang="en-US" sz="1900" i="1" dirty="0">
                <a:latin typeface="+mj-lt"/>
              </a:rPr>
              <a:t>Jeremy Goodman, Olin College of Engineering</a:t>
            </a:r>
          </a:p>
          <a:p>
            <a:r>
              <a:rPr lang="en-US" dirty="0">
                <a:latin typeface="+mj-lt"/>
              </a:rPr>
              <a:t>“I am a professional storyteller… My role at the university is to tell a coherent story using data. Like any great story, there is a history that led us to where we are, a current conflict to overcome, and if we do the ‘right thing’ then we will have a flourishing future.” </a:t>
            </a:r>
          </a:p>
          <a:p>
            <a:pPr marL="0" indent="0" algn="r">
              <a:buNone/>
            </a:pPr>
            <a:r>
              <a:rPr lang="en-US" sz="1900" i="1" dirty="0">
                <a:latin typeface="+mj-lt"/>
              </a:rPr>
              <a:t>Michael Le, Humboldt State University</a:t>
            </a:r>
          </a:p>
        </p:txBody>
      </p:sp>
    </p:spTree>
    <p:extLst>
      <p:ext uri="{BB962C8B-B14F-4D97-AF65-F5344CB8AC3E}">
        <p14:creationId xmlns:p14="http://schemas.microsoft.com/office/powerpoint/2010/main" val="181548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 Function descriptions</a:t>
            </a:r>
          </a:p>
        </p:txBody>
      </p:sp>
      <p:sp>
        <p:nvSpPr>
          <p:cNvPr id="3" name="Content Placeholder 2"/>
          <p:cNvSpPr>
            <a:spLocks noGrp="1"/>
          </p:cNvSpPr>
          <p:nvPr>
            <p:ph idx="1"/>
          </p:nvPr>
        </p:nvSpPr>
        <p:spPr/>
        <p:txBody>
          <a:bodyPr/>
          <a:lstStyle/>
          <a:p>
            <a:pPr marL="0" indent="0">
              <a:buNone/>
            </a:pPr>
            <a:r>
              <a:rPr lang="en-US" sz="2800" b="1" dirty="0">
                <a:latin typeface="+mj-lt"/>
              </a:rPr>
              <a:t>Forbes 4 essential questions your mission statement must answer:</a:t>
            </a:r>
          </a:p>
          <a:p>
            <a:pPr marL="0" indent="0">
              <a:buNone/>
            </a:pPr>
            <a:endParaRPr lang="en-US" sz="2800" b="1" dirty="0">
              <a:latin typeface="+mj-lt"/>
            </a:endParaRPr>
          </a:p>
          <a:p>
            <a:pPr marL="880110" lvl="1" indent="-514350">
              <a:buClrTx/>
              <a:buFont typeface="+mj-lt"/>
              <a:buAutoNum type="arabicPeriod"/>
            </a:pPr>
            <a:r>
              <a:rPr lang="en-US" dirty="0">
                <a:latin typeface="+mj-lt"/>
              </a:rPr>
              <a:t>What do we do?</a:t>
            </a:r>
          </a:p>
          <a:p>
            <a:pPr marL="880110" lvl="1" indent="-514350">
              <a:buClrTx/>
              <a:buFont typeface="+mj-lt"/>
              <a:buAutoNum type="arabicPeriod"/>
            </a:pPr>
            <a:r>
              <a:rPr lang="en-US" dirty="0">
                <a:latin typeface="+mj-lt"/>
              </a:rPr>
              <a:t>How do we do it?</a:t>
            </a:r>
          </a:p>
          <a:p>
            <a:pPr marL="880110" lvl="1" indent="-514350">
              <a:buClrTx/>
              <a:buFont typeface="+mj-lt"/>
              <a:buAutoNum type="arabicPeriod"/>
            </a:pPr>
            <a:r>
              <a:rPr lang="en-US" dirty="0">
                <a:latin typeface="+mj-lt"/>
              </a:rPr>
              <a:t>Whom do we do it for?</a:t>
            </a:r>
          </a:p>
          <a:p>
            <a:pPr marL="880110" lvl="1" indent="-514350">
              <a:buClrTx/>
              <a:buFont typeface="+mj-lt"/>
              <a:buAutoNum type="arabicPeriod"/>
            </a:pPr>
            <a:r>
              <a:rPr lang="en-US" dirty="0">
                <a:latin typeface="+mj-lt"/>
              </a:rPr>
              <a:t>What value are we bringing?</a:t>
            </a:r>
          </a:p>
        </p:txBody>
      </p:sp>
      <p:sp>
        <p:nvSpPr>
          <p:cNvPr id="4" name="TextBox 3"/>
          <p:cNvSpPr txBox="1"/>
          <p:nvPr/>
        </p:nvSpPr>
        <p:spPr>
          <a:xfrm>
            <a:off x="5463540" y="3068211"/>
            <a:ext cx="3223260" cy="2123658"/>
          </a:xfrm>
          <a:prstGeom prst="rect">
            <a:avLst/>
          </a:prstGeom>
          <a:noFill/>
        </p:spPr>
        <p:txBody>
          <a:bodyPr wrap="square" rtlCol="0">
            <a:spAutoFit/>
          </a:bodyPr>
          <a:lstStyle/>
          <a:p>
            <a:pPr algn="ctr"/>
            <a:r>
              <a:rPr lang="en-US" sz="4400" dirty="0">
                <a:solidFill>
                  <a:srgbClr val="C00000"/>
                </a:solidFill>
                <a:latin typeface="+mj-lt"/>
              </a:rPr>
              <a:t>What</a:t>
            </a:r>
          </a:p>
          <a:p>
            <a:pPr algn="ctr"/>
            <a:r>
              <a:rPr lang="en-US" sz="4400" dirty="0">
                <a:solidFill>
                  <a:srgbClr val="C00000"/>
                </a:solidFill>
                <a:latin typeface="+mj-lt"/>
              </a:rPr>
              <a:t>Why</a:t>
            </a:r>
          </a:p>
          <a:p>
            <a:pPr algn="ctr"/>
            <a:r>
              <a:rPr lang="en-US" sz="4400" dirty="0">
                <a:solidFill>
                  <a:srgbClr val="C00000"/>
                </a:solidFill>
                <a:latin typeface="+mj-lt"/>
              </a:rPr>
              <a:t>For Whom</a:t>
            </a:r>
          </a:p>
        </p:txBody>
      </p:sp>
    </p:spTree>
    <p:extLst>
      <p:ext uri="{BB962C8B-B14F-4D97-AF65-F5344CB8AC3E}">
        <p14:creationId xmlns:p14="http://schemas.microsoft.com/office/powerpoint/2010/main" val="344199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IR Poetry</a:t>
            </a:r>
          </a:p>
        </p:txBody>
      </p:sp>
      <p:sp>
        <p:nvSpPr>
          <p:cNvPr id="6" name="Text Placeholder 5"/>
          <p:cNvSpPr>
            <a:spLocks noGrp="1"/>
          </p:cNvSpPr>
          <p:nvPr>
            <p:ph type="body" sz="half" idx="2"/>
          </p:nvPr>
        </p:nvSpPr>
        <p:spPr/>
        <p:txBody>
          <a:bodyPr/>
          <a:lstStyle/>
          <a:p>
            <a:endParaRPr lang="en-US"/>
          </a:p>
        </p:txBody>
      </p:sp>
      <p:pic>
        <p:nvPicPr>
          <p:cNvPr id="7"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t="3027" b="3027"/>
          <a:stretch>
            <a:fillRect/>
          </a:stretch>
        </p:blipFill>
        <p:spPr>
          <a:ln>
            <a:noFill/>
          </a:ln>
        </p:spPr>
      </p:pic>
    </p:spTree>
    <p:extLst>
      <p:ext uri="{BB962C8B-B14F-4D97-AF65-F5344CB8AC3E}">
        <p14:creationId xmlns:p14="http://schemas.microsoft.com/office/powerpoint/2010/main" val="270302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Presentation Outline</a:t>
            </a:r>
          </a:p>
        </p:txBody>
      </p:sp>
      <p:sp>
        <p:nvSpPr>
          <p:cNvPr id="4" name="Content Placeholder 3"/>
          <p:cNvSpPr>
            <a:spLocks noGrp="1"/>
          </p:cNvSpPr>
          <p:nvPr>
            <p:ph idx="1"/>
          </p:nvPr>
        </p:nvSpPr>
        <p:spPr>
          <a:xfrm>
            <a:off x="457200" y="1629295"/>
            <a:ext cx="8229600" cy="4695305"/>
          </a:xfrm>
        </p:spPr>
        <p:txBody>
          <a:bodyPr>
            <a:normAutofit/>
          </a:bodyPr>
          <a:lstStyle/>
          <a:p>
            <a:pPr lvl="1">
              <a:buFont typeface="Arial" panose="020B0604020202020204" pitchFamily="34" charset="0"/>
              <a:buChar char="•"/>
            </a:pPr>
            <a:endParaRPr lang="en-US" sz="3200" dirty="0">
              <a:latin typeface="+mj-lt"/>
            </a:endParaRPr>
          </a:p>
          <a:p>
            <a:pPr lvl="1">
              <a:buFont typeface="Arial" panose="020B0604020202020204" pitchFamily="34" charset="0"/>
              <a:buChar char="•"/>
            </a:pPr>
            <a:r>
              <a:rPr lang="en-US" sz="3200" dirty="0">
                <a:latin typeface="+mj-lt"/>
              </a:rPr>
              <a:t>Why develop Duties &amp; Functions of IR?</a:t>
            </a:r>
          </a:p>
          <a:p>
            <a:pPr lvl="1">
              <a:buFont typeface="Arial" panose="020B0604020202020204" pitchFamily="34" charset="0"/>
              <a:buChar char="•"/>
            </a:pPr>
            <a:endParaRPr lang="en-US" sz="1000" dirty="0">
              <a:latin typeface="+mj-lt"/>
            </a:endParaRPr>
          </a:p>
          <a:p>
            <a:pPr lvl="1">
              <a:buFont typeface="Arial" panose="020B0604020202020204" pitchFamily="34" charset="0"/>
              <a:buChar char="•"/>
            </a:pPr>
            <a:r>
              <a:rPr lang="en-US" sz="3200" dirty="0">
                <a:latin typeface="+mj-lt"/>
              </a:rPr>
              <a:t>The Duties &amp; Functions of IR</a:t>
            </a:r>
          </a:p>
          <a:p>
            <a:pPr lvl="1">
              <a:buFont typeface="Arial" panose="020B0604020202020204" pitchFamily="34" charset="0"/>
              <a:buChar char="•"/>
            </a:pPr>
            <a:endParaRPr lang="en-US" sz="1000" dirty="0">
              <a:latin typeface="+mj-lt"/>
            </a:endParaRPr>
          </a:p>
          <a:p>
            <a:pPr lvl="1">
              <a:buFont typeface="Arial" panose="020B0604020202020204" pitchFamily="34" charset="0"/>
              <a:buChar char="•"/>
            </a:pPr>
            <a:r>
              <a:rPr lang="en-US" sz="3200" dirty="0">
                <a:latin typeface="+mj-lt"/>
              </a:rPr>
              <a:t>Using the Duties &amp; Functions of IR</a:t>
            </a:r>
          </a:p>
          <a:p>
            <a:pPr lvl="1">
              <a:buFont typeface="Arial" panose="020B0604020202020204" pitchFamily="34" charset="0"/>
              <a:buChar char="•"/>
            </a:pPr>
            <a:endParaRPr lang="en-US" sz="1000" dirty="0">
              <a:latin typeface="+mj-lt"/>
            </a:endParaRPr>
          </a:p>
          <a:p>
            <a:pPr lvl="1">
              <a:buFont typeface="Arial" panose="020B0604020202020204" pitchFamily="34" charset="0"/>
              <a:buChar char="•"/>
            </a:pPr>
            <a:r>
              <a:rPr lang="en-US" sz="3200" dirty="0">
                <a:latin typeface="+mj-lt"/>
              </a:rPr>
              <a:t>Conversation</a:t>
            </a:r>
          </a:p>
        </p:txBody>
      </p:sp>
    </p:spTree>
    <p:extLst>
      <p:ext uri="{BB962C8B-B14F-4D97-AF65-F5344CB8AC3E}">
        <p14:creationId xmlns:p14="http://schemas.microsoft.com/office/powerpoint/2010/main" val="257895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Conversation</a:t>
            </a:r>
          </a:p>
        </p:txBody>
      </p:sp>
    </p:spTree>
    <p:extLst>
      <p:ext uri="{BB962C8B-B14F-4D97-AF65-F5344CB8AC3E}">
        <p14:creationId xmlns:p14="http://schemas.microsoft.com/office/powerpoint/2010/main" val="590818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42047" y="941294"/>
            <a:ext cx="8686800" cy="4767297"/>
          </a:xfrm>
        </p:spPr>
        <p:txBody>
          <a:bodyPr>
            <a:normAutofit/>
          </a:bodyPr>
          <a:lstStyle/>
          <a:p>
            <a:pPr algn="l"/>
            <a:endParaRPr lang="en-US" sz="2800" dirty="0"/>
          </a:p>
          <a:p>
            <a:pPr algn="l"/>
            <a:r>
              <a:rPr lang="en-US" sz="5100" b="1" dirty="0">
                <a:latin typeface="+mj-lt"/>
              </a:rPr>
              <a:t>Gina Johnson, PhD</a:t>
            </a:r>
          </a:p>
          <a:p>
            <a:pPr algn="l"/>
            <a:r>
              <a:rPr lang="en-US" sz="3600" dirty="0">
                <a:latin typeface="+mj-lt"/>
              </a:rPr>
              <a:t>Strategy Director for IR Capacity Initiatives</a:t>
            </a:r>
          </a:p>
          <a:p>
            <a:pPr algn="l"/>
            <a:r>
              <a:rPr lang="en-US" sz="3600" dirty="0">
                <a:latin typeface="+mj-lt"/>
              </a:rPr>
              <a:t>Association for Institutional Research</a:t>
            </a:r>
          </a:p>
          <a:p>
            <a:pPr algn="l"/>
            <a:r>
              <a:rPr lang="en-US" sz="3600" dirty="0">
                <a:latin typeface="+mj-lt"/>
              </a:rPr>
              <a:t>Email: gjohnson@airweb.org</a:t>
            </a:r>
          </a:p>
          <a:p>
            <a:pPr algn="l"/>
            <a:r>
              <a:rPr lang="en-US" sz="3600" dirty="0">
                <a:latin typeface="+mj-lt"/>
              </a:rPr>
              <a:t>Twitter: @</a:t>
            </a:r>
            <a:r>
              <a:rPr lang="en-US" sz="3600" dirty="0" err="1">
                <a:latin typeface="+mj-lt"/>
              </a:rPr>
              <a:t>GinaJohnsonIR</a:t>
            </a:r>
            <a:endParaRPr lang="en-US" sz="3600" dirty="0">
              <a:latin typeface="+mj-lt"/>
            </a:endParaRPr>
          </a:p>
          <a:p>
            <a:pPr algn="l"/>
            <a:endParaRPr lang="en-US" sz="4100" dirty="0">
              <a:latin typeface="+mj-lt"/>
            </a:endParaRPr>
          </a:p>
          <a:p>
            <a:pPr algn="l"/>
            <a:endParaRPr lang="en-US" sz="2800" dirty="0"/>
          </a:p>
          <a:p>
            <a:endParaRPr lang="en-US" sz="2800" dirty="0"/>
          </a:p>
          <a:p>
            <a:endParaRPr lang="en-US" dirty="0"/>
          </a:p>
        </p:txBody>
      </p:sp>
    </p:spTree>
    <p:extLst>
      <p:ext uri="{BB962C8B-B14F-4D97-AF65-F5344CB8AC3E}">
        <p14:creationId xmlns:p14="http://schemas.microsoft.com/office/powerpoint/2010/main" val="79199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Why develop the Duties &amp; Functions of Institutional Research?</a:t>
            </a:r>
          </a:p>
        </p:txBody>
      </p:sp>
    </p:spTree>
    <p:extLst>
      <p:ext uri="{BB962C8B-B14F-4D97-AF65-F5344CB8AC3E}">
        <p14:creationId xmlns:p14="http://schemas.microsoft.com/office/powerpoint/2010/main" val="26380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Placeholder 6"/>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3184071" y="-228784"/>
            <a:ext cx="5627095" cy="7506374"/>
          </a:xfrm>
        </p:spPr>
      </p:pic>
      <p:sp>
        <p:nvSpPr>
          <p:cNvPr id="2" name="Explosion 2 1"/>
          <p:cNvSpPr/>
          <p:nvPr/>
        </p:nvSpPr>
        <p:spPr>
          <a:xfrm>
            <a:off x="-203673" y="228599"/>
            <a:ext cx="5127171" cy="4669972"/>
          </a:xfrm>
          <a:prstGeom prst="irregularSeal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rot="-1800000">
            <a:off x="718889" y="2016165"/>
            <a:ext cx="3053443" cy="1323439"/>
          </a:xfrm>
          <a:prstGeom prst="rect">
            <a:avLst/>
          </a:prstGeom>
          <a:noFill/>
        </p:spPr>
        <p:txBody>
          <a:bodyPr wrap="square" rtlCol="0">
            <a:spAutoFit/>
          </a:bodyPr>
          <a:lstStyle/>
          <a:p>
            <a:pPr algn="ctr"/>
            <a:r>
              <a:rPr lang="en-US" sz="4000" b="1" dirty="0">
                <a:latin typeface="+mj-lt"/>
              </a:rPr>
              <a:t>My mom’s fridge</a:t>
            </a:r>
          </a:p>
        </p:txBody>
      </p:sp>
    </p:spTree>
    <p:extLst>
      <p:ext uri="{BB962C8B-B14F-4D97-AF65-F5344CB8AC3E}">
        <p14:creationId xmlns:p14="http://schemas.microsoft.com/office/powerpoint/2010/main" val="958901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the Duties &amp; Functions of IR?</a:t>
            </a:r>
          </a:p>
        </p:txBody>
      </p:sp>
      <p:sp>
        <p:nvSpPr>
          <p:cNvPr id="3" name="Content Placeholder 2"/>
          <p:cNvSpPr>
            <a:spLocks noGrp="1"/>
          </p:cNvSpPr>
          <p:nvPr>
            <p:ph idx="1"/>
          </p:nvPr>
        </p:nvSpPr>
        <p:spPr/>
        <p:txBody>
          <a:bodyPr/>
          <a:lstStyle/>
          <a:p>
            <a:pPr marL="0" indent="0">
              <a:buNone/>
            </a:pPr>
            <a:r>
              <a:rPr lang="en-US" dirty="0">
                <a:latin typeface="+mj-lt"/>
              </a:rPr>
              <a:t>Policy Governance Ends</a:t>
            </a:r>
          </a:p>
          <a:p>
            <a:pPr marL="0" indent="0">
              <a:buNone/>
            </a:pPr>
            <a:endParaRPr lang="en-US" dirty="0">
              <a:latin typeface="+mj-lt"/>
            </a:endParaRPr>
          </a:p>
          <a:p>
            <a:pPr marL="0" indent="0">
              <a:buNone/>
            </a:pPr>
            <a:r>
              <a:rPr lang="en-US" i="1" dirty="0">
                <a:latin typeface="+mj-lt"/>
              </a:rPr>
              <a:t>Institutional researchers have the knowledge and skills necessary to perform the duties and functions of institutional research, including: methods and tools; internal institutional effectiveness; external accountability; professional and interpersonal skills; and research and scholarship</a:t>
            </a:r>
          </a:p>
        </p:txBody>
      </p:sp>
    </p:spTree>
    <p:extLst>
      <p:ext uri="{BB962C8B-B14F-4D97-AF65-F5344CB8AC3E}">
        <p14:creationId xmlns:p14="http://schemas.microsoft.com/office/powerpoint/2010/main" val="67601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the Duties &amp; Functions of IR?</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latin typeface="+mj-lt"/>
              </a:rPr>
              <a:t>Further defining the field can lead to enhanced professionalization</a:t>
            </a:r>
          </a:p>
          <a:p>
            <a:pPr marL="0" indent="0">
              <a:buNone/>
            </a:pPr>
            <a:endParaRPr lang="en-US" sz="1000" dirty="0">
              <a:latin typeface="+mj-lt"/>
            </a:endParaRPr>
          </a:p>
          <a:p>
            <a:pPr>
              <a:buFont typeface="Arial" panose="020B0604020202020204" pitchFamily="34" charset="0"/>
              <a:buChar char="•"/>
            </a:pPr>
            <a:r>
              <a:rPr lang="en-US" dirty="0">
                <a:latin typeface="+mj-lt"/>
              </a:rPr>
              <a:t>Further defining the field allows easier “marketing” of our work to stakeholders</a:t>
            </a:r>
          </a:p>
          <a:p>
            <a:pPr marL="0" indent="0">
              <a:buNone/>
            </a:pPr>
            <a:endParaRPr lang="en-US" sz="1000" dirty="0">
              <a:latin typeface="+mj-lt"/>
            </a:endParaRPr>
          </a:p>
          <a:p>
            <a:pPr>
              <a:buFont typeface="Arial" panose="020B0604020202020204" pitchFamily="34" charset="0"/>
              <a:buChar char="•"/>
            </a:pPr>
            <a:r>
              <a:rPr lang="en-US" dirty="0">
                <a:latin typeface="+mj-lt"/>
              </a:rPr>
              <a:t>Assessment of IR functions</a:t>
            </a:r>
          </a:p>
          <a:p>
            <a:pPr marL="0" indent="0">
              <a:buNone/>
            </a:pPr>
            <a:endParaRPr lang="en-US" sz="1000" dirty="0">
              <a:latin typeface="+mj-lt"/>
            </a:endParaRPr>
          </a:p>
          <a:p>
            <a:pPr>
              <a:buFont typeface="Arial" panose="020B0604020202020204" pitchFamily="34" charset="0"/>
              <a:buChar char="•"/>
            </a:pPr>
            <a:r>
              <a:rPr lang="en-US" dirty="0">
                <a:latin typeface="+mj-lt"/>
              </a:rPr>
              <a:t>Assessment of professional development needs of IR professionals</a:t>
            </a:r>
          </a:p>
          <a:p>
            <a:pPr>
              <a:buFont typeface="Arial" panose="020B0604020202020204" pitchFamily="34" charset="0"/>
              <a:buChar char="•"/>
            </a:pPr>
            <a:endParaRPr lang="en-US" dirty="0">
              <a:latin typeface="+mj-lt"/>
            </a:endParaRPr>
          </a:p>
        </p:txBody>
      </p:sp>
    </p:spTree>
    <p:extLst>
      <p:ext uri="{BB962C8B-B14F-4D97-AF65-F5344CB8AC3E}">
        <p14:creationId xmlns:p14="http://schemas.microsoft.com/office/powerpoint/2010/main" val="222416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Duties &amp; Functions of Institutional Research</a:t>
            </a:r>
          </a:p>
        </p:txBody>
      </p:sp>
    </p:spTree>
    <p:extLst>
      <p:ext uri="{BB962C8B-B14F-4D97-AF65-F5344CB8AC3E}">
        <p14:creationId xmlns:p14="http://schemas.microsoft.com/office/powerpoint/2010/main" val="3896365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Duties &amp; Functions of IR</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latin typeface="+mj-lt"/>
              </a:rPr>
              <a:t>Identify information needs</a:t>
            </a:r>
          </a:p>
          <a:p>
            <a:pPr>
              <a:buFont typeface="Arial" panose="020B0604020202020204" pitchFamily="34" charset="0"/>
              <a:buChar char="•"/>
            </a:pPr>
            <a:r>
              <a:rPr lang="en-US" sz="2800" dirty="0">
                <a:latin typeface="+mj-lt"/>
              </a:rPr>
              <a:t>Collect, analyze, interpret, and report data and information</a:t>
            </a:r>
          </a:p>
          <a:p>
            <a:pPr>
              <a:buFont typeface="Arial" panose="020B0604020202020204" pitchFamily="34" charset="0"/>
              <a:buChar char="•"/>
            </a:pPr>
            <a:r>
              <a:rPr lang="en-US" sz="2800" dirty="0">
                <a:latin typeface="+mj-lt"/>
              </a:rPr>
              <a:t>Plan and evaluate</a:t>
            </a:r>
          </a:p>
          <a:p>
            <a:pPr>
              <a:buFont typeface="Arial" panose="020B0604020202020204" pitchFamily="34" charset="0"/>
              <a:buChar char="•"/>
            </a:pPr>
            <a:r>
              <a:rPr lang="en-US" sz="2800" dirty="0">
                <a:latin typeface="+mj-lt"/>
              </a:rPr>
              <a:t>Serve as stewards of data and information</a:t>
            </a:r>
          </a:p>
          <a:p>
            <a:pPr>
              <a:buFont typeface="Arial" panose="020B0604020202020204" pitchFamily="34" charset="0"/>
              <a:buChar char="•"/>
            </a:pPr>
            <a:r>
              <a:rPr lang="en-US" sz="2800" dirty="0">
                <a:latin typeface="+mj-lt"/>
              </a:rPr>
              <a:t>Educate information producers, users, and consumers</a:t>
            </a:r>
          </a:p>
          <a:p>
            <a:pPr marL="0" indent="0">
              <a:buNone/>
            </a:pPr>
            <a:endParaRPr lang="en-US" sz="2400" dirty="0">
              <a:latin typeface="+mj-lt"/>
            </a:endParaRPr>
          </a:p>
          <a:p>
            <a:pPr marL="0" indent="0">
              <a:buNone/>
            </a:pPr>
            <a:r>
              <a:rPr lang="en-US" sz="2000" dirty="0">
                <a:latin typeface="+mj-lt"/>
                <a:hlinkClick r:id="rId2"/>
              </a:rPr>
              <a:t>https://www.airweb.org/Resources/Pages/IR-Duties-Functions.aspx</a:t>
            </a:r>
            <a:r>
              <a:rPr lang="en-US" sz="2000" dirty="0">
                <a:latin typeface="+mj-lt"/>
              </a:rPr>
              <a:t> </a:t>
            </a:r>
          </a:p>
          <a:p>
            <a:pPr marL="0" indent="0">
              <a:buNone/>
            </a:pPr>
            <a:endParaRPr lang="en-US" dirty="0"/>
          </a:p>
        </p:txBody>
      </p:sp>
    </p:spTree>
    <p:extLst>
      <p:ext uri="{BB962C8B-B14F-4D97-AF65-F5344CB8AC3E}">
        <p14:creationId xmlns:p14="http://schemas.microsoft.com/office/powerpoint/2010/main" val="2095347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 information needs</a:t>
            </a:r>
          </a:p>
        </p:txBody>
      </p:sp>
      <p:sp>
        <p:nvSpPr>
          <p:cNvPr id="3" name="Content Placeholder 2"/>
          <p:cNvSpPr>
            <a:spLocks noGrp="1"/>
          </p:cNvSpPr>
          <p:nvPr>
            <p:ph idx="1"/>
          </p:nvPr>
        </p:nvSpPr>
        <p:spPr/>
        <p:txBody>
          <a:bodyPr>
            <a:normAutofit/>
          </a:bodyPr>
          <a:lstStyle/>
          <a:p>
            <a:pPr marL="0" indent="0">
              <a:buNone/>
            </a:pPr>
            <a:r>
              <a:rPr lang="en-US" sz="2800" dirty="0">
                <a:latin typeface="+mj-lt"/>
              </a:rPr>
              <a:t>This functional area reflects the iterative process of identifying relevant </a:t>
            </a:r>
            <a:r>
              <a:rPr lang="en-US" sz="2800" dirty="0">
                <a:solidFill>
                  <a:srgbClr val="C00000"/>
                </a:solidFill>
                <a:latin typeface="+mj-lt"/>
              </a:rPr>
              <a:t>stakeholders and their decision support needs</a:t>
            </a:r>
            <a:r>
              <a:rPr lang="en-US" sz="2800" dirty="0">
                <a:latin typeface="+mj-lt"/>
              </a:rPr>
              <a:t>. It includes </a:t>
            </a:r>
            <a:r>
              <a:rPr lang="en-US" sz="2800" dirty="0">
                <a:solidFill>
                  <a:srgbClr val="C00000"/>
                </a:solidFill>
                <a:latin typeface="+mj-lt"/>
              </a:rPr>
              <a:t>anticipating questions </a:t>
            </a:r>
            <a:r>
              <a:rPr lang="en-US" sz="2800" dirty="0">
                <a:latin typeface="+mj-lt"/>
              </a:rPr>
              <a:t>through review of data, information, and research and policy studies, including those related to institutional, state, national, and international conversations around higher education. It also includes </a:t>
            </a:r>
            <a:r>
              <a:rPr lang="en-US" sz="2800" dirty="0">
                <a:solidFill>
                  <a:srgbClr val="C00000"/>
                </a:solidFill>
                <a:latin typeface="+mj-lt"/>
              </a:rPr>
              <a:t>assisting stakeholders in developing and refining research questions</a:t>
            </a:r>
            <a:r>
              <a:rPr lang="en-US" sz="2800" dirty="0">
                <a:latin typeface="+mj-lt"/>
              </a:rPr>
              <a:t>.</a:t>
            </a:r>
          </a:p>
        </p:txBody>
      </p:sp>
      <p:pic>
        <p:nvPicPr>
          <p:cNvPr id="1028" name="Picture 4" descr="https://www.airweb.org/Resources/PublishingImages/df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2157" y="5510784"/>
            <a:ext cx="813814" cy="813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009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IR">
  <a:themeElements>
    <a:clrScheme name="Custom 3">
      <a:dk1>
        <a:srgbClr val="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xmlns="" name="AIR" id="{83CEA2FC-E948-4A72-95EE-CC348B672AFF}" vid="{90C7F590-8451-4EBE-AA17-CEC525682E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1a4dae07-7ab1-4726-a3c2-b47bf0211ff9">ZW4DKDTXKXAY-3-1106</_dlc_DocId>
    <_dlc_DocIdUrl xmlns="1a4dae07-7ab1-4726-a3c2-b47bf0211ff9">
      <Url>https://airwebcloud.sharepoint.com/sites/AssessmentAndResearch/_layouts/15/DocIdRedir.aspx?ID=ZW4DKDTXKXAY-3-1106</Url>
      <Description>ZW4DKDTXKXAY-3-1106</Description>
    </_dlc_DocIdUrl>
    <SharedWithUsers xmlns="1a4dae07-7ab1-4726-a3c2-b47bf0211ff9">
      <UserInfo>
        <DisplayName>Randy Swing</DisplayName>
        <AccountId>28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1F1899418E687148AA7D229CCAF9C8A3" ma:contentTypeVersion="4" ma:contentTypeDescription="Create a new document." ma:contentTypeScope="" ma:versionID="eb2b0fea7278f30fcfb317fcb64d638c">
  <xsd:schema xmlns:xsd="http://www.w3.org/2001/XMLSchema" xmlns:xs="http://www.w3.org/2001/XMLSchema" xmlns:p="http://schemas.microsoft.com/office/2006/metadata/properties" xmlns:ns2="1a4dae07-7ab1-4726-a3c2-b47bf0211ff9" targetNamespace="http://schemas.microsoft.com/office/2006/metadata/properties" ma:root="true" ma:fieldsID="b746cef28f6973f821b597d12bfd6dbb" ns2:_="">
    <xsd:import namespace="1a4dae07-7ab1-4726-a3c2-b47bf0211ff9"/>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4dae07-7ab1-4726-a3c2-b47bf0211ff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77549B-FB58-47BD-A994-46378E24B719}">
  <ds:schemaRefs>
    <ds:schemaRef ds:uri="http://schemas.microsoft.com/sharepoint/events"/>
  </ds:schemaRefs>
</ds:datastoreItem>
</file>

<file path=customXml/itemProps2.xml><?xml version="1.0" encoding="utf-8"?>
<ds:datastoreItem xmlns:ds="http://schemas.openxmlformats.org/officeDocument/2006/customXml" ds:itemID="{8D8F01E9-A883-43FB-8FA7-A2230FF19D81}">
  <ds:schemaRefs>
    <ds:schemaRef ds:uri="http://purl.org/dc/elements/1.1/"/>
    <ds:schemaRef ds:uri="http://schemas.microsoft.com/office/2006/documentManagement/types"/>
    <ds:schemaRef ds:uri="http://purl.org/dc/terms/"/>
    <ds:schemaRef ds:uri="http://purl.org/dc/dcmitype/"/>
    <ds:schemaRef ds:uri="1a4dae07-7ab1-4726-a3c2-b47bf0211ff9"/>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3D02F95-04DE-4DCF-B0D1-F86C93EF0D97}">
  <ds:schemaRefs>
    <ds:schemaRef ds:uri="http://schemas.microsoft.com/sharepoint/v3/contenttype/forms"/>
  </ds:schemaRefs>
</ds:datastoreItem>
</file>

<file path=customXml/itemProps4.xml><?xml version="1.0" encoding="utf-8"?>
<ds:datastoreItem xmlns:ds="http://schemas.openxmlformats.org/officeDocument/2006/customXml" ds:itemID="{5D998B3D-5ED8-4BB1-BC33-C1FBDC71AB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4dae07-7ab1-4726-a3c2-b47bf0211f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2018</TotalTime>
  <Words>1177</Words>
  <Application>Microsoft Office PowerPoint</Application>
  <PresentationFormat>On-screen Show (4:3)</PresentationFormat>
  <Paragraphs>102</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AIR</vt:lpstr>
      <vt:lpstr>Practical Application of AIR’s  Duties &amp; Functions of Institutional Research</vt:lpstr>
      <vt:lpstr>Presentation Outline</vt:lpstr>
      <vt:lpstr>Why develop the Duties &amp; Functions of Institutional Research?</vt:lpstr>
      <vt:lpstr>PowerPoint Presentation</vt:lpstr>
      <vt:lpstr>Why the Duties &amp; Functions of IR?</vt:lpstr>
      <vt:lpstr>Why the Duties &amp; Functions of IR?</vt:lpstr>
      <vt:lpstr>The Duties &amp; Functions of Institutional Research</vt:lpstr>
      <vt:lpstr>The Duties &amp; Functions of IR</vt:lpstr>
      <vt:lpstr>Identify information needs</vt:lpstr>
      <vt:lpstr>Collect, analyze, interpret, and report data and information</vt:lpstr>
      <vt:lpstr>Plan and evaluate</vt:lpstr>
      <vt:lpstr>Serve as stewards of data and information</vt:lpstr>
      <vt:lpstr>Educate information producers, users, and consumers</vt:lpstr>
      <vt:lpstr>Using the Duties &amp; Functions of Institutional Research</vt:lpstr>
      <vt:lpstr>Definition of IR Examples</vt:lpstr>
      <vt:lpstr>PowerPoint Presentation</vt:lpstr>
      <vt:lpstr>PowerPoint Presentation</vt:lpstr>
      <vt:lpstr>IR Function descriptions</vt:lpstr>
      <vt:lpstr>IR Poetry</vt:lpstr>
      <vt:lpstr>Conversation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Duties and Functions of IR</dc:title>
  <dc:creator>Gina Johnson</dc:creator>
  <cp:lastModifiedBy>Michael J. Albert</cp:lastModifiedBy>
  <cp:revision>183</cp:revision>
  <dcterms:created xsi:type="dcterms:W3CDTF">2015-09-30T14:50:46Z</dcterms:created>
  <dcterms:modified xsi:type="dcterms:W3CDTF">2017-02-24T21:05:08Z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0x0101001F1899418E687148AA7D229CCAF9C8A3</vt:lpwstr>
  </property>
  <property fmtid="{D5CDD505-2E9C-101B-9397-08002B2CF9AE}" pid="3" name="_dlc_DocIdItemGuid">
    <vt:lpwstr>e660bc7e-8cbf-46c0-8005-00143b22bec3</vt:lpwstr>
  </property>
</Properties>
</file>