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 id="2147483738" r:id="rId4"/>
  </p:sldMasterIdLst>
  <p:notesMasterIdLst>
    <p:notesMasterId r:id="rId22"/>
  </p:notesMasterIdLst>
  <p:sldIdLst>
    <p:sldId id="257" r:id="rId5"/>
    <p:sldId id="270" r:id="rId6"/>
    <p:sldId id="259" r:id="rId7"/>
    <p:sldId id="260" r:id="rId8"/>
    <p:sldId id="261" r:id="rId9"/>
    <p:sldId id="262" r:id="rId10"/>
    <p:sldId id="272" r:id="rId11"/>
    <p:sldId id="263" r:id="rId12"/>
    <p:sldId id="273" r:id="rId13"/>
    <p:sldId id="265" r:id="rId14"/>
    <p:sldId id="266" r:id="rId15"/>
    <p:sldId id="274" r:id="rId16"/>
    <p:sldId id="275" r:id="rId17"/>
    <p:sldId id="267" r:id="rId18"/>
    <p:sldId id="268" r:id="rId19"/>
    <p:sldId id="269" r:id="rId20"/>
    <p:sldId id="2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p:scale>
          <a:sx n="125" d="100"/>
          <a:sy n="125" d="100"/>
        </p:scale>
        <p:origin x="-1224"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2.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1ED8EC-8543-4F71-BC26-B1115563583C}" type="datetimeFigureOut">
              <a:rPr lang="en-US" smtClean="0"/>
              <a:t>2/22/2017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265529-780E-4629-AD8D-5571A3F153D3}" type="slidenum">
              <a:rPr lang="en-US" smtClean="0"/>
              <a:t>‹#›</a:t>
            </a:fld>
            <a:endParaRPr lang="en-US"/>
          </a:p>
        </p:txBody>
      </p:sp>
    </p:spTree>
    <p:extLst>
      <p:ext uri="{BB962C8B-B14F-4D97-AF65-F5344CB8AC3E}">
        <p14:creationId xmlns:p14="http://schemas.microsoft.com/office/powerpoint/2010/main" val="3981326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2/22/2017 10:06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le Slide">
    <p:bg>
      <p:bgRef idx="1002">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361D8292-7A5A-44EB-ADEC-AA767D00200F}" type="datetimeFigureOut">
              <a:rPr lang="en-US" dirty="0"/>
              <a:t>2/22/2017</a:t>
            </a:fld>
            <a:endParaRPr lang="en-US" dirty="0"/>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92269607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ADEACD-722F-4835-8C36-350D1156C46F}" type="datetimeFigureOut">
              <a:rPr lang="en-US" dirty="0"/>
              <a:t>2/22/2017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495077636"/>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87DE6118-2437-4B30-8E3C-4D2BE6020583}" type="datetimeFigureOut">
              <a:rPr lang="en-US" smtClean="0"/>
              <a:pPr/>
              <a:t>2/22/2017</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44695650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733967437"/>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87DE6118-2437-4B30-8E3C-4D2BE6020583}" type="datetimeFigureOut">
              <a:rPr lang="en-US" smtClean="0"/>
              <a:pPr/>
              <a:t>2/22/2017</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4753227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2/22/2017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25117391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2/22/2017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017778100"/>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2/22/2017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13907421"/>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2/22/2017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060515908"/>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7DE6118-2437-4B30-8E3C-4D2BE6020583}" type="datetimeFigureOut">
              <a:rPr lang="en-US" smtClean="0"/>
              <a:pPr/>
              <a:t>2/22/2017</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670137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7DE6118-2437-4B30-8E3C-4D2BE6020583}" type="datetimeFigureOut">
              <a:rPr lang="en-US" smtClean="0"/>
              <a:pPr/>
              <a:t>2/22/2017</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510465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52871278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4589442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6"/>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88" r:id="rId2"/>
    <p:sldLayoutId id="2147483689" r:id="rId3"/>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87DE6118-2437-4B30-8E3C-4D2BE6020583}" type="datetimeFigureOut">
              <a:rPr lang="en-US" dirty="0"/>
              <a:pPr/>
              <a:t>2/22/2017</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69E57DC2-970A-4B3E-BB1C-7A09969E49DF}" type="slidenum">
              <a:rPr lang="en-US" dirty="0"/>
              <a:pPr/>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1671902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fade/>
  </p:transition>
  <p:timing>
    <p:tnLst>
      <p:par>
        <p:cTn id="1" dur="indefinite" restart="never" nodeType="tmRoot"/>
      </p:par>
    </p:tnLst>
  </p:timing>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066800"/>
            <a:ext cx="6270922" cy="3278188"/>
          </a:xfrm>
        </p:spPr>
        <p:txBody>
          <a:bodyPr/>
          <a:lstStyle/>
          <a:p>
            <a:r>
              <a:rPr lang="en-US" sz="3600" dirty="0" smtClean="0"/>
              <a:t/>
            </a:r>
            <a:br>
              <a:rPr lang="en-US" sz="36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3600" dirty="0" smtClean="0"/>
              <a:t>Value </a:t>
            </a:r>
            <a:r>
              <a:rPr lang="en-US" sz="3600" dirty="0"/>
              <a:t>Added: The Benefits of Enhancing Program Assessment Using Indirect Methods</a:t>
            </a:r>
            <a:br>
              <a:rPr lang="en-US" sz="3600" dirty="0"/>
            </a:br>
            <a:endParaRPr lang="en-US" sz="3600" dirty="0"/>
          </a:p>
        </p:txBody>
      </p:sp>
      <p:sp>
        <p:nvSpPr>
          <p:cNvPr id="3" name="Subtitle 2"/>
          <p:cNvSpPr>
            <a:spLocks noGrp="1"/>
          </p:cNvSpPr>
          <p:nvPr>
            <p:ph type="subTitle" idx="1"/>
          </p:nvPr>
        </p:nvSpPr>
        <p:spPr>
          <a:xfrm>
            <a:off x="730249" y="4344988"/>
            <a:ext cx="7681913" cy="1370012"/>
          </a:xfrm>
        </p:spPr>
        <p:txBody>
          <a:bodyPr>
            <a:normAutofit/>
          </a:bodyPr>
          <a:lstStyle/>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43100" y="685800"/>
            <a:ext cx="7200900" cy="1485900"/>
          </a:xfrm>
        </p:spPr>
        <p:txBody>
          <a:bodyPr/>
          <a:lstStyle/>
          <a:p>
            <a:pPr algn="ctr"/>
            <a:r>
              <a:rPr lang="en-US" dirty="0" smtClean="0"/>
              <a:t>Surveys</a:t>
            </a:r>
            <a:endParaRPr lang="en-US" dirty="0"/>
          </a:p>
        </p:txBody>
      </p:sp>
      <p:sp>
        <p:nvSpPr>
          <p:cNvPr id="3" name="Content Placeholder 2"/>
          <p:cNvSpPr>
            <a:spLocks noGrp="1"/>
          </p:cNvSpPr>
          <p:nvPr>
            <p:ph idx="4294967295"/>
          </p:nvPr>
        </p:nvSpPr>
        <p:spPr>
          <a:xfrm>
            <a:off x="1943100" y="1447800"/>
            <a:ext cx="7200900" cy="4419600"/>
          </a:xfrm>
        </p:spPr>
        <p:txBody>
          <a:bodyPr>
            <a:normAutofit/>
          </a:bodyPr>
          <a:lstStyle/>
          <a:p>
            <a:r>
              <a:rPr lang="en-US" sz="3600" dirty="0" smtClean="0"/>
              <a:t>Some Guidelines</a:t>
            </a:r>
          </a:p>
          <a:p>
            <a:pPr lvl="1"/>
            <a:r>
              <a:rPr lang="en-US" sz="3600" i="0" dirty="0" smtClean="0"/>
              <a:t>Simple questions first</a:t>
            </a:r>
          </a:p>
          <a:p>
            <a:pPr lvl="1"/>
            <a:r>
              <a:rPr lang="en-US" sz="3600" i="0" dirty="0" smtClean="0"/>
              <a:t>Level of language</a:t>
            </a:r>
          </a:p>
          <a:p>
            <a:pPr lvl="1"/>
            <a:r>
              <a:rPr lang="en-US" sz="3600" i="0" dirty="0" smtClean="0"/>
              <a:t>Focus your questions</a:t>
            </a:r>
          </a:p>
          <a:p>
            <a:pPr lvl="1"/>
            <a:r>
              <a:rPr lang="en-US" sz="3600" i="0" dirty="0" smtClean="0"/>
              <a:t>Avoid compound questions</a:t>
            </a:r>
          </a:p>
          <a:p>
            <a:pPr lvl="1"/>
            <a:r>
              <a:rPr lang="en-US" sz="3600" i="0" dirty="0" smtClean="0"/>
              <a:t>Provide all possible answers</a:t>
            </a:r>
            <a:endParaRPr lang="en-US" sz="3600" i="0" dirty="0"/>
          </a:p>
        </p:txBody>
      </p:sp>
    </p:spTree>
    <p:extLst>
      <p:ext uri="{BB962C8B-B14F-4D97-AF65-F5344CB8AC3E}">
        <p14:creationId xmlns:p14="http://schemas.microsoft.com/office/powerpoint/2010/main" val="224931587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Surveys</a:t>
            </a:r>
            <a:endParaRPr lang="en-US" dirty="0"/>
          </a:p>
        </p:txBody>
      </p:sp>
      <p:sp>
        <p:nvSpPr>
          <p:cNvPr id="3" name="Content Placeholder 2"/>
          <p:cNvSpPr>
            <a:spLocks noGrp="1"/>
          </p:cNvSpPr>
          <p:nvPr>
            <p:ph idx="1"/>
          </p:nvPr>
        </p:nvSpPr>
        <p:spPr>
          <a:xfrm>
            <a:off x="1028700" y="1447800"/>
            <a:ext cx="7200900" cy="4419600"/>
          </a:xfrm>
        </p:spPr>
        <p:txBody>
          <a:bodyPr>
            <a:normAutofit/>
          </a:bodyPr>
          <a:lstStyle/>
          <a:p>
            <a:r>
              <a:rPr lang="en-US" sz="3600" dirty="0" smtClean="0"/>
              <a:t>Some Guidelines</a:t>
            </a:r>
          </a:p>
          <a:p>
            <a:pPr lvl="1"/>
            <a:r>
              <a:rPr lang="en-US" sz="3600" i="0" dirty="0" smtClean="0"/>
              <a:t>Strive for clarity</a:t>
            </a:r>
          </a:p>
          <a:p>
            <a:pPr lvl="1"/>
            <a:r>
              <a:rPr lang="en-US" sz="3600" i="0" dirty="0" smtClean="0"/>
              <a:t>Avoid bias</a:t>
            </a:r>
          </a:p>
          <a:p>
            <a:pPr lvl="1"/>
            <a:r>
              <a:rPr lang="en-US" sz="3600" i="0" dirty="0" smtClean="0"/>
              <a:t>Avoid negative wording</a:t>
            </a:r>
          </a:p>
          <a:p>
            <a:pPr lvl="1"/>
            <a:r>
              <a:rPr lang="en-US" sz="3600" i="0" dirty="0" smtClean="0"/>
              <a:t>Avoid cultural bias</a:t>
            </a:r>
          </a:p>
          <a:p>
            <a:pPr lvl="1"/>
            <a:r>
              <a:rPr lang="en-US" sz="3600" i="0" dirty="0" smtClean="0"/>
              <a:t>Be careful asking demographic information</a:t>
            </a:r>
            <a:endParaRPr lang="en-US" sz="3600" i="0" dirty="0"/>
          </a:p>
        </p:txBody>
      </p:sp>
    </p:spTree>
    <p:extLst>
      <p:ext uri="{BB962C8B-B14F-4D97-AF65-F5344CB8AC3E}">
        <p14:creationId xmlns:p14="http://schemas.microsoft.com/office/powerpoint/2010/main" val="16860550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533400"/>
            <a:ext cx="7200900" cy="533400"/>
          </a:xfrm>
        </p:spPr>
        <p:txBody>
          <a:bodyPr>
            <a:normAutofit fontScale="90000"/>
          </a:bodyPr>
          <a:lstStyle/>
          <a:p>
            <a:r>
              <a:rPr lang="en-US" dirty="0" smtClean="0"/>
              <a:t>Program Questions</a:t>
            </a:r>
            <a:endParaRPr lang="en-US" dirty="0"/>
          </a:p>
        </p:txBody>
      </p:sp>
      <p:sp>
        <p:nvSpPr>
          <p:cNvPr id="3" name="Content Placeholder 2"/>
          <p:cNvSpPr>
            <a:spLocks noGrp="1"/>
          </p:cNvSpPr>
          <p:nvPr>
            <p:ph idx="1"/>
          </p:nvPr>
        </p:nvSpPr>
        <p:spPr>
          <a:xfrm>
            <a:off x="1028700" y="1295400"/>
            <a:ext cx="7200900" cy="4572000"/>
          </a:xfrm>
        </p:spPr>
        <p:txBody>
          <a:bodyPr>
            <a:normAutofit/>
          </a:bodyPr>
          <a:lstStyle/>
          <a:p>
            <a:r>
              <a:rPr lang="en-US" sz="3200" dirty="0" smtClean="0"/>
              <a:t>Keeps </a:t>
            </a:r>
            <a:r>
              <a:rPr lang="en-US" sz="3200" dirty="0"/>
              <a:t>accurate records</a:t>
            </a:r>
          </a:p>
          <a:p>
            <a:r>
              <a:rPr lang="en-US" sz="3200" dirty="0"/>
              <a:t>Organizes tasks well</a:t>
            </a:r>
          </a:p>
          <a:p>
            <a:r>
              <a:rPr lang="en-US" sz="3200" dirty="0"/>
              <a:t>Follows proper sequences</a:t>
            </a:r>
          </a:p>
          <a:p>
            <a:r>
              <a:rPr lang="en-US" sz="3200" dirty="0"/>
              <a:t>Strives to satisfy </a:t>
            </a:r>
            <a:r>
              <a:rPr lang="en-US" sz="3200" dirty="0" smtClean="0"/>
              <a:t>clients</a:t>
            </a:r>
          </a:p>
          <a:p>
            <a:r>
              <a:rPr lang="en-US" sz="3200" dirty="0"/>
              <a:t>Can identify need for research/data</a:t>
            </a:r>
          </a:p>
          <a:p>
            <a:r>
              <a:rPr lang="en-US" sz="3200" dirty="0"/>
              <a:t>Can evaluate information for relevance and </a:t>
            </a:r>
            <a:r>
              <a:rPr lang="en-US" sz="3200" dirty="0" smtClean="0"/>
              <a:t>accuracy</a:t>
            </a:r>
            <a:endParaRPr lang="en-US" sz="3200" dirty="0"/>
          </a:p>
        </p:txBody>
      </p:sp>
    </p:spTree>
    <p:extLst>
      <p:ext uri="{BB962C8B-B14F-4D97-AF65-F5344CB8AC3E}">
        <p14:creationId xmlns:p14="http://schemas.microsoft.com/office/powerpoint/2010/main" val="46959859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609600"/>
          </a:xfrm>
        </p:spPr>
        <p:txBody>
          <a:bodyPr>
            <a:normAutofit fontScale="90000"/>
          </a:bodyPr>
          <a:lstStyle/>
          <a:p>
            <a:r>
              <a:rPr lang="en-US" dirty="0" smtClean="0"/>
              <a:t>Soft Skills</a:t>
            </a:r>
            <a:endParaRPr lang="en-US" dirty="0"/>
          </a:p>
        </p:txBody>
      </p:sp>
      <p:sp>
        <p:nvSpPr>
          <p:cNvPr id="3" name="Content Placeholder 2"/>
          <p:cNvSpPr>
            <a:spLocks noGrp="1"/>
          </p:cNvSpPr>
          <p:nvPr>
            <p:ph idx="1"/>
          </p:nvPr>
        </p:nvSpPr>
        <p:spPr>
          <a:xfrm>
            <a:off x="1028700" y="1371600"/>
            <a:ext cx="7200900" cy="4495800"/>
          </a:xfrm>
        </p:spPr>
        <p:txBody>
          <a:bodyPr>
            <a:normAutofit/>
          </a:bodyPr>
          <a:lstStyle/>
          <a:p>
            <a:r>
              <a:rPr lang="en-US" sz="3200" dirty="0"/>
              <a:t>Is </a:t>
            </a:r>
            <a:r>
              <a:rPr lang="en-US" sz="3200" dirty="0" smtClean="0"/>
              <a:t>punctual</a:t>
            </a:r>
          </a:p>
          <a:p>
            <a:r>
              <a:rPr lang="en-US" sz="3200" dirty="0"/>
              <a:t>Avoids wasting </a:t>
            </a:r>
            <a:r>
              <a:rPr lang="en-US" sz="3200" dirty="0" smtClean="0"/>
              <a:t>time</a:t>
            </a:r>
          </a:p>
          <a:p>
            <a:r>
              <a:rPr lang="en-US" sz="3200" dirty="0"/>
              <a:t>Listens </a:t>
            </a:r>
            <a:r>
              <a:rPr lang="en-US" sz="3200" dirty="0" smtClean="0"/>
              <a:t>well</a:t>
            </a:r>
          </a:p>
          <a:p>
            <a:r>
              <a:rPr lang="en-US" sz="3200" dirty="0"/>
              <a:t>Willing to serve </a:t>
            </a:r>
            <a:r>
              <a:rPr lang="en-US" sz="3200" dirty="0" smtClean="0"/>
              <a:t>others</a:t>
            </a:r>
          </a:p>
          <a:p>
            <a:r>
              <a:rPr lang="en-US" sz="3200" dirty="0"/>
              <a:t>Tries to reach </a:t>
            </a:r>
            <a:r>
              <a:rPr lang="en-US" sz="3200" dirty="0" smtClean="0"/>
              <a:t>agreement</a:t>
            </a:r>
          </a:p>
          <a:p>
            <a:r>
              <a:rPr lang="en-US" sz="3200" dirty="0"/>
              <a:t>Speaks up when things are going wrong</a:t>
            </a:r>
          </a:p>
        </p:txBody>
      </p:sp>
    </p:spTree>
    <p:extLst>
      <p:ext uri="{BB962C8B-B14F-4D97-AF65-F5344CB8AC3E}">
        <p14:creationId xmlns:p14="http://schemas.microsoft.com/office/powerpoint/2010/main" val="258369803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609600"/>
            <a:ext cx="8229600" cy="5257800"/>
          </a:xfrm>
        </p:spPr>
        <p:txBody>
          <a:bodyPr>
            <a:normAutofit/>
          </a:bodyPr>
          <a:lstStyle/>
          <a:p>
            <a:pPr lvl="1">
              <a:buFont typeface="Wingdings" panose="05000000000000000000" pitchFamily="2" charset="2"/>
              <a:buChar char="§"/>
            </a:pPr>
            <a:r>
              <a:rPr lang="en-US" sz="3600" i="0" dirty="0" smtClean="0"/>
              <a:t>What insight may this survey give you that classroom evaluation may not?</a:t>
            </a:r>
          </a:p>
          <a:p>
            <a:pPr marL="530352" lvl="1" indent="0">
              <a:buNone/>
            </a:pPr>
            <a:endParaRPr lang="en-US" sz="3600" i="0" dirty="0" smtClean="0"/>
          </a:p>
          <a:p>
            <a:pPr lvl="1">
              <a:buFont typeface="Wingdings" panose="05000000000000000000" pitchFamily="2" charset="2"/>
              <a:buChar char="§"/>
            </a:pPr>
            <a:r>
              <a:rPr lang="en-US" sz="3600" i="0" dirty="0" smtClean="0"/>
              <a:t>Why ask non-programmatic questions?</a:t>
            </a:r>
            <a:endParaRPr lang="en-US" sz="3600" i="0" dirty="0"/>
          </a:p>
        </p:txBody>
      </p:sp>
    </p:spTree>
    <p:extLst>
      <p:ext uri="{BB962C8B-B14F-4D97-AF65-F5344CB8AC3E}">
        <p14:creationId xmlns:p14="http://schemas.microsoft.com/office/powerpoint/2010/main" val="311246801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Weaknesses of Indirect</a:t>
            </a:r>
            <a:endParaRPr lang="en-US" dirty="0"/>
          </a:p>
        </p:txBody>
      </p:sp>
      <p:sp>
        <p:nvSpPr>
          <p:cNvPr id="3" name="Content Placeholder 2"/>
          <p:cNvSpPr>
            <a:spLocks noGrp="1"/>
          </p:cNvSpPr>
          <p:nvPr>
            <p:ph idx="1"/>
          </p:nvPr>
        </p:nvSpPr>
        <p:spPr>
          <a:xfrm>
            <a:off x="1028700" y="1524000"/>
            <a:ext cx="7200900" cy="4343400"/>
          </a:xfrm>
        </p:spPr>
        <p:txBody>
          <a:bodyPr>
            <a:normAutofit/>
          </a:bodyPr>
          <a:lstStyle/>
          <a:p>
            <a:r>
              <a:rPr lang="en-US" sz="3600" dirty="0" smtClean="0"/>
              <a:t>Difference between what they say they know and what they do know</a:t>
            </a:r>
          </a:p>
          <a:p>
            <a:r>
              <a:rPr lang="en-US" sz="3600" dirty="0" smtClean="0"/>
              <a:t>Gaining validity</a:t>
            </a:r>
          </a:p>
          <a:p>
            <a:r>
              <a:rPr lang="en-US" sz="3600" dirty="0" smtClean="0"/>
              <a:t>Can be time-consuming to evaluate or difficult to         analyze</a:t>
            </a:r>
            <a:endParaRPr lang="en-US" sz="3600" dirty="0"/>
          </a:p>
        </p:txBody>
      </p:sp>
      <p:pic>
        <p:nvPicPr>
          <p:cNvPr id="4" name="Picture 3" descr="external image testosterone-clipart-SportsGuyLiftingWeight.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6040" y="3947160"/>
            <a:ext cx="2809360" cy="2834640"/>
          </a:xfrm>
          <a:prstGeom prst="rect">
            <a:avLst/>
          </a:prstGeom>
        </p:spPr>
      </p:pic>
    </p:spTree>
    <p:extLst>
      <p:ext uri="{BB962C8B-B14F-4D97-AF65-F5344CB8AC3E}">
        <p14:creationId xmlns:p14="http://schemas.microsoft.com/office/powerpoint/2010/main" val="280342614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Strengths of Indirect</a:t>
            </a:r>
            <a:endParaRPr lang="en-US" dirty="0"/>
          </a:p>
        </p:txBody>
      </p:sp>
      <p:sp>
        <p:nvSpPr>
          <p:cNvPr id="3" name="Content Placeholder 2"/>
          <p:cNvSpPr>
            <a:spLocks noGrp="1"/>
          </p:cNvSpPr>
          <p:nvPr>
            <p:ph idx="1"/>
          </p:nvPr>
        </p:nvSpPr>
        <p:spPr>
          <a:xfrm>
            <a:off x="1028700" y="1447800"/>
            <a:ext cx="7200900" cy="4419600"/>
          </a:xfrm>
        </p:spPr>
        <p:txBody>
          <a:bodyPr>
            <a:normAutofit/>
          </a:bodyPr>
          <a:lstStyle/>
          <a:p>
            <a:r>
              <a:rPr lang="en-US" sz="3600" dirty="0" smtClean="0"/>
              <a:t>Insight into student decision making</a:t>
            </a:r>
          </a:p>
          <a:p>
            <a:r>
              <a:rPr lang="en-US" sz="3600" dirty="0" smtClean="0"/>
              <a:t>Elicit unanticipated results</a:t>
            </a:r>
          </a:p>
          <a:p>
            <a:r>
              <a:rPr lang="en-US" sz="3600" dirty="0" smtClean="0"/>
              <a:t>Insight into student       perceptions and attitudes</a:t>
            </a:r>
            <a:endParaRPr lang="en-US" sz="3600" dirty="0"/>
          </a:p>
        </p:txBody>
      </p:sp>
      <p:pic>
        <p:nvPicPr>
          <p:cNvPr id="4" name="Picture 3" descr="Aloe Vera Does Increase Strengt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5882" y="3581400"/>
            <a:ext cx="2431918" cy="3200400"/>
          </a:xfrm>
          <a:prstGeom prst="rect">
            <a:avLst/>
          </a:prstGeom>
        </p:spPr>
      </p:pic>
    </p:spTree>
    <p:extLst>
      <p:ext uri="{BB962C8B-B14F-4D97-AF65-F5344CB8AC3E}">
        <p14:creationId xmlns:p14="http://schemas.microsoft.com/office/powerpoint/2010/main" val="109599738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Assessment Pathways</a:t>
            </a:r>
            <a:endParaRPr lang="en-US" dirty="0"/>
          </a:p>
        </p:txBody>
      </p:sp>
      <p:pic>
        <p:nvPicPr>
          <p:cNvPr id="4" name="Content Placeholder 3" descr="How can I automate the workflow for producing multiple versions of a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198" y="1752600"/>
            <a:ext cx="6108639" cy="4023360"/>
          </a:xfrm>
        </p:spPr>
      </p:pic>
    </p:spTree>
    <p:extLst>
      <p:ext uri="{BB962C8B-B14F-4D97-AF65-F5344CB8AC3E}">
        <p14:creationId xmlns:p14="http://schemas.microsoft.com/office/powerpoint/2010/main" val="12136390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Assessment Pathway</a:t>
            </a:r>
            <a:endParaRPr lang="en-US" dirty="0"/>
          </a:p>
        </p:txBody>
      </p:sp>
      <p:pic>
        <p:nvPicPr>
          <p:cNvPr id="8" name="Content Placeholder 7" descr="Image vectorielle gratuite: Route, Chemin, Noir Et Blanc - Image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9360" y="1828800"/>
            <a:ext cx="4206240" cy="4206240"/>
          </a:xfrm>
        </p:spPr>
      </p:pic>
    </p:spTree>
    <p:extLst>
      <p:ext uri="{BB962C8B-B14F-4D97-AF65-F5344CB8AC3E}">
        <p14:creationId xmlns:p14="http://schemas.microsoft.com/office/powerpoint/2010/main" val="308444660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Direct Assessment</a:t>
            </a:r>
            <a:endParaRPr lang="en-US" dirty="0"/>
          </a:p>
        </p:txBody>
      </p:sp>
      <p:sp>
        <p:nvSpPr>
          <p:cNvPr id="3" name="Content Placeholder 2"/>
          <p:cNvSpPr>
            <a:spLocks noGrp="1"/>
          </p:cNvSpPr>
          <p:nvPr>
            <p:ph idx="1"/>
          </p:nvPr>
        </p:nvSpPr>
        <p:spPr/>
        <p:txBody>
          <a:bodyPr>
            <a:normAutofit/>
          </a:bodyPr>
          <a:lstStyle/>
          <a:p>
            <a:r>
              <a:rPr lang="en-US" sz="3200" dirty="0" smtClean="0"/>
              <a:t>“</a:t>
            </a:r>
            <a:r>
              <a:rPr lang="en-US" sz="4000" dirty="0" smtClean="0"/>
              <a:t>require[s] that students display the extent of their learning by doing something.”</a:t>
            </a:r>
          </a:p>
          <a:p>
            <a:endParaRPr lang="en-US" sz="4000" dirty="0"/>
          </a:p>
          <a:p>
            <a:r>
              <a:rPr lang="en-US" sz="2400" dirty="0" smtClean="0"/>
              <a:t>Mary J. Allen</a:t>
            </a:r>
            <a:endParaRPr lang="en-US" sz="2400" dirty="0"/>
          </a:p>
        </p:txBody>
      </p:sp>
      <p:pic>
        <p:nvPicPr>
          <p:cNvPr id="5" name="Picture 4" descr="... assessment are interchangeable 3 why use authentic assessmen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4267200"/>
            <a:ext cx="2190750" cy="2190750"/>
          </a:xfrm>
          <a:prstGeom prst="rect">
            <a:avLst/>
          </a:prstGeom>
        </p:spPr>
      </p:pic>
    </p:spTree>
    <p:extLst>
      <p:ext uri="{BB962C8B-B14F-4D97-AF65-F5344CB8AC3E}">
        <p14:creationId xmlns:p14="http://schemas.microsoft.com/office/powerpoint/2010/main" val="198583834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Indirect Assessment</a:t>
            </a:r>
            <a:endParaRPr lang="en-US" dirty="0"/>
          </a:p>
        </p:txBody>
      </p:sp>
      <p:sp>
        <p:nvSpPr>
          <p:cNvPr id="3" name="Content Placeholder 2"/>
          <p:cNvSpPr>
            <a:spLocks noGrp="1"/>
          </p:cNvSpPr>
          <p:nvPr>
            <p:ph idx="1"/>
          </p:nvPr>
        </p:nvSpPr>
        <p:spPr>
          <a:xfrm>
            <a:off x="1028700" y="1600200"/>
            <a:ext cx="7200900" cy="4267200"/>
          </a:xfrm>
        </p:spPr>
        <p:txBody>
          <a:bodyPr>
            <a:normAutofit/>
          </a:bodyPr>
          <a:lstStyle/>
          <a:p>
            <a:r>
              <a:rPr lang="en-US" sz="4000" dirty="0" smtClean="0"/>
              <a:t>“involve[s] a report </a:t>
            </a:r>
            <a:r>
              <a:rPr lang="en-US" sz="4000" i="1" dirty="0" smtClean="0"/>
              <a:t>about</a:t>
            </a:r>
            <a:r>
              <a:rPr lang="en-US" sz="4000" dirty="0" smtClean="0"/>
              <a:t> learning rather than a </a:t>
            </a:r>
            <a:r>
              <a:rPr lang="en-US" sz="4000" dirty="0"/>
              <a:t> </a:t>
            </a:r>
            <a:r>
              <a:rPr lang="en-US" sz="4000" dirty="0" smtClean="0"/>
              <a:t>     direct demonstration              </a:t>
            </a:r>
            <a:r>
              <a:rPr lang="en-US" sz="4000" i="1" dirty="0" smtClean="0"/>
              <a:t>of</a:t>
            </a:r>
            <a:r>
              <a:rPr lang="en-US" sz="4000" dirty="0" smtClean="0"/>
              <a:t> learning”</a:t>
            </a:r>
          </a:p>
          <a:p>
            <a:endParaRPr lang="en-US" sz="4000" dirty="0"/>
          </a:p>
          <a:p>
            <a:r>
              <a:rPr lang="en-US" dirty="0" smtClean="0"/>
              <a:t>Mary J. Allen</a:t>
            </a:r>
            <a:endParaRPr lang="en-US" dirty="0"/>
          </a:p>
        </p:txBody>
      </p:sp>
      <p:pic>
        <p:nvPicPr>
          <p:cNvPr id="5" name="Picture 4" descr="arrows curved indirect | Free backgrounds and textures | Cr103.com"/>
          <p:cNvPicPr>
            <a:picLocks noChangeAspect="1"/>
          </p:cNvPicPr>
          <p:nvPr/>
        </p:nvPicPr>
        <p:blipFill rotWithShape="1">
          <a:blip r:embed="rId2" cstate="print">
            <a:extLst>
              <a:ext uri="{28A0092B-C50C-407E-A947-70E740481C1C}">
                <a14:useLocalDpi xmlns:a14="http://schemas.microsoft.com/office/drawing/2010/main" val="0"/>
              </a:ext>
            </a:extLst>
          </a:blip>
          <a:srcRect t="23256" r="1162"/>
          <a:stretch/>
        </p:blipFill>
        <p:spPr>
          <a:xfrm>
            <a:off x="6172200" y="3276600"/>
            <a:ext cx="2747818" cy="3200400"/>
          </a:xfrm>
          <a:prstGeom prst="rect">
            <a:avLst/>
          </a:prstGeom>
        </p:spPr>
      </p:pic>
    </p:spTree>
    <p:extLst>
      <p:ext uri="{BB962C8B-B14F-4D97-AF65-F5344CB8AC3E}">
        <p14:creationId xmlns:p14="http://schemas.microsoft.com/office/powerpoint/2010/main" val="144178432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Some Types of Indirect Assessment</a:t>
            </a:r>
            <a:endParaRPr lang="en-US" dirty="0"/>
          </a:p>
        </p:txBody>
      </p:sp>
      <p:sp>
        <p:nvSpPr>
          <p:cNvPr id="3" name="Content Placeholder 2"/>
          <p:cNvSpPr>
            <a:spLocks noGrp="1"/>
          </p:cNvSpPr>
          <p:nvPr>
            <p:ph idx="1"/>
          </p:nvPr>
        </p:nvSpPr>
        <p:spPr/>
        <p:txBody>
          <a:bodyPr>
            <a:normAutofit/>
          </a:bodyPr>
          <a:lstStyle/>
          <a:p>
            <a:r>
              <a:rPr lang="en-US" sz="4000" dirty="0" smtClean="0"/>
              <a:t>End of Course Grades</a:t>
            </a:r>
          </a:p>
          <a:p>
            <a:r>
              <a:rPr lang="en-US" sz="4000" dirty="0" smtClean="0"/>
              <a:t>Graduation Rates</a:t>
            </a:r>
          </a:p>
          <a:p>
            <a:r>
              <a:rPr lang="en-US" sz="4000" dirty="0" smtClean="0"/>
              <a:t>National surveys like NSSE or Your First College Year</a:t>
            </a:r>
            <a:endParaRPr lang="en-US" sz="4000" dirty="0"/>
          </a:p>
        </p:txBody>
      </p:sp>
      <p:pic>
        <p:nvPicPr>
          <p:cNvPr id="4" name="Picture 3"/>
          <p:cNvPicPr>
            <a:picLocks noChangeAspect="1"/>
          </p:cNvPicPr>
          <p:nvPr/>
        </p:nvPicPr>
        <p:blipFill>
          <a:blip r:embed="rId2"/>
          <a:stretch>
            <a:fillRect/>
          </a:stretch>
        </p:blipFill>
        <p:spPr>
          <a:xfrm>
            <a:off x="6477000" y="4648200"/>
            <a:ext cx="2456901" cy="2011854"/>
          </a:xfrm>
          <a:prstGeom prst="rect">
            <a:avLst/>
          </a:prstGeom>
        </p:spPr>
      </p:pic>
    </p:spTree>
    <p:extLst>
      <p:ext uri="{BB962C8B-B14F-4D97-AF65-F5344CB8AC3E}">
        <p14:creationId xmlns:p14="http://schemas.microsoft.com/office/powerpoint/2010/main" val="182767367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Reflective Essays</a:t>
            </a:r>
            <a:endParaRPr lang="en-US" dirty="0"/>
          </a:p>
        </p:txBody>
      </p:sp>
      <p:sp>
        <p:nvSpPr>
          <p:cNvPr id="3" name="Content Placeholder 2"/>
          <p:cNvSpPr>
            <a:spLocks noGrp="1"/>
          </p:cNvSpPr>
          <p:nvPr>
            <p:ph idx="1"/>
          </p:nvPr>
        </p:nvSpPr>
        <p:spPr>
          <a:xfrm>
            <a:off x="1028700" y="1295400"/>
            <a:ext cx="7200900" cy="5105400"/>
          </a:xfrm>
        </p:spPr>
        <p:txBody>
          <a:bodyPr>
            <a:normAutofit/>
          </a:bodyPr>
          <a:lstStyle/>
          <a:p>
            <a:endParaRPr lang="en-US" sz="4000" dirty="0" smtClean="0"/>
          </a:p>
          <a:p>
            <a:r>
              <a:rPr lang="en-US" sz="4000" dirty="0" smtClean="0"/>
              <a:t>Backward looking</a:t>
            </a:r>
          </a:p>
          <a:p>
            <a:endParaRPr lang="en-US" sz="4000" dirty="0" smtClean="0"/>
          </a:p>
          <a:p>
            <a:r>
              <a:rPr lang="en-US" sz="4000" dirty="0" smtClean="0"/>
              <a:t>Clarify opinions or gain insight</a:t>
            </a:r>
          </a:p>
          <a:p>
            <a:r>
              <a:rPr lang="en-US" sz="4000" dirty="0" smtClean="0"/>
              <a:t>Qualitative statements</a:t>
            </a:r>
          </a:p>
          <a:p>
            <a:r>
              <a:rPr lang="en-US" sz="4000" dirty="0" smtClean="0"/>
              <a:t>Quantitative uses – Content analysis</a:t>
            </a:r>
            <a:endParaRPr lang="en-US" sz="4000" dirty="0"/>
          </a:p>
        </p:txBody>
      </p:sp>
      <p:pic>
        <p:nvPicPr>
          <p:cNvPr id="4" name="Picture 3" descr="Looking backwar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295400"/>
            <a:ext cx="2560320" cy="1920240"/>
          </a:xfrm>
          <a:prstGeom prst="rect">
            <a:avLst/>
          </a:prstGeom>
        </p:spPr>
      </p:pic>
    </p:spTree>
    <p:extLst>
      <p:ext uri="{BB962C8B-B14F-4D97-AF65-F5344CB8AC3E}">
        <p14:creationId xmlns:p14="http://schemas.microsoft.com/office/powerpoint/2010/main" val="212624274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43100" y="914400"/>
            <a:ext cx="7200900" cy="4953000"/>
          </a:xfrm>
        </p:spPr>
        <p:txBody>
          <a:bodyPr/>
          <a:lstStyle/>
          <a:p>
            <a:r>
              <a:rPr lang="en-US" sz="3600" dirty="0"/>
              <a:t>Critical thinking skills include research, analysis, and effective development of thesis/argument.  Identify History courses that increased your critical thinking skills.  Describe specific ways in which these courses utilized your critical thinking skills.</a:t>
            </a:r>
          </a:p>
          <a:p>
            <a:endParaRPr lang="en-US" dirty="0"/>
          </a:p>
        </p:txBody>
      </p:sp>
    </p:spTree>
    <p:extLst>
      <p:ext uri="{BB962C8B-B14F-4D97-AF65-F5344CB8AC3E}">
        <p14:creationId xmlns:p14="http://schemas.microsoft.com/office/powerpoint/2010/main" val="420506239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Self-Evaluation</a:t>
            </a:r>
            <a:endParaRPr lang="en-US" dirty="0"/>
          </a:p>
        </p:txBody>
      </p:sp>
      <p:sp>
        <p:nvSpPr>
          <p:cNvPr id="3" name="Content Placeholder 2"/>
          <p:cNvSpPr>
            <a:spLocks noGrp="1"/>
          </p:cNvSpPr>
          <p:nvPr>
            <p:ph idx="1"/>
          </p:nvPr>
        </p:nvSpPr>
        <p:spPr>
          <a:xfrm>
            <a:off x="1028700" y="1828800"/>
            <a:ext cx="7200900" cy="4038600"/>
          </a:xfrm>
        </p:spPr>
        <p:txBody>
          <a:bodyPr>
            <a:normAutofit/>
          </a:bodyPr>
          <a:lstStyle/>
          <a:p>
            <a:r>
              <a:rPr lang="en-US" sz="4000" dirty="0" smtClean="0"/>
              <a:t>Consider their own skill level</a:t>
            </a:r>
          </a:p>
          <a:p>
            <a:r>
              <a:rPr lang="en-US" sz="4000" dirty="0" smtClean="0"/>
              <a:t>Insight into confidence</a:t>
            </a:r>
          </a:p>
          <a:p>
            <a:r>
              <a:rPr lang="en-US" sz="4000" dirty="0" smtClean="0"/>
              <a:t>Gap analysis</a:t>
            </a:r>
            <a:endParaRPr lang="en-US" sz="4000" dirty="0"/>
          </a:p>
        </p:txBody>
      </p:sp>
      <p:pic>
        <p:nvPicPr>
          <p:cNvPr id="5" name="Picture 4" descr="http://margarethall.files.wordpress.com/2010/01/self-esteem1.jpg"/>
          <p:cNvPicPr>
            <a:picLocks noChangeAspect="1"/>
          </p:cNvPicPr>
          <p:nvPr/>
        </p:nvPicPr>
        <p:blipFill rotWithShape="1">
          <a:blip r:embed="rId2">
            <a:extLst>
              <a:ext uri="{28A0092B-C50C-407E-A947-70E740481C1C}">
                <a14:useLocalDpi xmlns:a14="http://schemas.microsoft.com/office/drawing/2010/main" val="0"/>
              </a:ext>
            </a:extLst>
          </a:blip>
          <a:srcRect t="12214" r="3356"/>
          <a:stretch/>
        </p:blipFill>
        <p:spPr>
          <a:xfrm>
            <a:off x="5943601" y="3596640"/>
            <a:ext cx="2595305" cy="3108960"/>
          </a:xfrm>
          <a:prstGeom prst="rect">
            <a:avLst/>
          </a:prstGeom>
        </p:spPr>
      </p:pic>
    </p:spTree>
    <p:extLst>
      <p:ext uri="{BB962C8B-B14F-4D97-AF65-F5344CB8AC3E}">
        <p14:creationId xmlns:p14="http://schemas.microsoft.com/office/powerpoint/2010/main" val="17805995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43100" y="838200"/>
            <a:ext cx="7200900" cy="5029200"/>
          </a:xfrm>
        </p:spPr>
        <p:txBody>
          <a:bodyPr>
            <a:normAutofit lnSpcReduction="10000"/>
          </a:bodyPr>
          <a:lstStyle/>
          <a:p>
            <a:pPr marL="0" lvl="0" indent="0">
              <a:buNone/>
            </a:pPr>
            <a:r>
              <a:rPr lang="en-US" sz="2800" dirty="0"/>
              <a:t>Student self-ratings </a:t>
            </a:r>
            <a:r>
              <a:rPr lang="en-US" sz="2800" dirty="0" smtClean="0"/>
              <a:t>1</a:t>
            </a:r>
            <a:r>
              <a:rPr lang="en-US" sz="2800" dirty="0"/>
              <a:t>= none, 2= poor, 3=average, 4= good, 5=excellent</a:t>
            </a:r>
          </a:p>
          <a:p>
            <a:r>
              <a:rPr lang="en-US" sz="2800" dirty="0" smtClean="0"/>
              <a:t>I </a:t>
            </a:r>
            <a:r>
              <a:rPr lang="en-US" sz="2800" dirty="0"/>
              <a:t>am able to evaluate and </a:t>
            </a:r>
            <a:r>
              <a:rPr lang="en-US" sz="2800" dirty="0" smtClean="0"/>
              <a:t>analyze historical sources </a:t>
            </a:r>
            <a:r>
              <a:rPr lang="en-US" sz="2800" dirty="0"/>
              <a:t>for validity.</a:t>
            </a:r>
          </a:p>
          <a:p>
            <a:r>
              <a:rPr lang="en-US" sz="2800" dirty="0"/>
              <a:t>I am able to develop an historical question for research.</a:t>
            </a:r>
          </a:p>
          <a:p>
            <a:r>
              <a:rPr lang="en-US" sz="2800" dirty="0"/>
              <a:t>I can create a thesis statement.</a:t>
            </a:r>
          </a:p>
          <a:p>
            <a:r>
              <a:rPr lang="en-US" sz="2800" dirty="0"/>
              <a:t>I can maintain a thesis throughout a paper supported by evidence.</a:t>
            </a:r>
          </a:p>
          <a:p>
            <a:r>
              <a:rPr lang="en-US" sz="2800" dirty="0"/>
              <a:t>I am able to critique peer papers based on valid criteria for historical inquiry.</a:t>
            </a:r>
          </a:p>
          <a:p>
            <a:pPr marL="0" indent="0">
              <a:buNone/>
            </a:pPr>
            <a:endParaRPr lang="en-US" dirty="0"/>
          </a:p>
        </p:txBody>
      </p:sp>
    </p:spTree>
    <p:extLst>
      <p:ext uri="{BB962C8B-B14F-4D97-AF65-F5344CB8AC3E}">
        <p14:creationId xmlns:p14="http://schemas.microsoft.com/office/powerpoint/2010/main" val="3222784440"/>
      </p:ext>
    </p:extLst>
  </p:cSld>
  <p:clrMapOvr>
    <a:masterClrMapping/>
  </p:clrMapOvr>
  <p:transition>
    <p:fade/>
  </p:transition>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A33A0CC-704B-4874-9579-B309B19814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(Blue light and shadow design)</Template>
  <TotalTime>772</TotalTime>
  <Words>456</Words>
  <Application>Microsoft Office PowerPoint</Application>
  <PresentationFormat>On-screen Show (4:3)</PresentationFormat>
  <Paragraphs>76</Paragraphs>
  <Slides>17</Slides>
  <Notes>1</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Blue Segoe 4-3 template-template_April-17-2007</vt:lpstr>
      <vt:lpstr>White with Courier font for code slides</vt:lpstr>
      <vt:lpstr>Crop</vt:lpstr>
      <vt:lpstr>        Value Added: The Benefits of Enhancing Program Assessment Using Indirect Methods </vt:lpstr>
      <vt:lpstr>Assessment Pathway</vt:lpstr>
      <vt:lpstr>Direct Assessment</vt:lpstr>
      <vt:lpstr>Indirect Assessment</vt:lpstr>
      <vt:lpstr>Some Types of Indirect Assessment</vt:lpstr>
      <vt:lpstr>Reflective Essays</vt:lpstr>
      <vt:lpstr>PowerPoint Presentation</vt:lpstr>
      <vt:lpstr>Self-Evaluation</vt:lpstr>
      <vt:lpstr>PowerPoint Presentation</vt:lpstr>
      <vt:lpstr>Surveys</vt:lpstr>
      <vt:lpstr>Surveys</vt:lpstr>
      <vt:lpstr>Program Questions</vt:lpstr>
      <vt:lpstr>Soft Skills</vt:lpstr>
      <vt:lpstr>PowerPoint Presentation</vt:lpstr>
      <vt:lpstr>Weaknesses of Indirect</vt:lpstr>
      <vt:lpstr>Strengths of Indirect</vt:lpstr>
      <vt:lpstr>Assessment Pathways</vt:lpstr>
    </vt:vector>
  </TitlesOfParts>
  <Company>University of Mary Hardin-Baylor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 Self-evaluation, and  Surveys</dc:title>
  <dc:creator>Peterson, Dr. Rebecca</dc:creator>
  <cp:lastModifiedBy>Michael J. Albert</cp:lastModifiedBy>
  <cp:revision>30</cp:revision>
  <dcterms:created xsi:type="dcterms:W3CDTF">2016-10-18T15:59:44Z</dcterms:created>
  <dcterms:modified xsi:type="dcterms:W3CDTF">2017-02-22T16:06:36Z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TC102867509990</vt:lpwstr>
  </property>
</Properties>
</file>