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5" r:id="rId2"/>
    <p:sldId id="283" r:id="rId3"/>
    <p:sldId id="284" r:id="rId4"/>
    <p:sldId id="285" r:id="rId5"/>
    <p:sldId id="260" r:id="rId6"/>
    <p:sldId id="276" r:id="rId7"/>
    <p:sldId id="256" r:id="rId8"/>
    <p:sldId id="261" r:id="rId9"/>
    <p:sldId id="257" r:id="rId10"/>
    <p:sldId id="258" r:id="rId11"/>
    <p:sldId id="259" r:id="rId12"/>
    <p:sldId id="277" r:id="rId13"/>
    <p:sldId id="264" r:id="rId14"/>
    <p:sldId id="265" r:id="rId15"/>
    <p:sldId id="266" r:id="rId16"/>
    <p:sldId id="262" r:id="rId17"/>
    <p:sldId id="263" r:id="rId18"/>
    <p:sldId id="278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9" r:id="rId28"/>
    <p:sldId id="280" r:id="rId29"/>
    <p:sldId id="281" r:id="rId3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7D6A7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1E393-D5BD-45E1-9B14-B7B678629D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22A9EEF-219B-4827-B6D2-8E8B40EC4E7F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Joe Meyer, Director</a:t>
          </a:r>
        </a:p>
      </dgm:t>
    </dgm:pt>
    <dgm:pt modelId="{326FA299-B3B0-41EE-90E5-638F202BC46C}" type="parTrans" cxnId="{E5BDA73D-093D-4D2E-824D-310AC75E983B}">
      <dgm:prSet/>
      <dgm:spPr/>
      <dgm:t>
        <a:bodyPr/>
        <a:lstStyle/>
        <a:p>
          <a:endParaRPr lang="en-US"/>
        </a:p>
      </dgm:t>
    </dgm:pt>
    <dgm:pt modelId="{AF5878A9-724E-47DD-933F-1AE0FED791A3}" type="sibTrans" cxnId="{E5BDA73D-093D-4D2E-824D-310AC75E983B}">
      <dgm:prSet/>
      <dgm:spPr/>
      <dgm:t>
        <a:bodyPr/>
        <a:lstStyle/>
        <a:p>
          <a:endParaRPr lang="en-US"/>
        </a:p>
      </dgm:t>
    </dgm:pt>
    <dgm:pt modelId="{793DC3C3-B51F-458D-B40A-81F4917E665C}" type="asst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Lesley Prewitt, Administrative Assistant III</a:t>
          </a:r>
        </a:p>
      </dgm:t>
    </dgm:pt>
    <dgm:pt modelId="{6540560D-A825-42E5-9A6A-096FFC200D0F}" type="parTrans" cxnId="{3171F4EA-6B7A-4C9F-955C-C7E7C0B92C07}">
      <dgm:prSet/>
      <dgm:spPr/>
      <dgm:t>
        <a:bodyPr/>
        <a:lstStyle/>
        <a:p>
          <a:endParaRPr lang="en-US"/>
        </a:p>
      </dgm:t>
    </dgm:pt>
    <dgm:pt modelId="{1A42A1B3-DDFE-4750-9128-3A323C5AE4DF}" type="sibTrans" cxnId="{3171F4EA-6B7A-4C9F-955C-C7E7C0B92C07}">
      <dgm:prSet/>
      <dgm:spPr/>
      <dgm:t>
        <a:bodyPr/>
        <a:lstStyle/>
        <a:p>
          <a:endParaRPr lang="en-US"/>
        </a:p>
      </dgm:t>
    </dgm:pt>
    <dgm:pt modelId="{01CD7386-35E2-41B8-BFE1-56D061EE66FB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Tami Reeves, Senior Research Analyst </a:t>
          </a:r>
        </a:p>
      </dgm:t>
    </dgm:pt>
    <dgm:pt modelId="{D48C39E0-DC1A-4B2E-87C9-B7C722E77451}" type="parTrans" cxnId="{5AF86BA3-E72E-42C5-8499-2526C453F540}">
      <dgm:prSet/>
      <dgm:spPr/>
      <dgm:t>
        <a:bodyPr/>
        <a:lstStyle/>
        <a:p>
          <a:endParaRPr lang="en-US"/>
        </a:p>
      </dgm:t>
    </dgm:pt>
    <dgm:pt modelId="{1574158E-3042-4A32-B6E2-3C7EF37E5A60}" type="sibTrans" cxnId="{5AF86BA3-E72E-42C5-8499-2526C453F540}">
      <dgm:prSet/>
      <dgm:spPr/>
      <dgm:t>
        <a:bodyPr/>
        <a:lstStyle/>
        <a:p>
          <a:endParaRPr lang="en-US"/>
        </a:p>
      </dgm:t>
    </dgm:pt>
    <dgm:pt modelId="{7E1340E8-981B-4D94-A027-C7890DD931F5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Richard Batey, Research Analyst</a:t>
          </a:r>
        </a:p>
      </dgm:t>
    </dgm:pt>
    <dgm:pt modelId="{38CB5E86-905E-4F49-8C38-F45C1EE54B88}" type="parTrans" cxnId="{CC0CDC09-0A4D-4143-AB23-496529CF127E}">
      <dgm:prSet/>
      <dgm:spPr/>
      <dgm:t>
        <a:bodyPr/>
        <a:lstStyle/>
        <a:p>
          <a:endParaRPr lang="en-US"/>
        </a:p>
      </dgm:t>
    </dgm:pt>
    <dgm:pt modelId="{D27BFD67-CF2D-4FF9-9C89-FF9EA8C64301}" type="sibTrans" cxnId="{CC0CDC09-0A4D-4143-AB23-496529CF127E}">
      <dgm:prSet/>
      <dgm:spPr/>
      <dgm:t>
        <a:bodyPr/>
        <a:lstStyle/>
        <a:p>
          <a:endParaRPr lang="en-US"/>
        </a:p>
      </dgm:t>
    </dgm:pt>
    <dgm:pt modelId="{C4ABE7A1-F5A2-4C67-A989-7EA4A773AA47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Susan Thompson, Senior Research Analyst</a:t>
          </a:r>
        </a:p>
      </dgm:t>
    </dgm:pt>
    <dgm:pt modelId="{B8DA0D95-FA6F-4A73-9D6B-746903D2743C}" type="parTrans" cxnId="{AF051408-6B14-4252-9714-B31477A68DC9}">
      <dgm:prSet/>
      <dgm:spPr/>
      <dgm:t>
        <a:bodyPr/>
        <a:lstStyle/>
        <a:p>
          <a:endParaRPr lang="en-US"/>
        </a:p>
      </dgm:t>
    </dgm:pt>
    <dgm:pt modelId="{24581D87-DBCC-463F-8B09-AB698FF49E3B}" type="sibTrans" cxnId="{AF051408-6B14-4252-9714-B31477A68DC9}">
      <dgm:prSet/>
      <dgm:spPr/>
      <dgm:t>
        <a:bodyPr/>
        <a:lstStyle/>
        <a:p>
          <a:endParaRPr lang="en-US"/>
        </a:p>
      </dgm:t>
    </dgm:pt>
    <dgm:pt modelId="{190693D4-64F1-4390-9F99-27B853631E3B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Bruce Lockhart, Research Analyst</a:t>
          </a:r>
        </a:p>
      </dgm:t>
    </dgm:pt>
    <dgm:pt modelId="{760A3421-B964-4DC5-B6BA-1291B190CF34}" type="parTrans" cxnId="{8D730150-79CA-46EA-9CA0-2B05D06E763E}">
      <dgm:prSet/>
      <dgm:spPr/>
      <dgm:t>
        <a:bodyPr/>
        <a:lstStyle/>
        <a:p>
          <a:endParaRPr lang="en-US"/>
        </a:p>
      </dgm:t>
    </dgm:pt>
    <dgm:pt modelId="{A39EB787-120F-4C5E-ADC8-E3BA5DE444CB}" type="sibTrans" cxnId="{8D730150-79CA-46EA-9CA0-2B05D06E763E}">
      <dgm:prSet/>
      <dgm:spPr/>
      <dgm:t>
        <a:bodyPr/>
        <a:lstStyle/>
        <a:p>
          <a:endParaRPr lang="en-US"/>
        </a:p>
      </dgm:t>
    </dgm:pt>
    <dgm:pt modelId="{9EEFCA58-8430-4C23-9C5D-8068A3B2DBE6}" type="pres">
      <dgm:prSet presAssocID="{42F1E393-D5BD-45E1-9B14-B7B678629D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F63326-D765-489F-8248-054D5B3344CC}" type="pres">
      <dgm:prSet presAssocID="{D22A9EEF-219B-4827-B6D2-8E8B40EC4E7F}" presName="hierRoot1" presStyleCnt="0">
        <dgm:presLayoutVars>
          <dgm:hierBranch/>
        </dgm:presLayoutVars>
      </dgm:prSet>
      <dgm:spPr/>
    </dgm:pt>
    <dgm:pt modelId="{0393DF4C-9C38-4772-B9A3-6C90D10FAAC4}" type="pres">
      <dgm:prSet presAssocID="{D22A9EEF-219B-4827-B6D2-8E8B40EC4E7F}" presName="rootComposite1" presStyleCnt="0"/>
      <dgm:spPr/>
    </dgm:pt>
    <dgm:pt modelId="{2D18F408-79F0-49D0-A0D9-60E33A994335}" type="pres">
      <dgm:prSet presAssocID="{D22A9EEF-219B-4827-B6D2-8E8B40EC4E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6C857A-540E-481A-851B-8CAB7C4305AC}" type="pres">
      <dgm:prSet presAssocID="{D22A9EEF-219B-4827-B6D2-8E8B40EC4E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47B95F-F84B-433D-99CB-CA07C35B7387}" type="pres">
      <dgm:prSet presAssocID="{D22A9EEF-219B-4827-B6D2-8E8B40EC4E7F}" presName="hierChild2" presStyleCnt="0"/>
      <dgm:spPr/>
    </dgm:pt>
    <dgm:pt modelId="{6B2B7169-FBE7-410E-B340-05BDE74AD78C}" type="pres">
      <dgm:prSet presAssocID="{D48C39E0-DC1A-4B2E-87C9-B7C722E77451}" presName="Name35" presStyleLbl="parChTrans1D2" presStyleIdx="0" presStyleCnt="5"/>
      <dgm:spPr/>
      <dgm:t>
        <a:bodyPr/>
        <a:lstStyle/>
        <a:p>
          <a:endParaRPr lang="en-US"/>
        </a:p>
      </dgm:t>
    </dgm:pt>
    <dgm:pt modelId="{DAB52ABF-3DD8-4018-A459-78EFF86B6597}" type="pres">
      <dgm:prSet presAssocID="{01CD7386-35E2-41B8-BFE1-56D061EE66FB}" presName="hierRoot2" presStyleCnt="0">
        <dgm:presLayoutVars>
          <dgm:hierBranch/>
        </dgm:presLayoutVars>
      </dgm:prSet>
      <dgm:spPr/>
    </dgm:pt>
    <dgm:pt modelId="{8ED6B676-81C2-48F2-8551-032F8634B049}" type="pres">
      <dgm:prSet presAssocID="{01CD7386-35E2-41B8-BFE1-56D061EE66FB}" presName="rootComposite" presStyleCnt="0"/>
      <dgm:spPr/>
    </dgm:pt>
    <dgm:pt modelId="{4D5C424E-B839-43BD-923F-A480B0EFDD36}" type="pres">
      <dgm:prSet presAssocID="{01CD7386-35E2-41B8-BFE1-56D061EE66F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CC6BF-CB35-4A25-B8E6-78124BF3FDD8}" type="pres">
      <dgm:prSet presAssocID="{01CD7386-35E2-41B8-BFE1-56D061EE66FB}" presName="rootConnector" presStyleLbl="node2" presStyleIdx="0" presStyleCnt="4"/>
      <dgm:spPr/>
      <dgm:t>
        <a:bodyPr/>
        <a:lstStyle/>
        <a:p>
          <a:endParaRPr lang="en-US"/>
        </a:p>
      </dgm:t>
    </dgm:pt>
    <dgm:pt modelId="{AA4D22B4-96A7-4FD5-A33C-B7E9C4B34E2D}" type="pres">
      <dgm:prSet presAssocID="{01CD7386-35E2-41B8-BFE1-56D061EE66FB}" presName="hierChild4" presStyleCnt="0"/>
      <dgm:spPr/>
    </dgm:pt>
    <dgm:pt modelId="{28694CD4-B278-4560-8DC2-E3860A08B185}" type="pres">
      <dgm:prSet presAssocID="{01CD7386-35E2-41B8-BFE1-56D061EE66FB}" presName="hierChild5" presStyleCnt="0"/>
      <dgm:spPr/>
    </dgm:pt>
    <dgm:pt modelId="{C6E18461-038D-4210-B3B7-205BCC374921}" type="pres">
      <dgm:prSet presAssocID="{38CB5E86-905E-4F49-8C38-F45C1EE54B88}" presName="Name35" presStyleLbl="parChTrans1D2" presStyleIdx="1" presStyleCnt="5"/>
      <dgm:spPr/>
      <dgm:t>
        <a:bodyPr/>
        <a:lstStyle/>
        <a:p>
          <a:endParaRPr lang="en-US"/>
        </a:p>
      </dgm:t>
    </dgm:pt>
    <dgm:pt modelId="{6E1DA144-79D2-41A4-9291-4E9D5D8F42AD}" type="pres">
      <dgm:prSet presAssocID="{7E1340E8-981B-4D94-A027-C7890DD931F5}" presName="hierRoot2" presStyleCnt="0">
        <dgm:presLayoutVars>
          <dgm:hierBranch/>
        </dgm:presLayoutVars>
      </dgm:prSet>
      <dgm:spPr/>
    </dgm:pt>
    <dgm:pt modelId="{9D12A52E-9FA6-4D1F-A401-19016AC2C965}" type="pres">
      <dgm:prSet presAssocID="{7E1340E8-981B-4D94-A027-C7890DD931F5}" presName="rootComposite" presStyleCnt="0"/>
      <dgm:spPr/>
    </dgm:pt>
    <dgm:pt modelId="{F88A95D8-3F65-4049-8016-79F37E282A7C}" type="pres">
      <dgm:prSet presAssocID="{7E1340E8-981B-4D94-A027-C7890DD931F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23F77-4680-48B5-938F-647FE8B6B45F}" type="pres">
      <dgm:prSet presAssocID="{7E1340E8-981B-4D94-A027-C7890DD931F5}" presName="rootConnector" presStyleLbl="node2" presStyleIdx="1" presStyleCnt="4"/>
      <dgm:spPr/>
      <dgm:t>
        <a:bodyPr/>
        <a:lstStyle/>
        <a:p>
          <a:endParaRPr lang="en-US"/>
        </a:p>
      </dgm:t>
    </dgm:pt>
    <dgm:pt modelId="{22F76C5D-68F2-423C-88F3-69AFFC6D574E}" type="pres">
      <dgm:prSet presAssocID="{7E1340E8-981B-4D94-A027-C7890DD931F5}" presName="hierChild4" presStyleCnt="0"/>
      <dgm:spPr/>
    </dgm:pt>
    <dgm:pt modelId="{DDB7984D-70BB-478C-A00A-A507AEF7EF7E}" type="pres">
      <dgm:prSet presAssocID="{7E1340E8-981B-4D94-A027-C7890DD931F5}" presName="hierChild5" presStyleCnt="0"/>
      <dgm:spPr/>
    </dgm:pt>
    <dgm:pt modelId="{2E2AE9B7-A78D-43EB-89D4-0204B311BB1B}" type="pres">
      <dgm:prSet presAssocID="{B8DA0D95-FA6F-4A73-9D6B-746903D2743C}" presName="Name35" presStyleLbl="parChTrans1D2" presStyleIdx="2" presStyleCnt="5"/>
      <dgm:spPr/>
      <dgm:t>
        <a:bodyPr/>
        <a:lstStyle/>
        <a:p>
          <a:endParaRPr lang="en-US"/>
        </a:p>
      </dgm:t>
    </dgm:pt>
    <dgm:pt modelId="{D9627712-E341-4AA3-9009-EB65EC1961E3}" type="pres">
      <dgm:prSet presAssocID="{C4ABE7A1-F5A2-4C67-A989-7EA4A773AA47}" presName="hierRoot2" presStyleCnt="0">
        <dgm:presLayoutVars>
          <dgm:hierBranch/>
        </dgm:presLayoutVars>
      </dgm:prSet>
      <dgm:spPr/>
    </dgm:pt>
    <dgm:pt modelId="{17757905-CBF6-41DA-BB53-867704D3321E}" type="pres">
      <dgm:prSet presAssocID="{C4ABE7A1-F5A2-4C67-A989-7EA4A773AA47}" presName="rootComposite" presStyleCnt="0"/>
      <dgm:spPr/>
    </dgm:pt>
    <dgm:pt modelId="{F5FD1B58-641E-40D4-89C4-6876AAF1DB44}" type="pres">
      <dgm:prSet presAssocID="{C4ABE7A1-F5A2-4C67-A989-7EA4A773AA4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37B3F8-E924-424C-908E-756BC42599AC}" type="pres">
      <dgm:prSet presAssocID="{C4ABE7A1-F5A2-4C67-A989-7EA4A773AA47}" presName="rootConnector" presStyleLbl="node2" presStyleIdx="2" presStyleCnt="4"/>
      <dgm:spPr/>
      <dgm:t>
        <a:bodyPr/>
        <a:lstStyle/>
        <a:p>
          <a:endParaRPr lang="en-US"/>
        </a:p>
      </dgm:t>
    </dgm:pt>
    <dgm:pt modelId="{6A25DB50-BA97-4DCB-ACF4-79DB33B09226}" type="pres">
      <dgm:prSet presAssocID="{C4ABE7A1-F5A2-4C67-A989-7EA4A773AA47}" presName="hierChild4" presStyleCnt="0"/>
      <dgm:spPr/>
    </dgm:pt>
    <dgm:pt modelId="{5BEC9DA7-C80A-4469-86A9-878383C12655}" type="pres">
      <dgm:prSet presAssocID="{C4ABE7A1-F5A2-4C67-A989-7EA4A773AA47}" presName="hierChild5" presStyleCnt="0"/>
      <dgm:spPr/>
    </dgm:pt>
    <dgm:pt modelId="{BA90FCE6-92E9-4ADE-8134-853CCC763815}" type="pres">
      <dgm:prSet presAssocID="{760A3421-B964-4DC5-B6BA-1291B190CF34}" presName="Name35" presStyleLbl="parChTrans1D2" presStyleIdx="3" presStyleCnt="5"/>
      <dgm:spPr/>
      <dgm:t>
        <a:bodyPr/>
        <a:lstStyle/>
        <a:p>
          <a:endParaRPr lang="en-US"/>
        </a:p>
      </dgm:t>
    </dgm:pt>
    <dgm:pt modelId="{A3CB1DD6-1B38-4A69-822D-C6D3B23CF2E7}" type="pres">
      <dgm:prSet presAssocID="{190693D4-64F1-4390-9F99-27B853631E3B}" presName="hierRoot2" presStyleCnt="0">
        <dgm:presLayoutVars>
          <dgm:hierBranch/>
        </dgm:presLayoutVars>
      </dgm:prSet>
      <dgm:spPr/>
    </dgm:pt>
    <dgm:pt modelId="{B22871C6-37C6-4476-98F5-55166E17F13A}" type="pres">
      <dgm:prSet presAssocID="{190693D4-64F1-4390-9F99-27B853631E3B}" presName="rootComposite" presStyleCnt="0"/>
      <dgm:spPr/>
    </dgm:pt>
    <dgm:pt modelId="{94280F2E-6B85-4882-AFAF-B70A995FAF0F}" type="pres">
      <dgm:prSet presAssocID="{190693D4-64F1-4390-9F99-27B853631E3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507A3-C83E-4232-81FC-1112E87AA57B}" type="pres">
      <dgm:prSet presAssocID="{190693D4-64F1-4390-9F99-27B853631E3B}" presName="rootConnector" presStyleLbl="node2" presStyleIdx="3" presStyleCnt="4"/>
      <dgm:spPr/>
      <dgm:t>
        <a:bodyPr/>
        <a:lstStyle/>
        <a:p>
          <a:endParaRPr lang="en-US"/>
        </a:p>
      </dgm:t>
    </dgm:pt>
    <dgm:pt modelId="{968127C8-E16D-4448-B84C-5F72292FE9AC}" type="pres">
      <dgm:prSet presAssocID="{190693D4-64F1-4390-9F99-27B853631E3B}" presName="hierChild4" presStyleCnt="0"/>
      <dgm:spPr/>
    </dgm:pt>
    <dgm:pt modelId="{11560DE8-5861-49FE-95CD-C1466B4795B0}" type="pres">
      <dgm:prSet presAssocID="{190693D4-64F1-4390-9F99-27B853631E3B}" presName="hierChild5" presStyleCnt="0"/>
      <dgm:spPr/>
    </dgm:pt>
    <dgm:pt modelId="{3EFCA1B7-8AC6-4BAC-9F18-813917ACF60A}" type="pres">
      <dgm:prSet presAssocID="{D22A9EEF-219B-4827-B6D2-8E8B40EC4E7F}" presName="hierChild3" presStyleCnt="0"/>
      <dgm:spPr/>
    </dgm:pt>
    <dgm:pt modelId="{BD6A7979-C6ED-40D3-A432-394E4876F4E3}" type="pres">
      <dgm:prSet presAssocID="{6540560D-A825-42E5-9A6A-096FFC200D0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CB5BD2FE-52ED-418E-A8A0-5C0033937345}" type="pres">
      <dgm:prSet presAssocID="{793DC3C3-B51F-458D-B40A-81F4917E665C}" presName="hierRoot3" presStyleCnt="0">
        <dgm:presLayoutVars>
          <dgm:hierBranch/>
        </dgm:presLayoutVars>
      </dgm:prSet>
      <dgm:spPr/>
    </dgm:pt>
    <dgm:pt modelId="{3CCB3A93-156A-4C11-A5CD-B0A1CBC42B99}" type="pres">
      <dgm:prSet presAssocID="{793DC3C3-B51F-458D-B40A-81F4917E665C}" presName="rootComposite3" presStyleCnt="0"/>
      <dgm:spPr/>
    </dgm:pt>
    <dgm:pt modelId="{83221D9A-50C9-4B46-9C6B-8692FE950B5B}" type="pres">
      <dgm:prSet presAssocID="{793DC3C3-B51F-458D-B40A-81F4917E665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F0CB5-75DB-4D36-9B1C-5E294BBFC853}" type="pres">
      <dgm:prSet presAssocID="{793DC3C3-B51F-458D-B40A-81F4917E665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0302F13-336D-4C1C-9FA5-F5F77D452F16}" type="pres">
      <dgm:prSet presAssocID="{793DC3C3-B51F-458D-B40A-81F4917E665C}" presName="hierChild6" presStyleCnt="0"/>
      <dgm:spPr/>
    </dgm:pt>
    <dgm:pt modelId="{218C6132-4A52-49F0-A316-F56F985C642A}" type="pres">
      <dgm:prSet presAssocID="{793DC3C3-B51F-458D-B40A-81F4917E665C}" presName="hierChild7" presStyleCnt="0"/>
      <dgm:spPr/>
    </dgm:pt>
  </dgm:ptLst>
  <dgm:cxnLst>
    <dgm:cxn modelId="{E5BDA73D-093D-4D2E-824D-310AC75E983B}" srcId="{42F1E393-D5BD-45E1-9B14-B7B678629DD7}" destId="{D22A9EEF-219B-4827-B6D2-8E8B40EC4E7F}" srcOrd="0" destOrd="0" parTransId="{326FA299-B3B0-41EE-90E5-638F202BC46C}" sibTransId="{AF5878A9-724E-47DD-933F-1AE0FED791A3}"/>
    <dgm:cxn modelId="{5B49D5BA-EF4D-4E8D-8907-3A95B23D0B98}" type="presOf" srcId="{760A3421-B964-4DC5-B6BA-1291B190CF34}" destId="{BA90FCE6-92E9-4ADE-8134-853CCC763815}" srcOrd="0" destOrd="0" presId="urn:microsoft.com/office/officeart/2005/8/layout/orgChart1"/>
    <dgm:cxn modelId="{850D8EF1-7D8B-47EF-9733-E23B2192F9E6}" type="presOf" srcId="{190693D4-64F1-4390-9F99-27B853631E3B}" destId="{4CF507A3-C83E-4232-81FC-1112E87AA57B}" srcOrd="1" destOrd="0" presId="urn:microsoft.com/office/officeart/2005/8/layout/orgChart1"/>
    <dgm:cxn modelId="{40C31C2F-5E55-42E9-918E-84FFC55B4453}" type="presOf" srcId="{42F1E393-D5BD-45E1-9B14-B7B678629DD7}" destId="{9EEFCA58-8430-4C23-9C5D-8068A3B2DBE6}" srcOrd="0" destOrd="0" presId="urn:microsoft.com/office/officeart/2005/8/layout/orgChart1"/>
    <dgm:cxn modelId="{5AF86BA3-E72E-42C5-8499-2526C453F540}" srcId="{D22A9EEF-219B-4827-B6D2-8E8B40EC4E7F}" destId="{01CD7386-35E2-41B8-BFE1-56D061EE66FB}" srcOrd="1" destOrd="0" parTransId="{D48C39E0-DC1A-4B2E-87C9-B7C722E77451}" sibTransId="{1574158E-3042-4A32-B6E2-3C7EF37E5A60}"/>
    <dgm:cxn modelId="{42802E49-3693-4D4B-ACF2-9E1AD97A3DFC}" type="presOf" srcId="{D48C39E0-DC1A-4B2E-87C9-B7C722E77451}" destId="{6B2B7169-FBE7-410E-B340-05BDE74AD78C}" srcOrd="0" destOrd="0" presId="urn:microsoft.com/office/officeart/2005/8/layout/orgChart1"/>
    <dgm:cxn modelId="{3171F4EA-6B7A-4C9F-955C-C7E7C0B92C07}" srcId="{D22A9EEF-219B-4827-B6D2-8E8B40EC4E7F}" destId="{793DC3C3-B51F-458D-B40A-81F4917E665C}" srcOrd="0" destOrd="0" parTransId="{6540560D-A825-42E5-9A6A-096FFC200D0F}" sibTransId="{1A42A1B3-DDFE-4750-9128-3A323C5AE4DF}"/>
    <dgm:cxn modelId="{B9ACBD8C-6E90-4FE4-8A25-E60782ED4CCB}" type="presOf" srcId="{01CD7386-35E2-41B8-BFE1-56D061EE66FB}" destId="{4D5C424E-B839-43BD-923F-A480B0EFDD36}" srcOrd="0" destOrd="0" presId="urn:microsoft.com/office/officeart/2005/8/layout/orgChart1"/>
    <dgm:cxn modelId="{1A015AE1-C6B0-4805-8205-DDA00719A938}" type="presOf" srcId="{C4ABE7A1-F5A2-4C67-A989-7EA4A773AA47}" destId="{F5FD1B58-641E-40D4-89C4-6876AAF1DB44}" srcOrd="0" destOrd="0" presId="urn:microsoft.com/office/officeart/2005/8/layout/orgChart1"/>
    <dgm:cxn modelId="{0400F82E-C2CC-41F5-A648-09C95A0DE02B}" type="presOf" srcId="{01CD7386-35E2-41B8-BFE1-56D061EE66FB}" destId="{342CC6BF-CB35-4A25-B8E6-78124BF3FDD8}" srcOrd="1" destOrd="0" presId="urn:microsoft.com/office/officeart/2005/8/layout/orgChart1"/>
    <dgm:cxn modelId="{FCB414E4-8F1F-463C-B8A8-F1A7D1BEB7F4}" type="presOf" srcId="{6540560D-A825-42E5-9A6A-096FFC200D0F}" destId="{BD6A7979-C6ED-40D3-A432-394E4876F4E3}" srcOrd="0" destOrd="0" presId="urn:microsoft.com/office/officeart/2005/8/layout/orgChart1"/>
    <dgm:cxn modelId="{39E72EF0-D713-4EE7-BF41-A96E2D9FCF5D}" type="presOf" srcId="{C4ABE7A1-F5A2-4C67-A989-7EA4A773AA47}" destId="{1737B3F8-E924-424C-908E-756BC42599AC}" srcOrd="1" destOrd="0" presId="urn:microsoft.com/office/officeart/2005/8/layout/orgChart1"/>
    <dgm:cxn modelId="{06596BFE-147E-496B-9C5C-839409FBD461}" type="presOf" srcId="{D22A9EEF-219B-4827-B6D2-8E8B40EC4E7F}" destId="{2A6C857A-540E-481A-851B-8CAB7C4305AC}" srcOrd="1" destOrd="0" presId="urn:microsoft.com/office/officeart/2005/8/layout/orgChart1"/>
    <dgm:cxn modelId="{D8059F45-463B-4EC1-9CB5-8C9D3D9D1354}" type="presOf" srcId="{B8DA0D95-FA6F-4A73-9D6B-746903D2743C}" destId="{2E2AE9B7-A78D-43EB-89D4-0204B311BB1B}" srcOrd="0" destOrd="0" presId="urn:microsoft.com/office/officeart/2005/8/layout/orgChart1"/>
    <dgm:cxn modelId="{B69B3058-3FD0-4D2A-8949-5F6C531C9A6D}" type="presOf" srcId="{7E1340E8-981B-4D94-A027-C7890DD931F5}" destId="{2D623F77-4680-48B5-938F-647FE8B6B45F}" srcOrd="1" destOrd="0" presId="urn:microsoft.com/office/officeart/2005/8/layout/orgChart1"/>
    <dgm:cxn modelId="{CC0CDC09-0A4D-4143-AB23-496529CF127E}" srcId="{D22A9EEF-219B-4827-B6D2-8E8B40EC4E7F}" destId="{7E1340E8-981B-4D94-A027-C7890DD931F5}" srcOrd="2" destOrd="0" parTransId="{38CB5E86-905E-4F49-8C38-F45C1EE54B88}" sibTransId="{D27BFD67-CF2D-4FF9-9C89-FF9EA8C64301}"/>
    <dgm:cxn modelId="{AF051408-6B14-4252-9714-B31477A68DC9}" srcId="{D22A9EEF-219B-4827-B6D2-8E8B40EC4E7F}" destId="{C4ABE7A1-F5A2-4C67-A989-7EA4A773AA47}" srcOrd="3" destOrd="0" parTransId="{B8DA0D95-FA6F-4A73-9D6B-746903D2743C}" sibTransId="{24581D87-DBCC-463F-8B09-AB698FF49E3B}"/>
    <dgm:cxn modelId="{B134F305-02DE-4658-BD21-885AC78776A2}" type="presOf" srcId="{793DC3C3-B51F-458D-B40A-81F4917E665C}" destId="{257F0CB5-75DB-4D36-9B1C-5E294BBFC853}" srcOrd="1" destOrd="0" presId="urn:microsoft.com/office/officeart/2005/8/layout/orgChart1"/>
    <dgm:cxn modelId="{8D730150-79CA-46EA-9CA0-2B05D06E763E}" srcId="{D22A9EEF-219B-4827-B6D2-8E8B40EC4E7F}" destId="{190693D4-64F1-4390-9F99-27B853631E3B}" srcOrd="4" destOrd="0" parTransId="{760A3421-B964-4DC5-B6BA-1291B190CF34}" sibTransId="{A39EB787-120F-4C5E-ADC8-E3BA5DE444CB}"/>
    <dgm:cxn modelId="{E032E819-5EDB-48E8-8E94-4CEED4DACB34}" type="presOf" srcId="{D22A9EEF-219B-4827-B6D2-8E8B40EC4E7F}" destId="{2D18F408-79F0-49D0-A0D9-60E33A994335}" srcOrd="0" destOrd="0" presId="urn:microsoft.com/office/officeart/2005/8/layout/orgChart1"/>
    <dgm:cxn modelId="{A8A7F896-ACFA-4C26-950C-E53DB90F9560}" type="presOf" srcId="{7E1340E8-981B-4D94-A027-C7890DD931F5}" destId="{F88A95D8-3F65-4049-8016-79F37E282A7C}" srcOrd="0" destOrd="0" presId="urn:microsoft.com/office/officeart/2005/8/layout/orgChart1"/>
    <dgm:cxn modelId="{41A46CA2-54CE-4391-9B4A-6D5749D70492}" type="presOf" srcId="{38CB5E86-905E-4F49-8C38-F45C1EE54B88}" destId="{C6E18461-038D-4210-B3B7-205BCC374921}" srcOrd="0" destOrd="0" presId="urn:microsoft.com/office/officeart/2005/8/layout/orgChart1"/>
    <dgm:cxn modelId="{FFAF3673-F24C-4B3A-B5E7-E7D6FBB26BCE}" type="presOf" srcId="{190693D4-64F1-4390-9F99-27B853631E3B}" destId="{94280F2E-6B85-4882-AFAF-B70A995FAF0F}" srcOrd="0" destOrd="0" presId="urn:microsoft.com/office/officeart/2005/8/layout/orgChart1"/>
    <dgm:cxn modelId="{A840BACB-7CE9-4534-8D1F-B8AEA50DF799}" type="presOf" srcId="{793DC3C3-B51F-458D-B40A-81F4917E665C}" destId="{83221D9A-50C9-4B46-9C6B-8692FE950B5B}" srcOrd="0" destOrd="0" presId="urn:microsoft.com/office/officeart/2005/8/layout/orgChart1"/>
    <dgm:cxn modelId="{A28A108D-D2CD-4797-AE9C-5BFC8AC62573}" type="presParOf" srcId="{9EEFCA58-8430-4C23-9C5D-8068A3B2DBE6}" destId="{5CF63326-D765-489F-8248-054D5B3344CC}" srcOrd="0" destOrd="0" presId="urn:microsoft.com/office/officeart/2005/8/layout/orgChart1"/>
    <dgm:cxn modelId="{A3250257-2B8E-469D-B8A5-BC47462AAAC1}" type="presParOf" srcId="{5CF63326-D765-489F-8248-054D5B3344CC}" destId="{0393DF4C-9C38-4772-B9A3-6C90D10FAAC4}" srcOrd="0" destOrd="0" presId="urn:microsoft.com/office/officeart/2005/8/layout/orgChart1"/>
    <dgm:cxn modelId="{BC3CE21C-6EC4-43C1-9C00-6372497D93D0}" type="presParOf" srcId="{0393DF4C-9C38-4772-B9A3-6C90D10FAAC4}" destId="{2D18F408-79F0-49D0-A0D9-60E33A994335}" srcOrd="0" destOrd="0" presId="urn:microsoft.com/office/officeart/2005/8/layout/orgChart1"/>
    <dgm:cxn modelId="{FD595DE8-0E73-455C-9D10-8871C893ACD4}" type="presParOf" srcId="{0393DF4C-9C38-4772-B9A3-6C90D10FAAC4}" destId="{2A6C857A-540E-481A-851B-8CAB7C4305AC}" srcOrd="1" destOrd="0" presId="urn:microsoft.com/office/officeart/2005/8/layout/orgChart1"/>
    <dgm:cxn modelId="{926DB5CC-D893-4154-8884-8E47C36CAF87}" type="presParOf" srcId="{5CF63326-D765-489F-8248-054D5B3344CC}" destId="{9747B95F-F84B-433D-99CB-CA07C35B7387}" srcOrd="1" destOrd="0" presId="urn:microsoft.com/office/officeart/2005/8/layout/orgChart1"/>
    <dgm:cxn modelId="{EA4D7561-FB16-45E8-8FD0-10A954322D99}" type="presParOf" srcId="{9747B95F-F84B-433D-99CB-CA07C35B7387}" destId="{6B2B7169-FBE7-410E-B340-05BDE74AD78C}" srcOrd="0" destOrd="0" presId="urn:microsoft.com/office/officeart/2005/8/layout/orgChart1"/>
    <dgm:cxn modelId="{E5A619D5-5D21-41B9-87F9-E485A91A1344}" type="presParOf" srcId="{9747B95F-F84B-433D-99CB-CA07C35B7387}" destId="{DAB52ABF-3DD8-4018-A459-78EFF86B6597}" srcOrd="1" destOrd="0" presId="urn:microsoft.com/office/officeart/2005/8/layout/orgChart1"/>
    <dgm:cxn modelId="{793A6CA6-DF17-4674-BA56-590871B19B00}" type="presParOf" srcId="{DAB52ABF-3DD8-4018-A459-78EFF86B6597}" destId="{8ED6B676-81C2-48F2-8551-032F8634B049}" srcOrd="0" destOrd="0" presId="urn:microsoft.com/office/officeart/2005/8/layout/orgChart1"/>
    <dgm:cxn modelId="{8B6BEB8A-7E86-48C1-B65D-AAA1159F540F}" type="presParOf" srcId="{8ED6B676-81C2-48F2-8551-032F8634B049}" destId="{4D5C424E-B839-43BD-923F-A480B0EFDD36}" srcOrd="0" destOrd="0" presId="urn:microsoft.com/office/officeart/2005/8/layout/orgChart1"/>
    <dgm:cxn modelId="{4C48FD44-23B8-4033-BF86-1AB19EDC9732}" type="presParOf" srcId="{8ED6B676-81C2-48F2-8551-032F8634B049}" destId="{342CC6BF-CB35-4A25-B8E6-78124BF3FDD8}" srcOrd="1" destOrd="0" presId="urn:microsoft.com/office/officeart/2005/8/layout/orgChart1"/>
    <dgm:cxn modelId="{078430A3-0E40-4F47-9E40-6A82FB24D366}" type="presParOf" srcId="{DAB52ABF-3DD8-4018-A459-78EFF86B6597}" destId="{AA4D22B4-96A7-4FD5-A33C-B7E9C4B34E2D}" srcOrd="1" destOrd="0" presId="urn:microsoft.com/office/officeart/2005/8/layout/orgChart1"/>
    <dgm:cxn modelId="{A6091DAF-B437-4954-9F7C-68604F91738B}" type="presParOf" srcId="{DAB52ABF-3DD8-4018-A459-78EFF86B6597}" destId="{28694CD4-B278-4560-8DC2-E3860A08B185}" srcOrd="2" destOrd="0" presId="urn:microsoft.com/office/officeart/2005/8/layout/orgChart1"/>
    <dgm:cxn modelId="{F06CEC69-ADC0-4E42-BE4F-F7A16043C65C}" type="presParOf" srcId="{9747B95F-F84B-433D-99CB-CA07C35B7387}" destId="{C6E18461-038D-4210-B3B7-205BCC374921}" srcOrd="2" destOrd="0" presId="urn:microsoft.com/office/officeart/2005/8/layout/orgChart1"/>
    <dgm:cxn modelId="{94272D2C-DCD0-4AEA-BCE7-E7FFCB100039}" type="presParOf" srcId="{9747B95F-F84B-433D-99CB-CA07C35B7387}" destId="{6E1DA144-79D2-41A4-9291-4E9D5D8F42AD}" srcOrd="3" destOrd="0" presId="urn:microsoft.com/office/officeart/2005/8/layout/orgChart1"/>
    <dgm:cxn modelId="{7B24D023-A548-4CA5-A3CE-A1E5ECF194EB}" type="presParOf" srcId="{6E1DA144-79D2-41A4-9291-4E9D5D8F42AD}" destId="{9D12A52E-9FA6-4D1F-A401-19016AC2C965}" srcOrd="0" destOrd="0" presId="urn:microsoft.com/office/officeart/2005/8/layout/orgChart1"/>
    <dgm:cxn modelId="{11AFDED6-1817-45A3-9FAC-810B7FD84FD9}" type="presParOf" srcId="{9D12A52E-9FA6-4D1F-A401-19016AC2C965}" destId="{F88A95D8-3F65-4049-8016-79F37E282A7C}" srcOrd="0" destOrd="0" presId="urn:microsoft.com/office/officeart/2005/8/layout/orgChart1"/>
    <dgm:cxn modelId="{198C8357-5197-4AAE-BC6C-9371FF3BBC06}" type="presParOf" srcId="{9D12A52E-9FA6-4D1F-A401-19016AC2C965}" destId="{2D623F77-4680-48B5-938F-647FE8B6B45F}" srcOrd="1" destOrd="0" presId="urn:microsoft.com/office/officeart/2005/8/layout/orgChart1"/>
    <dgm:cxn modelId="{BDD05DAD-5D6F-4B83-A9B2-358025BC3CBE}" type="presParOf" srcId="{6E1DA144-79D2-41A4-9291-4E9D5D8F42AD}" destId="{22F76C5D-68F2-423C-88F3-69AFFC6D574E}" srcOrd="1" destOrd="0" presId="urn:microsoft.com/office/officeart/2005/8/layout/orgChart1"/>
    <dgm:cxn modelId="{15B75801-885E-48C5-986F-B9D9FE370089}" type="presParOf" srcId="{6E1DA144-79D2-41A4-9291-4E9D5D8F42AD}" destId="{DDB7984D-70BB-478C-A00A-A507AEF7EF7E}" srcOrd="2" destOrd="0" presId="urn:microsoft.com/office/officeart/2005/8/layout/orgChart1"/>
    <dgm:cxn modelId="{4F611303-C8FE-4EFC-A977-EECE40855B51}" type="presParOf" srcId="{9747B95F-F84B-433D-99CB-CA07C35B7387}" destId="{2E2AE9B7-A78D-43EB-89D4-0204B311BB1B}" srcOrd="4" destOrd="0" presId="urn:microsoft.com/office/officeart/2005/8/layout/orgChart1"/>
    <dgm:cxn modelId="{0D08519F-DF0C-44EA-AA0D-B2DB72898303}" type="presParOf" srcId="{9747B95F-F84B-433D-99CB-CA07C35B7387}" destId="{D9627712-E341-4AA3-9009-EB65EC1961E3}" srcOrd="5" destOrd="0" presId="urn:microsoft.com/office/officeart/2005/8/layout/orgChart1"/>
    <dgm:cxn modelId="{55A72D61-CAF2-4B06-97E7-70A278E82F6C}" type="presParOf" srcId="{D9627712-E341-4AA3-9009-EB65EC1961E3}" destId="{17757905-CBF6-41DA-BB53-867704D3321E}" srcOrd="0" destOrd="0" presId="urn:microsoft.com/office/officeart/2005/8/layout/orgChart1"/>
    <dgm:cxn modelId="{8B35390D-1CED-4D8A-9A02-993D913E11AE}" type="presParOf" srcId="{17757905-CBF6-41DA-BB53-867704D3321E}" destId="{F5FD1B58-641E-40D4-89C4-6876AAF1DB44}" srcOrd="0" destOrd="0" presId="urn:microsoft.com/office/officeart/2005/8/layout/orgChart1"/>
    <dgm:cxn modelId="{79E8A5E3-4495-4219-9D6F-1A1B1E4FFABF}" type="presParOf" srcId="{17757905-CBF6-41DA-BB53-867704D3321E}" destId="{1737B3F8-E924-424C-908E-756BC42599AC}" srcOrd="1" destOrd="0" presId="urn:microsoft.com/office/officeart/2005/8/layout/orgChart1"/>
    <dgm:cxn modelId="{3FA5161E-C824-4E48-95B1-5078299690C5}" type="presParOf" srcId="{D9627712-E341-4AA3-9009-EB65EC1961E3}" destId="{6A25DB50-BA97-4DCB-ACF4-79DB33B09226}" srcOrd="1" destOrd="0" presId="urn:microsoft.com/office/officeart/2005/8/layout/orgChart1"/>
    <dgm:cxn modelId="{A0379BA7-CE12-4C46-8ADB-E9D551E193F9}" type="presParOf" srcId="{D9627712-E341-4AA3-9009-EB65EC1961E3}" destId="{5BEC9DA7-C80A-4469-86A9-878383C12655}" srcOrd="2" destOrd="0" presId="urn:microsoft.com/office/officeart/2005/8/layout/orgChart1"/>
    <dgm:cxn modelId="{6E9FDCAA-D384-460E-A681-4B2960498CAC}" type="presParOf" srcId="{9747B95F-F84B-433D-99CB-CA07C35B7387}" destId="{BA90FCE6-92E9-4ADE-8134-853CCC763815}" srcOrd="6" destOrd="0" presId="urn:microsoft.com/office/officeart/2005/8/layout/orgChart1"/>
    <dgm:cxn modelId="{BD817EB6-610A-4E3E-AED4-0C3009F774EE}" type="presParOf" srcId="{9747B95F-F84B-433D-99CB-CA07C35B7387}" destId="{A3CB1DD6-1B38-4A69-822D-C6D3B23CF2E7}" srcOrd="7" destOrd="0" presId="urn:microsoft.com/office/officeart/2005/8/layout/orgChart1"/>
    <dgm:cxn modelId="{C0FB2C63-91CB-4AF5-A7E8-4FFFE6DE1158}" type="presParOf" srcId="{A3CB1DD6-1B38-4A69-822D-C6D3B23CF2E7}" destId="{B22871C6-37C6-4476-98F5-55166E17F13A}" srcOrd="0" destOrd="0" presId="urn:microsoft.com/office/officeart/2005/8/layout/orgChart1"/>
    <dgm:cxn modelId="{41851A07-5769-42E5-8A8F-B5D797FBB974}" type="presParOf" srcId="{B22871C6-37C6-4476-98F5-55166E17F13A}" destId="{94280F2E-6B85-4882-AFAF-B70A995FAF0F}" srcOrd="0" destOrd="0" presId="urn:microsoft.com/office/officeart/2005/8/layout/orgChart1"/>
    <dgm:cxn modelId="{DD7ABDA0-ACE8-4168-89ED-B167A4379433}" type="presParOf" srcId="{B22871C6-37C6-4476-98F5-55166E17F13A}" destId="{4CF507A3-C83E-4232-81FC-1112E87AA57B}" srcOrd="1" destOrd="0" presId="urn:microsoft.com/office/officeart/2005/8/layout/orgChart1"/>
    <dgm:cxn modelId="{4CF0A951-4F72-4515-B8B3-425737FC4DB2}" type="presParOf" srcId="{A3CB1DD6-1B38-4A69-822D-C6D3B23CF2E7}" destId="{968127C8-E16D-4448-B84C-5F72292FE9AC}" srcOrd="1" destOrd="0" presId="urn:microsoft.com/office/officeart/2005/8/layout/orgChart1"/>
    <dgm:cxn modelId="{02025C46-C09F-482D-84AC-72C814D1FDF9}" type="presParOf" srcId="{A3CB1DD6-1B38-4A69-822D-C6D3B23CF2E7}" destId="{11560DE8-5861-49FE-95CD-C1466B4795B0}" srcOrd="2" destOrd="0" presId="urn:microsoft.com/office/officeart/2005/8/layout/orgChart1"/>
    <dgm:cxn modelId="{FF83E61B-3442-460D-BBE4-EC65BEB6D170}" type="presParOf" srcId="{5CF63326-D765-489F-8248-054D5B3344CC}" destId="{3EFCA1B7-8AC6-4BAC-9F18-813917ACF60A}" srcOrd="2" destOrd="0" presId="urn:microsoft.com/office/officeart/2005/8/layout/orgChart1"/>
    <dgm:cxn modelId="{11C54CC5-E05E-46F7-B587-948BC160D5FE}" type="presParOf" srcId="{3EFCA1B7-8AC6-4BAC-9F18-813917ACF60A}" destId="{BD6A7979-C6ED-40D3-A432-394E4876F4E3}" srcOrd="0" destOrd="0" presId="urn:microsoft.com/office/officeart/2005/8/layout/orgChart1"/>
    <dgm:cxn modelId="{6967A68C-4A8E-4626-84A7-F5349A0CDACE}" type="presParOf" srcId="{3EFCA1B7-8AC6-4BAC-9F18-813917ACF60A}" destId="{CB5BD2FE-52ED-418E-A8A0-5C0033937345}" srcOrd="1" destOrd="0" presId="urn:microsoft.com/office/officeart/2005/8/layout/orgChart1"/>
    <dgm:cxn modelId="{C302AB38-406B-4E38-A0ED-F1BEBC4736E4}" type="presParOf" srcId="{CB5BD2FE-52ED-418E-A8A0-5C0033937345}" destId="{3CCB3A93-156A-4C11-A5CD-B0A1CBC42B99}" srcOrd="0" destOrd="0" presId="urn:microsoft.com/office/officeart/2005/8/layout/orgChart1"/>
    <dgm:cxn modelId="{156E82E5-AFE5-4D51-8FDB-A44B3DD19E04}" type="presParOf" srcId="{3CCB3A93-156A-4C11-A5CD-B0A1CBC42B99}" destId="{83221D9A-50C9-4B46-9C6B-8692FE950B5B}" srcOrd="0" destOrd="0" presId="urn:microsoft.com/office/officeart/2005/8/layout/orgChart1"/>
    <dgm:cxn modelId="{6CC62EFC-CD95-407F-B82D-3A039C09D32A}" type="presParOf" srcId="{3CCB3A93-156A-4C11-A5CD-B0A1CBC42B99}" destId="{257F0CB5-75DB-4D36-9B1C-5E294BBFC853}" srcOrd="1" destOrd="0" presId="urn:microsoft.com/office/officeart/2005/8/layout/orgChart1"/>
    <dgm:cxn modelId="{32ABCEB9-A54E-480D-AD9B-052126B76B35}" type="presParOf" srcId="{CB5BD2FE-52ED-418E-A8A0-5C0033937345}" destId="{00302F13-336D-4C1C-9FA5-F5F77D452F16}" srcOrd="1" destOrd="0" presId="urn:microsoft.com/office/officeart/2005/8/layout/orgChart1"/>
    <dgm:cxn modelId="{EFEFBE4C-2ADD-4EC2-B871-380D509D154E}" type="presParOf" srcId="{CB5BD2FE-52ED-418E-A8A0-5C0033937345}" destId="{218C6132-4A52-49F0-A316-F56F985C642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B7FAA-3F59-4877-9331-3EF65A384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813C4E-1EC1-47A4-B95E-E286EB3C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24A5C-1CCF-4658-B92D-64CE5153A19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B4FC3-FC14-49C0-965E-791FED709D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 descr="txstateinformalhorizontaltagged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36844"/>
            <a:ext cx="1676400" cy="468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6" r:id="rId4"/>
    <p:sldLayoutId id="2147483732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results.org/" TargetMode="External"/><Relationship Id="rId2" Type="http://schemas.openxmlformats.org/officeDocument/2006/relationships/hyperlink" Target="http://nces.ed.gov/programs/dig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sus.gov/" TargetMode="External"/><Relationship Id="rId5" Type="http://schemas.openxmlformats.org/officeDocument/2006/relationships/hyperlink" Target="http://txsdc.utsa.edu/" TargetMode="External"/><Relationship Id="rId4" Type="http://schemas.openxmlformats.org/officeDocument/2006/relationships/hyperlink" Target="http://www.higheredinfo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09600"/>
            <a:ext cx="7772400" cy="3505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Where are the Data?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Joseph Meyer, Director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Office of Institutional Research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Texas State University-San Marcos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4419600"/>
            <a:ext cx="7772400" cy="12192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dirty="0" smtClean="0"/>
              <a:t>To guess is cheap. To guess wrongly is expensive.</a:t>
            </a:r>
            <a:br>
              <a:rPr lang="en-US" sz="2400" dirty="0" smtClean="0"/>
            </a:br>
            <a:r>
              <a:rPr lang="en-US" sz="2400" i="1" dirty="0" smtClean="0"/>
              <a:t>Chinese proverb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smtClean="0"/>
              <a:t>Consistent and Comprehensive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962400" cy="4754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About 90% of the information available in older </a:t>
            </a:r>
            <a:r>
              <a:rPr lang="en-US" sz="2400" u="sng" smtClean="0"/>
              <a:t>Fact Book</a:t>
            </a:r>
            <a:r>
              <a:rPr lang="en-US" sz="2400" smtClean="0"/>
              <a:t> tables and the </a:t>
            </a:r>
            <a:r>
              <a:rPr lang="en-US" sz="2400" u="sng" smtClean="0"/>
              <a:t>On-Line Query</a:t>
            </a:r>
            <a:r>
              <a:rPr lang="en-US" sz="2400" smtClean="0"/>
              <a:t> system are now available in this common format.  We are working to provide additional information in the near future.</a:t>
            </a:r>
          </a:p>
        </p:txBody>
      </p:sp>
      <p:pic>
        <p:nvPicPr>
          <p:cNvPr id="23557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371600"/>
            <a:ext cx="4241800" cy="47545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Let’s Take a Look at the First One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31242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If you are familiar with a computer mouse and Microsoft Excel spreadsheets, then navigating a pivot table is almost as easy as 1, 2, 3...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502443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447800"/>
            <a:ext cx="7772400" cy="3505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Data about </a:t>
            </a:r>
            <a:br>
              <a:rPr lang="en-US" smtClean="0">
                <a:solidFill>
                  <a:srgbClr val="800000"/>
                </a:solidFill>
              </a:rPr>
            </a:br>
            <a:r>
              <a:rPr lang="en-US" smtClean="0">
                <a:solidFill>
                  <a:srgbClr val="800000"/>
                </a:solidFill>
              </a:rPr>
              <a:t>Texas Public Universities</a:t>
            </a:r>
            <a:r>
              <a:rPr lang="en-US" smtClean="0">
                <a:solidFill>
                  <a:srgbClr val="820000"/>
                </a:solidFill>
              </a:rPr>
              <a:t> </a:t>
            </a:r>
            <a:br>
              <a:rPr lang="en-US" smtClean="0">
                <a:solidFill>
                  <a:srgbClr val="820000"/>
                </a:solidFill>
              </a:rPr>
            </a:br>
            <a:r>
              <a:rPr lang="en-US" smtClean="0">
                <a:solidFill>
                  <a:srgbClr val="820000"/>
                </a:solidFill>
              </a:rPr>
              <a:t/>
            </a:r>
            <a:br>
              <a:rPr lang="en-US" smtClean="0">
                <a:solidFill>
                  <a:srgbClr val="820000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Facts are stubborn, but statistics are more pliable</a:t>
            </a:r>
            <a:r>
              <a:rPr lang="en-US" sz="2400" i="1" smtClean="0">
                <a:solidFill>
                  <a:schemeClr val="tx1"/>
                </a:solidFill>
              </a:rPr>
              <a:t/>
            </a:r>
            <a:br>
              <a:rPr lang="en-US" sz="2400" i="1" smtClean="0">
                <a:solidFill>
                  <a:schemeClr val="tx1"/>
                </a:solidFill>
              </a:rPr>
            </a:br>
            <a:r>
              <a:rPr lang="en-US" sz="2400" i="1" smtClean="0">
                <a:solidFill>
                  <a:schemeClr val="tx1"/>
                </a:solidFill>
              </a:rPr>
              <a:t>Mark Twain (1835-1910)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60475"/>
            <a:ext cx="55435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smtClean="0"/>
              <a:t>THECB for Texas Public University Data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28194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The </a:t>
            </a:r>
            <a:r>
              <a:rPr lang="en-US" sz="2000" u="sng" smtClean="0"/>
              <a:t>Accountability System</a:t>
            </a:r>
            <a:r>
              <a:rPr lang="en-US" sz="2000" smtClean="0"/>
              <a:t> at the Texas Higher Education Coordinating Board is a way to compare the performance of Texas public colleges and universities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on a standard set of measures used by the legislature.</a:t>
            </a: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533400" y="44958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5257800" y="1143000"/>
            <a:ext cx="2895600" cy="381000"/>
          </a:xfrm>
          <a:prstGeom prst="wedgeRectCallout">
            <a:avLst>
              <a:gd name="adj1" fmla="val -42597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/>
              <a:t>www.txhighereddata.org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334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752600"/>
            <a:ext cx="5562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7"/>
          <p:cNvSpPr>
            <a:spLocks noChangeArrowheads="1"/>
          </p:cNvSpPr>
          <p:nvPr/>
        </p:nvSpPr>
        <p:spPr bwMode="auto">
          <a:xfrm>
            <a:off x="381000" y="54102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Scroll down to Universities (All Years)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5791200" y="4572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Accountability System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4102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09800"/>
            <a:ext cx="492442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791200" y="8382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Accountability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smtClean="0"/>
              <a:t>THECB for Texas Public University Data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28194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u="sng" smtClean="0"/>
              <a:t>PREP Online</a:t>
            </a:r>
            <a:r>
              <a:rPr lang="en-US" sz="2000" smtClean="0"/>
              <a:t> at the Texas Higher Education Coordinating Board has an improved look and feel.  It is being expanded currently and is an easy-to-use source of information about Texas public colleges and universities.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19200"/>
            <a:ext cx="5562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4864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9"/>
          <p:cNvSpPr>
            <a:spLocks noChangeArrowheads="1"/>
          </p:cNvSpPr>
          <p:nvPr/>
        </p:nvSpPr>
        <p:spPr bwMode="auto">
          <a:xfrm>
            <a:off x="5334000" y="1066800"/>
            <a:ext cx="2895600" cy="381000"/>
          </a:xfrm>
          <a:prstGeom prst="wedgeRectCallout">
            <a:avLst>
              <a:gd name="adj1" fmla="val -45231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/>
              <a:t>www.txhighereddata.org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1066800"/>
            <a:ext cx="1981200" cy="1676400"/>
          </a:xfrm>
        </p:spPr>
        <p:txBody>
          <a:bodyPr/>
          <a:lstStyle/>
          <a:p>
            <a:pPr eaLnBrk="1" hangingPunct="1"/>
            <a:r>
              <a:rPr lang="en-US" sz="3600" smtClean="0"/>
              <a:t>PREP</a:t>
            </a:r>
            <a:br>
              <a:rPr lang="en-US" sz="3600" smtClean="0"/>
            </a:br>
            <a:r>
              <a:rPr lang="en-US" sz="3600" smtClean="0"/>
              <a:t>Online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334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124200"/>
            <a:ext cx="4495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762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Data about </a:t>
            </a:r>
            <a:br>
              <a:rPr lang="en-US" smtClean="0">
                <a:solidFill>
                  <a:srgbClr val="800000"/>
                </a:solidFill>
              </a:rPr>
            </a:br>
            <a:r>
              <a:rPr lang="en-US" smtClean="0">
                <a:solidFill>
                  <a:srgbClr val="800000"/>
                </a:solidFill>
              </a:rPr>
              <a:t>U.S. Universities</a:t>
            </a:r>
            <a:br>
              <a:rPr lang="en-US" smtClean="0">
                <a:solidFill>
                  <a:srgbClr val="800000"/>
                </a:solidFill>
              </a:rPr>
            </a:br>
            <a:r>
              <a:rPr lang="en-US" smtClean="0">
                <a:solidFill>
                  <a:srgbClr val="800000"/>
                </a:solidFill>
              </a:rPr>
              <a:t/>
            </a:r>
            <a:br>
              <a:rPr lang="en-US" smtClean="0">
                <a:solidFill>
                  <a:srgbClr val="800000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There are two kinds of statistics: 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The kind you look up and the kind you make up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i="1" smtClean="0">
                <a:solidFill>
                  <a:schemeClr val="tx1"/>
                </a:solidFill>
              </a:rPr>
              <a:t>Rex Stout (1886-1975)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4743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66800"/>
            <a:ext cx="3690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981200" y="4114800"/>
            <a:ext cx="6248400" cy="381000"/>
          </a:xfrm>
          <a:prstGeom prst="wedgeRectCallout">
            <a:avLst>
              <a:gd name="adj1" fmla="val -46648"/>
              <a:gd name="adj2" fmla="val 90000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/>
              <a:t>1. Click </a:t>
            </a:r>
            <a:r>
              <a:rPr lang="en-US" sz="1800" u="sng"/>
              <a:t>Institutional Level</a:t>
            </a:r>
            <a:r>
              <a:rPr lang="en-US" sz="1800"/>
              <a:t> and accept usage agreement</a:t>
            </a: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1828800" y="838200"/>
            <a:ext cx="3352800" cy="381000"/>
          </a:xfrm>
          <a:prstGeom prst="wedgeRectCallout">
            <a:avLst>
              <a:gd name="adj1" fmla="val -39583"/>
              <a:gd name="adj2" fmla="val 91250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/>
              <a:t>http://nces.ed.gov/ipedspas/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sz="4000" dirty="0" smtClean="0"/>
              <a:t>Our Mission</a:t>
            </a:r>
            <a:br>
              <a:rPr lang="en-US" sz="40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To provide timely and accurate data and information designed to meet the needs of our customers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2438400"/>
          <a:ext cx="8077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5410200" cy="4525963"/>
          </a:xfrm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19200"/>
            <a:ext cx="2651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4191000"/>
            <a:ext cx="2133600" cy="914400"/>
          </a:xfrm>
          <a:prstGeom prst="wedgeRectCallout">
            <a:avLst>
              <a:gd name="adj1" fmla="val 58630"/>
              <a:gd name="adj2" fmla="val 74653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2. </a:t>
            </a:r>
            <a:r>
              <a:rPr lang="en-US" u="sng"/>
              <a:t>Login</a:t>
            </a:r>
            <a:r>
              <a:rPr lang="en-US"/>
              <a:t> with 228459 as username and password</a:t>
            </a:r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7010400" y="4419600"/>
            <a:ext cx="1600200" cy="609600"/>
          </a:xfrm>
          <a:prstGeom prst="wedgeRectCallout">
            <a:avLst>
              <a:gd name="adj1" fmla="val -26190"/>
              <a:gd name="adj2" fmla="val 75000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3. Click </a:t>
            </a:r>
            <a:r>
              <a:rPr lang="en-US" u="sng"/>
              <a:t>Use My Institution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235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1371600"/>
            <a:ext cx="4232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8"/>
          <p:cNvSpPr>
            <a:spLocks noChangeArrowheads="1"/>
          </p:cNvSpPr>
          <p:nvPr/>
        </p:nvSpPr>
        <p:spPr bwMode="auto">
          <a:xfrm>
            <a:off x="2895600" y="3505200"/>
            <a:ext cx="1981200" cy="685800"/>
          </a:xfrm>
          <a:prstGeom prst="wedgeRectCallout">
            <a:avLst>
              <a:gd name="adj1" fmla="val -27162"/>
              <a:gd name="adj2" fmla="val 61111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4. Click </a:t>
            </a:r>
            <a:r>
              <a:rPr lang="en-US" u="sng"/>
              <a:t>Comparison Group</a:t>
            </a:r>
          </a:p>
        </p:txBody>
      </p:sp>
      <p:sp>
        <p:nvSpPr>
          <p:cNvPr id="34823" name="AutoShape 9"/>
          <p:cNvSpPr>
            <a:spLocks noChangeArrowheads="1"/>
          </p:cNvSpPr>
          <p:nvPr/>
        </p:nvSpPr>
        <p:spPr bwMode="auto">
          <a:xfrm>
            <a:off x="7010400" y="3276600"/>
            <a:ext cx="1828800" cy="609600"/>
          </a:xfrm>
          <a:prstGeom prst="wedgeRectCallout">
            <a:avLst>
              <a:gd name="adj1" fmla="val -22829"/>
              <a:gd name="adj2" fmla="val 87500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5. </a:t>
            </a:r>
            <a:r>
              <a:rPr lang="en-US" u="sng"/>
              <a:t>Add institutions by variable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5181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219200"/>
            <a:ext cx="33829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7"/>
          <p:cNvSpPr>
            <a:spLocks noChangeArrowheads="1"/>
          </p:cNvSpPr>
          <p:nvPr/>
        </p:nvSpPr>
        <p:spPr bwMode="auto">
          <a:xfrm>
            <a:off x="2971800" y="3657600"/>
            <a:ext cx="2362200" cy="914400"/>
          </a:xfrm>
          <a:prstGeom prst="wedgeRectCallout">
            <a:avLst>
              <a:gd name="adj1" fmla="val -41935"/>
              <a:gd name="adj2" fmla="val 64931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6. Pick “state” and “sector” from frequently used variables list</a:t>
            </a:r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7924800" y="4191000"/>
            <a:ext cx="1066800" cy="914400"/>
          </a:xfrm>
          <a:prstGeom prst="wedgeRectCallout">
            <a:avLst>
              <a:gd name="adj1" fmla="val -45088"/>
              <a:gd name="adj2" fmla="val 69968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7. Pick a year and </a:t>
            </a:r>
            <a:r>
              <a:rPr lang="en-US" u="sng"/>
              <a:t>Continue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990600"/>
            <a:ext cx="573881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362200"/>
            <a:ext cx="5181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 rot="10800000">
            <a:off x="457200" y="4495800"/>
            <a:ext cx="1295400" cy="1295400"/>
          </a:xfrm>
          <a:prstGeom prst="wedgeRectCallout">
            <a:avLst>
              <a:gd name="adj1" fmla="val -52454"/>
              <a:gd name="adj2" fmla="val 76102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/>
              <a:t>8. Select more variables or </a:t>
            </a:r>
            <a:r>
              <a:rPr lang="en-US" u="sng"/>
              <a:t>Go to Query Form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rot="10800000">
            <a:off x="3276600" y="5105400"/>
            <a:ext cx="1524000" cy="1143000"/>
          </a:xfrm>
          <a:prstGeom prst="wedgeRectCallout">
            <a:avLst>
              <a:gd name="adj1" fmla="val -48755"/>
              <a:gd name="adj2" fmla="val 86940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/>
              <a:t>9. Pick “Texas” and “Public 4-year”  </a:t>
            </a:r>
          </a:p>
          <a:p>
            <a:r>
              <a:rPr lang="en-US"/>
              <a:t>and </a:t>
            </a:r>
            <a:r>
              <a:rPr lang="en-US" u="sng"/>
              <a:t>Submit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6"/>
          <p:cNvSpPr>
            <a:spLocks noChangeArrowheads="1"/>
          </p:cNvSpPr>
          <p:nvPr/>
        </p:nvSpPr>
        <p:spPr bwMode="auto">
          <a:xfrm rot="10800000">
            <a:off x="2819400" y="3200400"/>
            <a:ext cx="1143000" cy="1371600"/>
          </a:xfrm>
          <a:prstGeom prst="wedgeRectCallout">
            <a:avLst>
              <a:gd name="adj1" fmla="val -130694"/>
              <a:gd name="adj2" fmla="val 52542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/>
              <a:t>10. Check and </a:t>
            </a:r>
            <a:r>
              <a:rPr lang="en-US" u="sng"/>
              <a:t>Remove selected</a:t>
            </a:r>
            <a:r>
              <a:rPr lang="en-US"/>
              <a:t> schools</a:t>
            </a:r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 rot="10800000">
            <a:off x="533400" y="2971800"/>
            <a:ext cx="1905000" cy="1676400"/>
          </a:xfrm>
          <a:prstGeom prst="wedgeRectCallout">
            <a:avLst>
              <a:gd name="adj1" fmla="val -74838"/>
              <a:gd name="adj2" fmla="val 74713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/>
              <a:t>11. Click </a:t>
            </a:r>
            <a:r>
              <a:rPr lang="en-US" u="sng"/>
              <a:t>Reports and Stats</a:t>
            </a:r>
            <a:r>
              <a:rPr lang="en-US"/>
              <a:t> and choose a type of report to run.  Pick a </a:t>
            </a:r>
            <a:r>
              <a:rPr lang="en-US" u="sng"/>
              <a:t>ranking report</a:t>
            </a:r>
            <a:r>
              <a:rPr lang="en-US"/>
              <a:t> in this example.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497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838200"/>
            <a:ext cx="497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3505200" y="4343400"/>
            <a:ext cx="1219200" cy="1676400"/>
          </a:xfrm>
          <a:prstGeom prst="wedgeRectCallout">
            <a:avLst>
              <a:gd name="adj1" fmla="val -58856"/>
              <a:gd name="adj2" fmla="val 66662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/>
              <a:t>12. Pick a ranking variable such as graduation in 6 years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smtClean="0"/>
              <a:t>U.S. Department of Education: IPEDS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6629400" cy="462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09800"/>
            <a:ext cx="5410200" cy="403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 rot="10800000">
            <a:off x="609600" y="5181600"/>
            <a:ext cx="2514600" cy="1371600"/>
          </a:xfrm>
          <a:prstGeom prst="wedgeRectCallout">
            <a:avLst>
              <a:gd name="adj1" fmla="val -38069"/>
              <a:gd name="adj2" fmla="val 84486"/>
            </a:avLst>
          </a:prstGeom>
          <a:solidFill>
            <a:srgbClr val="E7D6A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/>
              <a:t>Pick a year and click </a:t>
            </a:r>
            <a:r>
              <a:rPr lang="en-US" u="sng"/>
              <a:t>Continue</a:t>
            </a:r>
            <a:r>
              <a:rPr lang="en-US"/>
              <a:t> to see the ranking of Texas State’s graduation rate among Texas public universities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Some Additional Data Sources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3600" i="1" smtClean="0">
                <a:solidFill>
                  <a:srgbClr val="0070C0"/>
                </a:solidFill>
              </a:rPr>
              <a:t/>
            </a:r>
            <a:br>
              <a:rPr lang="en-US" sz="3600" i="1" smtClean="0">
                <a:solidFill>
                  <a:srgbClr val="0070C0"/>
                </a:solidFill>
              </a:rPr>
            </a:br>
            <a:endParaRPr lang="en-US" sz="360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610600" cy="4343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400" smtClean="0"/>
              <a:t>Digest of Educ. Statistics </a:t>
            </a:r>
            <a:r>
              <a:rPr lang="en-US" sz="2400" smtClean="0">
                <a:hlinkClick r:id="rId2"/>
              </a:rPr>
              <a:t>http://nces.ed.gov/programs/digest</a:t>
            </a:r>
            <a:endParaRPr lang="en-US" sz="240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400" smtClean="0"/>
              <a:t>College Results Online: </a:t>
            </a:r>
            <a:r>
              <a:rPr lang="en-US" sz="2400" smtClean="0">
                <a:hlinkClick r:id="rId3"/>
              </a:rPr>
              <a:t>http://www.collegeresults.org</a:t>
            </a:r>
            <a:endParaRPr lang="en-US" sz="240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400" smtClean="0"/>
              <a:t>NCHEMS Information Center: </a:t>
            </a:r>
            <a:r>
              <a:rPr lang="en-US" sz="2400" smtClean="0">
                <a:hlinkClick r:id="rId4"/>
              </a:rPr>
              <a:t>http://www.higheredinfo.org</a:t>
            </a:r>
            <a:endParaRPr lang="en-US" sz="240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400" smtClean="0"/>
              <a:t>Texas State Data Center: </a:t>
            </a:r>
            <a:r>
              <a:rPr lang="en-US" sz="2400" smtClean="0">
                <a:hlinkClick r:id="rId5"/>
              </a:rPr>
              <a:t>http://txsdc.utsa.edu</a:t>
            </a:r>
            <a:endParaRPr lang="en-US" sz="240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400" smtClean="0"/>
              <a:t>U.S. Census Bureau: </a:t>
            </a:r>
            <a:r>
              <a:rPr lang="en-US" sz="2400" smtClean="0">
                <a:hlinkClick r:id="rId6"/>
              </a:rPr>
              <a:t>http://www.census.gov</a:t>
            </a:r>
            <a:endParaRPr lang="en-US" sz="240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US" sz="1800" smtClean="0">
              <a:solidFill>
                <a:srgbClr val="8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400" smtClean="0"/>
              <a:t>It is easy to lie with statistics, but it is easier to lie without them</a:t>
            </a:r>
            <a:r>
              <a:rPr lang="en-US" sz="2400" i="1" smtClean="0"/>
              <a:t/>
            </a:r>
            <a:br>
              <a:rPr lang="en-US" sz="2400" i="1" smtClean="0"/>
            </a:br>
            <a:r>
              <a:rPr lang="en-US" sz="2400" i="1" smtClean="0"/>
              <a:t>Frederick Mosteller (1916-2006)</a:t>
            </a:r>
            <a:endParaRPr lang="en-US" sz="240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800000"/>
                </a:solidFill>
              </a:rPr>
              <a:t>Main Topics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6705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Data sources we discussed today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/>
              <a:t>Texas State University-San Marcos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/>
              <a:t>Texas public universities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/>
              <a:t>U.S. universities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/>
              <a:t>Other:</a:t>
            </a:r>
          </a:p>
          <a:p>
            <a:pPr lvl="1" eaLnBrk="1" hangingPunct="1">
              <a:buFontTx/>
              <a:buChar char="•"/>
            </a:pPr>
            <a:r>
              <a:rPr lang="en-US" sz="2400" smtClean="0"/>
              <a:t>Digest of Education Statistics </a:t>
            </a:r>
          </a:p>
          <a:p>
            <a:pPr lvl="1" eaLnBrk="1" hangingPunct="1">
              <a:buFontTx/>
              <a:buChar char="•"/>
            </a:pPr>
            <a:r>
              <a:rPr lang="en-US" sz="2400" smtClean="0"/>
              <a:t>College Results Online</a:t>
            </a:r>
          </a:p>
          <a:p>
            <a:pPr lvl="1" eaLnBrk="1" hangingPunct="1">
              <a:buFontTx/>
              <a:buChar char="•"/>
            </a:pPr>
            <a:r>
              <a:rPr lang="en-US" sz="2400" smtClean="0"/>
              <a:t>NCHEMS Information Center</a:t>
            </a:r>
          </a:p>
          <a:p>
            <a:pPr lvl="1" eaLnBrk="1" hangingPunct="1">
              <a:buFontTx/>
              <a:buChar char="•"/>
            </a:pPr>
            <a:r>
              <a:rPr lang="en-US" sz="2400" smtClean="0"/>
              <a:t>Texas State Data Center</a:t>
            </a:r>
          </a:p>
          <a:p>
            <a:pPr lvl="1" eaLnBrk="1" hangingPunct="1">
              <a:buFontTx/>
              <a:buChar char="•"/>
            </a:pPr>
            <a:r>
              <a:rPr lang="en-US" sz="2400" smtClean="0"/>
              <a:t>U.S. Census Bureau</a:t>
            </a:r>
          </a:p>
        </p:txBody>
      </p:sp>
      <p:pic>
        <p:nvPicPr>
          <p:cNvPr id="41989" name="Picture 4" descr="MPj04317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5257800" y="5638800"/>
            <a:ext cx="3429000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</a:rPr>
              <a:t>Everything is getting easier!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800000"/>
                </a:solidFill>
              </a:rPr>
              <a:t>Can’t find what you need?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Visit our home page to contact us for help: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867400" cy="422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3200400" y="1600200"/>
            <a:ext cx="2743200" cy="381000"/>
          </a:xfrm>
          <a:prstGeom prst="wedgeRectCallout">
            <a:avLst>
              <a:gd name="adj1" fmla="val -37269"/>
              <a:gd name="adj2" fmla="val 91250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/>
              <a:t>www.ir.txstate.edu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2057400"/>
          </a:xfrm>
        </p:spPr>
        <p:txBody>
          <a:bodyPr/>
          <a:lstStyle/>
          <a:p>
            <a:r>
              <a:rPr lang="en-US" b="1" smtClean="0"/>
              <a:t>Institutional Research has</a:t>
            </a:r>
            <a:br>
              <a:rPr lang="en-US" b="1" smtClean="0"/>
            </a:br>
            <a:r>
              <a:rPr lang="en-US" b="1" smtClean="0"/>
              <a:t>on-line resources to support…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819400"/>
            <a:ext cx="7772400" cy="3429000"/>
          </a:xfrm>
        </p:spPr>
        <p:txBody>
          <a:bodyPr/>
          <a:lstStyle/>
          <a:p>
            <a:r>
              <a:rPr lang="en-US" smtClean="0">
                <a:solidFill>
                  <a:srgbClr val="820000"/>
                </a:solidFill>
              </a:rPr>
              <a:t>Initiatives in your Strategic Plan</a:t>
            </a:r>
          </a:p>
          <a:p>
            <a:r>
              <a:rPr lang="en-US" smtClean="0">
                <a:solidFill>
                  <a:srgbClr val="820000"/>
                </a:solidFill>
              </a:rPr>
              <a:t>Grant proposals</a:t>
            </a:r>
          </a:p>
          <a:p>
            <a:r>
              <a:rPr lang="en-US" smtClean="0">
                <a:solidFill>
                  <a:srgbClr val="820000"/>
                </a:solidFill>
              </a:rPr>
              <a:t>Publications</a:t>
            </a:r>
          </a:p>
          <a:p>
            <a:r>
              <a:rPr lang="en-US" smtClean="0">
                <a:solidFill>
                  <a:srgbClr val="820000"/>
                </a:solidFill>
              </a:rPr>
              <a:t>Research</a:t>
            </a:r>
          </a:p>
        </p:txBody>
      </p:sp>
      <p:pic>
        <p:nvPicPr>
          <p:cNvPr id="16389" name="Picture 9" descr="MP00201_(p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Did you know…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820000"/>
                </a:solidFill>
              </a:rPr>
              <a:t>Texas State’s six-year graduation rate of 54% ranks among the top 5 Texas public universities. 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82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820000"/>
                </a:solidFill>
              </a:rPr>
              <a:t>Texas State ranks 1</a:t>
            </a:r>
            <a:r>
              <a:rPr lang="en-US" sz="2400" baseline="30000" dirty="0" smtClean="0">
                <a:solidFill>
                  <a:srgbClr val="820000"/>
                </a:solidFill>
              </a:rPr>
              <a:t>st</a:t>
            </a:r>
            <a:r>
              <a:rPr lang="en-US" sz="2400" dirty="0" smtClean="0">
                <a:solidFill>
                  <a:srgbClr val="820000"/>
                </a:solidFill>
              </a:rPr>
              <a:t> nationally in the number of Geography-Cartography degrees awarded, granting twice as many as any other university.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82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820000"/>
                </a:solidFill>
              </a:rPr>
              <a:t>Texas State ranks in the top 20 nationally in the number of Hispanics earning bachelor’s degrees.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800000"/>
                </a:solidFill>
              </a:rPr>
              <a:t>Main Topics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6705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/>
              <a:t>How to use improved data sources</a:t>
            </a:r>
            <a:r>
              <a:rPr lang="en-US" dirty="0" smtClean="0"/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Texas State University-San Marcos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Texas public universities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U.S. universities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Other (as time permits):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Digest of Education Statistics 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College Results Online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NCHEMS Information </a:t>
            </a:r>
            <a:r>
              <a:rPr lang="en-US" sz="2400" dirty="0" smtClean="0"/>
              <a:t>Center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Texas State Data Center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U.S. Census Bureau</a:t>
            </a:r>
            <a:endParaRPr lang="en-US" sz="2400" dirty="0" smtClean="0"/>
          </a:p>
        </p:txBody>
      </p:sp>
      <p:pic>
        <p:nvPicPr>
          <p:cNvPr id="18437" name="Picture 5" descr="MPj04317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638800"/>
            <a:ext cx="3429000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</a:rPr>
              <a:t>Everything is getting easier!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752600"/>
            <a:ext cx="8610600" cy="3733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Data about Texas State</a:t>
            </a:r>
            <a:br>
              <a:rPr lang="en-US" smtClean="0">
                <a:solidFill>
                  <a:srgbClr val="800000"/>
                </a:solidFill>
              </a:rPr>
            </a:br>
            <a:r>
              <a:rPr lang="en-US" b="1" smtClean="0">
                <a:solidFill>
                  <a:srgbClr val="820000"/>
                </a:solidFill>
              </a:rPr>
              <a:t> </a:t>
            </a:r>
            <a:br>
              <a:rPr lang="en-US" b="1" smtClean="0">
                <a:solidFill>
                  <a:srgbClr val="820000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First get your facts; then you can distort them at your leisure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i="1" smtClean="0">
                <a:solidFill>
                  <a:schemeClr val="tx1"/>
                </a:solidFill>
              </a:rPr>
              <a:t>Mark Twain (1835-1910)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smtClean="0"/>
              <a:t>Institutional Research for Texas State Data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6294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2895600" y="914400"/>
            <a:ext cx="2743200" cy="381000"/>
          </a:xfrm>
          <a:prstGeom prst="wedgeRectCallout">
            <a:avLst>
              <a:gd name="adj1" fmla="val -43750"/>
              <a:gd name="adj2" fmla="val 74167"/>
            </a:avLst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/>
              <a:t>www.ir.txstate.edu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AutoShape 55"/>
          <p:cNvSpPr>
            <a:spLocks noChangeArrowheads="1"/>
          </p:cNvSpPr>
          <p:nvPr/>
        </p:nvSpPr>
        <p:spPr bwMode="auto">
          <a:xfrm>
            <a:off x="1600200" y="1752600"/>
            <a:ext cx="3886200" cy="3505200"/>
          </a:xfrm>
          <a:prstGeom prst="star5">
            <a:avLst/>
          </a:prstGeom>
          <a:solidFill>
            <a:srgbClr val="E7D6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Many Sources to One</a:t>
            </a:r>
          </a:p>
        </p:txBody>
      </p:sp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2438400" y="3048000"/>
            <a:ext cx="228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MS Excel Pivot   Tables</a:t>
            </a:r>
          </a:p>
        </p:txBody>
      </p:sp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685800" y="37338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On-Line Query</a:t>
            </a:r>
          </a:p>
        </p:txBody>
      </p:sp>
      <p:sp>
        <p:nvSpPr>
          <p:cNvPr id="21511" name="Text Box 21"/>
          <p:cNvSpPr txBox="1">
            <a:spLocks noChangeArrowheads="1"/>
          </p:cNvSpPr>
          <p:nvPr/>
        </p:nvSpPr>
        <p:spPr bwMode="auto">
          <a:xfrm>
            <a:off x="914400" y="18288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On-Line Fact Book</a:t>
            </a:r>
          </a:p>
        </p:txBody>
      </p:sp>
      <p:sp>
        <p:nvSpPr>
          <p:cNvPr id="21512" name="AutoShape 56"/>
          <p:cNvSpPr>
            <a:spLocks noChangeArrowheads="1"/>
          </p:cNvSpPr>
          <p:nvPr/>
        </p:nvSpPr>
        <p:spPr bwMode="auto">
          <a:xfrm>
            <a:off x="5791200" y="3200400"/>
            <a:ext cx="1981200" cy="3048000"/>
          </a:xfrm>
          <a:prstGeom prst="can">
            <a:avLst>
              <a:gd name="adj" fmla="val 38462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57"/>
          <p:cNvSpPr txBox="1">
            <a:spLocks noChangeArrowheads="1"/>
          </p:cNvSpPr>
          <p:nvPr/>
        </p:nvSpPr>
        <p:spPr bwMode="auto">
          <a:xfrm>
            <a:off x="5867400" y="4419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7D6A7"/>
                </a:solidFill>
              </a:rPr>
              <a:t>Data Warehouse</a:t>
            </a:r>
          </a:p>
        </p:txBody>
      </p:sp>
      <p:sp>
        <p:nvSpPr>
          <p:cNvPr id="21514" name="Line 58"/>
          <p:cNvSpPr>
            <a:spLocks noChangeShapeType="1"/>
          </p:cNvSpPr>
          <p:nvPr/>
        </p:nvSpPr>
        <p:spPr bwMode="auto">
          <a:xfrm>
            <a:off x="4648200" y="4114800"/>
            <a:ext cx="762000" cy="0"/>
          </a:xfrm>
          <a:prstGeom prst="line">
            <a:avLst/>
          </a:prstGeom>
          <a:noFill/>
          <a:ln w="1016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59"/>
          <p:cNvSpPr txBox="1">
            <a:spLocks noChangeArrowheads="1"/>
          </p:cNvSpPr>
          <p:nvPr/>
        </p:nvSpPr>
        <p:spPr bwMode="auto">
          <a:xfrm>
            <a:off x="4191000" y="1828800"/>
            <a:ext cx="1616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800000"/>
                </a:solidFill>
              </a:rPr>
              <a:t>Ad Hoc Reports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change to pivot tables?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600200"/>
            <a:ext cx="4256088" cy="4495800"/>
          </a:xfrm>
        </p:spPr>
      </p:pic>
      <p:sp>
        <p:nvSpPr>
          <p:cNvPr id="2253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3810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Key Advantages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Appropriate technology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User friendly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Easy to update quickly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More flexible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Tables and graphs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Single version of truth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More data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Like a data warehouse in look &amp; feel transition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720</Words>
  <Application>Microsoft Office PowerPoint</Application>
  <PresentationFormat>On-screen Show (4:3)</PresentationFormat>
  <Paragraphs>119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Where are the Data?  Joseph Meyer, Director Office of Institutional Research Texas State University-San Marcos</vt:lpstr>
      <vt:lpstr>Our Mission To provide timely and accurate data and information designed to meet the needs of our customers</vt:lpstr>
      <vt:lpstr>Institutional Research has on-line resources to support…</vt:lpstr>
      <vt:lpstr>Did you know…</vt:lpstr>
      <vt:lpstr>Main Topics</vt:lpstr>
      <vt:lpstr>Data about Texas State   First get your facts; then you can distort them at your leisure Mark Twain (1835-1910)</vt:lpstr>
      <vt:lpstr>Institutional Research for Texas State Data</vt:lpstr>
      <vt:lpstr>From Many Sources to One</vt:lpstr>
      <vt:lpstr>Why change to pivot tables?</vt:lpstr>
      <vt:lpstr>Consistent and Comprehensive</vt:lpstr>
      <vt:lpstr>Let’s Take a Look at the First One</vt:lpstr>
      <vt:lpstr>Data about  Texas Public Universities   Facts are stubborn, but statistics are more pliable Mark Twain (1835-1910)</vt:lpstr>
      <vt:lpstr>THECB for Texas Public University Data</vt:lpstr>
      <vt:lpstr>Slide 14</vt:lpstr>
      <vt:lpstr>Slide 15</vt:lpstr>
      <vt:lpstr>THECB for Texas Public University Data</vt:lpstr>
      <vt:lpstr>PREP Online</vt:lpstr>
      <vt:lpstr>Data about  U.S. Universities  There are two kinds of statistics:  The kind you look up and the kind you make up Rex Stout (1886-1975)</vt:lpstr>
      <vt:lpstr>U.S. Department of Education: IPEDS</vt:lpstr>
      <vt:lpstr>U.S. Department of Education: IPEDS</vt:lpstr>
      <vt:lpstr>U.S. Department of Education: IPEDS</vt:lpstr>
      <vt:lpstr>U.S. Department of Education: IPEDS</vt:lpstr>
      <vt:lpstr>U.S. Department of Education: IPEDS</vt:lpstr>
      <vt:lpstr>U.S. Department of Education: IPEDS</vt:lpstr>
      <vt:lpstr>U.S. Department of Education: IPEDS</vt:lpstr>
      <vt:lpstr>U.S. Department of Education: IPEDS</vt:lpstr>
      <vt:lpstr> Some Additional Data Sources  </vt:lpstr>
      <vt:lpstr>Main Topics</vt:lpstr>
      <vt:lpstr>Can’t find what you need?</vt:lpstr>
    </vt:vector>
  </TitlesOfParts>
  <Company>Texas State University-San Marcos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Research Home Page https://www.ir.txstate.edu</dc:title>
  <dc:creator>Joseph M. Meyer</dc:creator>
  <cp:lastModifiedBy>Texas State User</cp:lastModifiedBy>
  <cp:revision>36</cp:revision>
  <dcterms:created xsi:type="dcterms:W3CDTF">2007-09-03T11:38:15Z</dcterms:created>
  <dcterms:modified xsi:type="dcterms:W3CDTF">2009-02-27T16:34:26Z</dcterms:modified>
</cp:coreProperties>
</file>