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9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57" r:id="rId11"/>
    <p:sldId id="273" r:id="rId12"/>
    <p:sldId id="267" r:id="rId13"/>
    <p:sldId id="275" r:id="rId14"/>
    <p:sldId id="274" r:id="rId15"/>
    <p:sldId id="268" r:id="rId16"/>
    <p:sldId id="269" r:id="rId17"/>
    <p:sldId id="270" r:id="rId18"/>
    <p:sldId id="271" r:id="rId19"/>
    <p:sldId id="272" r:id="rId20"/>
    <p:sldId id="278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F5F4CC-3398-4373-9F0A-A8BB2C56301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D62927-B962-495F-A31C-077AB92EECD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5F4C7-35FB-44FE-B0D6-159090E8EB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D7E20-ED28-46DE-BFF9-4BF5387979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971B7-48D9-42BA-8AC9-44DEF61D6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90A3D-35A8-4EC4-9590-9F0396BA3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DAA74-CB7B-404F-9E84-B58E86D899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49E4C-6463-4F09-94F3-19261D6D0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344B9-7935-430C-9F0C-FB825D254C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D3EF6-8C94-4FBC-ACEC-668B8237D1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94E44-B830-4B96-8660-554F1FFA8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CD6DD-E4DC-412D-9D4B-F99C75E543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45162-8D0F-43A2-9255-19EE2F59BE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00"/>
                </a:solidFill>
              </a:defRPr>
            </a:lvl1pPr>
          </a:lstStyle>
          <a:p>
            <a:fld id="{0D947C9D-485E-4A78-92EA-0CDB53D2A8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FFFF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Jana_Marak@Baylor.edu" TargetMode="External"/><Relationship Id="rId2" Type="http://schemas.openxmlformats.org/officeDocument/2006/relationships/hyperlink" Target="mailto:Sue_Herring@Baylor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r>
              <a:rPr lang="en-US" sz="4800" dirty="0" smtClean="0"/>
              <a:t>Race and Ethnicity – </a:t>
            </a:r>
            <a:br>
              <a:rPr lang="en-US" sz="4800" dirty="0" smtClean="0"/>
            </a:br>
            <a:r>
              <a:rPr lang="en-US" sz="4800" dirty="0" smtClean="0"/>
              <a:t>What </a:t>
            </a:r>
            <a:r>
              <a:rPr lang="en-US" sz="4800" i="1" dirty="0" smtClean="0"/>
              <a:t>Will</a:t>
            </a:r>
            <a:r>
              <a:rPr lang="en-US" sz="4800" dirty="0" smtClean="0"/>
              <a:t> We Do?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6705600" cy="2209800"/>
          </a:xfrm>
        </p:spPr>
        <p:txBody>
          <a:bodyPr/>
          <a:lstStyle/>
          <a:p>
            <a:r>
              <a:rPr lang="en-US" sz="3600" b="1" dirty="0" smtClean="0"/>
              <a:t>TAIR 2009</a:t>
            </a:r>
          </a:p>
          <a:p>
            <a:r>
              <a:rPr lang="en-US" sz="2400" dirty="0" smtClean="0"/>
              <a:t>Sue Herring</a:t>
            </a:r>
          </a:p>
          <a:p>
            <a:r>
              <a:rPr lang="en-US" sz="2400" dirty="0" smtClean="0"/>
              <a:t>Jana Marak</a:t>
            </a:r>
          </a:p>
          <a:p>
            <a:r>
              <a:rPr lang="en-US" sz="2400" dirty="0" smtClean="0"/>
              <a:t>Office of Institutional Research &amp; Testing</a:t>
            </a:r>
          </a:p>
          <a:p>
            <a:r>
              <a:rPr lang="en-US" sz="2400" dirty="0" smtClean="0"/>
              <a:t>Baylor University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029200"/>
            <a:ext cx="1368547" cy="158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Timeline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458200" cy="411480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February 2009 – load upgrades</a:t>
            </a:r>
          </a:p>
          <a:p>
            <a:pPr>
              <a:buNone/>
            </a:pPr>
            <a:r>
              <a:rPr lang="en-US" sz="3600" dirty="0" smtClean="0"/>
              <a:t>March/April – study impact and compile list of reports/loads</a:t>
            </a:r>
          </a:p>
          <a:p>
            <a:pPr>
              <a:buNone/>
            </a:pPr>
            <a:r>
              <a:rPr lang="en-US" sz="3600" dirty="0" smtClean="0"/>
              <a:t>	Begin to make changes to reports</a:t>
            </a:r>
          </a:p>
          <a:p>
            <a:pPr>
              <a:buNone/>
            </a:pPr>
            <a:r>
              <a:rPr lang="en-US" sz="3600" dirty="0" smtClean="0"/>
              <a:t>Summer 2009 -- testing &amp; testing</a:t>
            </a:r>
          </a:p>
          <a:p>
            <a:pPr>
              <a:buNone/>
            </a:pPr>
            <a:endParaRPr lang="en-US" sz="36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July 2009 – Admission data will load using new ethnicity fields for Fall 2010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1"/>
                </a:solidFill>
              </a:rPr>
              <a:t>	Reports must use new data</a:t>
            </a:r>
          </a:p>
          <a:p>
            <a:pPr>
              <a:buNone/>
            </a:pPr>
            <a:r>
              <a:rPr lang="en-US" sz="3600" dirty="0" smtClean="0"/>
              <a:t>Early Fall 2009 – Communication with Faculty/Staff/Students – 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dirty="0" smtClean="0">
                <a:solidFill>
                  <a:schemeClr val="bg1"/>
                </a:solidFill>
              </a:rPr>
              <a:t>WHY are we doing this????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After Fall census date – </a:t>
            </a:r>
          </a:p>
          <a:p>
            <a:r>
              <a:rPr lang="en-US" sz="4000" dirty="0" smtClean="0"/>
              <a:t>	Move old data to new fields</a:t>
            </a:r>
          </a:p>
          <a:p>
            <a:r>
              <a:rPr lang="en-US" sz="4000" dirty="0" smtClean="0"/>
              <a:t>	Blank out old fields</a:t>
            </a:r>
          </a:p>
          <a:p>
            <a:r>
              <a:rPr lang="en-US" sz="4000" dirty="0" smtClean="0"/>
              <a:t>	Initiate survey of students</a:t>
            </a:r>
            <a:r>
              <a:rPr lang="en-US" sz="4400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56260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Mid October – open survey for faculty and staff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Spring 2010 – Census processes with new data</a:t>
            </a:r>
          </a:p>
          <a:p>
            <a:pPr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56260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Follow-Ups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sz="4000" dirty="0" smtClean="0"/>
              <a:t>Students – Hold on Registration 	if Confirmed Flag not checked (?)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Faculty/Staff – not sure yet……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48640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How to Report?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/>
              <a:t>IPEDS</a:t>
            </a:r>
          </a:p>
          <a:p>
            <a:pPr>
              <a:buNone/>
            </a:pPr>
            <a:r>
              <a:rPr lang="en-US" sz="4400" dirty="0" smtClean="0"/>
              <a:t>Others – administration, public relations</a:t>
            </a:r>
            <a:r>
              <a:rPr lang="en-US" sz="4400" smtClean="0"/>
              <a:t>, etc.</a:t>
            </a:r>
            <a:endParaRPr lang="en-US" sz="4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 Baylor Plan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/>
              <a:t>For Census dataset:</a:t>
            </a:r>
          </a:p>
          <a:p>
            <a:pPr>
              <a:buNone/>
            </a:pPr>
            <a:r>
              <a:rPr lang="en-US" sz="4400" i="1" dirty="0" smtClean="0"/>
              <a:t>field</a:t>
            </a:r>
            <a:r>
              <a:rPr lang="en-US" sz="4400" dirty="0" smtClean="0"/>
              <a:t> – Ethnic (1 per person including non-residents)</a:t>
            </a:r>
          </a:p>
          <a:p>
            <a:pPr>
              <a:buNone/>
            </a:pPr>
            <a:r>
              <a:rPr lang="en-US" sz="4400" i="1" dirty="0" smtClean="0"/>
              <a:t>field</a:t>
            </a:r>
            <a:r>
              <a:rPr lang="en-US" sz="4400" dirty="0" smtClean="0"/>
              <a:t> – </a:t>
            </a:r>
            <a:r>
              <a:rPr lang="en-US" sz="4400" dirty="0" err="1" smtClean="0"/>
              <a:t>EthnicN</a:t>
            </a:r>
            <a:r>
              <a:rPr lang="en-US" sz="4400" dirty="0" smtClean="0"/>
              <a:t> (non-residents parsed out)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New </a:t>
            </a:r>
            <a:r>
              <a:rPr lang="en-US" sz="4800" i="1" dirty="0" smtClean="0"/>
              <a:t>fields</a:t>
            </a:r>
            <a:r>
              <a:rPr lang="en-US" sz="4800" dirty="0" smtClean="0"/>
              <a:t> with duplicates –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err="1" smtClean="0"/>
              <a:t>eth_Am_Indian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eth_Asian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eth_Black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eth_Hispanic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eth_Pacific_Isle</a:t>
            </a:r>
            <a:endParaRPr lang="en-US" sz="4000" dirty="0" smtClean="0"/>
          </a:p>
          <a:p>
            <a:pPr>
              <a:buNone/>
            </a:pPr>
            <a:r>
              <a:rPr lang="en-US" sz="4000" dirty="0" err="1" smtClean="0"/>
              <a:t>eth_White</a:t>
            </a:r>
            <a:endParaRPr lang="en-US" sz="40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New Census Race Dataset -- </a:t>
            </a:r>
          </a:p>
          <a:p>
            <a:pPr>
              <a:buNone/>
            </a:pPr>
            <a:r>
              <a:rPr lang="en-US" sz="4000" dirty="0" smtClean="0"/>
              <a:t>	Term</a:t>
            </a:r>
          </a:p>
          <a:p>
            <a:pPr>
              <a:buNone/>
            </a:pPr>
            <a:r>
              <a:rPr lang="en-US" sz="4000" dirty="0" smtClean="0"/>
              <a:t>	ID</a:t>
            </a:r>
          </a:p>
          <a:p>
            <a:pPr>
              <a:buNone/>
            </a:pPr>
            <a:r>
              <a:rPr lang="en-US" sz="4000" dirty="0" smtClean="0"/>
              <a:t>	Sub-Groups</a:t>
            </a:r>
          </a:p>
          <a:p>
            <a:pPr>
              <a:buNone/>
            </a:pPr>
            <a:r>
              <a:rPr lang="en-US" sz="4000" dirty="0" smtClean="0"/>
              <a:t>		</a:t>
            </a:r>
            <a:r>
              <a:rPr lang="en-US" sz="4000" dirty="0" smtClean="0">
                <a:solidFill>
                  <a:schemeClr val="bg1"/>
                </a:solidFill>
              </a:rPr>
              <a:t>Data is available if desired!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Outcome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/>
              <a:t>Can respond to ANY question</a:t>
            </a:r>
          </a:p>
          <a:p>
            <a:pPr>
              <a:buNone/>
            </a:pPr>
            <a:r>
              <a:rPr lang="en-US" sz="4400" dirty="0" smtClean="0"/>
              <a:t>	regarding ethnicity or race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r>
              <a:rPr lang="en-US" sz="4800" dirty="0" smtClean="0"/>
              <a:t>Definitions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57400"/>
            <a:ext cx="8305800" cy="3733800"/>
          </a:xfrm>
          <a:effectLst/>
        </p:spPr>
        <p:txBody>
          <a:bodyPr/>
          <a:lstStyle/>
          <a:p>
            <a:pPr algn="l"/>
            <a:r>
              <a:rPr lang="en-US" sz="4400" b="1" dirty="0" smtClean="0"/>
              <a:t>Ethnicity</a:t>
            </a:r>
            <a:r>
              <a:rPr lang="en-US" sz="4400" dirty="0" smtClean="0"/>
              <a:t> – </a:t>
            </a:r>
            <a:r>
              <a:rPr lang="en-US" dirty="0" smtClean="0"/>
              <a:t>classification of a population that shares common characteristics, such as religion, traditions, culture, language and tribal or national origin</a:t>
            </a:r>
          </a:p>
          <a:p>
            <a:pPr algn="l"/>
            <a:r>
              <a:rPr lang="en-US" sz="4400" b="1" dirty="0" smtClean="0"/>
              <a:t>Race</a:t>
            </a:r>
            <a:r>
              <a:rPr lang="en-US" dirty="0" smtClean="0"/>
              <a:t> – division of a population distinguished by physical characteristics transmitted by </a:t>
            </a:r>
          </a:p>
          <a:p>
            <a:pPr algn="l"/>
            <a:r>
              <a:rPr lang="en-US" dirty="0" smtClean="0"/>
              <a:t>genes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Issues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Changes in counts</a:t>
            </a:r>
          </a:p>
          <a:p>
            <a:r>
              <a:rPr lang="en-US" sz="4400" dirty="0" smtClean="0"/>
              <a:t>Trends/Comparison data</a:t>
            </a:r>
          </a:p>
          <a:p>
            <a:r>
              <a:rPr lang="en-US" sz="4400" dirty="0" smtClean="0"/>
              <a:t>Data clarification for users</a:t>
            </a:r>
            <a:endParaRPr lang="en-US" sz="4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 End – We HOPE!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Questions …..</a:t>
            </a:r>
          </a:p>
          <a:p>
            <a:pPr>
              <a:buNone/>
            </a:pPr>
            <a:r>
              <a:rPr lang="en-US" sz="4400" dirty="0" smtClean="0"/>
              <a:t>		Comments  ……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>
                <a:hlinkClick r:id="rId2"/>
              </a:rPr>
              <a:t>Sue_Herring@Baylor.edu</a:t>
            </a:r>
            <a:endParaRPr lang="en-US" sz="4400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>
                <a:hlinkClick r:id="rId3"/>
              </a:rPr>
              <a:t>Jana_Marak@Baylor.edu</a:t>
            </a:r>
            <a:r>
              <a:rPr lang="en-US" sz="4400" dirty="0" smtClean="0"/>
              <a:t>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09600"/>
            <a:ext cx="8077200" cy="1295400"/>
          </a:xfrm>
        </p:spPr>
        <p:txBody>
          <a:bodyPr/>
          <a:lstStyle/>
          <a:p>
            <a:r>
              <a:rPr lang="en-US" sz="4800" dirty="0" smtClean="0"/>
              <a:t>One Year Ago – February, 2008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286000"/>
            <a:ext cx="8610600" cy="3505200"/>
          </a:xfrm>
        </p:spPr>
        <p:txBody>
          <a:bodyPr/>
          <a:lstStyle/>
          <a:p>
            <a:pPr algn="l"/>
            <a:r>
              <a:rPr lang="en-US" sz="4000" dirty="0" smtClean="0"/>
              <a:t>Decided on subgroups</a:t>
            </a:r>
          </a:p>
          <a:p>
            <a:pPr algn="l"/>
            <a:r>
              <a:rPr lang="en-US" sz="4000" dirty="0" smtClean="0"/>
              <a:t>Talked about programs and data loads</a:t>
            </a:r>
          </a:p>
          <a:p>
            <a:pPr algn="l"/>
            <a:r>
              <a:rPr lang="en-US" sz="4000" dirty="0" smtClean="0"/>
              <a:t>Discussed with IT how it should be done</a:t>
            </a:r>
          </a:p>
          <a:p>
            <a:pPr algn="l"/>
            <a:r>
              <a:rPr lang="en-US" sz="4000" dirty="0" smtClean="0"/>
              <a:t>Tested moving old data to new fields</a:t>
            </a:r>
          </a:p>
          <a:p>
            <a:pPr algn="l"/>
            <a:r>
              <a:rPr lang="en-US" sz="4000" dirty="0" smtClean="0"/>
              <a:t>IRT began planning for reporting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8305800" cy="3505200"/>
          </a:xfrm>
          <a:effectLst/>
        </p:spPr>
        <p:txBody>
          <a:bodyPr/>
          <a:lstStyle/>
          <a:p>
            <a:pPr algn="l"/>
            <a:r>
              <a:rPr lang="en-US" sz="4400" dirty="0" smtClean="0"/>
              <a:t>And then nothing…….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r>
              <a:rPr lang="en-US" sz="4800" dirty="0" smtClean="0"/>
              <a:t>August/September 2008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8686800" cy="3505200"/>
          </a:xfrm>
        </p:spPr>
        <p:txBody>
          <a:bodyPr/>
          <a:lstStyle/>
          <a:p>
            <a:pPr algn="l"/>
            <a:r>
              <a:rPr lang="en-US" sz="4000" dirty="0" smtClean="0"/>
              <a:t>Joined focus group with SunGard</a:t>
            </a:r>
          </a:p>
          <a:p>
            <a:pPr algn="l"/>
            <a:r>
              <a:rPr lang="en-US" sz="4000" dirty="0" smtClean="0"/>
              <a:t>Upgrades due 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qtr 2008 and</a:t>
            </a:r>
          </a:p>
          <a:p>
            <a:pPr algn="l"/>
            <a:r>
              <a:rPr lang="en-US" sz="4000" dirty="0" smtClean="0"/>
              <a:t>  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qtr 2009</a:t>
            </a:r>
          </a:p>
          <a:p>
            <a:pPr algn="l"/>
            <a:r>
              <a:rPr lang="en-US" sz="4000" dirty="0" smtClean="0"/>
              <a:t>Push survey in April early registration</a:t>
            </a:r>
          </a:p>
          <a:p>
            <a:pPr algn="l"/>
            <a:r>
              <a:rPr lang="en-US" sz="4000" dirty="0" smtClean="0"/>
              <a:t>Upgrades arrived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8305800" cy="3505200"/>
          </a:xfrm>
        </p:spPr>
        <p:txBody>
          <a:bodyPr/>
          <a:lstStyle/>
          <a:p>
            <a:pPr algn="l"/>
            <a:r>
              <a:rPr lang="en-US" sz="4400" dirty="0" smtClean="0"/>
              <a:t>And then nothing…….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848600" cy="1295400"/>
          </a:xfrm>
        </p:spPr>
        <p:txBody>
          <a:bodyPr/>
          <a:lstStyle/>
          <a:p>
            <a:r>
              <a:rPr lang="en-US" sz="4800" dirty="0" smtClean="0"/>
              <a:t>February 2009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8305800" cy="3505200"/>
          </a:xfrm>
        </p:spPr>
        <p:txBody>
          <a:bodyPr/>
          <a:lstStyle/>
          <a:p>
            <a:pPr algn="l"/>
            <a:r>
              <a:rPr lang="en-US" sz="4000" dirty="0" smtClean="0"/>
              <a:t>We  </a:t>
            </a:r>
            <a:r>
              <a:rPr lang="en-US" sz="4000" u="sng" dirty="0" smtClean="0"/>
              <a:t>MUST</a:t>
            </a:r>
            <a:r>
              <a:rPr lang="en-US" sz="4000" dirty="0" smtClean="0"/>
              <a:t>  do something: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/>
              <a:t>Load upgrades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/>
              <a:t>Determine impact to reporting/loads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600" dirty="0" smtClean="0"/>
              <a:t>Determine PLAN!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dirty="0" smtClean="0"/>
              <a:t>Now we are in a </a:t>
            </a:r>
            <a:r>
              <a:rPr lang="en-US" sz="6000" dirty="0" smtClean="0"/>
              <a:t>hurry</a:t>
            </a:r>
            <a:r>
              <a:rPr lang="en-US" sz="4800" dirty="0" smtClean="0"/>
              <a:t>!</a:t>
            </a:r>
            <a:endParaRPr lang="en-US" sz="4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 Plan…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Load upgrades into test database</a:t>
            </a:r>
          </a:p>
          <a:p>
            <a:pPr>
              <a:buNone/>
            </a:pPr>
            <a:r>
              <a:rPr lang="en-US" sz="4000" dirty="0" smtClean="0"/>
              <a:t>Discuss impact to reporting and data loads</a:t>
            </a:r>
          </a:p>
          <a:p>
            <a:pPr>
              <a:buNone/>
            </a:pPr>
            <a:r>
              <a:rPr lang="en-US" sz="4000" dirty="0" smtClean="0"/>
              <a:t>Compile lists of reports/loads</a:t>
            </a:r>
          </a:p>
          <a:p>
            <a:pPr>
              <a:buNone/>
            </a:pPr>
            <a:endParaRPr lang="en-US" sz="44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9" y="5306240"/>
            <a:ext cx="990601" cy="11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T Green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IRT Green Template</Template>
  <TotalTime>198</TotalTime>
  <Words>306</Words>
  <Application>Microsoft PowerPoint</Application>
  <PresentationFormat>On-screen Show (4:3)</PresentationFormat>
  <Paragraphs>89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IRT Green Template</vt:lpstr>
      <vt:lpstr>Race and Ethnicity –  What Will We Do?</vt:lpstr>
      <vt:lpstr>Definitions</vt:lpstr>
      <vt:lpstr>One Year Ago – February, 2008</vt:lpstr>
      <vt:lpstr>Slide 4</vt:lpstr>
      <vt:lpstr>August/September 2008</vt:lpstr>
      <vt:lpstr>Slide 6</vt:lpstr>
      <vt:lpstr>February 2009</vt:lpstr>
      <vt:lpstr>Slide 8</vt:lpstr>
      <vt:lpstr>The Plan…</vt:lpstr>
      <vt:lpstr>Timeline</vt:lpstr>
      <vt:lpstr>Slide 11</vt:lpstr>
      <vt:lpstr>Slide 12</vt:lpstr>
      <vt:lpstr>Slide 13</vt:lpstr>
      <vt:lpstr>Follow-Ups</vt:lpstr>
      <vt:lpstr>How to Report?</vt:lpstr>
      <vt:lpstr>The Baylor Plan</vt:lpstr>
      <vt:lpstr>New fields with duplicates –</vt:lpstr>
      <vt:lpstr>Slide 18</vt:lpstr>
      <vt:lpstr>Outcome</vt:lpstr>
      <vt:lpstr>Issues</vt:lpstr>
      <vt:lpstr>The End – We HOPE!</vt:lpstr>
      <vt:lpstr>Slide 22</vt:lpstr>
    </vt:vector>
  </TitlesOfParts>
  <Company>Baylor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and Ethnicity –  What Will We Do?</dc:title>
  <dc:creator>Sue_Herring</dc:creator>
  <cp:lastModifiedBy>Sue_Herring</cp:lastModifiedBy>
  <cp:revision>21</cp:revision>
  <cp:lastPrinted>2000-02-07T21:12:14Z</cp:lastPrinted>
  <dcterms:created xsi:type="dcterms:W3CDTF">2009-02-23T17:33:21Z</dcterms:created>
  <dcterms:modified xsi:type="dcterms:W3CDTF">2009-02-27T17:20:06Z</dcterms:modified>
</cp:coreProperties>
</file>