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74" r:id="rId2"/>
    <p:sldId id="257" r:id="rId3"/>
    <p:sldId id="330" r:id="rId4"/>
    <p:sldId id="290" r:id="rId5"/>
    <p:sldId id="289" r:id="rId6"/>
    <p:sldId id="258" r:id="rId7"/>
    <p:sldId id="273" r:id="rId8"/>
    <p:sldId id="305" r:id="rId9"/>
    <p:sldId id="304" r:id="rId10"/>
    <p:sldId id="278" r:id="rId11"/>
    <p:sldId id="299" r:id="rId12"/>
    <p:sldId id="310" r:id="rId13"/>
    <p:sldId id="309" r:id="rId14"/>
    <p:sldId id="312" r:id="rId15"/>
    <p:sldId id="311" r:id="rId16"/>
    <p:sldId id="320" r:id="rId17"/>
    <p:sldId id="319" r:id="rId18"/>
    <p:sldId id="307" r:id="rId19"/>
    <p:sldId id="295" r:id="rId20"/>
    <p:sldId id="302" r:id="rId21"/>
    <p:sldId id="314" r:id="rId22"/>
    <p:sldId id="315" r:id="rId23"/>
    <p:sldId id="316" r:id="rId24"/>
    <p:sldId id="317" r:id="rId25"/>
    <p:sldId id="300" r:id="rId26"/>
    <p:sldId id="323" r:id="rId27"/>
    <p:sldId id="322" r:id="rId28"/>
    <p:sldId id="324" r:id="rId29"/>
    <p:sldId id="325" r:id="rId30"/>
    <p:sldId id="326" r:id="rId31"/>
    <p:sldId id="327" r:id="rId32"/>
    <p:sldId id="328" r:id="rId33"/>
    <p:sldId id="329" r:id="rId34"/>
    <p:sldId id="308" r:id="rId35"/>
    <p:sldId id="292" r:id="rId36"/>
    <p:sldId id="268" r:id="rId37"/>
    <p:sldId id="265" r:id="rId38"/>
    <p:sldId id="264" r:id="rId3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1" autoAdjust="0"/>
    <p:restoredTop sz="96853" autoAdjust="0"/>
  </p:normalViewPr>
  <p:slideViewPr>
    <p:cSldViewPr>
      <p:cViewPr>
        <p:scale>
          <a:sx n="82" d="100"/>
          <a:sy n="82" d="100"/>
        </p:scale>
        <p:origin x="-840" y="-70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2016" y="-78"/>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94D8CA8-8EC6-4A19-9328-560E5F9DF7E5}" type="datetimeFigureOut">
              <a:rPr lang="en-US" smtClean="0"/>
              <a:pPr/>
              <a:t>2/23/2009</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6F175EC-597F-48A8-AED6-2782D8EC74D8}"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5F77ED4-36B0-4F99-BA5E-D684863F36B6}" type="datetimeFigureOut">
              <a:rPr lang="en-US" smtClean="0"/>
              <a:pPr/>
              <a:t>2/23/2009</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473BF51-AE81-4303-9067-CB051216A40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73BF51-AE81-4303-9067-CB051216A40D}" type="slidenum">
              <a:rPr lang="en-US" smtClean="0"/>
              <a:pPr/>
              <a:t>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73BF51-AE81-4303-9067-CB051216A40D}" type="slidenum">
              <a:rPr lang="en-US" smtClean="0"/>
              <a:pPr/>
              <a:t>10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that</a:t>
            </a:r>
            <a:r>
              <a:rPr lang="en-US" baseline="0" dirty="0" smtClean="0"/>
              <a:t> the title or is that a typo in the title  of that book?</a:t>
            </a:r>
            <a:endParaRPr lang="en-US" dirty="0"/>
          </a:p>
        </p:txBody>
      </p:sp>
      <p:sp>
        <p:nvSpPr>
          <p:cNvPr id="4" name="Slide Number Placeholder 3"/>
          <p:cNvSpPr>
            <a:spLocks noGrp="1"/>
          </p:cNvSpPr>
          <p:nvPr>
            <p:ph type="sldNum" sz="quarter" idx="10"/>
          </p:nvPr>
        </p:nvSpPr>
        <p:spPr/>
        <p:txBody>
          <a:bodyPr/>
          <a:lstStyle/>
          <a:p>
            <a:fld id="{3473BF51-AE81-4303-9067-CB051216A40D}" type="slidenum">
              <a:rPr lang="en-US" smtClean="0"/>
              <a:pPr/>
              <a:t>22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Jeff</a:t>
            </a:r>
            <a:r>
              <a:rPr lang="en-US" baseline="0" dirty="0" smtClean="0"/>
              <a:t> , this is the first slide that mentions all the core areas and in the 2007-2008 slides you mention reorganizing the courses within the sub-groups of the core groups to obtain more coherent responses from more similar courses. So… does this list also describe the core groups and sub groups that were used in the Summer 08 report on AY 07-08 that we produced with Dr. M for SACS? Can we introduce it here with a different title or should we reserve it for the 2008-2009 discussion?</a:t>
            </a:r>
            <a:endParaRPr lang="en-US" dirty="0"/>
          </a:p>
        </p:txBody>
      </p:sp>
      <p:sp>
        <p:nvSpPr>
          <p:cNvPr id="4" name="Slide Number Placeholder 3"/>
          <p:cNvSpPr>
            <a:spLocks noGrp="1"/>
          </p:cNvSpPr>
          <p:nvPr>
            <p:ph type="sldNum" sz="quarter" idx="10"/>
          </p:nvPr>
        </p:nvSpPr>
        <p:spPr/>
        <p:txBody>
          <a:bodyPr/>
          <a:lstStyle/>
          <a:p>
            <a:fld id="{3473BF51-AE81-4303-9067-CB051216A40D}" type="slidenum">
              <a:rPr lang="en-US" smtClean="0"/>
              <a:pPr/>
              <a:t>27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1C6B2D-1F7F-4392-965B-A73F9270174F}" type="datetime1">
              <a:rPr lang="en-US" smtClean="0"/>
              <a:t>2/23/2009</a:t>
            </a:fld>
            <a:endParaRPr lang="en-US" dirty="0"/>
          </a:p>
        </p:txBody>
      </p:sp>
      <p:sp>
        <p:nvSpPr>
          <p:cNvPr id="5" name="Footer Placeholder 4"/>
          <p:cNvSpPr>
            <a:spLocks noGrp="1"/>
          </p:cNvSpPr>
          <p:nvPr>
            <p:ph type="ftr" sz="quarter" idx="11"/>
          </p:nvPr>
        </p:nvSpPr>
        <p:spPr/>
        <p:txBody>
          <a:bodyPr/>
          <a:lstStyle/>
          <a:p>
            <a:r>
              <a:rPr lang="en-US" dirty="0" smtClean="0"/>
              <a:t>TAIR 2009 Conference, March 2-5, Lubbock, TX</a:t>
            </a:r>
            <a:endParaRPr lang="en-US" dirty="0"/>
          </a:p>
        </p:txBody>
      </p:sp>
      <p:sp>
        <p:nvSpPr>
          <p:cNvPr id="6" name="Slide Number Placeholder 5"/>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0E62D8-6A2B-40F6-8FC5-F2F595DD4CED}" type="datetime1">
              <a:rPr lang="en-US" smtClean="0"/>
              <a:t>2/23/2009</a:t>
            </a:fld>
            <a:endParaRPr lang="en-US" dirty="0"/>
          </a:p>
        </p:txBody>
      </p:sp>
      <p:sp>
        <p:nvSpPr>
          <p:cNvPr id="5" name="Footer Placeholder 4"/>
          <p:cNvSpPr>
            <a:spLocks noGrp="1"/>
          </p:cNvSpPr>
          <p:nvPr>
            <p:ph type="ftr" sz="quarter" idx="11"/>
          </p:nvPr>
        </p:nvSpPr>
        <p:spPr/>
        <p:txBody>
          <a:bodyPr/>
          <a:lstStyle/>
          <a:p>
            <a:r>
              <a:rPr lang="en-US" dirty="0" smtClean="0"/>
              <a:t>TAIR 2009 Conference, March 2-5, Lubbock, TX</a:t>
            </a:r>
            <a:endParaRPr lang="en-US" dirty="0"/>
          </a:p>
        </p:txBody>
      </p:sp>
      <p:sp>
        <p:nvSpPr>
          <p:cNvPr id="6" name="Slide Number Placeholder 5"/>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72D036-AA62-4539-997A-CB619566B39B}" type="datetime1">
              <a:rPr lang="en-US" smtClean="0"/>
              <a:t>2/23/2009</a:t>
            </a:fld>
            <a:endParaRPr lang="en-US" dirty="0"/>
          </a:p>
        </p:txBody>
      </p:sp>
      <p:sp>
        <p:nvSpPr>
          <p:cNvPr id="5" name="Footer Placeholder 4"/>
          <p:cNvSpPr>
            <a:spLocks noGrp="1"/>
          </p:cNvSpPr>
          <p:nvPr>
            <p:ph type="ftr" sz="quarter" idx="11"/>
          </p:nvPr>
        </p:nvSpPr>
        <p:spPr/>
        <p:txBody>
          <a:bodyPr/>
          <a:lstStyle/>
          <a:p>
            <a:r>
              <a:rPr lang="en-US" dirty="0" smtClean="0"/>
              <a:t>TAIR 2009 Conference, March 2-5, Lubbock, TX</a:t>
            </a:r>
            <a:endParaRPr lang="en-US" dirty="0"/>
          </a:p>
        </p:txBody>
      </p:sp>
      <p:sp>
        <p:nvSpPr>
          <p:cNvPr id="6" name="Slide Number Placeholder 5"/>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4EF53A-69EA-4BDD-B484-DB88169D829B}" type="datetime1">
              <a:rPr lang="en-US" smtClean="0"/>
              <a:t>2/23/2009</a:t>
            </a:fld>
            <a:endParaRPr lang="en-US" dirty="0"/>
          </a:p>
        </p:txBody>
      </p:sp>
      <p:sp>
        <p:nvSpPr>
          <p:cNvPr id="5" name="Footer Placeholder 4"/>
          <p:cNvSpPr>
            <a:spLocks noGrp="1"/>
          </p:cNvSpPr>
          <p:nvPr>
            <p:ph type="ftr" sz="quarter" idx="11"/>
          </p:nvPr>
        </p:nvSpPr>
        <p:spPr/>
        <p:txBody>
          <a:bodyPr/>
          <a:lstStyle/>
          <a:p>
            <a:r>
              <a:rPr lang="en-US" dirty="0" smtClean="0"/>
              <a:t>TAIR 2009 Conference, March 2-5, Lubbock, TX</a:t>
            </a:r>
            <a:endParaRPr lang="en-US" dirty="0"/>
          </a:p>
        </p:txBody>
      </p:sp>
      <p:sp>
        <p:nvSpPr>
          <p:cNvPr id="6" name="Slide Number Placeholder 5"/>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3112B3-FC6D-4D5B-88FD-B1805236C08A}" type="datetime1">
              <a:rPr lang="en-US" smtClean="0"/>
              <a:t>2/23/2009</a:t>
            </a:fld>
            <a:endParaRPr lang="en-US" dirty="0"/>
          </a:p>
        </p:txBody>
      </p:sp>
      <p:sp>
        <p:nvSpPr>
          <p:cNvPr id="5" name="Footer Placeholder 4"/>
          <p:cNvSpPr>
            <a:spLocks noGrp="1"/>
          </p:cNvSpPr>
          <p:nvPr>
            <p:ph type="ftr" sz="quarter" idx="11"/>
          </p:nvPr>
        </p:nvSpPr>
        <p:spPr/>
        <p:txBody>
          <a:bodyPr/>
          <a:lstStyle/>
          <a:p>
            <a:r>
              <a:rPr lang="en-US" dirty="0" smtClean="0"/>
              <a:t>TAIR 2009 Conference, March 2-5, Lubbock, TX</a:t>
            </a:r>
            <a:endParaRPr lang="en-US" dirty="0"/>
          </a:p>
        </p:txBody>
      </p:sp>
      <p:sp>
        <p:nvSpPr>
          <p:cNvPr id="6" name="Slide Number Placeholder 5"/>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465236-157B-434F-B354-94B1910E096F}" type="datetime1">
              <a:rPr lang="en-US" smtClean="0"/>
              <a:t>2/23/2009</a:t>
            </a:fld>
            <a:endParaRPr lang="en-US" dirty="0"/>
          </a:p>
        </p:txBody>
      </p:sp>
      <p:sp>
        <p:nvSpPr>
          <p:cNvPr id="6" name="Footer Placeholder 5"/>
          <p:cNvSpPr>
            <a:spLocks noGrp="1"/>
          </p:cNvSpPr>
          <p:nvPr>
            <p:ph type="ftr" sz="quarter" idx="11"/>
          </p:nvPr>
        </p:nvSpPr>
        <p:spPr/>
        <p:txBody>
          <a:bodyPr/>
          <a:lstStyle/>
          <a:p>
            <a:r>
              <a:rPr lang="en-US" dirty="0" smtClean="0"/>
              <a:t>TAIR 2009 Conference, March 2-5, Lubbock, TX</a:t>
            </a:r>
            <a:endParaRPr lang="en-US" dirty="0"/>
          </a:p>
        </p:txBody>
      </p:sp>
      <p:sp>
        <p:nvSpPr>
          <p:cNvPr id="7" name="Slide Number Placeholder 6"/>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90B259-BDDB-4687-9390-E54299F39CA0}" type="datetime1">
              <a:rPr lang="en-US" smtClean="0"/>
              <a:t>2/23/2009</a:t>
            </a:fld>
            <a:endParaRPr lang="en-US" dirty="0"/>
          </a:p>
        </p:txBody>
      </p:sp>
      <p:sp>
        <p:nvSpPr>
          <p:cNvPr id="8" name="Footer Placeholder 7"/>
          <p:cNvSpPr>
            <a:spLocks noGrp="1"/>
          </p:cNvSpPr>
          <p:nvPr>
            <p:ph type="ftr" sz="quarter" idx="11"/>
          </p:nvPr>
        </p:nvSpPr>
        <p:spPr/>
        <p:txBody>
          <a:bodyPr/>
          <a:lstStyle/>
          <a:p>
            <a:r>
              <a:rPr lang="en-US" dirty="0" smtClean="0"/>
              <a:t>TAIR 2009 Conference, March 2-5, Lubbock, TX</a:t>
            </a:r>
            <a:endParaRPr lang="en-US" dirty="0"/>
          </a:p>
        </p:txBody>
      </p:sp>
      <p:sp>
        <p:nvSpPr>
          <p:cNvPr id="9" name="Slide Number Placeholder 8"/>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D749FA-5B5A-41C2-A059-DBE1034F2FB4}" type="datetime1">
              <a:rPr lang="en-US" smtClean="0"/>
              <a:t>2/23/2009</a:t>
            </a:fld>
            <a:endParaRPr lang="en-US" dirty="0"/>
          </a:p>
        </p:txBody>
      </p:sp>
      <p:sp>
        <p:nvSpPr>
          <p:cNvPr id="4" name="Footer Placeholder 3"/>
          <p:cNvSpPr>
            <a:spLocks noGrp="1"/>
          </p:cNvSpPr>
          <p:nvPr>
            <p:ph type="ftr" sz="quarter" idx="11"/>
          </p:nvPr>
        </p:nvSpPr>
        <p:spPr/>
        <p:txBody>
          <a:bodyPr/>
          <a:lstStyle/>
          <a:p>
            <a:r>
              <a:rPr lang="en-US" dirty="0" smtClean="0"/>
              <a:t>TAIR 2009 Conference, March 2-5, Lubbock, TX</a:t>
            </a:r>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186FA-028D-4FFF-90C9-CFC653659A46}" type="datetime1">
              <a:rPr lang="en-US" smtClean="0"/>
              <a:t>2/23/2009</a:t>
            </a:fld>
            <a:endParaRPr lang="en-US" dirty="0"/>
          </a:p>
        </p:txBody>
      </p:sp>
      <p:sp>
        <p:nvSpPr>
          <p:cNvPr id="3" name="Footer Placeholder 2"/>
          <p:cNvSpPr>
            <a:spLocks noGrp="1"/>
          </p:cNvSpPr>
          <p:nvPr>
            <p:ph type="ftr" sz="quarter" idx="11"/>
          </p:nvPr>
        </p:nvSpPr>
        <p:spPr/>
        <p:txBody>
          <a:bodyPr/>
          <a:lstStyle/>
          <a:p>
            <a:r>
              <a:rPr lang="en-US" dirty="0" smtClean="0"/>
              <a:t>TAIR 2009 Conference, March 2-5, Lubbock, TX</a:t>
            </a:r>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2FC7C-5FB1-4721-8DF5-73B25F121017}" type="datetime1">
              <a:rPr lang="en-US" smtClean="0"/>
              <a:t>2/23/2009</a:t>
            </a:fld>
            <a:endParaRPr lang="en-US" dirty="0"/>
          </a:p>
        </p:txBody>
      </p:sp>
      <p:sp>
        <p:nvSpPr>
          <p:cNvPr id="6" name="Footer Placeholder 5"/>
          <p:cNvSpPr>
            <a:spLocks noGrp="1"/>
          </p:cNvSpPr>
          <p:nvPr>
            <p:ph type="ftr" sz="quarter" idx="11"/>
          </p:nvPr>
        </p:nvSpPr>
        <p:spPr/>
        <p:txBody>
          <a:bodyPr/>
          <a:lstStyle/>
          <a:p>
            <a:r>
              <a:rPr lang="en-US" dirty="0" smtClean="0"/>
              <a:t>TAIR 2009 Conference, March 2-5, Lubbock, TX</a:t>
            </a:r>
            <a:endParaRPr lang="en-US" dirty="0"/>
          </a:p>
        </p:txBody>
      </p:sp>
      <p:sp>
        <p:nvSpPr>
          <p:cNvPr id="7" name="Slide Number Placeholder 6"/>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DF93F9-9BF8-4703-BAFF-AEFD1ECD4A8C}" type="datetime1">
              <a:rPr lang="en-US" smtClean="0"/>
              <a:t>2/23/2009</a:t>
            </a:fld>
            <a:endParaRPr lang="en-US" dirty="0"/>
          </a:p>
        </p:txBody>
      </p:sp>
      <p:sp>
        <p:nvSpPr>
          <p:cNvPr id="6" name="Footer Placeholder 5"/>
          <p:cNvSpPr>
            <a:spLocks noGrp="1"/>
          </p:cNvSpPr>
          <p:nvPr>
            <p:ph type="ftr" sz="quarter" idx="11"/>
          </p:nvPr>
        </p:nvSpPr>
        <p:spPr/>
        <p:txBody>
          <a:bodyPr/>
          <a:lstStyle/>
          <a:p>
            <a:r>
              <a:rPr lang="en-US" dirty="0" smtClean="0"/>
              <a:t>TAIR 2009 Conference, March 2-5, Lubbock, TX</a:t>
            </a:r>
            <a:endParaRPr lang="en-US" dirty="0"/>
          </a:p>
        </p:txBody>
      </p:sp>
      <p:sp>
        <p:nvSpPr>
          <p:cNvPr id="7" name="Slide Number Placeholder 6"/>
          <p:cNvSpPr>
            <a:spLocks noGrp="1"/>
          </p:cNvSpPr>
          <p:nvPr>
            <p:ph type="sldNum" sz="quarter" idx="12"/>
          </p:nvPr>
        </p:nvSpPr>
        <p:spPr/>
        <p:txBody>
          <a:bodyPr/>
          <a:lstStyle/>
          <a:p>
            <a:fld id="{AB40D0FD-87FE-473D-A8AF-B4B814C27F8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AA004-D144-485D-9AA1-7316BCBADAFC}" type="datetime1">
              <a:rPr lang="en-US" smtClean="0"/>
              <a:t>2/23/2009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TAIR 2009 Conference, March 2-5, Lubbock, TX</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0D0FD-87FE-473D-A8AF-B4B814C27F8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JLR022@shsu.edu" TargetMode="External"/><Relationship Id="rId2" Type="http://schemas.openxmlformats.org/officeDocument/2006/relationships/hyperlink" Target="mailto:DR_RITA@shsu.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848600" cy="1752600"/>
          </a:xfrm>
          <a:solidFill>
            <a:srgbClr val="FFC000"/>
          </a:solidFill>
        </p:spPr>
        <p:txBody>
          <a:bodyPr>
            <a:normAutofit fontScale="90000"/>
          </a:bodyPr>
          <a:lstStyle/>
          <a:p>
            <a:r>
              <a:rPr lang="en-US" b="1" dirty="0" smtClean="0"/>
              <a:t>Using IDEA Results in Assessment of Core Curriculum Student Learning Objectives</a:t>
            </a:r>
            <a:endParaRPr lang="en-US" b="1" dirty="0"/>
          </a:p>
        </p:txBody>
      </p:sp>
      <p:sp>
        <p:nvSpPr>
          <p:cNvPr id="3" name="Subtitle 2"/>
          <p:cNvSpPr>
            <a:spLocks noGrp="1"/>
          </p:cNvSpPr>
          <p:nvPr>
            <p:ph type="subTitle" idx="1"/>
          </p:nvPr>
        </p:nvSpPr>
        <p:spPr>
          <a:xfrm>
            <a:off x="1600200" y="4953000"/>
            <a:ext cx="7315200" cy="1676399"/>
          </a:xfrm>
        </p:spPr>
        <p:txBody>
          <a:bodyPr>
            <a:normAutofit fontScale="62500" lnSpcReduction="20000"/>
          </a:bodyPr>
          <a:lstStyle/>
          <a:p>
            <a:r>
              <a:rPr lang="en-US" dirty="0" smtClean="0"/>
              <a:t>Jeff Roberts M.A., Assessment Coordinator</a:t>
            </a:r>
          </a:p>
          <a:p>
            <a:pPr>
              <a:spcBef>
                <a:spcPts val="0"/>
              </a:spcBef>
              <a:spcAft>
                <a:spcPts val="600"/>
              </a:spcAft>
            </a:pPr>
            <a:r>
              <a:rPr lang="en-US" dirty="0" smtClean="0"/>
              <a:t>M. Rita Caso PhD, Director</a:t>
            </a:r>
          </a:p>
          <a:p>
            <a:r>
              <a:rPr lang="en-US" b="1" cap="small" dirty="0" smtClean="0"/>
              <a:t>Office of Institutional Research &amp; Assessment </a:t>
            </a:r>
            <a:r>
              <a:rPr lang="en-US" dirty="0" smtClean="0"/>
              <a:t> </a:t>
            </a:r>
          </a:p>
          <a:p>
            <a:r>
              <a:rPr lang="en-US" dirty="0" smtClean="0"/>
              <a:t> </a:t>
            </a:r>
            <a:r>
              <a:rPr lang="en-US" u="sng" dirty="0" smtClean="0"/>
              <a:t>Sam Houston State University</a:t>
            </a:r>
            <a:endParaRPr lang="en-US" dirty="0" smtClean="0"/>
          </a:p>
          <a:p>
            <a:r>
              <a:rPr lang="en-US" sz="2200" i="1" dirty="0" smtClean="0"/>
              <a:t>A Member of The Texas State University System</a:t>
            </a:r>
            <a:r>
              <a:rPr lang="en-US" b="1" cap="small" dirty="0" smtClean="0"/>
              <a:t>        </a:t>
            </a:r>
            <a:endParaRPr lang="en-US" b="1" dirty="0" smtClean="0"/>
          </a:p>
          <a:p>
            <a:endParaRPr lang="en-US" dirty="0" smtClean="0"/>
          </a:p>
          <a:p>
            <a:pPr>
              <a:lnSpc>
                <a:spcPts val="2200"/>
              </a:lnSpc>
            </a:pPr>
            <a:endParaRPr lang="en-US" b="1" dirty="0" smtClean="0"/>
          </a:p>
          <a:p>
            <a:endParaRPr lang="en-US" dirty="0"/>
          </a:p>
        </p:txBody>
      </p:sp>
      <p:pic>
        <p:nvPicPr>
          <p:cNvPr id="1026" name="Picture 2"/>
          <p:cNvPicPr>
            <a:picLocks noChangeAspect="1" noChangeArrowheads="1"/>
          </p:cNvPicPr>
          <p:nvPr/>
        </p:nvPicPr>
        <p:blipFill>
          <a:blip r:embed="rId2"/>
          <a:srcRect/>
          <a:stretch>
            <a:fillRect/>
          </a:stretch>
        </p:blipFill>
        <p:spPr bwMode="auto">
          <a:xfrm>
            <a:off x="1371600" y="5105400"/>
            <a:ext cx="914400" cy="11430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AB40D0FD-87FE-473D-A8AF-B4B814C27F8D}" type="slidenum">
              <a:rPr lang="en-US" smtClean="0"/>
              <a:pPr/>
              <a:t>1</a:t>
            </a:fld>
            <a:endParaRPr lang="en-US" dirty="0"/>
          </a:p>
        </p:txBody>
      </p:sp>
      <p:pic>
        <p:nvPicPr>
          <p:cNvPr id="8" name="Picture 7" descr="AustinHallAerial.jpg"/>
          <p:cNvPicPr>
            <a:picLocks noChangeAspect="1"/>
          </p:cNvPicPr>
          <p:nvPr/>
        </p:nvPicPr>
        <p:blipFill>
          <a:blip r:embed="rId3"/>
          <a:stretch>
            <a:fillRect/>
          </a:stretch>
        </p:blipFill>
        <p:spPr>
          <a:xfrm>
            <a:off x="381000" y="2667000"/>
            <a:ext cx="8440270" cy="2133600"/>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FF00"/>
          </a:solidFill>
        </p:spPr>
        <p:txBody>
          <a:bodyPr>
            <a:noAutofit/>
          </a:bodyPr>
          <a:lstStyle/>
          <a:p>
            <a:r>
              <a:rPr lang="en-US" sz="4000" b="1" dirty="0" smtClean="0"/>
              <a:t>How is IDEA Used to Evaluate the Core Curriculum?</a:t>
            </a:r>
            <a:endParaRPr lang="en-US" sz="4000" dirty="0"/>
          </a:p>
        </p:txBody>
      </p:sp>
      <p:sp>
        <p:nvSpPr>
          <p:cNvPr id="3" name="Content Placeholder 2"/>
          <p:cNvSpPr>
            <a:spLocks noGrp="1"/>
          </p:cNvSpPr>
          <p:nvPr>
            <p:ph idx="1"/>
          </p:nvPr>
        </p:nvSpPr>
        <p:spPr>
          <a:xfrm>
            <a:off x="457200" y="1295400"/>
            <a:ext cx="8229600" cy="5105400"/>
          </a:xfrm>
        </p:spPr>
        <p:txBody>
          <a:bodyPr>
            <a:normAutofit fontScale="92500" lnSpcReduction="10000"/>
          </a:bodyPr>
          <a:lstStyle/>
          <a:p>
            <a:r>
              <a:rPr lang="en-US" dirty="0" smtClean="0"/>
              <a:t>IDEA Data for the classes within each Core Curriculum area are analyzed to determine:</a:t>
            </a:r>
          </a:p>
          <a:p>
            <a:pPr lvl="1"/>
            <a:endParaRPr lang="en-US" dirty="0" smtClean="0"/>
          </a:p>
          <a:p>
            <a:pPr lvl="1"/>
            <a:r>
              <a:rPr lang="en-US" dirty="0" smtClean="0"/>
              <a:t>On which of the 12 IDEA SLOs students perceive that they have made the greatest progress</a:t>
            </a:r>
          </a:p>
          <a:p>
            <a:pPr lvl="1">
              <a:buNone/>
            </a:pPr>
            <a:endParaRPr lang="en-US" dirty="0" smtClean="0"/>
          </a:p>
          <a:p>
            <a:pPr lvl="1"/>
            <a:r>
              <a:rPr lang="en-US" dirty="0" smtClean="0"/>
              <a:t>Which of the 12 SLOs are most frequently rated by the course instructors as Important or Essential</a:t>
            </a:r>
          </a:p>
          <a:p>
            <a:pPr lvl="1">
              <a:buNone/>
            </a:pPr>
            <a:endParaRPr lang="en-US" dirty="0" smtClean="0"/>
          </a:p>
          <a:p>
            <a:pPr lvl="1"/>
            <a:r>
              <a:rPr lang="en-US" dirty="0" smtClean="0"/>
              <a:t>If the </a:t>
            </a:r>
            <a:r>
              <a:rPr lang="en-US" b="1" dirty="0" smtClean="0">
                <a:solidFill>
                  <a:srgbClr val="00B050"/>
                </a:solidFill>
              </a:rPr>
              <a:t>IDEA SLOs </a:t>
            </a:r>
            <a:r>
              <a:rPr lang="en-US" dirty="0" smtClean="0"/>
              <a:t>most often rated by instructors as Important or Essential generally match the </a:t>
            </a:r>
            <a:r>
              <a:rPr lang="en-US" b="1" dirty="0" smtClean="0">
                <a:solidFill>
                  <a:srgbClr val="00B050"/>
                </a:solidFill>
              </a:rPr>
              <a:t>THECB Exceptional Educational Objectives.</a:t>
            </a:r>
          </a:p>
          <a:p>
            <a:pPr>
              <a:buNone/>
            </a:pPr>
            <a:endParaRPr lang="en-US" dirty="0" smtClean="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History of Core Curriculum Assessment at SHSU </a:t>
            </a:r>
            <a:r>
              <a:rPr lang="en-US" sz="3100" b="1" dirty="0" smtClean="0"/>
              <a:t>(cont.)</a:t>
            </a:r>
            <a:endParaRPr lang="en-US" sz="3100" b="1" dirty="0"/>
          </a:p>
        </p:txBody>
      </p:sp>
      <p:sp>
        <p:nvSpPr>
          <p:cNvPr id="3" name="Content Placeholder 2"/>
          <p:cNvSpPr>
            <a:spLocks noGrp="1"/>
          </p:cNvSpPr>
          <p:nvPr>
            <p:ph idx="1"/>
          </p:nvPr>
        </p:nvSpPr>
        <p:spPr>
          <a:xfrm>
            <a:off x="457200" y="1371600"/>
            <a:ext cx="8229600" cy="5181600"/>
          </a:xfrm>
        </p:spPr>
        <p:txBody>
          <a:bodyPr>
            <a:normAutofit/>
          </a:bodyPr>
          <a:lstStyle/>
          <a:p>
            <a:pPr>
              <a:buNone/>
            </a:pPr>
            <a:r>
              <a:rPr lang="en-US" sz="2800" b="1" dirty="0" smtClean="0"/>
              <a:t>The evolution of core curriculum assessment at SHSU: </a:t>
            </a:r>
          </a:p>
          <a:p>
            <a:pPr>
              <a:buNone/>
            </a:pPr>
            <a:endParaRPr lang="en-US" sz="2000" dirty="0" smtClean="0"/>
          </a:p>
          <a:p>
            <a:pPr marL="548640"/>
            <a:r>
              <a:rPr lang="en-US" sz="2200" dirty="0" smtClean="0"/>
              <a:t>(2006-2007) Institutional Research &amp; Assessment (IRA) Office compiled and analyzed raw student and instructor response-data from Fall 05, Spring 06, &amp; Fall 06 IDEA surveys, for all courses pertaining to each of  9 Core Curriculum areas ( and sub-areas) in order to compute…</a:t>
            </a:r>
          </a:p>
          <a:p>
            <a:pPr marL="948690" lvl="1"/>
            <a:r>
              <a:rPr lang="en-US" sz="1800" dirty="0" smtClean="0"/>
              <a:t>students’ perceived progress on  the 12  </a:t>
            </a:r>
            <a:r>
              <a:rPr lang="en-US" sz="1800" b="1" dirty="0" smtClean="0">
                <a:solidFill>
                  <a:srgbClr val="00B050"/>
                </a:solidFill>
              </a:rPr>
              <a:t>IDEA Student Learning Objectives (SLOs) </a:t>
            </a:r>
            <a:r>
              <a:rPr lang="en-US" sz="1800" dirty="0" smtClean="0"/>
              <a:t>and </a:t>
            </a:r>
          </a:p>
          <a:p>
            <a:pPr marL="948690" lvl="1"/>
            <a:r>
              <a:rPr lang="en-US" sz="1800" dirty="0" smtClean="0"/>
              <a:t>instructors’  ratings of their emphasis upon the same 12 SLOs. </a:t>
            </a:r>
          </a:p>
          <a:p>
            <a:pPr marL="948690" lvl="1"/>
            <a:r>
              <a:rPr lang="en-US" sz="1800" dirty="0" smtClean="0"/>
              <a:t>Agreement between student and instructor responses re. </a:t>
            </a:r>
            <a:r>
              <a:rPr lang="en-US" sz="1800" b="1" dirty="0" smtClean="0">
                <a:solidFill>
                  <a:srgbClr val="00B050"/>
                </a:solidFill>
              </a:rPr>
              <a:t>IDEA SLOs </a:t>
            </a:r>
          </a:p>
          <a:p>
            <a:pPr marL="948690" lvl="1"/>
            <a:r>
              <a:rPr lang="en-US" sz="1800" dirty="0" smtClean="0"/>
              <a:t>Alignment of student progress and instructor emphasis on </a:t>
            </a:r>
            <a:r>
              <a:rPr lang="en-US" sz="1800" b="1" dirty="0" smtClean="0">
                <a:solidFill>
                  <a:srgbClr val="00B050"/>
                </a:solidFill>
              </a:rPr>
              <a:t>IDEA SLOs  </a:t>
            </a:r>
            <a:r>
              <a:rPr lang="en-US" sz="1800" dirty="0" smtClean="0"/>
              <a:t>with </a:t>
            </a:r>
            <a:r>
              <a:rPr lang="en-US" sz="1800" b="1" dirty="0" smtClean="0">
                <a:solidFill>
                  <a:srgbClr val="00B050"/>
                </a:solidFill>
              </a:rPr>
              <a:t>THECB EEOs</a:t>
            </a:r>
          </a:p>
          <a:p>
            <a:pPr lvl="1">
              <a:buNone/>
            </a:pPr>
            <a:endParaRPr lang="en-US" dirty="0" smtClean="0"/>
          </a:p>
          <a:p>
            <a:pPr>
              <a:buNone/>
            </a:pPr>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Sample 2005-2007 Core Curriculum Report: Tables 1, 2 &amp; 3</a:t>
            </a:r>
            <a:endParaRPr lang="en-US" b="1" dirty="0"/>
          </a:p>
        </p:txBody>
      </p:sp>
      <p:pic>
        <p:nvPicPr>
          <p:cNvPr id="1027" name="Picture 3"/>
          <p:cNvPicPr>
            <a:picLocks noGrp="1" noChangeAspect="1" noChangeArrowheads="1"/>
          </p:cNvPicPr>
          <p:nvPr>
            <p:ph idx="1"/>
          </p:nvPr>
        </p:nvPicPr>
        <p:blipFill>
          <a:blip r:embed="rId2"/>
          <a:srcRect/>
          <a:stretch>
            <a:fillRect/>
          </a:stretch>
        </p:blipFill>
        <p:spPr bwMode="auto">
          <a:xfrm>
            <a:off x="762000" y="2057400"/>
            <a:ext cx="7679890" cy="37338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AB40D0FD-87FE-473D-A8AF-B4B814C27F8D}" type="slidenum">
              <a:rPr lang="en-US" smtClean="0"/>
              <a:pPr/>
              <a:t>12</a:t>
            </a:fld>
            <a:endParaRPr lang="en-US" dirty="0"/>
          </a:p>
        </p:txBody>
      </p:sp>
      <p:sp>
        <p:nvSpPr>
          <p:cNvPr id="7" name="TextBox 6"/>
          <p:cNvSpPr txBox="1"/>
          <p:nvPr/>
        </p:nvSpPr>
        <p:spPr>
          <a:xfrm>
            <a:off x="1219200" y="2438400"/>
            <a:ext cx="304800" cy="369332"/>
          </a:xfrm>
          <a:prstGeom prst="rect">
            <a:avLst/>
          </a:prstGeom>
          <a:noFill/>
        </p:spPr>
        <p:txBody>
          <a:bodyPr wrap="square" rtlCol="0">
            <a:spAutoFit/>
          </a:bodyPr>
          <a:lstStyle/>
          <a:p>
            <a:r>
              <a:rPr lang="en-US" dirty="0" smtClean="0"/>
              <a:t>1</a:t>
            </a:r>
            <a:endParaRPr lang="en-US" dirty="0"/>
          </a:p>
        </p:txBody>
      </p:sp>
      <p:sp>
        <p:nvSpPr>
          <p:cNvPr id="8" name="TextBox 7"/>
          <p:cNvSpPr txBox="1"/>
          <p:nvPr/>
        </p:nvSpPr>
        <p:spPr>
          <a:xfrm>
            <a:off x="3886200" y="2438400"/>
            <a:ext cx="301686" cy="369332"/>
          </a:xfrm>
          <a:prstGeom prst="rect">
            <a:avLst/>
          </a:prstGeom>
          <a:noFill/>
        </p:spPr>
        <p:txBody>
          <a:bodyPr wrap="none" rtlCol="0">
            <a:spAutoFit/>
          </a:bodyPr>
          <a:lstStyle/>
          <a:p>
            <a:r>
              <a:rPr lang="en-US" dirty="0" smtClean="0"/>
              <a:t>2</a:t>
            </a:r>
            <a:endParaRPr lang="en-US" dirty="0"/>
          </a:p>
        </p:txBody>
      </p:sp>
      <p:sp>
        <p:nvSpPr>
          <p:cNvPr id="9" name="TextBox 8"/>
          <p:cNvSpPr txBox="1"/>
          <p:nvPr/>
        </p:nvSpPr>
        <p:spPr>
          <a:xfrm>
            <a:off x="6553200" y="2438400"/>
            <a:ext cx="304800" cy="369332"/>
          </a:xfrm>
          <a:prstGeom prst="rect">
            <a:avLst/>
          </a:prstGeom>
          <a:noFill/>
        </p:spPr>
        <p:txBody>
          <a:bodyPr wrap="square" rtlCol="0">
            <a:spAutoFit/>
          </a:bodyPr>
          <a:lstStyle/>
          <a:p>
            <a:r>
              <a:rPr lang="en-US" dirty="0" smtClean="0"/>
              <a:t>3</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Core Curriculum Assessment With IDEA: 2005-2007</a:t>
            </a:r>
            <a:endParaRPr lang="en-US" b="1" dirty="0"/>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dirty="0" smtClean="0"/>
              <a:t>Tables 1, 2, &amp; 3</a:t>
            </a:r>
          </a:p>
          <a:p>
            <a:pPr marL="971550" lvl="1" indent="-514350">
              <a:buFont typeface="+mj-lt"/>
              <a:buAutoNum type="arabicPeriod"/>
            </a:pPr>
            <a:r>
              <a:rPr lang="en-US" dirty="0" smtClean="0"/>
              <a:t>A table displaying the percentages of  only high level (4-5 on a 1-5 scale) responses given by students for each of the 12 Learning Outcome Objectives assessed in the IDEA instrument rank ordered by magnitude of percentage.</a:t>
            </a:r>
          </a:p>
          <a:p>
            <a:pPr marL="1371600" lvl="2" indent="-457200">
              <a:buFont typeface="+mj-lt"/>
              <a:buAutoNum type="arabicPeriod"/>
            </a:pPr>
            <a:endParaRPr lang="en-US" sz="2000" dirty="0" smtClean="0"/>
          </a:p>
          <a:p>
            <a:pPr marL="971550" lvl="1" indent="-514350">
              <a:buFont typeface="+mj-lt"/>
              <a:buAutoNum type="arabicPeriod"/>
            </a:pPr>
            <a:r>
              <a:rPr lang="en-US" dirty="0" smtClean="0"/>
              <a:t>A table displaying the percentages of  only high level (2-3 on a 1-3 scale) responses given by instructors for each of  IDEA’s 12 Learning Outcome Objectives, rank ordered by magnitude of percentage.</a:t>
            </a:r>
          </a:p>
          <a:p>
            <a:pPr marL="1371600" lvl="2" indent="-457200">
              <a:buFont typeface="+mj-lt"/>
              <a:buAutoNum type="arabicPeriod"/>
            </a:pPr>
            <a:endParaRPr lang="en-US" sz="2000" dirty="0" smtClean="0"/>
          </a:p>
          <a:p>
            <a:pPr marL="971550" lvl="1" indent="-514350">
              <a:buFont typeface="+mj-lt"/>
              <a:buAutoNum type="arabicPeriod"/>
            </a:pPr>
            <a:r>
              <a:rPr lang="en-US" dirty="0" smtClean="0"/>
              <a:t>A table displaying the number of intersections each of the 12 IDEA Learning Outcome Objectives has with each of the Expected THECB Learning Outcome Objectives, rank ordered by frequency of intersections. </a:t>
            </a:r>
          </a:p>
          <a:p>
            <a:pPr lvl="2"/>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13</a:t>
            </a:fld>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Sample 2005 – 2007 Core Curriculum Report: Tables 4 &amp; 5</a:t>
            </a:r>
            <a:endParaRPr lang="en-US" b="1" dirty="0"/>
          </a:p>
        </p:txBody>
      </p:sp>
      <p:pic>
        <p:nvPicPr>
          <p:cNvPr id="2051" name="Picture 3"/>
          <p:cNvPicPr>
            <a:picLocks noGrp="1" noChangeAspect="1" noChangeArrowheads="1"/>
          </p:cNvPicPr>
          <p:nvPr>
            <p:ph idx="1"/>
          </p:nvPr>
        </p:nvPicPr>
        <p:blipFill>
          <a:blip r:embed="rId2"/>
          <a:srcRect/>
          <a:stretch>
            <a:fillRect/>
          </a:stretch>
        </p:blipFill>
        <p:spPr bwMode="auto">
          <a:xfrm>
            <a:off x="1828800" y="1371600"/>
            <a:ext cx="5359216" cy="48006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AB40D0FD-87FE-473D-A8AF-B4B814C27F8D}" type="slidenum">
              <a:rPr lang="en-US" smtClean="0"/>
              <a:pPr/>
              <a:t>14</a:t>
            </a:fld>
            <a:endParaRPr lang="en-US" dirty="0"/>
          </a:p>
        </p:txBody>
      </p:sp>
      <p:sp>
        <p:nvSpPr>
          <p:cNvPr id="8" name="TextBox 7"/>
          <p:cNvSpPr txBox="1"/>
          <p:nvPr/>
        </p:nvSpPr>
        <p:spPr>
          <a:xfrm>
            <a:off x="1371600" y="1828800"/>
            <a:ext cx="304800" cy="369332"/>
          </a:xfrm>
          <a:prstGeom prst="rect">
            <a:avLst/>
          </a:prstGeom>
          <a:noFill/>
        </p:spPr>
        <p:txBody>
          <a:bodyPr wrap="square" rtlCol="0">
            <a:spAutoFit/>
          </a:bodyPr>
          <a:lstStyle/>
          <a:p>
            <a:r>
              <a:rPr lang="en-US" dirty="0" smtClean="0"/>
              <a:t>4</a:t>
            </a:r>
            <a:endParaRPr lang="en-US" dirty="0"/>
          </a:p>
        </p:txBody>
      </p:sp>
      <p:sp>
        <p:nvSpPr>
          <p:cNvPr id="9" name="TextBox 8"/>
          <p:cNvSpPr txBox="1"/>
          <p:nvPr/>
        </p:nvSpPr>
        <p:spPr>
          <a:xfrm>
            <a:off x="1371600" y="4114800"/>
            <a:ext cx="304800" cy="369332"/>
          </a:xfrm>
          <a:prstGeom prst="rect">
            <a:avLst/>
          </a:prstGeom>
          <a:noFill/>
        </p:spPr>
        <p:txBody>
          <a:bodyPr wrap="square" rtlCol="0">
            <a:spAutoFit/>
          </a:bodyPr>
          <a:lstStyle/>
          <a:p>
            <a:r>
              <a:rPr lang="en-US" dirty="0" smtClean="0"/>
              <a:t>5</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Core Curriculum Assessment With IDEA: 2005-2007</a:t>
            </a:r>
            <a:endParaRPr lang="en-US" b="1" dirty="0"/>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smtClean="0"/>
              <a:t>Tables 4 &amp; 5</a:t>
            </a:r>
          </a:p>
          <a:p>
            <a:pPr lvl="1">
              <a:buNone/>
            </a:pPr>
            <a:endParaRPr lang="en-US" sz="2400" dirty="0" smtClean="0"/>
          </a:p>
          <a:p>
            <a:pPr marL="971550" lvl="1" indent="-514350">
              <a:buFont typeface="+mj-lt"/>
              <a:buAutoNum type="arabicPeriod" startAt="4"/>
            </a:pPr>
            <a:r>
              <a:rPr lang="en-US" dirty="0" smtClean="0"/>
              <a:t> A table of the total number of students surveyed; the total number of student responses returned ; and the percent frequencies of student responses at each level of the 1-5 scale  for each of the 12 Learning Outcome Objectives assessed in the IDEA instrument.</a:t>
            </a:r>
          </a:p>
          <a:p>
            <a:pPr marL="1257300" lvl="2" indent="-342900">
              <a:buFont typeface="+mj-lt"/>
              <a:buAutoNum type="arabicPeriod" startAt="4"/>
            </a:pPr>
            <a:endParaRPr lang="en-US" sz="1800" dirty="0" smtClean="0"/>
          </a:p>
          <a:p>
            <a:pPr marL="971550" lvl="1" indent="-514350">
              <a:buFont typeface="+mj-lt"/>
              <a:buAutoNum type="arabicPeriod" startAt="4"/>
            </a:pPr>
            <a:r>
              <a:rPr lang="en-US" dirty="0" smtClean="0"/>
              <a:t>A table of the total number of instructors surveyed; the total number of instructor responses returned ; and the percent frequencies of instructor responses at each level of the 1-3 scale  for each of the 12 Learning Outcome Objectives assessed in the IDEA instrument. </a:t>
            </a:r>
          </a:p>
        </p:txBody>
      </p:sp>
      <p:sp>
        <p:nvSpPr>
          <p:cNvPr id="4" name="Slide Number Placeholder 3"/>
          <p:cNvSpPr>
            <a:spLocks noGrp="1"/>
          </p:cNvSpPr>
          <p:nvPr>
            <p:ph type="sldNum" sz="quarter" idx="12"/>
          </p:nvPr>
        </p:nvSpPr>
        <p:spPr/>
        <p:txBody>
          <a:bodyPr/>
          <a:lstStyle/>
          <a:p>
            <a:fld id="{AB40D0FD-87FE-473D-A8AF-B4B814C27F8D}" type="slidenum">
              <a:rPr lang="en-US" smtClean="0"/>
              <a:pPr/>
              <a:t>15</a:t>
            </a:fld>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History of Core Curriculum Assessment at SHSU </a:t>
            </a:r>
            <a:r>
              <a:rPr lang="en-US" sz="3100" b="1" dirty="0" smtClean="0"/>
              <a:t>(cont.)</a:t>
            </a:r>
            <a:endParaRPr lang="en-US" sz="3100" b="1" dirty="0"/>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a:buNone/>
            </a:pPr>
            <a:r>
              <a:rPr lang="en-US" sz="3400" b="1" dirty="0" smtClean="0"/>
              <a:t>The evolution of core curriculum assessment at SHSU: </a:t>
            </a:r>
          </a:p>
          <a:p>
            <a:pPr>
              <a:buNone/>
            </a:pPr>
            <a:endParaRPr lang="en-US" sz="2000" dirty="0" smtClean="0"/>
          </a:p>
          <a:p>
            <a:pPr marL="548640">
              <a:buNone/>
            </a:pPr>
            <a:r>
              <a:rPr lang="en-US" sz="3100" dirty="0" smtClean="0"/>
              <a:t>(2007-2008) </a:t>
            </a:r>
          </a:p>
          <a:p>
            <a:pPr marL="548640"/>
            <a:r>
              <a:rPr lang="en-US" sz="2800" dirty="0" smtClean="0"/>
              <a:t>Using only response data from Academic Year (AY) 2007-2008, the SHSU IRA Office repeated the raw IDEA data compilation and analysis process from previous year, computing the same IDEA SLO student progress and instructor emphasis measures  for comparison</a:t>
            </a:r>
          </a:p>
          <a:p>
            <a:pPr marL="548640">
              <a:buNone/>
            </a:pPr>
            <a:endParaRPr lang="en-US" sz="2800" dirty="0" smtClean="0"/>
          </a:p>
          <a:p>
            <a:pPr marL="548640"/>
            <a:r>
              <a:rPr lang="en-US" sz="2800" dirty="0" smtClean="0"/>
              <a:t>The organization of courses in the sub groups within some very broad Core Areas was modified to achieve greater response coherence from courses that were more alike</a:t>
            </a:r>
          </a:p>
          <a:p>
            <a:pPr marL="548640"/>
            <a:endParaRPr lang="en-US" sz="2800" dirty="0" smtClean="0"/>
          </a:p>
          <a:p>
            <a:pPr marL="548640"/>
            <a:r>
              <a:rPr lang="en-US" sz="2800" dirty="0" smtClean="0"/>
              <a:t>The number of data summary tables reported was reduced to 3</a:t>
            </a:r>
          </a:p>
          <a:p>
            <a:pPr>
              <a:buNone/>
            </a:pPr>
            <a:endParaRPr lang="en-US" dirty="0" smtClean="0"/>
          </a:p>
          <a:p>
            <a:pPr marL="948690" lvl="1">
              <a:buNone/>
            </a:pPr>
            <a:endParaRPr lang="en-US" sz="1600" dirty="0" smtClean="0">
              <a:solidFill>
                <a:srgbClr val="00B050"/>
              </a:solidFill>
            </a:endParaRPr>
          </a:p>
          <a:p>
            <a:pPr lvl="1">
              <a:buNone/>
            </a:pPr>
            <a:endParaRPr lang="en-US" dirty="0" smtClean="0"/>
          </a:p>
          <a:p>
            <a:pPr>
              <a:buNone/>
            </a:pPr>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133600" cy="6858000"/>
          </a:xfrm>
          <a:solidFill>
            <a:schemeClr val="accent5">
              <a:lumMod val="60000"/>
              <a:lumOff val="40000"/>
            </a:schemeClr>
          </a:solidFill>
        </p:spPr>
        <p:txBody>
          <a:bodyPr>
            <a:normAutofit/>
          </a:bodyPr>
          <a:lstStyle/>
          <a:p>
            <a:r>
              <a:rPr lang="en-US" sz="3200" b="1" dirty="0" smtClean="0"/>
              <a:t>Sample AY 2007-2008 Core Curriculum Report</a:t>
            </a:r>
            <a:endParaRPr lang="en-US" sz="3200" b="1" dirty="0"/>
          </a:p>
        </p:txBody>
      </p:sp>
      <p:pic>
        <p:nvPicPr>
          <p:cNvPr id="1026" name="Picture 2"/>
          <p:cNvPicPr>
            <a:picLocks noGrp="1" noChangeAspect="1" noChangeArrowheads="1"/>
          </p:cNvPicPr>
          <p:nvPr>
            <p:ph idx="1"/>
          </p:nvPr>
        </p:nvPicPr>
        <p:blipFill>
          <a:blip r:embed="rId2"/>
          <a:srcRect/>
          <a:stretch>
            <a:fillRect/>
          </a:stretch>
        </p:blipFill>
        <p:spPr bwMode="auto">
          <a:xfrm>
            <a:off x="2286000" y="152400"/>
            <a:ext cx="6400800" cy="6143347"/>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AB40D0FD-87FE-473D-A8AF-B4B814C27F8D}" type="slidenum">
              <a:rPr lang="en-US" smtClean="0"/>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History of Core Curriculum Assessment at SHSU </a:t>
            </a:r>
            <a:r>
              <a:rPr lang="en-US" sz="3100" b="1" dirty="0" smtClean="0"/>
              <a:t>(cont.)</a:t>
            </a:r>
            <a:endParaRPr lang="en-US" sz="3100" b="1"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800" b="1" dirty="0" smtClean="0"/>
              <a:t>The evolution of core curriculum assessment at SHSU: </a:t>
            </a:r>
            <a:endParaRPr lang="en-US" sz="2800" dirty="0" smtClean="0">
              <a:solidFill>
                <a:srgbClr val="00B050"/>
              </a:solidFill>
            </a:endParaRPr>
          </a:p>
          <a:p>
            <a:pPr marL="548640">
              <a:spcBef>
                <a:spcPts val="1200"/>
              </a:spcBef>
              <a:buNone/>
            </a:pPr>
            <a:r>
              <a:rPr lang="en-US" sz="2400" dirty="0" smtClean="0"/>
              <a:t>(2007-2008) </a:t>
            </a:r>
          </a:p>
          <a:p>
            <a:pPr marL="548640"/>
            <a:r>
              <a:rPr lang="en-US" sz="2400" b="1" dirty="0" smtClean="0">
                <a:solidFill>
                  <a:srgbClr val="7030A0"/>
                </a:solidFill>
              </a:rPr>
              <a:t>Direct Assessment </a:t>
            </a:r>
            <a:r>
              <a:rPr lang="en-US" sz="2400" dirty="0" smtClean="0"/>
              <a:t>of student learning  through embedded assessment, IS ADDED TO previously mentioned  </a:t>
            </a:r>
            <a:r>
              <a:rPr lang="en-US" sz="2400" b="1" dirty="0" smtClean="0">
                <a:solidFill>
                  <a:srgbClr val="00B050"/>
                </a:solidFill>
              </a:rPr>
              <a:t>IDEA SLO  </a:t>
            </a:r>
            <a:r>
              <a:rPr lang="en-US" sz="2400" dirty="0" smtClean="0"/>
              <a:t>measures. </a:t>
            </a:r>
            <a:r>
              <a:rPr lang="en-US" sz="2400" dirty="0" smtClean="0">
                <a:sym typeface="Wingdings" pitchFamily="2" charset="2"/>
              </a:rPr>
              <a:t> </a:t>
            </a:r>
          </a:p>
          <a:p>
            <a:pPr marL="948690" lvl="1"/>
            <a:r>
              <a:rPr lang="en-US" sz="2200" dirty="0" smtClean="0"/>
              <a:t>The Core Curriculum Assessment Committee ordered the Collection of directly measured evidence of student learning and the collaborative creation of rubric-based instruments by the academic departments within core-areas</a:t>
            </a:r>
          </a:p>
          <a:p>
            <a:pPr marL="948690" lvl="1"/>
            <a:r>
              <a:rPr lang="en-US" sz="2000" dirty="0" smtClean="0"/>
              <a:t>  The SLOs that were </a:t>
            </a:r>
            <a:r>
              <a:rPr lang="en-US" sz="2000" b="1" dirty="0" smtClean="0">
                <a:solidFill>
                  <a:srgbClr val="7030A0"/>
                </a:solidFill>
              </a:rPr>
              <a:t>directly assessed  </a:t>
            </a:r>
            <a:r>
              <a:rPr lang="en-US" sz="2000" dirty="0" smtClean="0"/>
              <a:t>in courses were  aligned with the </a:t>
            </a:r>
            <a:r>
              <a:rPr lang="en-US" sz="2000" b="1" dirty="0" smtClean="0">
                <a:solidFill>
                  <a:srgbClr val="00B050"/>
                </a:solidFill>
              </a:rPr>
              <a:t>THECB exemplary educational objectives </a:t>
            </a:r>
            <a:r>
              <a:rPr lang="en-US" sz="2000" dirty="0" smtClean="0"/>
              <a:t>for pertinent core-areas.</a:t>
            </a:r>
            <a:endParaRPr lang="en-US" sz="2200" dirty="0" smtClean="0"/>
          </a:p>
          <a:p>
            <a:pPr marL="548640"/>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FF00"/>
          </a:solidFill>
        </p:spPr>
        <p:txBody>
          <a:bodyPr>
            <a:normAutofit fontScale="90000"/>
          </a:bodyPr>
          <a:lstStyle/>
          <a:p>
            <a:r>
              <a:rPr lang="en-US" b="1" dirty="0" smtClean="0"/>
              <a:t>Direct vs. Indirect Assessment</a:t>
            </a:r>
            <a:br>
              <a:rPr lang="en-US" b="1" dirty="0" smtClean="0"/>
            </a:br>
            <a:r>
              <a:rPr lang="en-US" sz="3600" b="1" dirty="0" smtClean="0"/>
              <a:t> Definitions</a:t>
            </a:r>
            <a:endParaRPr lang="en-US" sz="3600" b="1"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sz="2800" b="1" dirty="0" smtClean="0">
                <a:solidFill>
                  <a:srgbClr val="7030A0"/>
                </a:solidFill>
              </a:rPr>
              <a:t>Direct Assessment:</a:t>
            </a:r>
          </a:p>
          <a:p>
            <a:pPr lvl="1"/>
            <a:r>
              <a:rPr lang="en-US" dirty="0" smtClean="0"/>
              <a:t>Observation and first-hand evaluation of student outcome behaviors or  their products</a:t>
            </a:r>
          </a:p>
          <a:p>
            <a:pPr lvl="1"/>
            <a:r>
              <a:rPr lang="en-US" dirty="0" smtClean="0"/>
              <a:t>Specific student skills or knowledge are judged against standards of excellence external to the student</a:t>
            </a:r>
          </a:p>
          <a:p>
            <a:pPr lvl="1"/>
            <a:r>
              <a:rPr lang="en-US" dirty="0" smtClean="0"/>
              <a:t>Outcomes of student learning are tested; or products of learning outcomes are collected (papers, portfolios, performances) and evaluated, using scales or rubrics</a:t>
            </a:r>
          </a:p>
          <a:p>
            <a:pPr lvl="1"/>
            <a:endParaRPr lang="en-US" dirty="0" smtClean="0"/>
          </a:p>
          <a:p>
            <a:r>
              <a:rPr lang="en-US" sz="2800" b="1" dirty="0" smtClean="0">
                <a:solidFill>
                  <a:srgbClr val="7030A0"/>
                </a:solidFill>
              </a:rPr>
              <a:t>Indirect Assessment:</a:t>
            </a:r>
          </a:p>
          <a:p>
            <a:pPr lvl="1"/>
            <a:r>
              <a:rPr lang="en-US" dirty="0" smtClean="0"/>
              <a:t>Collection  of student-reported perceptions,  or opinions of their own learning</a:t>
            </a:r>
          </a:p>
          <a:p>
            <a:pPr lvl="1"/>
            <a:r>
              <a:rPr lang="en-US" dirty="0" smtClean="0"/>
              <a:t>IDEA indirectly assesses student learning because it asks them to evaluate and report their own progress. </a:t>
            </a:r>
          </a:p>
          <a:p>
            <a:pPr lvl="2">
              <a:buNone/>
            </a:pPr>
            <a:endParaRPr lang="en-US"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19</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Core Curriculum Assessment Considerations</a:t>
            </a:r>
            <a:endParaRPr lang="en-US" b="1" dirty="0"/>
          </a:p>
        </p:txBody>
      </p:sp>
      <p:sp>
        <p:nvSpPr>
          <p:cNvPr id="3" name="Content Placeholder 2"/>
          <p:cNvSpPr>
            <a:spLocks noGrp="1"/>
          </p:cNvSpPr>
          <p:nvPr>
            <p:ph idx="1"/>
          </p:nvPr>
        </p:nvSpPr>
        <p:spPr>
          <a:xfrm>
            <a:off x="457200" y="1295400"/>
            <a:ext cx="8229600" cy="5105400"/>
          </a:xfrm>
        </p:spPr>
        <p:txBody>
          <a:bodyPr>
            <a:normAutofit fontScale="62500" lnSpcReduction="20000"/>
          </a:bodyPr>
          <a:lstStyle/>
          <a:p>
            <a:pPr>
              <a:buNone/>
            </a:pPr>
            <a:r>
              <a:rPr lang="en-US" sz="4500" b="1" dirty="0" smtClean="0"/>
              <a:t>TexReg 4109 </a:t>
            </a:r>
          </a:p>
          <a:p>
            <a:pPr>
              <a:spcBef>
                <a:spcPts val="1200"/>
              </a:spcBef>
            </a:pPr>
            <a:r>
              <a:rPr lang="en-US" sz="2400" dirty="0" smtClean="0"/>
              <a:t>§4.27 (effective May 27, 2003)</a:t>
            </a:r>
          </a:p>
          <a:p>
            <a:pPr>
              <a:buNone/>
            </a:pPr>
            <a:r>
              <a:rPr lang="en-US" sz="2400" dirty="0" smtClean="0"/>
              <a:t> 	“Each institution’s core curriculum must be designed to satisfy the </a:t>
            </a:r>
            <a:r>
              <a:rPr lang="en-US" sz="2400" b="1" u="sng" dirty="0" smtClean="0">
                <a:solidFill>
                  <a:srgbClr val="00B050"/>
                </a:solidFill>
              </a:rPr>
              <a:t>exemplary educational  objectives </a:t>
            </a:r>
            <a:r>
              <a:rPr lang="en-US" sz="2400" dirty="0" smtClean="0"/>
              <a:t>specified for the component areas of the ‘Core Curriculum: Assumptions and Defining   Characteristics’ adopted by the board.” (The TX Higher Education Board – THECB)  </a:t>
            </a:r>
            <a:r>
              <a:rPr lang="en-US" sz="2400" i="1" dirty="0" smtClean="0">
                <a:solidFill>
                  <a:srgbClr val="00B050"/>
                </a:solidFill>
              </a:rPr>
              <a:t>(See EEO Example in EEO-ISLO Matrix)</a:t>
            </a:r>
          </a:p>
          <a:p>
            <a:pPr>
              <a:spcBef>
                <a:spcPts val="1200"/>
              </a:spcBef>
            </a:pPr>
            <a:r>
              <a:rPr lang="en-US" sz="2400" dirty="0" smtClean="0"/>
              <a:t>§</a:t>
            </a:r>
            <a:r>
              <a:rPr lang="en-US" sz="2600" dirty="0" smtClean="0"/>
              <a:t>4.30 </a:t>
            </a:r>
          </a:p>
          <a:p>
            <a:pPr>
              <a:buNone/>
            </a:pPr>
            <a:r>
              <a:rPr lang="en-US" sz="2600" dirty="0" smtClean="0"/>
              <a:t>	Criteria for Evaluation of Core Curricula: (a) Each public institution of higher education shall review and evaluate its core curriculum  every five </a:t>
            </a:r>
            <a:r>
              <a:rPr lang="en-US" sz="2400" dirty="0" smtClean="0"/>
              <a:t>years and report the results of that evaluation to the Board. The evaluation should  include:</a:t>
            </a:r>
          </a:p>
          <a:p>
            <a:pPr lvl="1">
              <a:spcBef>
                <a:spcPts val="600"/>
              </a:spcBef>
              <a:buNone/>
            </a:pPr>
            <a:r>
              <a:rPr lang="en-US" sz="2600" dirty="0" smtClean="0"/>
              <a:t>(1) </a:t>
            </a:r>
            <a:r>
              <a:rPr lang="en-US" sz="2600" b="1" dirty="0" smtClean="0"/>
              <a:t>the extent to which the core curriculum is consistent with the elements of the core curriculum recommended by the Board;</a:t>
            </a:r>
          </a:p>
          <a:p>
            <a:pPr lvl="1">
              <a:spcBef>
                <a:spcPts val="600"/>
              </a:spcBef>
              <a:buNone/>
            </a:pPr>
            <a:r>
              <a:rPr lang="en-US" sz="2600" dirty="0" smtClean="0"/>
              <a:t>(2) the extent to which the core curriculum is consistent with the Texas Common Course Numbering System (TCCNS);</a:t>
            </a:r>
          </a:p>
          <a:p>
            <a:pPr lvl="1">
              <a:spcBef>
                <a:spcPts val="600"/>
              </a:spcBef>
              <a:buNone/>
            </a:pPr>
            <a:r>
              <a:rPr lang="en-US" sz="2600" dirty="0" smtClean="0"/>
              <a:t>(3) the extent to which the core curriculum is consistent with the elements of the core curriculum component areas, intellectual competencies, and perspectives as expressed in Core  Curriculum: Assumptions and Defining Characteristics adopted by the Board; and</a:t>
            </a:r>
          </a:p>
          <a:p>
            <a:pPr lvl="1">
              <a:spcBef>
                <a:spcPts val="600"/>
              </a:spcBef>
              <a:buNone/>
            </a:pPr>
            <a:r>
              <a:rPr lang="en-US" sz="2600" dirty="0" smtClean="0"/>
              <a:t>(4) </a:t>
            </a:r>
            <a:r>
              <a:rPr lang="en-US" sz="2600" b="1" dirty="0" smtClean="0"/>
              <a:t>the extent to which the institution's educational goals and the exemplary educational objectives of the core curriculum recommended by the Board are being achieved</a:t>
            </a:r>
            <a:endParaRPr lang="en-US" sz="2600" b="1"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FF00"/>
          </a:solidFill>
        </p:spPr>
        <p:txBody>
          <a:bodyPr>
            <a:normAutofit fontScale="90000"/>
          </a:bodyPr>
          <a:lstStyle/>
          <a:p>
            <a:r>
              <a:rPr lang="en-US" b="1" dirty="0" smtClean="0"/>
              <a:t>Direct vs. Indirect Assessment</a:t>
            </a:r>
            <a:br>
              <a:rPr lang="en-US" b="1" dirty="0" smtClean="0"/>
            </a:br>
            <a:r>
              <a:rPr lang="en-US" sz="3600" b="1" dirty="0" smtClean="0"/>
              <a:t>Qualifications</a:t>
            </a:r>
            <a:endParaRPr lang="en-US" b="1" dirty="0"/>
          </a:p>
        </p:txBody>
      </p:sp>
      <p:sp>
        <p:nvSpPr>
          <p:cNvPr id="3" name="Content Placeholder 2"/>
          <p:cNvSpPr>
            <a:spLocks noGrp="1"/>
          </p:cNvSpPr>
          <p:nvPr>
            <p:ph idx="1"/>
          </p:nvPr>
        </p:nvSpPr>
        <p:spPr>
          <a:xfrm>
            <a:off x="457200" y="1371600"/>
            <a:ext cx="8229600" cy="4754563"/>
          </a:xfrm>
        </p:spPr>
        <p:txBody>
          <a:bodyPr>
            <a:normAutofit lnSpcReduction="10000"/>
          </a:bodyPr>
          <a:lstStyle/>
          <a:p>
            <a:r>
              <a:rPr lang="en-US" sz="2800" b="1" dirty="0" smtClean="0">
                <a:solidFill>
                  <a:srgbClr val="7030A0"/>
                </a:solidFill>
              </a:rPr>
              <a:t>Direct assessment </a:t>
            </a:r>
            <a:r>
              <a:rPr lang="en-US" sz="2800" dirty="0" smtClean="0"/>
              <a:t>of student learning outcomes is always superior to Indirect assessment;</a:t>
            </a:r>
          </a:p>
          <a:p>
            <a:pPr>
              <a:buNone/>
            </a:pPr>
            <a:endParaRPr lang="en-US" sz="2800" dirty="0" smtClean="0"/>
          </a:p>
          <a:p>
            <a:r>
              <a:rPr lang="en-US" sz="2800" b="1" dirty="0" smtClean="0">
                <a:solidFill>
                  <a:srgbClr val="7030A0"/>
                </a:solidFill>
              </a:rPr>
              <a:t>Indirect assessment </a:t>
            </a:r>
            <a:r>
              <a:rPr lang="en-US" sz="2800" dirty="0" smtClean="0"/>
              <a:t>can add depth and nuance  to direct measurement by providing insight into the learner.</a:t>
            </a:r>
          </a:p>
          <a:p>
            <a:pPr>
              <a:buNone/>
            </a:pPr>
            <a:endParaRPr lang="en-US" sz="2800" dirty="0" smtClean="0"/>
          </a:p>
          <a:p>
            <a:r>
              <a:rPr lang="en-US" sz="2800" dirty="0" smtClean="0"/>
              <a:t>Under certain circumstances, </a:t>
            </a:r>
            <a:r>
              <a:rPr lang="en-US" sz="2800" b="1" dirty="0" smtClean="0">
                <a:solidFill>
                  <a:srgbClr val="7030A0"/>
                </a:solidFill>
              </a:rPr>
              <a:t>direct assessment </a:t>
            </a:r>
            <a:r>
              <a:rPr lang="en-US" sz="2800" dirty="0" smtClean="0"/>
              <a:t>is not possible. Then, systematic and consistent </a:t>
            </a:r>
            <a:r>
              <a:rPr lang="en-US" sz="2800" b="1" dirty="0" smtClean="0">
                <a:solidFill>
                  <a:srgbClr val="7030A0"/>
                </a:solidFill>
              </a:rPr>
              <a:t>indirect measures</a:t>
            </a:r>
            <a:r>
              <a:rPr lang="en-US" sz="2800" dirty="0" smtClean="0"/>
              <a:t> (preferably more than one kind) can serve as proxies</a:t>
            </a:r>
          </a:p>
        </p:txBody>
      </p:sp>
      <p:sp>
        <p:nvSpPr>
          <p:cNvPr id="4" name="Slide Number Placeholder 3"/>
          <p:cNvSpPr>
            <a:spLocks noGrp="1"/>
          </p:cNvSpPr>
          <p:nvPr>
            <p:ph type="sldNum" sz="quarter" idx="12"/>
          </p:nvPr>
        </p:nvSpPr>
        <p:spPr/>
        <p:txBody>
          <a:bodyPr/>
          <a:lstStyle/>
          <a:p>
            <a:fld id="{AB40D0FD-87FE-473D-A8AF-B4B814C27F8D}" type="slidenum">
              <a:rPr lang="en-US" smtClean="0"/>
              <a:pPr/>
              <a:t>20</a:t>
            </a:fld>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Core Curriculum Assessment With IDEA Fall 2007-Spring 2008</a:t>
            </a:r>
            <a:endParaRPr lang="en-US" b="1" dirty="0"/>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smtClean="0"/>
              <a:t>Departments in most core-areas responded, however, those in the Communication (English) and Math core areas were most successful at collaboratively formulating assessment instruments  that met all of the following criteria:</a:t>
            </a:r>
          </a:p>
          <a:p>
            <a:pPr lvl="1">
              <a:spcBef>
                <a:spcPts val="1200"/>
              </a:spcBef>
            </a:pPr>
            <a:r>
              <a:rPr lang="en-US" sz="3100" dirty="0" smtClean="0"/>
              <a:t>Could be used by all instructors across several courses</a:t>
            </a:r>
          </a:p>
          <a:p>
            <a:pPr lvl="1">
              <a:spcBef>
                <a:spcPts val="1200"/>
              </a:spcBef>
              <a:buNone/>
            </a:pPr>
            <a:endParaRPr lang="en-US" sz="3100" dirty="0" smtClean="0"/>
          </a:p>
          <a:p>
            <a:pPr lvl="1">
              <a:spcBef>
                <a:spcPts val="1200"/>
              </a:spcBef>
            </a:pPr>
            <a:r>
              <a:rPr lang="en-US" sz="3100" dirty="0" smtClean="0"/>
              <a:t>Could be embedded within regularly scheduled class testing for convenient administration.</a:t>
            </a:r>
          </a:p>
          <a:p>
            <a:pPr lvl="1">
              <a:spcBef>
                <a:spcPts val="1200"/>
              </a:spcBef>
              <a:buNone/>
            </a:pPr>
            <a:endParaRPr lang="en-US" sz="3100" dirty="0" smtClean="0"/>
          </a:p>
          <a:p>
            <a:pPr lvl="1">
              <a:spcBef>
                <a:spcPts val="1200"/>
              </a:spcBef>
            </a:pPr>
            <a:r>
              <a:rPr lang="en-US" sz="3100" dirty="0" smtClean="0"/>
              <a:t>Could provide evidence of learning  directly related to the THECB “Exemplary Objectives” for their particular core-area.</a:t>
            </a:r>
          </a:p>
        </p:txBody>
      </p:sp>
      <p:sp>
        <p:nvSpPr>
          <p:cNvPr id="4" name="Slide Number Placeholder 3"/>
          <p:cNvSpPr>
            <a:spLocks noGrp="1"/>
          </p:cNvSpPr>
          <p:nvPr>
            <p:ph type="sldNum" sz="quarter" idx="12"/>
          </p:nvPr>
        </p:nvSpPr>
        <p:spPr/>
        <p:txBody>
          <a:bodyPr/>
          <a:lstStyle/>
          <a:p>
            <a:fld id="{AB40D0FD-87FE-473D-A8AF-B4B814C27F8D}" type="slidenum">
              <a:rPr lang="en-US" smtClean="0"/>
              <a:pPr/>
              <a:t>21</a:t>
            </a:fld>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a:solidFill>
            <a:schemeClr val="accent5">
              <a:lumMod val="60000"/>
              <a:lumOff val="40000"/>
            </a:schemeClr>
          </a:solidFill>
        </p:spPr>
        <p:txBody>
          <a:bodyPr>
            <a:normAutofit fontScale="90000"/>
          </a:bodyPr>
          <a:lstStyle/>
          <a:p>
            <a:r>
              <a:rPr lang="en-US" sz="3600" b="1" dirty="0" smtClean="0"/>
              <a:t>Methodology of Direct Core Curriculum Assessment From the Department of English</a:t>
            </a:r>
            <a:endParaRPr lang="en-US" sz="3600" dirty="0"/>
          </a:p>
        </p:txBody>
      </p:sp>
      <p:sp>
        <p:nvSpPr>
          <p:cNvPr id="3" name="Content Placeholder 2"/>
          <p:cNvSpPr>
            <a:spLocks noGrp="1"/>
          </p:cNvSpPr>
          <p:nvPr>
            <p:ph idx="1"/>
          </p:nvPr>
        </p:nvSpPr>
        <p:spPr/>
        <p:txBody>
          <a:bodyPr>
            <a:normAutofit fontScale="85000" lnSpcReduction="20000"/>
          </a:bodyPr>
          <a:lstStyle/>
          <a:p>
            <a:pPr marL="342900" lvl="1" indent="-342900">
              <a:buFont typeface="Arial" pitchFamily="34" charset="0"/>
              <a:buChar char="•"/>
            </a:pPr>
            <a:r>
              <a:rPr lang="en-US" dirty="0" smtClean="0"/>
              <a:t>Students taking Freshman English were asked to write a short essay on the following prompt from </a:t>
            </a:r>
            <a:r>
              <a:rPr lang="en-US" i="1" dirty="0" smtClean="0"/>
              <a:t>The Longwood Guide </a:t>
            </a:r>
            <a:r>
              <a:rPr lang="en-US" i="1" smtClean="0"/>
              <a:t>to Writing, </a:t>
            </a:r>
            <a:r>
              <a:rPr lang="en-US" dirty="0" smtClean="0"/>
              <a:t>Custom Edition, (Lunsford and Bridges, Boston: Pearson Longman, 2005):</a:t>
            </a:r>
          </a:p>
          <a:p>
            <a:pPr marL="342900" lvl="1" indent="-342900">
              <a:buFont typeface="Arial" pitchFamily="34" charset="0"/>
              <a:buChar char="•"/>
            </a:pPr>
            <a:endParaRPr lang="en-US" dirty="0" smtClean="0"/>
          </a:p>
          <a:p>
            <a:pPr marL="742950" lvl="2" indent="-342900">
              <a:buNone/>
            </a:pPr>
            <a:r>
              <a:rPr lang="en-US" dirty="0" smtClean="0"/>
              <a:t>	“Identify a problem, something that bothers you.  Explore it, and offer a possible solution.  The first part of your job is to identify a specific problem, define it clearly, and explore its implications.  The second part is to consider potential solutions, evaluate those solutions, and then make an argument for the one you think is best.”</a:t>
            </a:r>
          </a:p>
          <a:p>
            <a:pPr marL="742950" lvl="2" indent="-342900">
              <a:buNone/>
            </a:pPr>
            <a:endParaRPr lang="en-US" dirty="0" smtClean="0"/>
          </a:p>
          <a:p>
            <a:pPr marL="342900" lvl="1" indent="-342900">
              <a:buFont typeface="Arial" pitchFamily="34" charset="0"/>
              <a:buChar char="•"/>
            </a:pPr>
            <a:r>
              <a:rPr lang="en-US" dirty="0" smtClean="0"/>
              <a:t>A random collection of the short essays (78 of 530, or 15%) were graded on a 4 point scale using a rubric that had been aligned with relevant THECB exemplary educational objectives.</a:t>
            </a:r>
          </a:p>
          <a:p>
            <a:pPr marL="342900" lvl="1" indent="-342900">
              <a:buFont typeface="Arial" pitchFamily="34" charset="0"/>
              <a:buChar char="•"/>
            </a:pPr>
            <a:endParaRPr lang="en-US" dirty="0" smtClean="0"/>
          </a:p>
          <a:p>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22</a:t>
            </a:fld>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Rubric for English Core Curriculum Assessment</a:t>
            </a:r>
            <a:endParaRPr lang="en-US" b="1"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23</a:t>
            </a:fld>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447800" y="1219200"/>
            <a:ext cx="6629400" cy="50780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sz="3200" b="1" dirty="0" smtClean="0"/>
              <a:t>Methodology of Direct Core Curriculum Assessment From the Department of English, (cont.)</a:t>
            </a:r>
            <a:endParaRPr lang="en-US" sz="3200"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Each essay was evaluated by an independent faculty member with each giving a score.  Both scores were then combined to provide a final score for the essay.</a:t>
            </a:r>
          </a:p>
          <a:p>
            <a:pPr marL="742950" lvl="2" indent="-342900">
              <a:buNone/>
            </a:pPr>
            <a:endParaRPr lang="en-US" dirty="0" smtClean="0"/>
          </a:p>
          <a:p>
            <a:pPr marL="342900" lvl="1" indent="-342900">
              <a:buFont typeface="Arial" pitchFamily="34" charset="0"/>
              <a:buChar char="•"/>
            </a:pPr>
            <a:r>
              <a:rPr lang="en-US" dirty="0" smtClean="0"/>
              <a:t>Essays with a score of 5 or higher were deemed to demonstrate satisfactory attainment of the desired core competencies.</a:t>
            </a:r>
          </a:p>
          <a:p>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History of Core Curriculum Assessment at SHSU (cont.)</a:t>
            </a:r>
            <a:endParaRPr lang="en-US" b="1" dirty="0"/>
          </a:p>
        </p:txBody>
      </p:sp>
      <p:sp>
        <p:nvSpPr>
          <p:cNvPr id="3" name="Content Placeholder 2"/>
          <p:cNvSpPr>
            <a:spLocks noGrp="1"/>
          </p:cNvSpPr>
          <p:nvPr>
            <p:ph idx="1"/>
          </p:nvPr>
        </p:nvSpPr>
        <p:spPr>
          <a:xfrm>
            <a:off x="457200" y="1524000"/>
            <a:ext cx="8229600" cy="4602163"/>
          </a:xfrm>
        </p:spPr>
        <p:txBody>
          <a:bodyPr>
            <a:normAutofit/>
          </a:bodyPr>
          <a:lstStyle/>
          <a:p>
            <a:pPr>
              <a:buNone/>
            </a:pPr>
            <a:r>
              <a:rPr lang="en-US" sz="2800" b="1" dirty="0" smtClean="0"/>
              <a:t>Evolution continues:</a:t>
            </a:r>
          </a:p>
          <a:p>
            <a:pPr marL="548640">
              <a:buNone/>
            </a:pPr>
            <a:r>
              <a:rPr lang="en-US" sz="2400" dirty="0" smtClean="0"/>
              <a:t>(2008-2009) </a:t>
            </a:r>
          </a:p>
          <a:p>
            <a:pPr marL="548640"/>
            <a:r>
              <a:rPr lang="en-US" sz="2400" dirty="0" smtClean="0"/>
              <a:t>More direct assessments of student learning  are coordinated across courses within core curriculum areas. </a:t>
            </a:r>
            <a:r>
              <a:rPr lang="en-US" sz="2400" dirty="0" smtClean="0">
                <a:sym typeface="Wingdings" pitchFamily="2" charset="2"/>
              </a:rPr>
              <a:t></a:t>
            </a:r>
            <a:endParaRPr lang="en-US" sz="2400" dirty="0" smtClean="0"/>
          </a:p>
          <a:p>
            <a:pPr marL="548640">
              <a:buNone/>
            </a:pPr>
            <a:endParaRPr lang="en-US" sz="2400" dirty="0" smtClean="0"/>
          </a:p>
          <a:p>
            <a:pPr marL="548640"/>
            <a:r>
              <a:rPr lang="en-US" sz="2400" dirty="0" smtClean="0"/>
              <a:t>IDEA Center summary reports are ordered from the IDEA Center with aggregated results of all classes in each core curriculum area. These reports provide data for comparing student SLO progress vs. instructor SLO weighting, and for examining  correspondences between IDEA SLO results and the THECB EE0.</a:t>
            </a:r>
            <a:r>
              <a:rPr lang="en-US" sz="2400" dirty="0" smtClean="0">
                <a:sym typeface="Wingdings" pitchFamily="2" charset="2"/>
              </a:rPr>
              <a:t>   </a:t>
            </a:r>
            <a:endParaRPr lang="en-US" sz="2400" dirty="0" smtClean="0"/>
          </a:p>
          <a:p>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25</a:t>
            </a:fld>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a:bodyPr>
          <a:lstStyle/>
          <a:p>
            <a:r>
              <a:rPr lang="en-US" sz="3200" b="1" dirty="0" smtClean="0"/>
              <a:t>AY 2008-2009  Improvements on Core Curriculum Assessment with IDEA</a:t>
            </a:r>
            <a:endParaRPr lang="en-US" sz="3200" b="1" dirty="0"/>
          </a:p>
        </p:txBody>
      </p:sp>
      <p:sp>
        <p:nvSpPr>
          <p:cNvPr id="3" name="Content Placeholder 2"/>
          <p:cNvSpPr>
            <a:spLocks noGrp="1"/>
          </p:cNvSpPr>
          <p:nvPr>
            <p:ph idx="1"/>
          </p:nvPr>
        </p:nvSpPr>
        <p:spPr/>
        <p:txBody>
          <a:bodyPr>
            <a:normAutofit fontScale="70000" lnSpcReduction="20000"/>
          </a:bodyPr>
          <a:lstStyle/>
          <a:p>
            <a:r>
              <a:rPr lang="en-US" dirty="0" smtClean="0"/>
              <a:t>Following the time consuming process of creating the AY 2007-2008 Core Curriculum Report, the IRA Office investigated the reduction of  time and work in the production for future IDEA assessment reports by strategically coding IDEA data from Core Curriculum courses such that the IDEA Center could produce aggregated summary reports for each core curriculum area</a:t>
            </a:r>
          </a:p>
          <a:p>
            <a:endParaRPr lang="en-US" dirty="0" smtClean="0"/>
          </a:p>
          <a:p>
            <a:r>
              <a:rPr lang="en-US" dirty="0" smtClean="0"/>
              <a:t>The IRA Office IDEA Coordinator manipulated the “Local Code” feature in IDEA to flag the classes comprising the different Core Curriculum Areas.</a:t>
            </a:r>
          </a:p>
          <a:p>
            <a:pPr lvl="1"/>
            <a:r>
              <a:rPr lang="en-US" dirty="0" smtClean="0"/>
              <a:t>Using the Local Codes, aggregated reports could be ordered from the IDEA Center for each Core Area  that could  provide the same or comparable basic information as had been previously generated by the IRA Office at  much greater great effort</a:t>
            </a:r>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26</a:t>
            </a:fld>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a:solidFill>
            <a:schemeClr val="accent5">
              <a:lumMod val="60000"/>
              <a:lumOff val="40000"/>
            </a:schemeClr>
          </a:solidFill>
        </p:spPr>
        <p:txBody>
          <a:bodyPr>
            <a:noAutofit/>
          </a:bodyPr>
          <a:lstStyle/>
          <a:p>
            <a:r>
              <a:rPr lang="en-US" sz="3600" b="1" dirty="0" smtClean="0"/>
              <a:t>AY 2008-2009 Improvements: </a:t>
            </a:r>
            <a:br>
              <a:rPr lang="en-US" sz="3600" b="1" dirty="0" smtClean="0"/>
            </a:br>
            <a:r>
              <a:rPr lang="en-US" sz="2400" b="1" dirty="0" smtClean="0"/>
              <a:t>IDEA Center Reports Ordered by Core Curriculum Areas</a:t>
            </a:r>
            <a:endParaRPr lang="en-US" sz="2400" b="1" dirty="0"/>
          </a:p>
        </p:txBody>
      </p:sp>
      <p:sp>
        <p:nvSpPr>
          <p:cNvPr id="3" name="Content Placeholder 2"/>
          <p:cNvSpPr>
            <a:spLocks noGrp="1"/>
          </p:cNvSpPr>
          <p:nvPr>
            <p:ph idx="1"/>
          </p:nvPr>
        </p:nvSpPr>
        <p:spPr/>
        <p:txBody>
          <a:bodyPr>
            <a:normAutofit fontScale="85000" lnSpcReduction="20000"/>
          </a:bodyPr>
          <a:lstStyle/>
          <a:p>
            <a:r>
              <a:rPr lang="en-US" dirty="0" smtClean="0"/>
              <a:t>Core Area I – Communication</a:t>
            </a:r>
          </a:p>
          <a:p>
            <a:r>
              <a:rPr lang="en-US" dirty="0" smtClean="0"/>
              <a:t>Core Area II – Mathematics</a:t>
            </a:r>
          </a:p>
          <a:p>
            <a:r>
              <a:rPr lang="en-US" dirty="0" smtClean="0"/>
              <a:t>Core Area III – Natural Sciences</a:t>
            </a:r>
          </a:p>
          <a:p>
            <a:r>
              <a:rPr lang="en-US" dirty="0" smtClean="0"/>
              <a:t>Core Area IV A – English/Philosophy</a:t>
            </a:r>
          </a:p>
          <a:p>
            <a:r>
              <a:rPr lang="en-US" dirty="0" smtClean="0"/>
              <a:t>Core Area IV B – Visual and Performing Arts</a:t>
            </a:r>
          </a:p>
          <a:p>
            <a:r>
              <a:rPr lang="en-US" dirty="0" smtClean="0"/>
              <a:t>Core Area IV C – Cultural Studies </a:t>
            </a:r>
          </a:p>
          <a:p>
            <a:r>
              <a:rPr lang="en-US" dirty="0" smtClean="0"/>
              <a:t>Core Area V A  – History/Political Science</a:t>
            </a:r>
          </a:p>
          <a:p>
            <a:r>
              <a:rPr lang="en-US" dirty="0" smtClean="0"/>
              <a:t>Core Area V B  – Social/Behavioral Sciences</a:t>
            </a:r>
          </a:p>
          <a:p>
            <a:r>
              <a:rPr lang="en-US" dirty="0" smtClean="0"/>
              <a:t>Core Area VI A – Kinesiology</a:t>
            </a:r>
          </a:p>
          <a:p>
            <a:r>
              <a:rPr lang="en-US" dirty="0" smtClean="0"/>
              <a:t>Core Area VI B – Computer Science/Library Science</a:t>
            </a:r>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27</a:t>
            </a:fld>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2438400"/>
          </a:xfrm>
        </p:spPr>
        <p:txBody>
          <a:bodyPr>
            <a:normAutofit fontScale="90000"/>
          </a:bodyPr>
          <a:lstStyle/>
          <a:p>
            <a:r>
              <a:rPr lang="en-US" b="1" dirty="0" smtClean="0"/>
              <a:t>Excerpts from the Fall 2008 IDEA Group Summary Report for Core Curriculum </a:t>
            </a:r>
            <a:br>
              <a:rPr lang="en-US" b="1" dirty="0" smtClean="0"/>
            </a:br>
            <a:r>
              <a:rPr lang="en-US" b="1" dirty="0" smtClean="0"/>
              <a:t>Area I – Communications</a:t>
            </a:r>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28</a:t>
            </a:fld>
            <a:endParaRPr lang="en-US" dirty="0"/>
          </a:p>
        </p:txBody>
      </p:sp>
      <p:sp>
        <p:nvSpPr>
          <p:cNvPr id="6" name="TextBox 5"/>
          <p:cNvSpPr txBox="1"/>
          <p:nvPr/>
        </p:nvSpPr>
        <p:spPr>
          <a:xfrm>
            <a:off x="0" y="0"/>
            <a:ext cx="9144000" cy="923330"/>
          </a:xfrm>
          <a:prstGeom prst="rect">
            <a:avLst/>
          </a:prstGeom>
          <a:solidFill>
            <a:schemeClr val="accent5">
              <a:lumMod val="60000"/>
              <a:lumOff val="40000"/>
            </a:schemeClr>
          </a:solidFill>
        </p:spPr>
        <p:txBody>
          <a:bodyPr wrap="square" rtlCol="0">
            <a:spAutoFit/>
          </a:bodyPr>
          <a:lstStyle/>
          <a:p>
            <a:endParaRPr lang="en-US" dirty="0" smtClean="0"/>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438400" cy="6858000"/>
          </a:xfrm>
          <a:solidFill>
            <a:schemeClr val="accent5">
              <a:lumMod val="60000"/>
              <a:lumOff val="40000"/>
            </a:schemeClr>
          </a:solidFill>
        </p:spPr>
        <p:txBody>
          <a:bodyPr>
            <a:normAutofit/>
          </a:bodyPr>
          <a:lstStyle/>
          <a:p>
            <a:r>
              <a:rPr lang="en-US" sz="3100" b="1" dirty="0" smtClean="0"/>
              <a:t/>
            </a:r>
            <a:br>
              <a:rPr lang="en-US" sz="3100" b="1" dirty="0" smtClean="0"/>
            </a:br>
            <a:r>
              <a:rPr lang="en-US" sz="3200" b="1" dirty="0" smtClean="0"/>
              <a:t/>
            </a:r>
            <a:br>
              <a:rPr lang="en-US" sz="3200" b="1" dirty="0" smtClean="0"/>
            </a:br>
            <a:r>
              <a:rPr lang="en-US" sz="3200" b="1" dirty="0" smtClean="0"/>
              <a:t>Percent of Instructors  Rating  Each IDEA SLO Objectives “Important” or “Essential” </a:t>
            </a:r>
            <a:r>
              <a:rPr lang="en-US" sz="3200" dirty="0" smtClean="0"/>
              <a:t/>
            </a:r>
            <a:br>
              <a:rPr lang="en-US" sz="3200" dirty="0" smtClean="0"/>
            </a:br>
            <a:endParaRPr lang="en-US" sz="3200"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29</a:t>
            </a:fld>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2514600" y="228600"/>
            <a:ext cx="6324600" cy="610254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Core Curriculum Assessment Considerations</a:t>
            </a:r>
            <a:endParaRPr lang="en-US" b="1" dirty="0"/>
          </a:p>
        </p:txBody>
      </p:sp>
      <p:sp>
        <p:nvSpPr>
          <p:cNvPr id="3" name="Content Placeholder 2"/>
          <p:cNvSpPr>
            <a:spLocks noGrp="1"/>
          </p:cNvSpPr>
          <p:nvPr>
            <p:ph idx="1"/>
          </p:nvPr>
        </p:nvSpPr>
        <p:spPr>
          <a:xfrm>
            <a:off x="1371600" y="1447800"/>
            <a:ext cx="6400800" cy="4953000"/>
          </a:xfrm>
        </p:spPr>
        <p:txBody>
          <a:bodyPr>
            <a:noAutofit/>
          </a:bodyPr>
          <a:lstStyle/>
          <a:p>
            <a:pPr marL="880110" lvl="1">
              <a:lnSpc>
                <a:spcPts val="1400"/>
              </a:lnSpc>
              <a:spcBef>
                <a:spcPts val="0"/>
              </a:spcBef>
              <a:buNone/>
            </a:pPr>
            <a:r>
              <a:rPr lang="en-US" sz="1600" b="1" dirty="0" smtClean="0"/>
              <a:t>Example From Sam Houston State University:</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Component Area 1 - Communication 6 HOURS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Component Area 2 - Mathematics 3 HOURS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Component Area 3 - Natural Sciences 8 HOURS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Component Area 4 - Humanities &amp; Visual &amp; Performing Arts 9 HOURS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	Select 3 hours from Visual &amp; Performing Arts </a:t>
            </a:r>
          </a:p>
          <a:p>
            <a:pPr marL="1280160" lvl="2">
              <a:lnSpc>
                <a:spcPts val="1400"/>
              </a:lnSpc>
              <a:spcBef>
                <a:spcPts val="0"/>
              </a:spcBef>
              <a:buNone/>
            </a:pPr>
            <a:r>
              <a:rPr lang="en-US" sz="1200" b="1" dirty="0" smtClean="0"/>
              <a:t>  </a:t>
            </a:r>
          </a:p>
          <a:p>
            <a:pPr marL="1280160" lvl="2">
              <a:lnSpc>
                <a:spcPts val="1400"/>
              </a:lnSpc>
              <a:spcBef>
                <a:spcPts val="0"/>
              </a:spcBef>
              <a:buNone/>
            </a:pPr>
            <a:r>
              <a:rPr lang="en-US" sz="1200" b="1" dirty="0" smtClean="0"/>
              <a:t>	Select 3 hours from Literature or Philosophy </a:t>
            </a:r>
          </a:p>
          <a:p>
            <a:pPr marL="1280160" lvl="2">
              <a:lnSpc>
                <a:spcPts val="1400"/>
              </a:lnSpc>
              <a:spcBef>
                <a:spcPts val="0"/>
              </a:spcBef>
              <a:buNone/>
            </a:pPr>
            <a:r>
              <a:rPr lang="en-US" sz="1200" b="1" dirty="0" smtClean="0"/>
              <a:t>  </a:t>
            </a:r>
          </a:p>
          <a:p>
            <a:pPr marL="1280160" lvl="2">
              <a:lnSpc>
                <a:spcPts val="1400"/>
              </a:lnSpc>
              <a:spcBef>
                <a:spcPts val="0"/>
              </a:spcBef>
              <a:buNone/>
            </a:pPr>
            <a:r>
              <a:rPr lang="en-US" sz="1200" b="1" dirty="0" smtClean="0"/>
              <a:t>	Select 3 hours from Cultural Studies:</a:t>
            </a:r>
          </a:p>
          <a:p>
            <a:pPr marL="1280160" lvl="2">
              <a:lnSpc>
                <a:spcPts val="1400"/>
              </a:lnSpc>
              <a:spcBef>
                <a:spcPts val="0"/>
              </a:spcBef>
              <a:buNone/>
            </a:pPr>
            <a:r>
              <a:rPr lang="en-US" sz="1200" b="1" dirty="0" smtClean="0"/>
              <a:t>  </a:t>
            </a:r>
          </a:p>
          <a:p>
            <a:pPr marL="1280160" lvl="2">
              <a:lnSpc>
                <a:spcPts val="1400"/>
              </a:lnSpc>
              <a:spcBef>
                <a:spcPts val="0"/>
              </a:spcBef>
              <a:buNone/>
            </a:pPr>
            <a:r>
              <a:rPr lang="en-US" sz="1200" b="1" dirty="0" smtClean="0"/>
              <a:t>Component Area 5 - Social and Behavioral Sciences 15 HOURS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	Select 9 hours from: History, Political Science, GOVT</a:t>
            </a:r>
          </a:p>
          <a:p>
            <a:pPr marL="1280160" lvl="2">
              <a:lnSpc>
                <a:spcPts val="1400"/>
              </a:lnSpc>
              <a:spcBef>
                <a:spcPts val="0"/>
              </a:spcBef>
              <a:buNone/>
            </a:pPr>
            <a:r>
              <a:rPr lang="en-US" sz="1200" b="1" dirty="0" smtClean="0"/>
              <a:t>  </a:t>
            </a:r>
          </a:p>
          <a:p>
            <a:pPr marL="1280160" lvl="2">
              <a:lnSpc>
                <a:spcPts val="1400"/>
              </a:lnSpc>
              <a:spcBef>
                <a:spcPts val="0"/>
              </a:spcBef>
              <a:buNone/>
            </a:pPr>
            <a:r>
              <a:rPr lang="en-US" sz="1200" b="1" dirty="0" smtClean="0"/>
              <a:t>	Select 3 hours from: Political Science, GOVT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	Select 3 hours from: Agriculture, Economics, Geography, Philosophy, Psychology,  Sociology, Speech Communication </a:t>
            </a:r>
          </a:p>
          <a:p>
            <a:pPr marL="1280160" lvl="2">
              <a:lnSpc>
                <a:spcPts val="1400"/>
              </a:lnSpc>
              <a:spcBef>
                <a:spcPts val="0"/>
              </a:spcBef>
              <a:buNone/>
            </a:pPr>
            <a:endParaRPr lang="en-US" sz="1200" b="1" dirty="0" smtClean="0"/>
          </a:p>
          <a:p>
            <a:pPr marL="1280160" lvl="2">
              <a:lnSpc>
                <a:spcPts val="1400"/>
              </a:lnSpc>
              <a:spcBef>
                <a:spcPts val="0"/>
              </a:spcBef>
              <a:buNone/>
            </a:pPr>
            <a:r>
              <a:rPr lang="en-US" sz="1200" b="1" dirty="0" smtClean="0"/>
              <a:t>Component Area 6 - Institutionally Designated –Kinesiology 1 HOUR </a:t>
            </a:r>
            <a:endParaRPr lang="en-US" sz="1200" b="1"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B40D0FD-87FE-473D-A8AF-B4B814C27F8D}" type="slidenum">
              <a:rPr lang="en-US" smtClean="0"/>
              <a:pPr/>
              <a:t>30</a:t>
            </a:fld>
            <a:endParaRPr lang="en-US" dirty="0"/>
          </a:p>
        </p:txBody>
      </p:sp>
      <p:sp>
        <p:nvSpPr>
          <p:cNvPr id="6" name="Title 1"/>
          <p:cNvSpPr txBox="1">
            <a:spLocks/>
          </p:cNvSpPr>
          <p:nvPr/>
        </p:nvSpPr>
        <p:spPr>
          <a:xfrm>
            <a:off x="0" y="0"/>
            <a:ext cx="2362200" cy="6858000"/>
          </a:xfrm>
          <a:prstGeom prst="rect">
            <a:avLst/>
          </a:prstGeom>
          <a:solidFill>
            <a:schemeClr val="accent5">
              <a:lumMod val="60000"/>
              <a:lumOff val="40000"/>
            </a:schemeClr>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Student Rating of Progress on </a:t>
            </a:r>
            <a:r>
              <a:rPr lang="en-US" sz="3200" b="1" dirty="0" smtClean="0">
                <a:latin typeface="+mj-lt"/>
                <a:ea typeface="+mj-ea"/>
                <a:cs typeface="+mj-cs"/>
              </a:rPr>
              <a:t>IDEA </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SLOs</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pic>
        <p:nvPicPr>
          <p:cNvPr id="1026" name="Picture 2"/>
          <p:cNvPicPr>
            <a:picLocks noChangeAspect="1" noChangeArrowheads="1"/>
          </p:cNvPicPr>
          <p:nvPr/>
        </p:nvPicPr>
        <p:blipFill>
          <a:blip r:embed="rId2"/>
          <a:srcRect/>
          <a:stretch>
            <a:fillRect/>
          </a:stretch>
        </p:blipFill>
        <p:spPr bwMode="auto">
          <a:xfrm>
            <a:off x="2391852" y="152400"/>
            <a:ext cx="6447348" cy="513262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438400" y="5334000"/>
            <a:ext cx="6477000" cy="93074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362200" cy="6858000"/>
          </a:xfrm>
          <a:solidFill>
            <a:schemeClr val="accent5">
              <a:lumMod val="60000"/>
              <a:lumOff val="40000"/>
            </a:schemeClr>
          </a:solidFill>
        </p:spPr>
        <p:txBody>
          <a:bodyPr>
            <a:normAutofit/>
          </a:bodyPr>
          <a:lstStyle/>
          <a:p>
            <a:r>
              <a:rPr lang="en-US" sz="3200" b="1" dirty="0" smtClean="0"/>
              <a:t>Student Rating of Progress on the 12 IDEA SLOs,</a:t>
            </a:r>
            <a:br>
              <a:rPr lang="en-US" sz="3200" b="1" dirty="0" smtClean="0"/>
            </a:br>
            <a:r>
              <a:rPr lang="en-US" sz="3200" b="1" dirty="0" smtClean="0"/>
              <a:t>(cont.)</a:t>
            </a:r>
            <a:endParaRPr lang="en-US" sz="3200" b="1"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31</a:t>
            </a:fld>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2438400" y="152400"/>
            <a:ext cx="6565045" cy="6172200"/>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a:srcRect/>
          <a:stretch>
            <a:fillRect/>
          </a:stretch>
        </p:blipFill>
        <p:spPr bwMode="auto">
          <a:xfrm>
            <a:off x="5943600" y="152400"/>
            <a:ext cx="2595563" cy="24619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accent5">
              <a:lumMod val="60000"/>
              <a:lumOff val="40000"/>
            </a:schemeClr>
          </a:solidFill>
        </p:spPr>
        <p:txBody>
          <a:bodyPr>
            <a:normAutofit fontScale="90000"/>
          </a:bodyPr>
          <a:lstStyle/>
          <a:p>
            <a:r>
              <a:rPr lang="en-US" b="1" dirty="0" smtClean="0"/>
              <a:t>Additional Information Provided by the IDEA Group Summary Report</a:t>
            </a:r>
            <a:endParaRPr lang="en-US" b="1" dirty="0"/>
          </a:p>
        </p:txBody>
      </p:sp>
      <p:sp>
        <p:nvSpPr>
          <p:cNvPr id="3" name="Content Placeholder 2"/>
          <p:cNvSpPr>
            <a:spLocks noGrp="1"/>
          </p:cNvSpPr>
          <p:nvPr>
            <p:ph idx="1"/>
          </p:nvPr>
        </p:nvSpPr>
        <p:spPr>
          <a:xfrm>
            <a:off x="457200" y="1219200"/>
            <a:ext cx="8229600" cy="4525963"/>
          </a:xfrm>
        </p:spPr>
        <p:txBody>
          <a:bodyPr>
            <a:normAutofit fontScale="92500" lnSpcReduction="20000"/>
          </a:bodyPr>
          <a:lstStyle/>
          <a:p>
            <a:r>
              <a:rPr lang="en-US" dirty="0" smtClean="0"/>
              <a:t>In addition, the Group Summary Report provides other valuable information.</a:t>
            </a:r>
          </a:p>
          <a:p>
            <a:pPr lvl="1"/>
            <a:r>
              <a:rPr lang="en-US" dirty="0" smtClean="0"/>
              <a:t>Comparison of scores to similar courses within the IDEA Database, and to past SHSU results, for the following categories:</a:t>
            </a:r>
          </a:p>
          <a:p>
            <a:pPr lvl="2"/>
            <a:r>
              <a:rPr lang="en-US" dirty="0" smtClean="0"/>
              <a:t>Progress on Relevant Objectives</a:t>
            </a:r>
          </a:p>
          <a:p>
            <a:pPr lvl="2"/>
            <a:r>
              <a:rPr lang="en-US" dirty="0" smtClean="0"/>
              <a:t>Excellence of Teacher</a:t>
            </a:r>
          </a:p>
          <a:p>
            <a:pPr lvl="2"/>
            <a:r>
              <a:rPr lang="en-US" dirty="0" smtClean="0"/>
              <a:t>Excellence of Course</a:t>
            </a:r>
          </a:p>
          <a:p>
            <a:pPr lvl="2">
              <a:buNone/>
            </a:pPr>
            <a:endParaRPr lang="en-US" dirty="0" smtClean="0"/>
          </a:p>
          <a:p>
            <a:pPr lvl="1"/>
            <a:r>
              <a:rPr lang="en-US" dirty="0" smtClean="0"/>
              <a:t>Additional student perceptions regarding their involvement and interest in the course, course difficulty, as well as the effort they put forward</a:t>
            </a:r>
            <a:endParaRPr lang="en-US"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32</a:t>
            </a:fld>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History of Core Curriculum Assessment at SHSU (cont.)</a:t>
            </a:r>
            <a:endParaRPr lang="en-US" b="1" dirty="0"/>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800" b="1" dirty="0" smtClean="0"/>
              <a:t>The Future:</a:t>
            </a:r>
          </a:p>
          <a:p>
            <a:pPr marL="548640">
              <a:buNone/>
            </a:pPr>
            <a:r>
              <a:rPr lang="en-US" sz="2400" dirty="0" smtClean="0"/>
              <a:t>(2009-2010) </a:t>
            </a:r>
          </a:p>
          <a:p>
            <a:pPr marL="548640"/>
            <a:r>
              <a:rPr lang="en-US" sz="2400" dirty="0" smtClean="0"/>
              <a:t>Addition of  measures from the CLA, MAAP or CAAP for the assessment of core curriculum learning, as part of the Association of American State Colleges and Universities’ (AASCU) Voluntary System of Accountability (VSA).</a:t>
            </a:r>
            <a:r>
              <a:rPr lang="en-US" sz="2400" dirty="0" smtClean="0">
                <a:sym typeface="Wingdings" pitchFamily="2" charset="2"/>
              </a:rPr>
              <a:t>   </a:t>
            </a:r>
            <a:endParaRPr lang="en-US" sz="2400" dirty="0" smtClean="0"/>
          </a:p>
          <a:p>
            <a:pPr marL="548640"/>
            <a:endParaRPr lang="en-US" sz="2400" dirty="0" smtClean="0"/>
          </a:p>
          <a:p>
            <a:pPr marL="548640"/>
            <a:r>
              <a:rPr lang="en-US" sz="2400" dirty="0" smtClean="0"/>
              <a:t>Continued improvements in embedded direct assessment  and  increased reliance upon IDEA Center reports for shortcuts in computing IDEA SLO concordances among students, instructors and THECB EEOs.</a:t>
            </a:r>
            <a:r>
              <a:rPr lang="en-US" sz="2400" dirty="0" smtClean="0">
                <a:sym typeface="Wingdings" pitchFamily="2" charset="2"/>
              </a:rPr>
              <a:t> </a:t>
            </a:r>
            <a:endParaRPr lang="en-US" sz="2400" dirty="0" smtClean="0"/>
          </a:p>
          <a:p>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33</a:t>
            </a:fld>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a:solidFill>
            <a:srgbClr val="FFC000"/>
          </a:solidFill>
        </p:spPr>
        <p:txBody>
          <a:bodyPr>
            <a:normAutofit/>
          </a:bodyPr>
          <a:lstStyle/>
          <a:p>
            <a:pPr algn="ctr">
              <a:buNone/>
            </a:pPr>
            <a:endParaRPr lang="en-US" sz="9600" dirty="0" smtClean="0"/>
          </a:p>
          <a:p>
            <a:pPr algn="ctr">
              <a:buNone/>
            </a:pPr>
            <a:r>
              <a:rPr lang="en-US" sz="9600" dirty="0" smtClean="0"/>
              <a:t>Conclusions</a:t>
            </a:r>
            <a:endParaRPr lang="en-US" sz="9600"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Uses for IDEA in Core Curriculum Evaluation</a:t>
            </a:r>
            <a:endParaRPr lang="en-US" b="1" dirty="0"/>
          </a:p>
        </p:txBody>
      </p:sp>
      <p:sp>
        <p:nvSpPr>
          <p:cNvPr id="3" name="Content Placeholder 2"/>
          <p:cNvSpPr>
            <a:spLocks noGrp="1"/>
          </p:cNvSpPr>
          <p:nvPr>
            <p:ph idx="1"/>
          </p:nvPr>
        </p:nvSpPr>
        <p:spPr>
          <a:xfrm>
            <a:off x="457200" y="1447800"/>
            <a:ext cx="8229600" cy="4800600"/>
          </a:xfrm>
        </p:spPr>
        <p:txBody>
          <a:bodyPr>
            <a:normAutofit fontScale="85000" lnSpcReduction="20000"/>
          </a:bodyPr>
          <a:lstStyle/>
          <a:p>
            <a:r>
              <a:rPr lang="en-US" sz="2800" b="1" dirty="0" smtClean="0"/>
              <a:t>Used to help address #1 and #4 of the THECB Criteria for Evaluation of Core Curricula: </a:t>
            </a:r>
          </a:p>
          <a:p>
            <a:pPr>
              <a:buNone/>
            </a:pPr>
            <a:endParaRPr lang="en-US" sz="2400" dirty="0" smtClean="0"/>
          </a:p>
          <a:p>
            <a:pPr>
              <a:buNone/>
            </a:pPr>
            <a:r>
              <a:rPr lang="en-US" sz="2400" dirty="0" smtClean="0"/>
              <a:t>	Criteria for Evaluation of Core Curricula: (a) Each public institution of higher education shall review and evaluate its core curriculum  every five years and report the results of that evaluation to the Board. The evaluation should  include:</a:t>
            </a:r>
          </a:p>
          <a:p>
            <a:pPr lvl="1">
              <a:spcBef>
                <a:spcPts val="600"/>
              </a:spcBef>
              <a:buNone/>
            </a:pPr>
            <a:r>
              <a:rPr lang="en-US" sz="2000" dirty="0" smtClean="0"/>
              <a:t>(1) </a:t>
            </a:r>
            <a:r>
              <a:rPr lang="en-US" sz="2000" b="1" dirty="0" smtClean="0">
                <a:solidFill>
                  <a:srgbClr val="00B050"/>
                </a:solidFill>
              </a:rPr>
              <a:t>the extent to which the core curriculum is consistent with the elements of the core curriculum recommended by the Board;</a:t>
            </a:r>
          </a:p>
          <a:p>
            <a:pPr lvl="1">
              <a:spcBef>
                <a:spcPts val="600"/>
              </a:spcBef>
              <a:buNone/>
            </a:pPr>
            <a:r>
              <a:rPr lang="en-US" sz="2000" dirty="0" smtClean="0"/>
              <a:t>(2) the extent to which the core curriculum is consistent with the Texas Common Course Numbering System (TCCNS);</a:t>
            </a:r>
          </a:p>
          <a:p>
            <a:pPr lvl="1">
              <a:spcBef>
                <a:spcPts val="600"/>
              </a:spcBef>
              <a:buNone/>
            </a:pPr>
            <a:r>
              <a:rPr lang="en-US" sz="2000" dirty="0" smtClean="0"/>
              <a:t>(3) the extent to which the core curriculum is consistent with the elements of the core curriculum component areas, intellectual competencies, and perspectives as expressed in Core  Curriculum: Assumptions and Defining Characteristics adopted by the Board; and</a:t>
            </a:r>
          </a:p>
          <a:p>
            <a:pPr lvl="1">
              <a:spcBef>
                <a:spcPts val="600"/>
              </a:spcBef>
              <a:buNone/>
            </a:pPr>
            <a:r>
              <a:rPr lang="en-US" sz="2000" dirty="0" smtClean="0"/>
              <a:t>(4) </a:t>
            </a:r>
            <a:r>
              <a:rPr lang="en-US" sz="2000" b="1" dirty="0" smtClean="0">
                <a:solidFill>
                  <a:srgbClr val="00B050"/>
                </a:solidFill>
              </a:rPr>
              <a:t>the extent to which the institution's educational goals and the exemplary educational objectives of the core curriculum recommended by the Board are being achieved</a:t>
            </a:r>
            <a:endParaRPr lang="en-US" sz="2000" b="1" dirty="0">
              <a:solidFill>
                <a:srgbClr val="00B050"/>
              </a:solidFill>
            </a:endParaRPr>
          </a:p>
        </p:txBody>
      </p:sp>
      <p:sp>
        <p:nvSpPr>
          <p:cNvPr id="4" name="Slide Number Placeholder 3"/>
          <p:cNvSpPr>
            <a:spLocks noGrp="1"/>
          </p:cNvSpPr>
          <p:nvPr>
            <p:ph type="sldNum" sz="quarter" idx="12"/>
          </p:nvPr>
        </p:nvSpPr>
        <p:spPr/>
        <p:txBody>
          <a:bodyPr/>
          <a:lstStyle/>
          <a:p>
            <a:fld id="{AB40D0FD-87FE-473D-A8AF-B4B814C27F8D}" type="slidenum">
              <a:rPr lang="en-US" smtClean="0"/>
              <a:pPr/>
              <a:t>35</a:t>
            </a:fld>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724400"/>
          </a:xfrm>
        </p:spPr>
        <p:txBody>
          <a:bodyPr>
            <a:normAutofit lnSpcReduction="10000"/>
          </a:bodyPr>
          <a:lstStyle/>
          <a:p>
            <a:pPr>
              <a:buNone/>
            </a:pPr>
            <a:r>
              <a:rPr lang="en-US" sz="2800" dirty="0" smtClean="0"/>
              <a:t>	</a:t>
            </a:r>
            <a:r>
              <a:rPr lang="en-US" sz="2800" b="1" dirty="0" smtClean="0"/>
              <a:t>IDEA results were used  to demonstrate:</a:t>
            </a:r>
          </a:p>
          <a:p>
            <a:pPr>
              <a:buNone/>
            </a:pPr>
            <a:r>
              <a:rPr lang="en-US" dirty="0" smtClean="0"/>
              <a:t>	</a:t>
            </a:r>
            <a:r>
              <a:rPr lang="en-US" sz="2400" dirty="0" smtClean="0"/>
              <a:t>1.  That there was a correspondence between  the SLO’s being selected by the faculty and those identified by the THECB/IDEA matrix.</a:t>
            </a:r>
          </a:p>
          <a:p>
            <a:pPr>
              <a:buNone/>
            </a:pPr>
            <a:endParaRPr lang="en-US" sz="2400" dirty="0" smtClean="0"/>
          </a:p>
          <a:p>
            <a:pPr>
              <a:buNone/>
            </a:pPr>
            <a:r>
              <a:rPr lang="en-US" sz="2400" dirty="0" smtClean="0"/>
              <a:t>	2.  That the students perceptions of their progress on those same objectives would be high.</a:t>
            </a:r>
          </a:p>
          <a:p>
            <a:pPr>
              <a:buNone/>
            </a:pPr>
            <a:endParaRPr lang="en-US" sz="2400" dirty="0" smtClean="0"/>
          </a:p>
          <a:p>
            <a:pPr>
              <a:buNone/>
            </a:pPr>
            <a:r>
              <a:rPr lang="en-US" sz="2400" dirty="0" smtClean="0"/>
              <a:t>	3. That there would be a high correspondence between the SLO’s rated most important by faculty and those in which students perceived greatest progress.</a:t>
            </a:r>
          </a:p>
          <a:p>
            <a:pPr marL="514350" indent="-457200">
              <a:buNone/>
            </a:pP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36</a:t>
            </a:fld>
            <a:endParaRPr lang="en-US" dirty="0"/>
          </a:p>
        </p:txBody>
      </p:sp>
      <p:sp>
        <p:nvSpPr>
          <p:cNvPr id="6" name="Title 1"/>
          <p:cNvSpPr>
            <a:spLocks noGrp="1"/>
          </p:cNvSpPr>
          <p:nvPr>
            <p:ph type="title"/>
          </p:nvPr>
        </p:nvSpPr>
        <p:spPr>
          <a:xfrm>
            <a:off x="457200" y="0"/>
            <a:ext cx="8229600" cy="1143000"/>
          </a:xfrm>
          <a:solidFill>
            <a:srgbClr val="FFC000"/>
          </a:solidFill>
        </p:spPr>
        <p:txBody>
          <a:bodyPr>
            <a:noAutofit/>
          </a:bodyPr>
          <a:lstStyle/>
          <a:p>
            <a:r>
              <a:rPr lang="en-US" sz="3600" b="1" dirty="0" smtClean="0"/>
              <a:t>Uses for IDEA in Core Curriculum Evaluation</a:t>
            </a:r>
            <a:endParaRPr lang="en-US" sz="3600"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lstStyle/>
          <a:p>
            <a:r>
              <a:rPr lang="en-US" b="1" dirty="0" smtClean="0"/>
              <a:t>How Else is IDEA Used at SHSU?</a:t>
            </a:r>
            <a:endParaRPr lang="en-US" b="1" dirty="0"/>
          </a:p>
        </p:txBody>
      </p:sp>
      <p:sp>
        <p:nvSpPr>
          <p:cNvPr id="3" name="Content Placeholder 2"/>
          <p:cNvSpPr>
            <a:spLocks noGrp="1"/>
          </p:cNvSpPr>
          <p:nvPr>
            <p:ph idx="1"/>
          </p:nvPr>
        </p:nvSpPr>
        <p:spPr>
          <a:xfrm>
            <a:off x="457200" y="1524000"/>
            <a:ext cx="8229600" cy="4572000"/>
          </a:xfrm>
        </p:spPr>
        <p:txBody>
          <a:bodyPr>
            <a:normAutofit fontScale="25000" lnSpcReduction="20000"/>
          </a:bodyPr>
          <a:lstStyle/>
          <a:p>
            <a:r>
              <a:rPr lang="en-US" sz="8800" dirty="0" smtClean="0"/>
              <a:t>Student feedback to Instructors and Departments regarding their perceptions of class instruction and self-reported areas of learning.</a:t>
            </a:r>
          </a:p>
          <a:p>
            <a:endParaRPr lang="en-US" sz="8800" dirty="0" smtClean="0"/>
          </a:p>
          <a:p>
            <a:r>
              <a:rPr lang="en-US" sz="8800" dirty="0" smtClean="0"/>
              <a:t>Evaluation of classroom instructors at SHSU for tenure and promotion.</a:t>
            </a:r>
          </a:p>
          <a:p>
            <a:endParaRPr lang="en-US" sz="8800" dirty="0" smtClean="0"/>
          </a:p>
          <a:p>
            <a:r>
              <a:rPr lang="en-US" sz="8800" dirty="0" smtClean="0"/>
              <a:t>Monitoring, tracking and comparing self-reported student learning and  interest in courses targeted within  program evaluation plans </a:t>
            </a:r>
          </a:p>
          <a:p>
            <a:pPr lvl="1"/>
            <a:r>
              <a:rPr lang="en-US" sz="8000" dirty="0" smtClean="0"/>
              <a:t>(i.e., ..courses that are part of the SACS QEP Initiative vs. comparison courses; Baseline and Post measurement for assessing value-added).</a:t>
            </a:r>
          </a:p>
          <a:p>
            <a:endParaRPr lang="en-US" sz="9600" dirty="0" smtClean="0"/>
          </a:p>
          <a:p>
            <a:r>
              <a:rPr lang="en-US" sz="8800" dirty="0" smtClean="0"/>
              <a:t>Evaluation of self-reported student progress on key learning objectives.</a:t>
            </a:r>
          </a:p>
          <a:p>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37</a:t>
            </a:fld>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r>
              <a:rPr lang="en-US" b="1" dirty="0" smtClean="0"/>
              <a:t>Contact Information</a:t>
            </a:r>
            <a:endParaRPr lang="en-US" b="1" dirty="0"/>
          </a:p>
        </p:txBody>
      </p:sp>
      <p:sp>
        <p:nvSpPr>
          <p:cNvPr id="3" name="Content Placeholder 2"/>
          <p:cNvSpPr>
            <a:spLocks noGrp="1"/>
          </p:cNvSpPr>
          <p:nvPr>
            <p:ph idx="1"/>
          </p:nvPr>
        </p:nvSpPr>
        <p:spPr/>
        <p:txBody>
          <a:bodyPr/>
          <a:lstStyle/>
          <a:p>
            <a:pPr>
              <a:defRPr/>
            </a:pPr>
            <a:r>
              <a:rPr lang="en-US" sz="2000" dirty="0"/>
              <a:t>M. Rita Caso, PhD, Director, Institutional Research &amp; Assessment </a:t>
            </a:r>
          </a:p>
          <a:p>
            <a:pPr lvl="1">
              <a:defRPr/>
            </a:pPr>
            <a:r>
              <a:rPr lang="en-US" sz="1600" dirty="0">
                <a:hlinkClick r:id="rId2"/>
              </a:rPr>
              <a:t>DR_RITA@shsu.edu</a:t>
            </a:r>
            <a:r>
              <a:rPr lang="en-US" sz="1600" dirty="0"/>
              <a:t> </a:t>
            </a:r>
          </a:p>
          <a:p>
            <a:pPr lvl="1">
              <a:defRPr/>
            </a:pPr>
            <a:r>
              <a:rPr lang="en-US" sz="1600" dirty="0" smtClean="0"/>
              <a:t>(936) 294-3618</a:t>
            </a:r>
            <a:endParaRPr lang="en-US" sz="1600" dirty="0"/>
          </a:p>
          <a:p>
            <a:pPr>
              <a:buFont typeface="Arial" charset="0"/>
              <a:buNone/>
              <a:defRPr/>
            </a:pPr>
            <a:endParaRPr lang="en-US" sz="2000" dirty="0"/>
          </a:p>
          <a:p>
            <a:pPr>
              <a:defRPr/>
            </a:pPr>
            <a:r>
              <a:rPr lang="en-US" sz="2000" dirty="0"/>
              <a:t>Jeff </a:t>
            </a:r>
            <a:r>
              <a:rPr lang="en-US" sz="2000" dirty="0" smtClean="0"/>
              <a:t>Roberts</a:t>
            </a:r>
            <a:r>
              <a:rPr lang="en-US" sz="2000" dirty="0"/>
              <a:t>, </a:t>
            </a:r>
            <a:r>
              <a:rPr lang="en-US" sz="2000" dirty="0" smtClean="0"/>
              <a:t>MA, Assessment </a:t>
            </a:r>
            <a:r>
              <a:rPr lang="en-US" sz="2000" dirty="0"/>
              <a:t>Coordinator , Institutional Research &amp; Assessment</a:t>
            </a:r>
          </a:p>
          <a:p>
            <a:pPr lvl="1">
              <a:defRPr/>
            </a:pPr>
            <a:r>
              <a:rPr lang="en-US" sz="1600" dirty="0">
                <a:hlinkClick r:id="rId3"/>
              </a:rPr>
              <a:t>JLR022@shsu.edu</a:t>
            </a:r>
            <a:r>
              <a:rPr lang="en-US" sz="1600" dirty="0"/>
              <a:t> </a:t>
            </a:r>
          </a:p>
          <a:p>
            <a:pPr lvl="1">
              <a:defRPr/>
            </a:pPr>
            <a:r>
              <a:rPr lang="en-US" sz="1600" dirty="0" smtClean="0"/>
              <a:t>(936) 294-4321</a:t>
            </a:r>
            <a:endParaRPr lang="en-US" sz="1600" dirty="0"/>
          </a:p>
          <a:p>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38</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a:bodyPr>
          <a:lstStyle/>
          <a:p>
            <a:pPr>
              <a:buNone/>
            </a:pPr>
            <a:r>
              <a:rPr lang="en-US" sz="2800" b="1" dirty="0" smtClean="0"/>
              <a:t>The Commission on Colleges of the Southern Association of Colleges and Schools</a:t>
            </a:r>
            <a:r>
              <a:rPr lang="en-US" sz="2800" dirty="0" smtClean="0"/>
              <a:t> (SACS)</a:t>
            </a:r>
          </a:p>
          <a:p>
            <a:r>
              <a:rPr lang="en-US" sz="2400" dirty="0" smtClean="0"/>
              <a:t>Compliance Criterion 3.5.1 : College-level competencies </a:t>
            </a:r>
          </a:p>
          <a:p>
            <a:pPr lvl="1"/>
            <a:r>
              <a:rPr lang="en-US" sz="2000" dirty="0" smtClean="0"/>
              <a:t>The institution identifies college-level general education competencies and the extent to which graduates have attained them. </a:t>
            </a:r>
          </a:p>
          <a:p>
            <a:pPr lvl="1"/>
            <a:endParaRPr lang="en-US" sz="1600" dirty="0" smtClean="0"/>
          </a:p>
          <a:p>
            <a:pPr lvl="1"/>
            <a:endParaRPr lang="en-US" sz="1600" dirty="0" smtClean="0"/>
          </a:p>
          <a:p>
            <a:pPr>
              <a:buNone/>
            </a:pPr>
            <a:r>
              <a:rPr lang="en-US" sz="2800" b="1" dirty="0" smtClean="0"/>
              <a:t>Good Practice of Program Evaluation and University-wide Academic Assessment  at ANY University</a:t>
            </a:r>
          </a:p>
          <a:p>
            <a:pPr>
              <a:spcBef>
                <a:spcPts val="1200"/>
              </a:spcBef>
            </a:pPr>
            <a:endParaRPr lang="en-US" sz="24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4</a:t>
            </a:fld>
            <a:endParaRPr lang="en-US" dirty="0"/>
          </a:p>
        </p:txBody>
      </p:sp>
      <p:sp>
        <p:nvSpPr>
          <p:cNvPr id="9" name="Title 1"/>
          <p:cNvSpPr>
            <a:spLocks noGrp="1"/>
          </p:cNvSpPr>
          <p:nvPr>
            <p:ph type="title"/>
          </p:nvPr>
        </p:nvSpPr>
        <p:spPr>
          <a:xfrm>
            <a:off x="457200" y="0"/>
            <a:ext cx="8229600" cy="1143000"/>
          </a:xfrm>
          <a:solidFill>
            <a:srgbClr val="FFC000"/>
          </a:solidFill>
        </p:spPr>
        <p:txBody>
          <a:bodyPr>
            <a:normAutofit fontScale="90000"/>
          </a:bodyPr>
          <a:lstStyle/>
          <a:p>
            <a:r>
              <a:rPr lang="en-US" b="1" dirty="0" smtClean="0"/>
              <a:t>Core Curriculum Assessment Considerations</a:t>
            </a:r>
            <a:endParaRPr lang="en-US" b="1"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C000"/>
          </a:solidFill>
        </p:spPr>
        <p:txBody>
          <a:bodyPr>
            <a:noAutofit/>
          </a:bodyPr>
          <a:lstStyle/>
          <a:p>
            <a:r>
              <a:rPr lang="en-US" sz="3600" b="1" dirty="0" smtClean="0"/>
              <a:t>History of Core Curriculum Assessment at Sam Houston State University </a:t>
            </a:r>
            <a:endParaRPr lang="en-US" sz="3600" b="1" dirty="0"/>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2800" b="1" dirty="0" smtClean="0"/>
              <a:t>Assessment of the core curriculum at Sam Houston State University (SHSU) has evolved. </a:t>
            </a:r>
          </a:p>
          <a:p>
            <a:pPr>
              <a:buNone/>
            </a:pPr>
            <a:endParaRPr lang="en-US" sz="2000" dirty="0" smtClean="0"/>
          </a:p>
          <a:p>
            <a:pPr marL="548640"/>
            <a:r>
              <a:rPr lang="en-US" sz="2000" dirty="0" smtClean="0"/>
              <a:t>(1999) The University’s Core Curriculum Assessment Committee is charged with developing  “recommendations for an assessment process for the University’s core curriculum.” </a:t>
            </a:r>
          </a:p>
          <a:p>
            <a:pPr marL="548640"/>
            <a:endParaRPr lang="en-US" sz="2000" dirty="0" smtClean="0"/>
          </a:p>
          <a:p>
            <a:pPr marL="548640"/>
            <a:r>
              <a:rPr lang="en-US" sz="2000" dirty="0" smtClean="0"/>
              <a:t>(1999-2004)  Student learning assessment was based upon grades earned in  core curriculum courses.</a:t>
            </a:r>
            <a:r>
              <a:rPr lang="en-US" sz="2000" dirty="0" smtClean="0">
                <a:sym typeface="Wingdings" pitchFamily="2" charset="2"/>
              </a:rPr>
              <a:t> </a:t>
            </a:r>
            <a:endParaRPr lang="en-US" sz="2000" dirty="0" smtClean="0"/>
          </a:p>
          <a:p>
            <a:pPr marL="548640">
              <a:buNone/>
            </a:pPr>
            <a:r>
              <a:rPr lang="en-US" sz="2000" dirty="0" smtClean="0"/>
              <a:t>		</a:t>
            </a:r>
          </a:p>
          <a:p>
            <a:pPr marL="548640"/>
            <a:r>
              <a:rPr lang="en-US" sz="2000" dirty="0" smtClean="0"/>
              <a:t>(2004-2005) THECB’s </a:t>
            </a:r>
            <a:r>
              <a:rPr lang="en-US" sz="2000" b="1" u="sng" dirty="0" smtClean="0">
                <a:solidFill>
                  <a:srgbClr val="00B050"/>
                </a:solidFill>
              </a:rPr>
              <a:t>exemplary educational objectives </a:t>
            </a:r>
            <a:r>
              <a:rPr lang="en-US" sz="2000" dirty="0" smtClean="0"/>
              <a:t>were mapped to the </a:t>
            </a:r>
            <a:r>
              <a:rPr lang="en-US" sz="2000" b="1" u="sng" dirty="0" smtClean="0">
                <a:solidFill>
                  <a:srgbClr val="00B050"/>
                </a:solidFill>
              </a:rPr>
              <a:t>student learning outcome objectives  </a:t>
            </a:r>
            <a:r>
              <a:rPr lang="en-US" sz="2000" dirty="0" smtClean="0"/>
              <a:t>measured by the IDEA Evaluation System. </a:t>
            </a:r>
            <a:r>
              <a:rPr lang="en-US" sz="2000" i="1" dirty="0" smtClean="0">
                <a:solidFill>
                  <a:srgbClr val="00B050"/>
                </a:solidFill>
              </a:rPr>
              <a:t>(EEO-ISLO Matrix example)</a:t>
            </a:r>
            <a:r>
              <a:rPr lang="en-US" sz="2000" dirty="0" smtClean="0">
                <a:sym typeface="Wingdings" pitchFamily="2" charset="2"/>
              </a:rPr>
              <a:t> </a:t>
            </a:r>
            <a:endParaRPr lang="en-US" sz="2000" i="1" dirty="0" smtClean="0">
              <a:solidFill>
                <a:srgbClr val="00B050"/>
              </a:solidFill>
            </a:endParaRPr>
          </a:p>
          <a:p>
            <a:endParaRPr lang="en-US" sz="2000"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FF00"/>
          </a:solidFill>
        </p:spPr>
        <p:txBody>
          <a:bodyPr>
            <a:normAutofit/>
          </a:bodyPr>
          <a:lstStyle/>
          <a:p>
            <a:r>
              <a:rPr lang="en-US" sz="4000" b="1" dirty="0" smtClean="0"/>
              <a:t>The IDEA System</a:t>
            </a:r>
            <a:endParaRPr lang="en-US" sz="4000" b="1" dirty="0"/>
          </a:p>
        </p:txBody>
      </p:sp>
      <p:sp>
        <p:nvSpPr>
          <p:cNvPr id="3" name="Content Placeholder 2"/>
          <p:cNvSpPr>
            <a:spLocks noGrp="1"/>
          </p:cNvSpPr>
          <p:nvPr>
            <p:ph idx="1"/>
          </p:nvPr>
        </p:nvSpPr>
        <p:spPr>
          <a:xfrm>
            <a:off x="304800" y="1219200"/>
            <a:ext cx="8610600" cy="4724400"/>
          </a:xfrm>
        </p:spPr>
        <p:txBody>
          <a:bodyPr>
            <a:normAutofit/>
          </a:bodyPr>
          <a:lstStyle/>
          <a:p>
            <a:r>
              <a:rPr lang="en-US" b="1" dirty="0" smtClean="0"/>
              <a:t>What is IDEA?</a:t>
            </a:r>
          </a:p>
          <a:p>
            <a:pPr lvl="1">
              <a:spcBef>
                <a:spcPts val="1200"/>
              </a:spcBef>
            </a:pPr>
            <a:r>
              <a:rPr lang="en-US" dirty="0" smtClean="0"/>
              <a:t>A product of the IDEA Center of Kansas State University, it is a class evaluation system used nationally by hundreds of universities each semester.</a:t>
            </a:r>
          </a:p>
          <a:p>
            <a:pPr lvl="1">
              <a:spcBef>
                <a:spcPts val="1200"/>
              </a:spcBef>
            </a:pPr>
            <a:r>
              <a:rPr lang="en-US" dirty="0" smtClean="0"/>
              <a:t>Piloted at Sam Houston State University in Spring 2005.</a:t>
            </a:r>
          </a:p>
          <a:p>
            <a:pPr lvl="1">
              <a:spcBef>
                <a:spcPts val="1200"/>
              </a:spcBef>
            </a:pPr>
            <a:r>
              <a:rPr lang="en-US" dirty="0" smtClean="0"/>
              <a:t>Full university-wide implementation of IDEA Evaluation System at SHSU in Fall 2005, coordinated by Institutional Research &amp; Assessment Office (IRA)</a:t>
            </a:r>
          </a:p>
          <a:p>
            <a:pPr lvl="1">
              <a:buNone/>
            </a:pPr>
            <a:endParaRPr lang="en-US" dirty="0" smtClean="0"/>
          </a:p>
        </p:txBody>
      </p:sp>
      <p:sp>
        <p:nvSpPr>
          <p:cNvPr id="4" name="Slide Number Placeholder 3"/>
          <p:cNvSpPr>
            <a:spLocks noGrp="1"/>
          </p:cNvSpPr>
          <p:nvPr>
            <p:ph type="sldNum" sz="quarter" idx="12"/>
          </p:nvPr>
        </p:nvSpPr>
        <p:spPr/>
        <p:txBody>
          <a:bodyPr/>
          <a:lstStyle/>
          <a:p>
            <a:fld id="{AB40D0FD-87FE-473D-A8AF-B4B814C27F8D}" type="slidenum">
              <a:rPr lang="en-US" smtClean="0"/>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a:solidFill>
            <a:srgbClr val="FFFF00"/>
          </a:solidFill>
        </p:spPr>
        <p:txBody>
          <a:bodyPr/>
          <a:lstStyle/>
          <a:p>
            <a:r>
              <a:rPr lang="en-US" sz="4000" b="1" dirty="0" smtClean="0"/>
              <a:t>The IDEA System </a:t>
            </a:r>
            <a:r>
              <a:rPr lang="en-US" sz="2800" b="1" dirty="0" smtClean="0"/>
              <a:t>(cont.)</a:t>
            </a:r>
            <a:endParaRPr lang="en-US" sz="2800" b="1" dirty="0"/>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marL="342900" lvl="1" indent="-342900">
              <a:spcBef>
                <a:spcPts val="1200"/>
              </a:spcBef>
            </a:pPr>
            <a:r>
              <a:rPr lang="en-US" dirty="0" smtClean="0"/>
              <a:t>On the IDEA Faculty Information Form  (FIF)Instructors rate 12 </a:t>
            </a:r>
            <a:r>
              <a:rPr lang="en-US" b="1" dirty="0" smtClean="0">
                <a:solidFill>
                  <a:srgbClr val="00B050"/>
                </a:solidFill>
              </a:rPr>
              <a:t>Student Learning (Outcome) Objectives (SLOs)</a:t>
            </a:r>
            <a:r>
              <a:rPr lang="en-US" dirty="0" smtClean="0"/>
              <a:t> in relation to each class.  </a:t>
            </a:r>
          </a:p>
          <a:p>
            <a:pPr marL="742950" lvl="2" indent="-342900"/>
            <a:r>
              <a:rPr lang="en-US" dirty="0" smtClean="0"/>
              <a:t>“Important” or “Essential”  or  of “Minor or No Importance” </a:t>
            </a:r>
          </a:p>
          <a:p>
            <a:pPr marL="342900" lvl="1" indent="-342900">
              <a:spcBef>
                <a:spcPts val="1200"/>
              </a:spcBef>
            </a:pPr>
            <a:r>
              <a:rPr lang="en-US" dirty="0" smtClean="0"/>
              <a:t>Instructors are directed limit their  “Important” or “Essential” ratings to 3-5 </a:t>
            </a:r>
            <a:r>
              <a:rPr lang="en-US" b="1" dirty="0" smtClean="0">
                <a:solidFill>
                  <a:srgbClr val="00B050"/>
                </a:solidFill>
              </a:rPr>
              <a:t>IDEA SLOs</a:t>
            </a:r>
          </a:p>
          <a:p>
            <a:pPr marL="342900" lvl="1" indent="-342900">
              <a:spcBef>
                <a:spcPts val="1200"/>
              </a:spcBef>
            </a:pPr>
            <a:r>
              <a:rPr lang="en-US" dirty="0" smtClean="0"/>
              <a:t>Students evaluate their progress on the </a:t>
            </a:r>
            <a:r>
              <a:rPr lang="en-US" b="1" dirty="0" smtClean="0">
                <a:solidFill>
                  <a:srgbClr val="00B050"/>
                </a:solidFill>
              </a:rPr>
              <a:t>IDEA SLOs</a:t>
            </a:r>
            <a:r>
              <a:rPr lang="en-US" dirty="0" smtClean="0"/>
              <a:t>, and on other matters of instructional interest, using a 47 question student form. </a:t>
            </a:r>
            <a:r>
              <a:rPr lang="en-US" sz="2600" b="1" dirty="0" smtClean="0">
                <a:solidFill>
                  <a:srgbClr val="00B050"/>
                </a:solidFill>
              </a:rPr>
              <a:t>(IDEA Student Form example) </a:t>
            </a:r>
          </a:p>
          <a:p>
            <a:pPr marL="742950" lvl="2" indent="-342900"/>
            <a:r>
              <a:rPr lang="en-US" dirty="0" smtClean="0"/>
              <a:t>Up to 20  institution-specific, questions may be added to the standard 47. </a:t>
            </a:r>
          </a:p>
          <a:p>
            <a:pPr marL="342900" lvl="1" indent="-342900">
              <a:spcBef>
                <a:spcPts val="1200"/>
              </a:spcBef>
            </a:pPr>
            <a:r>
              <a:rPr lang="en-US" dirty="0" smtClean="0"/>
              <a:t>Students rate their progress on the </a:t>
            </a:r>
            <a:r>
              <a:rPr lang="en-US" b="1" dirty="0" smtClean="0">
                <a:solidFill>
                  <a:srgbClr val="00B050"/>
                </a:solidFill>
              </a:rPr>
              <a:t>12 IDEA SLOs </a:t>
            </a:r>
            <a:r>
              <a:rPr lang="en-US" dirty="0" smtClean="0"/>
              <a:t>using a 5 point Likert Scale ranging from..</a:t>
            </a:r>
          </a:p>
          <a:p>
            <a:pPr marL="742950" lvl="2" indent="-342900"/>
            <a:r>
              <a:rPr lang="en-US" dirty="0" smtClean="0"/>
              <a:t>1 - “No Apparent Progress”  to </a:t>
            </a:r>
          </a:p>
          <a:p>
            <a:pPr marL="742950" lvl="2" indent="-342900"/>
            <a:r>
              <a:rPr lang="en-US" dirty="0" smtClean="0"/>
              <a:t>5 - “Exceptional Progress; I made outstanding gains on this objective.”</a:t>
            </a:r>
          </a:p>
          <a:p>
            <a:pPr marL="342900" lvl="1" indent="-342900">
              <a:spcBef>
                <a:spcPts val="1200"/>
              </a:spcBef>
            </a:pPr>
            <a:r>
              <a:rPr lang="en-US" dirty="0" smtClean="0"/>
              <a:t>The IDEA Center scores student responses in the light of instructor weightings of </a:t>
            </a:r>
            <a:r>
              <a:rPr lang="en-US" b="1" dirty="0" smtClean="0">
                <a:solidFill>
                  <a:srgbClr val="00B050"/>
                </a:solidFill>
              </a:rPr>
              <a:t>IDEA SLOs </a:t>
            </a:r>
            <a:r>
              <a:rPr lang="en-US" dirty="0" smtClean="0"/>
              <a:t>and scores are compared against national norms, institutional norms and subject area norms in result reports.</a:t>
            </a:r>
          </a:p>
          <a:p>
            <a:pPr marL="342900" lvl="1" indent="-342900"/>
            <a:endParaRPr lang="en-US" dirty="0" smtClean="0"/>
          </a:p>
          <a:p>
            <a:pPr marL="742950" lvl="2" indent="-342900"/>
            <a:endParaRPr lang="en-US" dirty="0" smtClean="0"/>
          </a:p>
          <a:p>
            <a:pPr marL="742950" lvl="2" indent="-34290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7</a:t>
            </a:fld>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rgbClr val="FFFF00"/>
          </a:solidFill>
        </p:spPr>
        <p:txBody>
          <a:bodyPr>
            <a:normAutofit fontScale="90000"/>
          </a:bodyPr>
          <a:lstStyle/>
          <a:p>
            <a:r>
              <a:rPr lang="en-US" b="1" dirty="0" smtClean="0"/>
              <a:t>How is IDEA Used to Evaluate the Core Curriculum?</a:t>
            </a:r>
            <a:endParaRPr lang="en-US" dirty="0"/>
          </a:p>
        </p:txBody>
      </p:sp>
      <p:sp>
        <p:nvSpPr>
          <p:cNvPr id="3" name="Content Placeholder 2"/>
          <p:cNvSpPr>
            <a:spLocks noGrp="1"/>
          </p:cNvSpPr>
          <p:nvPr>
            <p:ph idx="1"/>
          </p:nvPr>
        </p:nvSpPr>
        <p:spPr>
          <a:xfrm>
            <a:off x="457200" y="1676400"/>
            <a:ext cx="8229600" cy="3810000"/>
          </a:xfrm>
        </p:spPr>
        <p:txBody>
          <a:bodyPr>
            <a:normAutofit fontScale="32500" lnSpcReduction="20000"/>
          </a:bodyPr>
          <a:lstStyle/>
          <a:p>
            <a:pPr>
              <a:buNone/>
            </a:pPr>
            <a:r>
              <a:rPr lang="en-US" sz="8600" b="1" dirty="0" smtClean="0"/>
              <a:t>THECB EEO – IDEA SLO Matrix</a:t>
            </a:r>
          </a:p>
          <a:p>
            <a:pPr>
              <a:buNone/>
            </a:pPr>
            <a:endParaRPr lang="en-US" sz="8000" dirty="0" smtClean="0"/>
          </a:p>
          <a:p>
            <a:r>
              <a:rPr lang="en-US" sz="8000" dirty="0" smtClean="0"/>
              <a:t>Correspondences were identified between the THECB’s Exceptional Educational Objectives and the twelve IDEA SLO’s, for each Core Curriculum area.  </a:t>
            </a:r>
          </a:p>
          <a:p>
            <a:endParaRPr lang="en-US" sz="8000" dirty="0" smtClean="0"/>
          </a:p>
          <a:p>
            <a:r>
              <a:rPr lang="en-US" sz="8000" dirty="0" smtClean="0"/>
              <a:t>For each Core Curriculum area a matrix was generated, mapping the THECB EEOs to the IDEA SLOs with which they best associated</a:t>
            </a:r>
          </a:p>
          <a:p>
            <a:pPr>
              <a:buNone/>
            </a:pPr>
            <a:endParaRPr lang="en-US" dirty="0"/>
          </a:p>
        </p:txBody>
      </p:sp>
      <p:sp>
        <p:nvSpPr>
          <p:cNvPr id="4" name="Slide Number Placeholder 3"/>
          <p:cNvSpPr>
            <a:spLocks noGrp="1"/>
          </p:cNvSpPr>
          <p:nvPr>
            <p:ph type="sldNum" sz="quarter" idx="12"/>
          </p:nvPr>
        </p:nvSpPr>
        <p:spPr/>
        <p:txBody>
          <a:bodyPr/>
          <a:lstStyle/>
          <a:p>
            <a:fld id="{AB40D0FD-87FE-473D-A8AF-B4B814C27F8D}" type="slidenum">
              <a:rPr lang="en-US" smtClean="0"/>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FFFF00"/>
          </a:solidFill>
        </p:spPr>
        <p:txBody>
          <a:bodyPr>
            <a:noAutofit/>
          </a:bodyPr>
          <a:lstStyle/>
          <a:p>
            <a:r>
              <a:rPr lang="en-US" sz="3600" b="1" dirty="0" smtClean="0"/>
              <a:t>Example of THECB EEO - IDEA SLO Matrix</a:t>
            </a:r>
            <a:br>
              <a:rPr lang="en-US" sz="3600" b="1" dirty="0" smtClean="0"/>
            </a:br>
            <a:r>
              <a:rPr lang="en-US" sz="3600" b="1" dirty="0" smtClean="0"/>
              <a:t> </a:t>
            </a:r>
            <a:r>
              <a:rPr lang="en-US" sz="3200" b="1" dirty="0" smtClean="0"/>
              <a:t>Communications Core Area</a:t>
            </a:r>
            <a:endParaRPr lang="en-US" sz="3200" b="1" dirty="0"/>
          </a:p>
        </p:txBody>
      </p:sp>
      <p:sp>
        <p:nvSpPr>
          <p:cNvPr id="5" name="Slide Number Placeholder 4"/>
          <p:cNvSpPr>
            <a:spLocks noGrp="1"/>
          </p:cNvSpPr>
          <p:nvPr>
            <p:ph type="sldNum" sz="quarter" idx="12"/>
          </p:nvPr>
        </p:nvSpPr>
        <p:spPr/>
        <p:txBody>
          <a:bodyPr/>
          <a:lstStyle/>
          <a:p>
            <a:fld id="{AB40D0FD-87FE-473D-A8AF-B4B814C27F8D}" type="slidenum">
              <a:rPr lang="en-US" smtClean="0"/>
              <a:pPr/>
              <a:t>9</a:t>
            </a:fld>
            <a:endParaRPr lang="en-US" dirty="0"/>
          </a:p>
        </p:txBody>
      </p:sp>
      <p:pic>
        <p:nvPicPr>
          <p:cNvPr id="6" name="Picture 2"/>
          <p:cNvPicPr>
            <a:picLocks noGrp="1" noChangeAspect="1" noChangeArrowheads="1"/>
          </p:cNvPicPr>
          <p:nvPr>
            <p:ph idx="1"/>
          </p:nvPr>
        </p:nvPicPr>
        <p:blipFill>
          <a:blip r:embed="rId2"/>
          <a:srcRect/>
          <a:stretch>
            <a:fillRect/>
          </a:stretch>
        </p:blipFill>
        <p:spPr bwMode="auto">
          <a:xfrm>
            <a:off x="304800" y="1219200"/>
            <a:ext cx="8458200" cy="498555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3224</TotalTime>
  <Words>2328</Words>
  <Application>Microsoft Office PowerPoint</Application>
  <PresentationFormat>On-screen Show (4:3)</PresentationFormat>
  <Paragraphs>290</Paragraphs>
  <Slides>38</Slides>
  <Notes>4</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Using IDEA Results in Assessment of Core Curriculum Student Learning Objectives</vt:lpstr>
      <vt:lpstr>Core Curriculum Assessment Considerations</vt:lpstr>
      <vt:lpstr>Core Curriculum Assessment Considerations</vt:lpstr>
      <vt:lpstr>Core Curriculum Assessment Considerations</vt:lpstr>
      <vt:lpstr>History of Core Curriculum Assessment at Sam Houston State University </vt:lpstr>
      <vt:lpstr>The IDEA System</vt:lpstr>
      <vt:lpstr>The IDEA System (cont.)</vt:lpstr>
      <vt:lpstr>How is IDEA Used to Evaluate the Core Curriculum?</vt:lpstr>
      <vt:lpstr>Example of THECB EEO - IDEA SLO Matrix  Communications Core Area</vt:lpstr>
      <vt:lpstr>How is IDEA Used to Evaluate the Core Curriculum?</vt:lpstr>
      <vt:lpstr>History of Core Curriculum Assessment at SHSU (cont.)</vt:lpstr>
      <vt:lpstr>Sample 2005-2007 Core Curriculum Report: Tables 1, 2 &amp; 3</vt:lpstr>
      <vt:lpstr>Core Curriculum Assessment With IDEA: 2005-2007</vt:lpstr>
      <vt:lpstr>Sample 2005 – 2007 Core Curriculum Report: Tables 4 &amp; 5</vt:lpstr>
      <vt:lpstr>Core Curriculum Assessment With IDEA: 2005-2007</vt:lpstr>
      <vt:lpstr>History of Core Curriculum Assessment at SHSU (cont.)</vt:lpstr>
      <vt:lpstr>Sample AY 2007-2008 Core Curriculum Report</vt:lpstr>
      <vt:lpstr>History of Core Curriculum Assessment at SHSU (cont.)</vt:lpstr>
      <vt:lpstr>Direct vs. Indirect Assessment  Definitions</vt:lpstr>
      <vt:lpstr>Direct vs. Indirect Assessment Qualifications</vt:lpstr>
      <vt:lpstr>Core Curriculum Assessment With IDEA Fall 2007-Spring 2008</vt:lpstr>
      <vt:lpstr>Methodology of Direct Core Curriculum Assessment From the Department of English</vt:lpstr>
      <vt:lpstr>Rubric for English Core Curriculum Assessment</vt:lpstr>
      <vt:lpstr>Methodology of Direct Core Curriculum Assessment From the Department of English, (cont.)</vt:lpstr>
      <vt:lpstr>History of Core Curriculum Assessment at SHSU (cont.)</vt:lpstr>
      <vt:lpstr>AY 2008-2009  Improvements on Core Curriculum Assessment with IDEA</vt:lpstr>
      <vt:lpstr>AY 2008-2009 Improvements:  IDEA Center Reports Ordered by Core Curriculum Areas</vt:lpstr>
      <vt:lpstr>Excerpts from the Fall 2008 IDEA Group Summary Report for Core Curriculum  Area I – Communications</vt:lpstr>
      <vt:lpstr>  Percent of Instructors  Rating  Each IDEA SLO Objectives “Important” or “Essential”  </vt:lpstr>
      <vt:lpstr>Slide 30</vt:lpstr>
      <vt:lpstr>Student Rating of Progress on the 12 IDEA SLOs, (cont.)</vt:lpstr>
      <vt:lpstr>Additional Information Provided by the IDEA Group Summary Report</vt:lpstr>
      <vt:lpstr>History of Core Curriculum Assessment at SHSU (cont.)</vt:lpstr>
      <vt:lpstr>Slide 34</vt:lpstr>
      <vt:lpstr>Uses for IDEA in Core Curriculum Evaluation</vt:lpstr>
      <vt:lpstr>Uses for IDEA in Core Curriculum Evaluation</vt:lpstr>
      <vt:lpstr>How Else is IDEA Used at SHSU?</vt:lpstr>
      <vt:lpstr>Contact Information</vt:lpstr>
    </vt:vector>
  </TitlesOfParts>
  <Company>Sam Houston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IDEA Results in Assessment of Core Curriculum Student Learning Objectives</dc:title>
  <dc:creator>Computer Services</dc:creator>
  <cp:lastModifiedBy>Computer Services</cp:lastModifiedBy>
  <cp:revision>351</cp:revision>
  <dcterms:created xsi:type="dcterms:W3CDTF">2009-01-07T22:16:32Z</dcterms:created>
  <dcterms:modified xsi:type="dcterms:W3CDTF">2009-02-24T00:38:22Z</dcterms:modified>
</cp:coreProperties>
</file>