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9" r:id="rId3"/>
    <p:sldId id="271" r:id="rId4"/>
    <p:sldId id="281" r:id="rId5"/>
    <p:sldId id="283" r:id="rId6"/>
    <p:sldId id="288" r:id="rId7"/>
    <p:sldId id="290" r:id="rId8"/>
    <p:sldId id="287" r:id="rId9"/>
    <p:sldId id="291" r:id="rId10"/>
    <p:sldId id="257" r:id="rId11"/>
    <p:sldId id="278" r:id="rId12"/>
    <p:sldId id="276" r:id="rId13"/>
    <p:sldId id="296" r:id="rId14"/>
    <p:sldId id="297" r:id="rId15"/>
    <p:sldId id="300" r:id="rId16"/>
    <p:sldId id="302" r:id="rId17"/>
    <p:sldId id="306" r:id="rId18"/>
    <p:sldId id="307" r:id="rId19"/>
    <p:sldId id="310" r:id="rId20"/>
    <p:sldId id="312" r:id="rId21"/>
  </p:sldIdLst>
  <p:sldSz cx="9144000" cy="6858000" type="screen4x3"/>
  <p:notesSz cx="7019925" cy="9305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CC3300"/>
    <a:srgbClr val="00CC66"/>
    <a:srgbClr val="FF0000"/>
    <a:srgbClr val="000099"/>
    <a:srgbClr val="4C216D"/>
    <a:srgbClr val="44191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615" autoAdjust="0"/>
    <p:restoredTop sz="76914" autoAdjust="0"/>
  </p:normalViewPr>
  <p:slideViewPr>
    <p:cSldViewPr>
      <p:cViewPr varScale="1">
        <p:scale>
          <a:sx n="33" d="100"/>
          <a:sy n="33" d="100"/>
        </p:scale>
        <p:origin x="-4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ATD_TASKFORCE\EVALUATION\Consortium_Demographic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ATD_TASKFORCE\EVALUATION\Consortium_Demographic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ATD_TASKFORCE\EVALUATION\Consortium_Demographic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ATD_TASKFORCE\EVALUATION\Placement_Level_by_Cohor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ATD_TASKFORCE\EVALUATION\Placement_Level_by_Cohort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ATA\ATD_TASKFORCE\EVALUATION\Placement_Level_by_Cohor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view3D>
      <c:rotX val="75"/>
      <c:perspective val="30"/>
    </c:view3D>
    <c:plotArea>
      <c:layout>
        <c:manualLayout>
          <c:layoutTarget val="inner"/>
          <c:xMode val="edge"/>
          <c:yMode val="edge"/>
          <c:x val="0.12743083003952571"/>
          <c:y val="6.3746812809698933E-2"/>
          <c:w val="0.69885987571712171"/>
          <c:h val="0.84396899405058601"/>
        </c:manualLayout>
      </c:layout>
      <c:pie3DChart>
        <c:varyColors val="1"/>
        <c:ser>
          <c:idx val="0"/>
          <c:order val="0"/>
          <c:dPt>
            <c:idx val="0"/>
            <c:spPr>
              <a:gradFill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8100000" scaled="0"/>
              </a:gradFill>
            </c:spPr>
          </c:dPt>
          <c:dPt>
            <c:idx val="1"/>
            <c:spPr>
              <a:gradFill flip="none" rotWithShape="1"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lin ang="8100000" scaled="0"/>
                <a:tileRect/>
              </a:gradFill>
            </c:spPr>
          </c:dPt>
          <c:dLbls>
            <c:dLbl>
              <c:idx val="0"/>
              <c:layout>
                <c:manualLayout>
                  <c:x val="-0.20221343873518108"/>
                  <c:y val="-3.8338742202408641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rPr>
                      <a:t>Female
3,185  55%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1"/>
              <c:layout>
                <c:manualLayout>
                  <c:x val="0.20050065876152834"/>
                  <c:y val="1.8188783896470623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rPr>
                      <a:t>Male
2,617  45%</a:t>
                    </a:r>
                  </a:p>
                </c:rich>
              </c:tx>
              <c:showVal val="1"/>
              <c:showCatName val="1"/>
              <c:showPercent val="1"/>
            </c:dLbl>
            <c:txPr>
              <a:bodyPr/>
              <a:lstStyle/>
              <a:p>
                <a:pPr>
                  <a:defRPr sz="1200" b="1">
                    <a:solidFill>
                      <a:schemeClr val="bg1">
                        <a:lumMod val="95000"/>
                        <a:lumOff val="5000"/>
                      </a:schemeClr>
                    </a:solidFill>
                    <a:latin typeface="Arial Black" pitchFamily="34" charset="0"/>
                  </a:defRPr>
                </a:pPr>
                <a:endParaRPr lang="en-US"/>
              </a:p>
            </c:txPr>
            <c:showVal val="1"/>
            <c:showCatName val="1"/>
            <c:showPercent val="1"/>
            <c:showLeaderLines val="1"/>
          </c:dLbls>
          <c:cat>
            <c:strRef>
              <c:f>Sheet!$B$43:$B$44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Sheet!$C$43:$C$44</c:f>
              <c:numCache>
                <c:formatCode>#,##0</c:formatCode>
                <c:ptCount val="2"/>
                <c:pt idx="0">
                  <c:v>3185</c:v>
                </c:pt>
                <c:pt idx="1">
                  <c:v>2617</c:v>
                </c:pt>
              </c:numCache>
            </c:numRef>
          </c:val>
        </c:ser>
      </c:pie3DChart>
    </c:plotArea>
    <c:plotVisOnly val="1"/>
  </c:chart>
  <c:spPr>
    <a:noFill/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view3D>
      <c:rotX val="75"/>
      <c:rotY val="96"/>
      <c:perspective val="30"/>
    </c:view3D>
    <c:plotArea>
      <c:layout>
        <c:manualLayout>
          <c:layoutTarget val="inner"/>
          <c:xMode val="edge"/>
          <c:yMode val="edge"/>
          <c:x val="0.12788322512317538"/>
          <c:y val="4.9715285188389163E-2"/>
          <c:w val="0.68208819145053845"/>
          <c:h val="0.84601759182668257"/>
        </c:manualLayout>
      </c:layout>
      <c:pie3DChart>
        <c:varyColors val="1"/>
        <c:ser>
          <c:idx val="0"/>
          <c:order val="0"/>
          <c:dPt>
            <c:idx val="0"/>
            <c:spPr>
              <a:gradFill flip="none" rotWithShape="1">
                <a:gsLst>
                  <a:gs pos="0">
                    <a:srgbClr val="000000"/>
                  </a:gs>
                  <a:gs pos="39999">
                    <a:srgbClr val="0A128C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  <a:tileRect r="-100000" b="-100000"/>
              </a:gradFill>
            </c:spPr>
          </c:dPt>
          <c:dPt>
            <c:idx val="1"/>
            <c:spPr>
              <a:gradFill flip="none" rotWithShape="1">
                <a:gsLst>
                  <a:gs pos="0">
                    <a:srgbClr val="3399FF"/>
                  </a:gs>
                  <a:gs pos="16000">
                    <a:srgbClr val="00CCCC"/>
                  </a:gs>
                  <a:gs pos="47000">
                    <a:srgbClr val="9999FF"/>
                  </a:gs>
                  <a:gs pos="60001">
                    <a:srgbClr val="2E6792"/>
                  </a:gs>
                  <a:gs pos="71001">
                    <a:srgbClr val="3333CC"/>
                  </a:gs>
                  <a:gs pos="81000">
                    <a:srgbClr val="1170FF"/>
                  </a:gs>
                  <a:gs pos="100000">
                    <a:srgbClr val="006699"/>
                  </a:gs>
                </a:gsLst>
                <a:path path="circle">
                  <a:fillToRect l="100000" t="100000"/>
                </a:path>
                <a:tileRect r="-100000" b="-100000"/>
              </a:gradFill>
            </c:spPr>
          </c:dPt>
          <c:dPt>
            <c:idx val="2"/>
            <c:spPr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8100000" scaled="0"/>
              </a:gradFill>
            </c:spPr>
          </c:dPt>
          <c:dPt>
            <c:idx val="3"/>
            <c:spPr>
              <a:gradFill flip="none" rotWithShape="1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0" scaled="1"/>
                <a:tileRect/>
              </a:gradFill>
            </c:spPr>
          </c:dPt>
          <c:dLbls>
            <c:dLbl>
              <c:idx val="0"/>
              <c:layout>
                <c:manualLayout>
                  <c:x val="2.4064301903782427E-2"/>
                  <c:y val="-6.1297157132466874E-3"/>
                </c:manualLayout>
              </c:layout>
              <c:tx>
                <c:rich>
                  <a:bodyPr/>
                  <a:lstStyle/>
                  <a:p>
                    <a:r>
                      <a:rPr lang="en-US" sz="1100"/>
                      <a:t>White
295  5%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1"/>
              <c:layout>
                <c:manualLayout>
                  <c:x val="3.7853601633129758E-2"/>
                  <c:y val="6.2185118426461752E-2"/>
                </c:manualLayout>
              </c:layout>
              <c:tx>
                <c:rich>
                  <a:bodyPr/>
                  <a:lstStyle/>
                  <a:p>
                    <a:r>
                      <a:rPr lang="en-US" sz="1100"/>
                      <a:t>African American
88  2%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2"/>
              <c:layout>
                <c:manualLayout>
                  <c:x val="0.21080911233307148"/>
                  <c:y val="7.8545674974268953E-2"/>
                </c:manualLayout>
              </c:layout>
              <c:tx>
                <c:rich>
                  <a:bodyPr/>
                  <a:lstStyle/>
                  <a:p>
                    <a:pPr>
                      <a:defRPr sz="1100" b="1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Arial Black" pitchFamily="34" charset="0"/>
                      </a:defRPr>
                    </a:pPr>
                    <a:r>
                      <a:rPr lang="en-US" sz="110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rPr>
                      <a:t>Hispanic
5,305   91%</a:t>
                    </a:r>
                  </a:p>
                </c:rich>
              </c:tx>
              <c:spPr/>
              <c:showVal val="1"/>
              <c:showCatName val="1"/>
              <c:showPercent val="1"/>
            </c:dLbl>
            <c:dLbl>
              <c:idx val="3"/>
              <c:layout>
                <c:manualLayout>
                  <c:x val="5.4235033486311514E-3"/>
                  <c:y val="-5.2264491035007472E-2"/>
                </c:manualLayout>
              </c:layout>
              <c:tx>
                <c:rich>
                  <a:bodyPr/>
                  <a:lstStyle/>
                  <a:p>
                    <a:r>
                      <a:rPr lang="en-US" sz="1100"/>
                      <a:t>Other
114  2%</a:t>
                    </a:r>
                  </a:p>
                </c:rich>
              </c:tx>
              <c:showVal val="1"/>
              <c:showCatName val="1"/>
              <c:showPercent val="1"/>
            </c:dLbl>
            <c:txPr>
              <a:bodyPr/>
              <a:lstStyle/>
              <a:p>
                <a:pPr>
                  <a:defRPr sz="1100" b="1">
                    <a:latin typeface="Arial Black" pitchFamily="34" charset="0"/>
                  </a:defRPr>
                </a:pPr>
                <a:endParaRPr lang="en-US"/>
              </a:p>
            </c:txPr>
            <c:showVal val="1"/>
            <c:showCatName val="1"/>
            <c:showPercent val="1"/>
            <c:showLeaderLines val="1"/>
          </c:dLbls>
          <c:cat>
            <c:strRef>
              <c:f>Sheet!$B$48:$B$51</c:f>
              <c:strCache>
                <c:ptCount val="4"/>
                <c:pt idx="0">
                  <c:v>White</c:v>
                </c:pt>
                <c:pt idx="1">
                  <c:v>African American</c:v>
                </c:pt>
                <c:pt idx="2">
                  <c:v>Hispanic</c:v>
                </c:pt>
                <c:pt idx="3">
                  <c:v>Other</c:v>
                </c:pt>
              </c:strCache>
            </c:strRef>
          </c:cat>
          <c:val>
            <c:numRef>
              <c:f>Sheet!$C$48:$C$51</c:f>
              <c:numCache>
                <c:formatCode>#,##0</c:formatCode>
                <c:ptCount val="4"/>
                <c:pt idx="0">
                  <c:v>295</c:v>
                </c:pt>
                <c:pt idx="1">
                  <c:v>88</c:v>
                </c:pt>
                <c:pt idx="2">
                  <c:v>5305</c:v>
                </c:pt>
                <c:pt idx="3">
                  <c:v>114</c:v>
                </c:pt>
              </c:numCache>
            </c:numRef>
          </c:val>
        </c:ser>
        <c:ser>
          <c:idx val="1"/>
          <c:order val="1"/>
          <c:cat>
            <c:strRef>
              <c:f>Sheet!$B$48:$B$51</c:f>
              <c:strCache>
                <c:ptCount val="4"/>
                <c:pt idx="0">
                  <c:v>White</c:v>
                </c:pt>
                <c:pt idx="1">
                  <c:v>African American</c:v>
                </c:pt>
                <c:pt idx="2">
                  <c:v>Hispanic</c:v>
                </c:pt>
                <c:pt idx="3">
                  <c:v>Other</c:v>
                </c:pt>
              </c:strCache>
            </c:strRef>
          </c:cat>
          <c:val>
            <c:numRef>
              <c:f>Sheet!$D$48:$D$51</c:f>
              <c:numCache>
                <c:formatCode>#,##0%</c:formatCode>
                <c:ptCount val="4"/>
                <c:pt idx="0">
                  <c:v>5.0844536366770075E-2</c:v>
                </c:pt>
                <c:pt idx="1">
                  <c:v>1.5167183729748363E-2</c:v>
                </c:pt>
                <c:pt idx="2">
                  <c:v>0.91433988279903478</c:v>
                </c:pt>
                <c:pt idx="3">
                  <c:v>1.9648397104446741E-2</c:v>
                </c:pt>
              </c:numCache>
            </c:numRef>
          </c:val>
        </c:ser>
      </c:pie3DChart>
    </c:plotArea>
    <c:plotVisOnly val="1"/>
  </c:chart>
  <c:spPr>
    <a:noFill/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view3D>
      <c:rotX val="75"/>
      <c:perspective val="30"/>
    </c:view3D>
    <c:plotArea>
      <c:layout>
        <c:manualLayout>
          <c:layoutTarget val="inner"/>
          <c:xMode val="edge"/>
          <c:yMode val="edge"/>
          <c:x val="0.15251543924656533"/>
          <c:y val="0.11889082467905356"/>
          <c:w val="0.67435000771962361"/>
          <c:h val="0.81430267755467656"/>
        </c:manualLayout>
      </c:layout>
      <c:pie3DChart>
        <c:varyColors val="1"/>
        <c:ser>
          <c:idx val="0"/>
          <c:order val="0"/>
          <c:dPt>
            <c:idx val="0"/>
            <c:spPr>
              <a:gradFill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lin ang="5400000" scaled="0"/>
              </a:gradFill>
            </c:spPr>
          </c:dPt>
          <c:dPt>
            <c:idx val="1"/>
            <c:spPr>
              <a:gradFill flip="none" rotWithShape="1">
                <a:gsLst>
                  <a:gs pos="0">
                    <a:srgbClr val="CCCCFF"/>
                  </a:gs>
                  <a:gs pos="17999">
                    <a:srgbClr val="99CCFF"/>
                  </a:gs>
                  <a:gs pos="36000">
                    <a:srgbClr val="9966FF"/>
                  </a:gs>
                  <a:gs pos="61000">
                    <a:srgbClr val="CC99FF"/>
                  </a:gs>
                  <a:gs pos="82001">
                    <a:srgbClr val="99CCFF"/>
                  </a:gs>
                  <a:gs pos="100000">
                    <a:srgbClr val="CCCCFF"/>
                  </a:gs>
                </a:gsLst>
                <a:lin ang="8100000" scaled="0"/>
                <a:tileRect/>
              </a:gradFill>
            </c:spPr>
          </c:dPt>
          <c:dPt>
            <c:idx val="2"/>
            <c:spPr>
              <a:gradFill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8100000" scaled="0"/>
              </a:gradFill>
            </c:spPr>
          </c:dPt>
          <c:dPt>
            <c:idx val="3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</c:spPr>
          </c:dPt>
          <c:dPt>
            <c:idx val="4"/>
            <c:spPr>
              <a:gradFill flip="none"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  <a:tileRect/>
              </a:gra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>
                        <a:solidFill>
                          <a:srgbClr val="FFFF99"/>
                        </a:solidFill>
                        <a:latin typeface="Arial Black" pitchFamily="34" charset="0"/>
                      </a:rPr>
                      <a:t>Other ISDs
362 (6%)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1"/>
              <c:layout>
                <c:manualLayout>
                  <c:x val="2.9289601667438631E-2"/>
                  <c:y val="2.0739054115050906E-2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solidFill>
                          <a:srgbClr val="FFFF99"/>
                        </a:solidFill>
                        <a:latin typeface="Arial Black" pitchFamily="34" charset="0"/>
                      </a:rPr>
                      <a:t>Clint
308 (5%)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2"/>
              <c:layout>
                <c:manualLayout>
                  <c:x val="-0.16201057588389686"/>
                  <c:y val="-7.8980012113870388E-2"/>
                </c:manualLayout>
              </c:layout>
              <c:tx>
                <c:rich>
                  <a:bodyPr/>
                  <a:lstStyle/>
                  <a:p>
                    <a:r>
                      <a:rPr lang="en-US" sz="1200">
                        <a:solidFill>
                          <a:srgbClr val="FFFF99"/>
                        </a:solidFill>
                        <a:latin typeface="Arial Black" pitchFamily="34" charset="0"/>
                      </a:rPr>
                      <a:t>Ysleta
1,995 (34%)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3"/>
              <c:layout>
                <c:manualLayout>
                  <c:x val="0.13985673233533574"/>
                  <c:y val="-0.17268874922068769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bg1"/>
                        </a:solidFill>
                        <a:latin typeface="Arial Black" pitchFamily="34" charset="0"/>
                      </a:defRPr>
                    </a:pPr>
                    <a:r>
                      <a:rPr lang="en-US" sz="1200">
                        <a:solidFill>
                          <a:schemeClr val="bg1"/>
                        </a:solidFill>
                        <a:latin typeface="Arial Black" pitchFamily="34" charset="0"/>
                      </a:rPr>
                      <a:t>El Paso
1,775 (31%)</a:t>
                    </a:r>
                  </a:p>
                </c:rich>
              </c:tx>
              <c:spPr/>
              <c:showVal val="1"/>
              <c:showCatName val="1"/>
              <c:showPercent val="1"/>
            </c:dLbl>
            <c:dLbl>
              <c:idx val="4"/>
              <c:layout>
                <c:manualLayout>
                  <c:x val="0.15553175338376821"/>
                  <c:y val="0.10450542794576713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bg1"/>
                        </a:solidFill>
                        <a:latin typeface="Arial Black" pitchFamily="34" charset="0"/>
                      </a:defRPr>
                    </a:pPr>
                    <a:r>
                      <a:rPr lang="en-US" sz="1200" dirty="0">
                        <a:solidFill>
                          <a:schemeClr val="bg1"/>
                        </a:solidFill>
                        <a:latin typeface="Arial Black" pitchFamily="34" charset="0"/>
                      </a:rPr>
                      <a:t>Socorro
1,362 (24%)</a:t>
                    </a:r>
                  </a:p>
                </c:rich>
              </c:tx>
              <c:spPr/>
              <c:showVal val="1"/>
              <c:showCatName val="1"/>
              <c:showPercent val="1"/>
            </c:dLbl>
            <c:txPr>
              <a:bodyPr/>
              <a:lstStyle/>
              <a:p>
                <a:pPr>
                  <a:defRPr sz="1200" b="1">
                    <a:solidFill>
                      <a:srgbClr val="FFFF99"/>
                    </a:solidFill>
                    <a:latin typeface="Arial Black" pitchFamily="34" charset="0"/>
                  </a:defRPr>
                </a:pPr>
                <a:endParaRPr lang="en-US"/>
              </a:p>
            </c:txPr>
            <c:showVal val="1"/>
            <c:showCatName val="1"/>
            <c:showPercent val="1"/>
            <c:showLeaderLines val="1"/>
          </c:dLbls>
          <c:cat>
            <c:strRef>
              <c:f>Sheet!$Q$3:$Q$7</c:f>
              <c:strCache>
                <c:ptCount val="5"/>
                <c:pt idx="0">
                  <c:v>Other ISDs</c:v>
                </c:pt>
                <c:pt idx="1">
                  <c:v>Clint</c:v>
                </c:pt>
                <c:pt idx="2">
                  <c:v>Ysleta</c:v>
                </c:pt>
                <c:pt idx="3">
                  <c:v>El Paso</c:v>
                </c:pt>
                <c:pt idx="4">
                  <c:v>Socorro</c:v>
                </c:pt>
              </c:strCache>
            </c:strRef>
          </c:cat>
          <c:val>
            <c:numRef>
              <c:f>Sheet!$R$3:$R$7</c:f>
              <c:numCache>
                <c:formatCode>#,##0</c:formatCode>
                <c:ptCount val="5"/>
                <c:pt idx="0">
                  <c:v>362</c:v>
                </c:pt>
                <c:pt idx="1">
                  <c:v>308</c:v>
                </c:pt>
                <c:pt idx="2">
                  <c:v>1995</c:v>
                </c:pt>
                <c:pt idx="3">
                  <c:v>1775</c:v>
                </c:pt>
                <c:pt idx="4">
                  <c:v>1362</c:v>
                </c:pt>
              </c:numCache>
            </c:numRef>
          </c:val>
        </c:ser>
      </c:pie3DChart>
    </c:plotArea>
    <c:plotVisOnly val="1"/>
  </c:chart>
  <c:spPr>
    <a:noFill/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>
        <c:manualLayout>
          <c:layoutTarget val="inner"/>
          <c:xMode val="edge"/>
          <c:yMode val="edge"/>
          <c:x val="9.9534272247941286E-2"/>
          <c:y val="3.5947712418300963E-2"/>
          <c:w val="0.87915134054069488"/>
          <c:h val="0.74809942874788105"/>
        </c:manualLayout>
      </c:layout>
      <c:barChart>
        <c:barDir val="col"/>
        <c:grouping val="clustered"/>
        <c:ser>
          <c:idx val="0"/>
          <c:order val="0"/>
          <c:tx>
            <c:strRef>
              <c:f>Charts!$B$7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rgbClr val="FFFF99"/>
            </a:solidFill>
            <a:ln>
              <a:solidFill>
                <a:srgbClr val="FFFF99"/>
              </a:solidFill>
            </a:ln>
          </c:spPr>
          <c:dLbls>
            <c:dLbl>
              <c:idx val="0"/>
              <c:layout>
                <c:manualLayout>
                  <c:x val="0"/>
                  <c:y val="-3.5947712418301039E-2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1,041</a:t>
                    </a:r>
                  </a:p>
                  <a:p>
                    <a:r>
                      <a:rPr lang="en-US" sz="1000"/>
                      <a:t>51%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0"/>
                  <c:y val="-3.5947712418301039E-2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670</a:t>
                    </a:r>
                  </a:p>
                  <a:p>
                    <a:r>
                      <a:rPr lang="en-US" sz="1000"/>
                      <a:t>33%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2.3682652457075446E-3"/>
                  <c:y val="-2.6143790849673498E-2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349</a:t>
                    </a:r>
                  </a:p>
                  <a:p>
                    <a:r>
                      <a:rPr lang="en-US" sz="1000"/>
                      <a:t>17%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strRef>
              <c:f>Charts!$C$6:$E$6</c:f>
              <c:strCache>
                <c:ptCount val="3"/>
                <c:pt idx="0">
                  <c:v>College Ready</c:v>
                </c:pt>
                <c:pt idx="1">
                  <c:v>ENGL0310</c:v>
                </c:pt>
                <c:pt idx="2">
                  <c:v>ENGL0309</c:v>
                </c:pt>
              </c:strCache>
            </c:strRef>
          </c:cat>
          <c:val>
            <c:numRef>
              <c:f>Charts!$C$7:$E$7</c:f>
              <c:numCache>
                <c:formatCode>0%</c:formatCode>
                <c:ptCount val="3"/>
                <c:pt idx="0">
                  <c:v>0.50533980582523985</c:v>
                </c:pt>
                <c:pt idx="1">
                  <c:v>0.32524271844660191</c:v>
                </c:pt>
                <c:pt idx="2">
                  <c:v>0.16941747572815541</c:v>
                </c:pt>
              </c:numCache>
            </c:numRef>
          </c:val>
        </c:ser>
        <c:ser>
          <c:idx val="1"/>
          <c:order val="1"/>
          <c:tx>
            <c:strRef>
              <c:f>Charts!$B$8</c:f>
              <c:strCache>
                <c:ptCount val="1"/>
                <c:pt idx="0">
                  <c:v>2006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CC3300"/>
              </a:solidFill>
            </a:ln>
          </c:spPr>
          <c:dLbls>
            <c:dLbl>
              <c:idx val="0"/>
              <c:layout>
                <c:manualLayout>
                  <c:x val="7.104795737122558E-3"/>
                  <c:y val="-2.9411764705882353E-2"/>
                </c:manualLayout>
              </c:layout>
              <c:tx>
                <c:rich>
                  <a:bodyPr/>
                  <a:lstStyle/>
                  <a:p>
                    <a:r>
                      <a:rPr lang="en-US" sz="1000" b="1" i="0" u="none" strike="noStrike" baseline="0"/>
                      <a:t>1,056 </a:t>
                    </a:r>
                  </a:p>
                  <a:p>
                    <a:r>
                      <a:rPr lang="en-US" sz="1000"/>
                      <a:t>55%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2.3682652457075446E-3"/>
                  <c:y val="-2.2875816993464408E-2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600</a:t>
                    </a:r>
                  </a:p>
                  <a:p>
                    <a:r>
                      <a:rPr lang="en-US" sz="1000"/>
                      <a:t>31%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4.7365304914151812E-3"/>
                  <c:y val="-2.9411764705882353E-2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264</a:t>
                    </a:r>
                  </a:p>
                  <a:p>
                    <a:r>
                      <a:rPr lang="en-US" sz="1000"/>
                      <a:t>14%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strRef>
              <c:f>Charts!$C$6:$E$6</c:f>
              <c:strCache>
                <c:ptCount val="3"/>
                <c:pt idx="0">
                  <c:v>College Ready</c:v>
                </c:pt>
                <c:pt idx="1">
                  <c:v>ENGL0310</c:v>
                </c:pt>
                <c:pt idx="2">
                  <c:v>ENGL0309</c:v>
                </c:pt>
              </c:strCache>
            </c:strRef>
          </c:cat>
          <c:val>
            <c:numRef>
              <c:f>Charts!$C$8:$E$8</c:f>
              <c:numCache>
                <c:formatCode>0%</c:formatCode>
                <c:ptCount val="3"/>
                <c:pt idx="0">
                  <c:v>0.55000000000000004</c:v>
                </c:pt>
                <c:pt idx="1">
                  <c:v>0.31250000000000117</c:v>
                </c:pt>
                <c:pt idx="2">
                  <c:v>0.13750000000000001</c:v>
                </c:pt>
              </c:numCache>
            </c:numRef>
          </c:val>
        </c:ser>
        <c:ser>
          <c:idx val="2"/>
          <c:order val="2"/>
          <c:tx>
            <c:strRef>
              <c:f>Charts!$B$9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rgbClr val="00CC66"/>
            </a:solidFill>
            <a:ln>
              <a:solidFill>
                <a:srgbClr val="00CC66"/>
              </a:solidFill>
            </a:ln>
          </c:spPr>
          <c:dLbls>
            <c:dLbl>
              <c:idx val="0"/>
              <c:layout>
                <c:manualLayout>
                  <c:x val="-2.2767710450413417E-3"/>
                  <c:y val="-7.5028032982895534E-3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1,207</a:t>
                    </a:r>
                  </a:p>
                  <a:p>
                    <a:r>
                      <a:rPr lang="en-US" sz="1000"/>
                      <a:t>66%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7.0651137695886934E-4"/>
                  <c:y val="-1.391774100621378E-2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424</a:t>
                    </a:r>
                  </a:p>
                  <a:p>
                    <a:r>
                      <a:rPr lang="en-US" sz="1000"/>
                      <a:t>23%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7.0651137695886934E-4"/>
                  <c:y val="-1.3917741006213721E-2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191</a:t>
                    </a:r>
                  </a:p>
                  <a:p>
                    <a:r>
                      <a:rPr lang="en-US" sz="1000"/>
                      <a:t>10%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Val val="1"/>
          </c:dLbls>
          <c:cat>
            <c:strRef>
              <c:f>Charts!$C$6:$E$6</c:f>
              <c:strCache>
                <c:ptCount val="3"/>
                <c:pt idx="0">
                  <c:v>College Ready</c:v>
                </c:pt>
                <c:pt idx="1">
                  <c:v>ENGL0310</c:v>
                </c:pt>
                <c:pt idx="2">
                  <c:v>ENGL0309</c:v>
                </c:pt>
              </c:strCache>
            </c:strRef>
          </c:cat>
          <c:val>
            <c:numRef>
              <c:f>Charts!$C$9:$E$9</c:f>
              <c:numCache>
                <c:formatCode>0%</c:formatCode>
                <c:ptCount val="3"/>
                <c:pt idx="0">
                  <c:v>0.66245883644347581</c:v>
                </c:pt>
                <c:pt idx="1">
                  <c:v>0.23271130625686143</c:v>
                </c:pt>
                <c:pt idx="2">
                  <c:v>0.10482985729967068</c:v>
                </c:pt>
              </c:numCache>
            </c:numRef>
          </c:val>
        </c:ser>
        <c:gapWidth val="77"/>
        <c:axId val="84805504"/>
        <c:axId val="84807040"/>
      </c:barChart>
      <c:catAx>
        <c:axId val="84805504"/>
        <c:scaling>
          <c:orientation val="minMax"/>
        </c:scaling>
        <c:axPos val="b"/>
        <c:tickLblPos val="nextTo"/>
        <c:spPr>
          <a:ln>
            <a:solidFill>
              <a:srgbClr val="FFFFCC"/>
            </a:solidFill>
          </a:ln>
        </c:spPr>
        <c:crossAx val="84807040"/>
        <c:crosses val="autoZero"/>
        <c:auto val="1"/>
        <c:lblAlgn val="ctr"/>
        <c:lblOffset val="100"/>
      </c:catAx>
      <c:valAx>
        <c:axId val="84807040"/>
        <c:scaling>
          <c:orientation val="minMax"/>
          <c:max val="0.8"/>
        </c:scaling>
        <c:axPos val="l"/>
        <c:numFmt formatCode="0%" sourceLinked="1"/>
        <c:tickLblPos val="nextTo"/>
        <c:spPr>
          <a:ln>
            <a:solidFill>
              <a:srgbClr val="FFFFCC"/>
            </a:solidFill>
          </a:ln>
        </c:spPr>
        <c:crossAx val="848055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8019480177033532"/>
          <c:y val="0.9274170626390037"/>
          <c:w val="0.303494829761428"/>
          <c:h val="5.3700167888140922E-2"/>
        </c:manualLayout>
      </c:layout>
    </c:legend>
    <c:plotVisOnly val="1"/>
  </c:chart>
  <c:spPr>
    <a:noFill/>
  </c:spPr>
  <c:txPr>
    <a:bodyPr/>
    <a:lstStyle/>
    <a:p>
      <a:pPr>
        <a:defRPr sz="1000" b="1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barChart>
        <c:barDir val="col"/>
        <c:grouping val="clustered"/>
        <c:ser>
          <c:idx val="0"/>
          <c:order val="0"/>
          <c:tx>
            <c:strRef>
              <c:f>Charts!$A$216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rgbClr val="FFFF99"/>
            </a:solidFill>
            <a:ln>
              <a:solidFill>
                <a:srgbClr val="FFFF99"/>
              </a:solidFill>
            </a:ln>
          </c:spPr>
          <c:dLbls>
            <c:dLbl>
              <c:idx val="0"/>
              <c:layout>
                <c:manualLayout>
                  <c:x val="0"/>
                  <c:y val="-1.138637933416232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611</a:t>
                    </a:r>
                  </a:p>
                  <a:p>
                    <a:r>
                      <a:rPr lang="en-US"/>
                      <a:t>30%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-2.0222446916076846E-3"/>
                  <c:y val="-1.138637933416232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713</a:t>
                    </a:r>
                  </a:p>
                  <a:p>
                    <a:r>
                      <a:rPr lang="en-US"/>
                      <a:t>35%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-3.6984785395253296E-3"/>
                  <c:y val="1.9265091863517223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391</a:t>
                    </a:r>
                  </a:p>
                  <a:p>
                    <a:r>
                      <a:rPr lang="en-US"/>
                      <a:t>19%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1.3840433747601669E-3"/>
                  <c:y val="-1.086393148224886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345</a:t>
                    </a:r>
                  </a:p>
                  <a:p>
                    <a:r>
                      <a:rPr lang="en-US"/>
                      <a:t>17%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-9.4732474604084793E-3"/>
                  <c:y val="-1.4260249554367201E-2"/>
                </c:manualLayout>
              </c:layout>
              <c:showVal val="1"/>
            </c:dLbl>
            <c:showVal val="1"/>
          </c:dLbls>
          <c:cat>
            <c:strRef>
              <c:f>Charts!$B$215:$E$215</c:f>
              <c:strCache>
                <c:ptCount val="4"/>
                <c:pt idx="0">
                  <c:v>College Ready</c:v>
                </c:pt>
                <c:pt idx="1">
                  <c:v>READ0309</c:v>
                </c:pt>
                <c:pt idx="2">
                  <c:v>READ0308</c:v>
                </c:pt>
                <c:pt idx="3">
                  <c:v>READ0307</c:v>
                </c:pt>
              </c:strCache>
            </c:strRef>
          </c:cat>
          <c:val>
            <c:numRef>
              <c:f>Charts!$B$216:$E$216</c:f>
              <c:numCache>
                <c:formatCode>#,##0%</c:formatCode>
                <c:ptCount val="4"/>
                <c:pt idx="0">
                  <c:v>0.29660194174757282</c:v>
                </c:pt>
                <c:pt idx="1">
                  <c:v>0.34611650485437018</c:v>
                </c:pt>
                <c:pt idx="2">
                  <c:v>0.18980582524271847</c:v>
                </c:pt>
                <c:pt idx="3">
                  <c:v>0.16747572815533981</c:v>
                </c:pt>
              </c:numCache>
            </c:numRef>
          </c:val>
        </c:ser>
        <c:ser>
          <c:idx val="1"/>
          <c:order val="1"/>
          <c:tx>
            <c:strRef>
              <c:f>Charts!$A$217</c:f>
              <c:strCache>
                <c:ptCount val="1"/>
                <c:pt idx="0">
                  <c:v>2006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C00000"/>
              </a:solidFill>
            </a:ln>
          </c:spPr>
          <c:dLbls>
            <c:dLbl>
              <c:idx val="0"/>
              <c:layout>
                <c:manualLayout>
                  <c:x val="-3.0066160840107352E-3"/>
                  <c:y val="-4.850669982041770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563</a:t>
                    </a:r>
                  </a:p>
                  <a:p>
                    <a:r>
                      <a:rPr lang="en-US"/>
                      <a:t>29%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3.4601084369004052E-4"/>
                  <c:y val="-1.8231799972371874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677</a:t>
                    </a:r>
                  </a:p>
                  <a:p>
                    <a:r>
                      <a:rPr lang="en-US"/>
                      <a:t>35%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-5.3747123874429833E-3"/>
                  <c:y val="-4.850669982041770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394</a:t>
                    </a:r>
                  </a:p>
                  <a:p>
                    <a:r>
                      <a:rPr lang="en-US"/>
                      <a:t>21%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-1.9684243210751381E-3"/>
                  <c:y val="-1.6908412764193983E-4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286</a:t>
                    </a:r>
                  </a:p>
                  <a:p>
                    <a:r>
                      <a:rPr lang="en-US"/>
                      <a:t>15%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1.184132622853777E-2"/>
                  <c:y val="-2.1390374331550797E-2"/>
                </c:manualLayout>
              </c:layout>
              <c:showVal val="1"/>
            </c:dLbl>
            <c:showVal val="1"/>
          </c:dLbls>
          <c:cat>
            <c:strRef>
              <c:f>Charts!$B$215:$E$215</c:f>
              <c:strCache>
                <c:ptCount val="4"/>
                <c:pt idx="0">
                  <c:v>College Ready</c:v>
                </c:pt>
                <c:pt idx="1">
                  <c:v>READ0309</c:v>
                </c:pt>
                <c:pt idx="2">
                  <c:v>READ0308</c:v>
                </c:pt>
                <c:pt idx="3">
                  <c:v>READ0307</c:v>
                </c:pt>
              </c:strCache>
            </c:strRef>
          </c:cat>
          <c:val>
            <c:numRef>
              <c:f>Charts!$B$217:$E$217</c:f>
              <c:numCache>
                <c:formatCode>#,##0%</c:formatCode>
                <c:ptCount val="4"/>
                <c:pt idx="0">
                  <c:v>0.29322916666666682</c:v>
                </c:pt>
                <c:pt idx="1">
                  <c:v>0.35260416666666738</c:v>
                </c:pt>
                <c:pt idx="2">
                  <c:v>0.20520833333333427</c:v>
                </c:pt>
                <c:pt idx="3">
                  <c:v>0.14895833333333441</c:v>
                </c:pt>
              </c:numCache>
            </c:numRef>
          </c:val>
        </c:ser>
        <c:ser>
          <c:idx val="2"/>
          <c:order val="2"/>
          <c:tx>
            <c:strRef>
              <c:f>Charts!$A$218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</c:spPr>
          <c:dLbls>
            <c:dLbl>
              <c:idx val="0"/>
              <c:layout>
                <c:manualLayout>
                  <c:x val="5.3820370532550981E-5"/>
                  <c:y val="-4.6094764470230734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641</a:t>
                    </a:r>
                  </a:p>
                  <a:p>
                    <a:r>
                      <a:rPr lang="en-US"/>
                      <a:t>35%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7.1047957371225164E-3"/>
                  <c:y val="-1.099218212696674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651</a:t>
                    </a:r>
                  </a:p>
                  <a:p>
                    <a:r>
                      <a:rPr lang="en-US"/>
                      <a:t>36%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4.4234612230599733E-3"/>
                  <c:y val="-7.7648846525763225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308</a:t>
                    </a:r>
                  </a:p>
                  <a:p>
                    <a:r>
                      <a:rPr lang="en-US"/>
                      <a:t>17%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-2.9219047315748856E-4"/>
                  <c:y val="-3.3761569277524606E-4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222</a:t>
                    </a:r>
                  </a:p>
                  <a:p>
                    <a:r>
                      <a:rPr lang="en-US"/>
                      <a:t>12%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2.1314387211367681E-2"/>
                  <c:y val="-1.06951871657754E-2"/>
                </c:manualLayout>
              </c:layout>
              <c:showVal val="1"/>
            </c:dLbl>
            <c:showVal val="1"/>
          </c:dLbls>
          <c:cat>
            <c:strRef>
              <c:f>Charts!$B$215:$E$215</c:f>
              <c:strCache>
                <c:ptCount val="4"/>
                <c:pt idx="0">
                  <c:v>College Ready</c:v>
                </c:pt>
                <c:pt idx="1">
                  <c:v>READ0309</c:v>
                </c:pt>
                <c:pt idx="2">
                  <c:v>READ0308</c:v>
                </c:pt>
                <c:pt idx="3">
                  <c:v>READ0307</c:v>
                </c:pt>
              </c:strCache>
            </c:strRef>
          </c:cat>
          <c:val>
            <c:numRef>
              <c:f>Charts!$B$218:$E$218</c:f>
              <c:numCache>
                <c:formatCode>#,##0%</c:formatCode>
                <c:ptCount val="4"/>
                <c:pt idx="0">
                  <c:v>0.35181119648737647</c:v>
                </c:pt>
                <c:pt idx="1">
                  <c:v>0.35729967069154772</c:v>
                </c:pt>
                <c:pt idx="2">
                  <c:v>0.16904500548847487</c:v>
                </c:pt>
                <c:pt idx="3">
                  <c:v>0.12184412733260162</c:v>
                </c:pt>
              </c:numCache>
            </c:numRef>
          </c:val>
        </c:ser>
        <c:gapWidth val="67"/>
        <c:axId val="85060224"/>
        <c:axId val="85111168"/>
      </c:barChart>
      <c:catAx>
        <c:axId val="85060224"/>
        <c:scaling>
          <c:orientation val="minMax"/>
        </c:scaling>
        <c:axPos val="b"/>
        <c:tickLblPos val="nextTo"/>
        <c:spPr>
          <a:ln>
            <a:solidFill>
              <a:srgbClr val="FFFFCC"/>
            </a:solidFill>
          </a:ln>
        </c:spPr>
        <c:crossAx val="85111168"/>
        <c:crosses val="autoZero"/>
        <c:auto val="1"/>
        <c:lblAlgn val="ctr"/>
        <c:lblOffset val="100"/>
      </c:catAx>
      <c:valAx>
        <c:axId val="85111168"/>
        <c:scaling>
          <c:orientation val="minMax"/>
          <c:max val="0.4"/>
        </c:scaling>
        <c:axPos val="l"/>
        <c:numFmt formatCode="#,##0%" sourceLinked="1"/>
        <c:tickLblPos val="nextTo"/>
        <c:spPr>
          <a:ln>
            <a:solidFill>
              <a:srgbClr val="FFFFCC"/>
            </a:solidFill>
          </a:ln>
        </c:spPr>
        <c:crossAx val="85060224"/>
        <c:crosses val="autoZero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.33919484416195572"/>
          <c:y val="0.92298411382787682"/>
          <c:w val="0.35317721417855458"/>
          <c:h val="5.2454482663351294E-2"/>
        </c:manualLayout>
      </c:layout>
    </c:legend>
    <c:plotVisOnly val="1"/>
  </c:chart>
  <c:spPr>
    <a:noFill/>
  </c:spPr>
  <c:txPr>
    <a:bodyPr/>
    <a:lstStyle/>
    <a:p>
      <a:pPr>
        <a:defRPr sz="900" b="1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barChart>
        <c:barDir val="col"/>
        <c:grouping val="clustered"/>
        <c:ser>
          <c:idx val="0"/>
          <c:order val="0"/>
          <c:tx>
            <c:strRef>
              <c:f>Charts!$B$120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rgbClr val="FFFF99"/>
            </a:solidFill>
            <a:ln>
              <a:solidFill>
                <a:srgbClr val="FFC000"/>
              </a:solidFill>
            </a:ln>
          </c:spPr>
          <c:dLbls>
            <c:dLbl>
              <c:idx val="0"/>
              <c:layout>
                <c:manualLayout>
                  <c:x val="0"/>
                  <c:y val="-4.8082206284723993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68</a:t>
                    </a:r>
                  </a:p>
                  <a:p>
                    <a:r>
                      <a:rPr lang="en-US"/>
                      <a:t>3%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0"/>
                  <c:y val="-3.59477124183010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578</a:t>
                    </a:r>
                  </a:p>
                  <a:p>
                    <a:r>
                      <a:rPr lang="en-US"/>
                      <a:t>28%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6.8880288269051113E-3"/>
                  <c:y val="-1.544851011270644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255</a:t>
                    </a:r>
                  </a:p>
                  <a:p>
                    <a:r>
                      <a:rPr lang="en-US"/>
                      <a:t>12%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9.473060982830071E-3"/>
                  <c:y val="-2.139037433155082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520</a:t>
                    </a:r>
                  </a:p>
                  <a:p>
                    <a:r>
                      <a:rPr lang="en-US"/>
                      <a:t>25%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3.3825730461378438E-3"/>
                  <c:y val="-5.7675911530167528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639</a:t>
                    </a:r>
                  </a:p>
                  <a:p>
                    <a:r>
                      <a:rPr lang="en-US"/>
                      <a:t>31%</a:t>
                    </a:r>
                  </a:p>
                </c:rich>
              </c:tx>
              <c:showVal val="1"/>
            </c:dLbl>
            <c:showVal val="1"/>
          </c:dLbls>
          <c:cat>
            <c:strRef>
              <c:f>Charts!$C$119:$G$119</c:f>
              <c:strCache>
                <c:ptCount val="5"/>
                <c:pt idx="0">
                  <c:v>College Ready</c:v>
                </c:pt>
                <c:pt idx="1">
                  <c:v>MATH0305</c:v>
                </c:pt>
                <c:pt idx="2">
                  <c:v>MATH0303</c:v>
                </c:pt>
                <c:pt idx="3">
                  <c:v>MATH0301</c:v>
                </c:pt>
                <c:pt idx="4">
                  <c:v>MATH0300</c:v>
                </c:pt>
              </c:strCache>
            </c:strRef>
          </c:cat>
          <c:val>
            <c:numRef>
              <c:f>Charts!$C$120:$G$120</c:f>
              <c:numCache>
                <c:formatCode>#,##0%</c:formatCode>
                <c:ptCount val="5"/>
                <c:pt idx="0">
                  <c:v>3.3009708737864081E-2</c:v>
                </c:pt>
                <c:pt idx="1">
                  <c:v>0.28058252427184688</c:v>
                </c:pt>
                <c:pt idx="2">
                  <c:v>0.12378640776699092</c:v>
                </c:pt>
                <c:pt idx="3">
                  <c:v>0.25242718446601925</c:v>
                </c:pt>
                <c:pt idx="4">
                  <c:v>0.31019417475728295</c:v>
                </c:pt>
              </c:numCache>
            </c:numRef>
          </c:val>
        </c:ser>
        <c:ser>
          <c:idx val="1"/>
          <c:order val="1"/>
          <c:tx>
            <c:strRef>
              <c:f>Charts!$B$121</c:f>
              <c:strCache>
                <c:ptCount val="1"/>
                <c:pt idx="0">
                  <c:v>2006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C00000"/>
              </a:solidFill>
            </a:ln>
          </c:spPr>
          <c:dLbls>
            <c:dLbl>
              <c:idx val="0"/>
              <c:layout>
                <c:manualLayout>
                  <c:x val="5.2682877450236634E-3"/>
                  <c:y val="-1.242656769814602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72</a:t>
                    </a:r>
                  </a:p>
                  <a:p>
                    <a:r>
                      <a:rPr lang="en-US"/>
                      <a:t>4%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2.3682652457075459E-3"/>
                  <c:y val="-2.287581699346443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578</a:t>
                    </a:r>
                  </a:p>
                  <a:p>
                    <a:r>
                      <a:rPr lang="en-US"/>
                      <a:t>30%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-1.7629407894261219E-3"/>
                  <c:y val="-1.515176844932600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209</a:t>
                    </a:r>
                  </a:p>
                  <a:p>
                    <a:r>
                      <a:rPr lang="en-US"/>
                      <a:t>11%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3.1902417156533225E-3"/>
                  <c:y val="-2.2029411928604545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421</a:t>
                    </a:r>
                  </a:p>
                  <a:p>
                    <a:r>
                      <a:rPr lang="en-US"/>
                      <a:t>22%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1.1841326228537764E-2"/>
                  <c:y val="-2.139037433155079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640</a:t>
                    </a:r>
                  </a:p>
                  <a:p>
                    <a:r>
                      <a:rPr lang="en-US"/>
                      <a:t>33%</a:t>
                    </a:r>
                  </a:p>
                </c:rich>
              </c:tx>
              <c:showVal val="1"/>
            </c:dLbl>
            <c:showVal val="1"/>
          </c:dLbls>
          <c:cat>
            <c:strRef>
              <c:f>Charts!$C$119:$G$119</c:f>
              <c:strCache>
                <c:ptCount val="5"/>
                <c:pt idx="0">
                  <c:v>College Ready</c:v>
                </c:pt>
                <c:pt idx="1">
                  <c:v>MATH0305</c:v>
                </c:pt>
                <c:pt idx="2">
                  <c:v>MATH0303</c:v>
                </c:pt>
                <c:pt idx="3">
                  <c:v>MATH0301</c:v>
                </c:pt>
                <c:pt idx="4">
                  <c:v>MATH0300</c:v>
                </c:pt>
              </c:strCache>
            </c:strRef>
          </c:cat>
          <c:val>
            <c:numRef>
              <c:f>Charts!$C$121:$G$121</c:f>
              <c:numCache>
                <c:formatCode>#,##0%</c:formatCode>
                <c:ptCount val="5"/>
                <c:pt idx="0">
                  <c:v>3.7500000000000006E-2</c:v>
                </c:pt>
                <c:pt idx="1">
                  <c:v>0.30104166666666682</c:v>
                </c:pt>
                <c:pt idx="2">
                  <c:v>0.10885416666666665</c:v>
                </c:pt>
                <c:pt idx="3">
                  <c:v>0.21927083333333341</c:v>
                </c:pt>
                <c:pt idx="4">
                  <c:v>0.33333333333333337</c:v>
                </c:pt>
              </c:numCache>
            </c:numRef>
          </c:val>
        </c:ser>
        <c:ser>
          <c:idx val="2"/>
          <c:order val="2"/>
          <c:tx>
            <c:strRef>
              <c:f>Charts!$B$122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</c:spPr>
          <c:dLbls>
            <c:dLbl>
              <c:idx val="0"/>
              <c:layout>
                <c:manualLayout>
                  <c:x val="8.6998835889315496E-3"/>
                  <c:y val="-1.5402533282065974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100</a:t>
                    </a:r>
                  </a:p>
                  <a:p>
                    <a:r>
                      <a:rPr lang="en-US"/>
                      <a:t>5%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5.2682877450236348E-3"/>
                  <c:y val="-1.665390552295612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738</a:t>
                    </a:r>
                  </a:p>
                  <a:p>
                    <a:r>
                      <a:rPr lang="en-US"/>
                      <a:t>41%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-5.8089846207240621E-4"/>
                  <c:y val="-1.602576747970197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234</a:t>
                    </a:r>
                  </a:p>
                  <a:p>
                    <a:r>
                      <a:rPr lang="en-US"/>
                      <a:t>13%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7.1782969277600838E-3"/>
                  <c:y val="-2.9367348189756116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344</a:t>
                    </a:r>
                  </a:p>
                  <a:p>
                    <a:r>
                      <a:rPr lang="en-US"/>
                      <a:t>19%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1.2131624042862471E-2"/>
                  <c:y val="-1.352636652902457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406</a:t>
                    </a:r>
                  </a:p>
                  <a:p>
                    <a:r>
                      <a:rPr lang="en-US"/>
                      <a:t>22%</a:t>
                    </a:r>
                  </a:p>
                </c:rich>
              </c:tx>
              <c:showVal val="1"/>
            </c:dLbl>
            <c:showVal val="1"/>
          </c:dLbls>
          <c:cat>
            <c:strRef>
              <c:f>Charts!$C$119:$G$119</c:f>
              <c:strCache>
                <c:ptCount val="5"/>
                <c:pt idx="0">
                  <c:v>College Ready</c:v>
                </c:pt>
                <c:pt idx="1">
                  <c:v>MATH0305</c:v>
                </c:pt>
                <c:pt idx="2">
                  <c:v>MATH0303</c:v>
                </c:pt>
                <c:pt idx="3">
                  <c:v>MATH0301</c:v>
                </c:pt>
                <c:pt idx="4">
                  <c:v>MATH0300</c:v>
                </c:pt>
              </c:strCache>
            </c:strRef>
          </c:cat>
          <c:val>
            <c:numRef>
              <c:f>Charts!$C$122:$G$122</c:f>
              <c:numCache>
                <c:formatCode>#,##0%</c:formatCode>
                <c:ptCount val="5"/>
                <c:pt idx="0">
                  <c:v>5.4884742041712412E-2</c:v>
                </c:pt>
                <c:pt idx="1">
                  <c:v>0.40504939626783781</c:v>
                </c:pt>
                <c:pt idx="2">
                  <c:v>0.12843029637760744</c:v>
                </c:pt>
                <c:pt idx="3">
                  <c:v>0.18880351262349071</c:v>
                </c:pt>
                <c:pt idx="4">
                  <c:v>0.22283205268935238</c:v>
                </c:pt>
              </c:numCache>
            </c:numRef>
          </c:val>
        </c:ser>
        <c:gapWidth val="54"/>
        <c:axId val="85421440"/>
        <c:axId val="85443712"/>
      </c:barChart>
      <c:catAx>
        <c:axId val="85421440"/>
        <c:scaling>
          <c:orientation val="minMax"/>
        </c:scaling>
        <c:axPos val="b"/>
        <c:tickLblPos val="nextTo"/>
        <c:spPr>
          <a:ln>
            <a:solidFill>
              <a:srgbClr val="FFFFCC"/>
            </a:solidFill>
          </a:ln>
        </c:spPr>
        <c:crossAx val="85443712"/>
        <c:crosses val="autoZero"/>
        <c:auto val="1"/>
        <c:lblAlgn val="ctr"/>
        <c:lblOffset val="100"/>
      </c:catAx>
      <c:valAx>
        <c:axId val="85443712"/>
        <c:scaling>
          <c:orientation val="minMax"/>
          <c:max val="0.5"/>
        </c:scaling>
        <c:axPos val="l"/>
        <c:numFmt formatCode="#,##0%" sourceLinked="1"/>
        <c:tickLblPos val="nextTo"/>
        <c:spPr>
          <a:ln>
            <a:solidFill>
              <a:srgbClr val="FFFFCC"/>
            </a:solidFill>
          </a:ln>
        </c:spPr>
        <c:crossAx val="85421440"/>
        <c:crosses val="autoZero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.33883144267983606"/>
          <c:y val="0.923118992787898"/>
          <c:w val="0.35171546776992035"/>
          <c:h val="5.5865245390735965E-2"/>
        </c:manualLayout>
      </c:layout>
    </c:legend>
    <c:plotVisOnly val="1"/>
  </c:chart>
  <c:spPr>
    <a:noFill/>
  </c:spPr>
  <c:txPr>
    <a:bodyPr/>
    <a:lstStyle/>
    <a:p>
      <a:pPr>
        <a:defRPr sz="900" b="1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A049225-9441-49C0-A069-9DC0A63933C2}" type="datetimeFigureOut">
              <a:rPr lang="en-US"/>
              <a:pPr>
                <a:defRPr/>
              </a:pPr>
              <a:t>3/23/2009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ADE566C-DF26-4064-88EC-9023A07D9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B69ACA1-6E76-4E59-9D16-E6CCDBE29838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9600"/>
            <a:ext cx="5616575" cy="4187825"/>
          </a:xfrm>
          <a:prstGeom prst="rect">
            <a:avLst/>
          </a:prstGeom>
        </p:spPr>
        <p:txBody>
          <a:bodyPr vert="horz" lIns="93287" tIns="46644" rIns="93287" bIns="4664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FE348A5-549F-4143-99FC-6BF6499082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We did an investigation to determine if first-time in college placement rates have improved over the past three years; as indeed they have.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most substantial improvements are between the fall 2006 and fall 2007 cohorts  - in all subject categories and at various placement levels.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Comparison tests were also run to determine if a statistically significant change is occurring among the three years within each subject placement level.  There is a statistically significant change in the placement levels of the fall 2007 cohort and those in the fall 2006 and fall 2005 cohorts.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E348A5-549F-4143-99FC-6BF6499082E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The most</a:t>
            </a:r>
            <a:r>
              <a:rPr lang="en-US" baseline="0" dirty="0" smtClean="0"/>
              <a:t> extensive improvement occurred when the percent of College-Ready students went up from 55% in fall 2006 to 66% in fall 2007, an 11% difference.  </a:t>
            </a:r>
          </a:p>
          <a:p>
            <a:pPr>
              <a:spcBef>
                <a:spcPct val="0"/>
              </a:spcBef>
            </a:pPr>
            <a:endParaRPr lang="en-US" baseline="0" dirty="0" smtClean="0"/>
          </a:p>
          <a:p>
            <a:pPr>
              <a:spcBef>
                <a:spcPct val="0"/>
              </a:spcBef>
            </a:pPr>
            <a:r>
              <a:rPr lang="en-US" baseline="0" dirty="0" smtClean="0"/>
              <a:t>Another notable improvement was the 8% </a:t>
            </a:r>
            <a:r>
              <a:rPr lang="en-US" b="0" i="1" baseline="0" dirty="0" smtClean="0"/>
              <a:t>decrease</a:t>
            </a:r>
            <a:r>
              <a:rPr lang="en-US" baseline="0" dirty="0" smtClean="0"/>
              <a:t> from fall 2006 to fall 2007 in students who placed into ENGL0310.</a:t>
            </a:r>
          </a:p>
          <a:p>
            <a:pPr>
              <a:spcBef>
                <a:spcPct val="0"/>
              </a:spcBef>
            </a:pPr>
            <a:endParaRPr lang="en-US" baseline="0" dirty="0" smtClean="0"/>
          </a:p>
          <a:p>
            <a:pPr>
              <a:spcBef>
                <a:spcPct val="0"/>
              </a:spcBef>
            </a:pPr>
            <a:r>
              <a:rPr lang="en-US" baseline="0" dirty="0" smtClean="0"/>
              <a:t>There was continuous improvement over the three year period in the percent of students in all English placement levels.</a:t>
            </a:r>
            <a:endParaRPr lang="en-US" dirty="0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9AD1853-A96C-4195-A3A8-B37556C1C34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Chi-Square = 105.4479  Degrees of Freedom = 4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Probability  &lt;0.0001</a:t>
            </a:r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r>
              <a:rPr lang="en-US" dirty="0" smtClean="0"/>
              <a:t>The most significant improvement occurred in the fall 2007 College-Ready and ENGL0310 cells of the matrix.</a:t>
            </a: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CEBD4F-9DA7-4DE7-8A3B-3FBC04B7081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1A54D83-7154-4945-A7A9-94135222BC4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There was a considerable increase in the percent of students who were</a:t>
            </a:r>
            <a:r>
              <a:rPr lang="en-US" baseline="0" dirty="0" smtClean="0"/>
              <a:t> College Ready between fall 2006 and fall 2007 (fall 2006  29% / fall 2007 35%).  </a:t>
            </a:r>
          </a:p>
          <a:p>
            <a:pPr eaLnBrk="1" hangingPunct="1">
              <a:spcBef>
                <a:spcPct val="0"/>
              </a:spcBef>
            </a:pPr>
            <a:endParaRPr lang="en-US" baseline="0" dirty="0" smtClean="0"/>
          </a:p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There was also a slight, but continuous decrease in the percent of students who placed into READ0307. </a:t>
            </a:r>
          </a:p>
          <a:p>
            <a:pPr eaLnBrk="1" hangingPunct="1">
              <a:spcBef>
                <a:spcPct val="0"/>
              </a:spcBef>
            </a:pPr>
            <a:endParaRPr lang="en-US" baseline="0" dirty="0" smtClean="0"/>
          </a:p>
          <a:p>
            <a:pPr eaLnBrk="1" hangingPunct="1">
              <a:spcBef>
                <a:spcPct val="0"/>
              </a:spcBef>
            </a:pPr>
            <a:r>
              <a:rPr lang="en-US" baseline="0" dirty="0" smtClean="0"/>
              <a:t>In fall 2007, for the 1</a:t>
            </a:r>
            <a:r>
              <a:rPr lang="en-US" baseline="30000" dirty="0" smtClean="0"/>
              <a:t>st</a:t>
            </a:r>
            <a:r>
              <a:rPr lang="en-US" baseline="0" dirty="0" smtClean="0"/>
              <a:t> time, the percent of students who were either College Ready or who required only READ0309 was above 70%.</a:t>
            </a:r>
            <a:endParaRPr lang="en-US" dirty="0" smtClean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790D11-74E1-4604-AEE1-837DEB76520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Chi-Square = 33.583   Degrees of Freedom = 6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Probability = 0.000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The most significant changes are</a:t>
            </a:r>
            <a:r>
              <a:rPr lang="en-US" baseline="0" dirty="0" smtClean="0"/>
              <a:t> found in the fall 2007 College-Ready and READ0307 cells of the matrix.</a:t>
            </a:r>
            <a:endParaRPr lang="en-US" dirty="0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B9E2B0-9C6A-4C07-9C51-FD0628F7C2D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F12327-15AA-49F0-9983-B97D78D19AC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E348A5-549F-4143-99FC-6BF6499082E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most substantial</a:t>
            </a:r>
            <a:r>
              <a:rPr lang="en-US" baseline="0" dirty="0" smtClean="0"/>
              <a:t> improvement occurred when the percent of students who placed in MATH0305 increased from 30% in fall 2006 to 41% in fall 2007.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Another key change is an opposing </a:t>
            </a:r>
            <a:r>
              <a:rPr lang="en-US" b="0" baseline="0" dirty="0" smtClean="0"/>
              <a:t>decrease</a:t>
            </a:r>
            <a:r>
              <a:rPr lang="en-US" baseline="0" dirty="0" smtClean="0"/>
              <a:t> in the percent of students who placed into MATH0300 between fall 2006 and fall 2007 (2006 33% / 2007 22%).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Continuous improvement is shown in College-Ready and MATH0301 placement rates.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 discernable change took place in the proportion of students who placed into MATH0303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E348A5-549F-4143-99FC-6BF6499082E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Chi-Square = 128.418      Degrees of Freedom = 8 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Probability &lt; 0.0001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The most significant</a:t>
            </a:r>
            <a:r>
              <a:rPr lang="en-US" baseline="0" dirty="0" smtClean="0"/>
              <a:t> improvement occurred in the fall 2007 MATH0305 and MATH0300 cells of the matrix.</a:t>
            </a:r>
            <a:endParaRPr lang="en-US" dirty="0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53A508-587A-4A11-8909-4B7F0AD3B3A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E348A5-549F-4143-99FC-6BF6499082E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E348A5-549F-4143-99FC-6BF6499082E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E348A5-549F-4143-99FC-6BF6499082E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D1CA24-8949-41C7-83A8-63DF355FC97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6EE9CC-1F9B-4C7B-B0A2-FC39C9013E3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E348A5-549F-4143-99FC-6BF6499082E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Hispanics are 91%</a:t>
            </a:r>
            <a:r>
              <a:rPr lang="en-US" baseline="0" dirty="0" smtClean="0"/>
              <a:t> of the population.  Females are 55%.</a:t>
            </a:r>
            <a:endParaRPr lang="en-US" dirty="0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084271-E99D-4B0D-A82D-B364A36EF0F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Ysleta ISD had the highest number of recent graduates who enrolled at EPCC during the three year period (1,995</a:t>
            </a:r>
            <a:r>
              <a:rPr lang="en-US" baseline="0" dirty="0" smtClean="0"/>
              <a:t>  </a:t>
            </a:r>
            <a:r>
              <a:rPr lang="en-US" dirty="0" smtClean="0"/>
              <a:t>34%).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E348A5-549F-4143-99FC-6BF6499082E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Montwood</a:t>
            </a:r>
            <a:r>
              <a:rPr lang="en-US" baseline="0" dirty="0" smtClean="0"/>
              <a:t> had the highest number of high school graduates who enrolled at EPCC (497 8.6%).  Americas High School was 2</a:t>
            </a:r>
            <a:r>
              <a:rPr lang="en-US" baseline="30000" dirty="0" smtClean="0"/>
              <a:t>nd</a:t>
            </a:r>
            <a:r>
              <a:rPr lang="en-US" baseline="0" dirty="0" smtClean="0"/>
              <a:t> with 452 (7.8%) and Socorro 3</a:t>
            </a:r>
            <a:r>
              <a:rPr lang="en-US" baseline="30000" dirty="0" smtClean="0"/>
              <a:t>rd</a:t>
            </a:r>
            <a:r>
              <a:rPr lang="en-US" baseline="0" dirty="0" smtClean="0"/>
              <a:t> with 413 (7.1%).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E348A5-549F-4143-99FC-6BF6499082E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E348A5-549F-4143-99FC-6BF6499082E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1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38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39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40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41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55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64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65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66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861895-C1AE-4E9A-9F4E-DBC276D58D67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3B0B55-01E9-4345-BE4A-7601CEF2DA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E85BB-4835-49B9-8F60-56AE20155282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2B6B7-75E3-4A90-B30C-F0ABA88981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44CEE-5787-42B3-B435-3BAC11388553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D9FC6-22EC-4CF8-B2E5-3B0A0739B5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714A0-023B-4153-A47B-58D08F582E60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2B2D2-0346-472C-937D-D1DF7D23BA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Freeform 1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Freeform 12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4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5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Freeform 24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7" name="Freeform 25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8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9" name="Rectangle 6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Rectangle 7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8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Rectangle 9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Rectangle 10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ectangle 11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F8A2C31-2E98-4FF1-8442-7CE7FD53715C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AA005B-D7F6-4435-95B6-293A867A39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A5B903-08AA-4BBB-8FDB-7052209D6A8D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9032E9-954A-4731-A298-0043A37BD1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4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15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16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17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8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9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20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21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28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29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0F0241-BE10-4848-856F-0E3A16CED7D3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3FB0C3-7CA4-48F6-A689-50A04696B1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B2812-F128-4E36-8C1B-51CDDBA67EEA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A61D6-ADD4-4D1E-A78E-BF8E6116E8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765F5F2-592F-4FE0-947C-DBDED53AD7AE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96035E-0F07-41F8-8A63-7A117B6F31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5B231-7D68-4030-A3C0-B59D0DE28085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2440F-A809-47B5-B50D-69E88D4A27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6" name="Straight Connector 8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14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6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3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0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1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2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7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8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9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20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8FCAC1-948A-40D4-95AF-8819774A9302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E7A0DB-D368-4320-84CB-C34E8DA8C1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EB3DD01-2057-4DF0-9EE3-8D6E69AE12BF}" type="datetimeFigureOut">
              <a:rPr lang="en-US"/>
              <a:pPr>
                <a:defRPr/>
              </a:pPr>
              <a:t>3/23/2009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dirty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98DF86A-3226-4EF1-8EE9-D32EC92CDA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2" r:id="rId1"/>
    <p:sldLayoutId id="2147483791" r:id="rId2"/>
    <p:sldLayoutId id="2147483793" r:id="rId3"/>
    <p:sldLayoutId id="2147483794" r:id="rId4"/>
    <p:sldLayoutId id="2147483795" r:id="rId5"/>
    <p:sldLayoutId id="2147483790" r:id="rId6"/>
    <p:sldLayoutId id="2147483796" r:id="rId7"/>
    <p:sldLayoutId id="2147483789" r:id="rId8"/>
    <p:sldLayoutId id="2147483797" r:id="rId9"/>
    <p:sldLayoutId id="2147483788" r:id="rId10"/>
    <p:sldLayoutId id="2147483787" r:id="rId11"/>
  </p:sldLayoutIdLst>
  <p:transition spd="slow" advClick="0"/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CFF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CFF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CFF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CFF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CFF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CFF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CFF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CFF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CFF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0BD0D9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A THREE YEAR COMPARISON OF COLLEGE ENTRANCE EXAM Placement results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838200" y="2667000"/>
            <a:ext cx="7772400" cy="1508125"/>
          </a:xfrm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2800" b="1" dirty="0" smtClean="0"/>
              <a:t>Fall 2005, 2006, and 2007 ATD Cohort</a:t>
            </a:r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r>
              <a:rPr lang="en-US" sz="2400" b="1" dirty="0" smtClean="0"/>
              <a:t>First-Time in College High School Graduates</a:t>
            </a:r>
          </a:p>
        </p:txBody>
      </p:sp>
      <p:pic>
        <p:nvPicPr>
          <p:cNvPr id="15363" name="Picture 8" descr="EPCC Home Page Bann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219200"/>
            <a:ext cx="73818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2">
                    <a:satMod val="200000"/>
                  </a:schemeClr>
                </a:solidFill>
                <a:latin typeface="Arial" pitchFamily="34" charset="0"/>
                <a:cs typeface="Arial" pitchFamily="34" charset="0"/>
              </a:rPr>
              <a:t>Three Year Comparison of English Placement by Level</a:t>
            </a:r>
            <a:endParaRPr lang="en-US" sz="2400" b="1" dirty="0">
              <a:solidFill>
                <a:schemeClr val="tx2">
                  <a:satMod val="20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490662" y="1411287"/>
          <a:ext cx="6162675" cy="4035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48736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700" b="1" dirty="0" smtClean="0">
                <a:solidFill>
                  <a:schemeClr val="tx2">
                    <a:satMod val="200000"/>
                  </a:schemeClr>
                </a:solidFill>
                <a:latin typeface="Arial" pitchFamily="34" charset="0"/>
                <a:cs typeface="Arial" pitchFamily="34" charset="0"/>
              </a:rPr>
              <a:t>Three Year Comparison of  English Placement by Level </a:t>
            </a:r>
            <a:r>
              <a:rPr lang="en-US" sz="2000" b="1" dirty="0" smtClean="0">
                <a:solidFill>
                  <a:schemeClr val="tx2">
                    <a:satMod val="20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solidFill>
                  <a:schemeClr val="tx2">
                    <a:satMod val="20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2000" b="1" dirty="0">
              <a:solidFill>
                <a:schemeClr val="tx2">
                  <a:satMod val="20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794" name="TextBox 3"/>
          <p:cNvSpPr txBox="1">
            <a:spLocks noChangeArrowheads="1"/>
          </p:cNvSpPr>
          <p:nvPr/>
        </p:nvSpPr>
        <p:spPr bwMode="auto">
          <a:xfrm>
            <a:off x="1143000" y="5791200"/>
            <a:ext cx="723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FFFF99"/>
                </a:solidFill>
                <a:cs typeface="Arial" charset="0"/>
              </a:rPr>
              <a:t>Proportions are not equal across the three years.  The probability that these changes in proportion happened by chance is &lt; 0.0001.</a:t>
            </a:r>
          </a:p>
        </p:txBody>
      </p:sp>
      <p:graphicFrame>
        <p:nvGraphicFramePr>
          <p:cNvPr id="33859" name="Group 67"/>
          <p:cNvGraphicFramePr>
            <a:graphicFrameLocks noGrp="1"/>
          </p:cNvGraphicFramePr>
          <p:nvPr/>
        </p:nvGraphicFramePr>
        <p:xfrm>
          <a:off x="1447800" y="1371600"/>
          <a:ext cx="6477000" cy="3656018"/>
        </p:xfrm>
        <a:graphic>
          <a:graphicData uri="http://schemas.openxmlformats.org/drawingml/2006/table">
            <a:tbl>
              <a:tblPr/>
              <a:tblGrid>
                <a:gridCol w="971550"/>
                <a:gridCol w="1662113"/>
                <a:gridCol w="1093787"/>
                <a:gridCol w="1093788"/>
                <a:gridCol w="1038225"/>
                <a:gridCol w="617537"/>
              </a:tblGrid>
              <a:tr h="4984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Cohort Year</a:t>
                      </a:r>
                    </a:p>
                  </a:txBody>
                  <a:tcPr marL="9350" marR="9350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Measures</a:t>
                      </a:r>
                    </a:p>
                  </a:txBody>
                  <a:tcPr marL="9350" marR="9350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Entering English Placement</a:t>
                      </a:r>
                    </a:p>
                  </a:txBody>
                  <a:tcPr marL="9350" marR="9350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L="9350" marR="9350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College Ready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ENGL0310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ENGL0309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93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2005</a:t>
                      </a:r>
                    </a:p>
                  </a:txBody>
                  <a:tcPr marL="9350" marR="9350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1,041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670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349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2,060</a:t>
                      </a:r>
                    </a:p>
                  </a:txBody>
                  <a:tcPr marL="9350" marR="9350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Row %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51%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33%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17%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Cell Chi-Square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14.87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7.81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14.14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93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2006</a:t>
                      </a:r>
                    </a:p>
                  </a:txBody>
                  <a:tcPr marL="9350" marR="9350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1,056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600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264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1,920</a:t>
                      </a:r>
                    </a:p>
                  </a:txBody>
                  <a:tcPr marL="9350" marR="9350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Row %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55%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31%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14%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Cell Chi-Square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1.28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2.77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0.02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93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2007</a:t>
                      </a:r>
                    </a:p>
                  </a:txBody>
                  <a:tcPr marL="9350" marR="9350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1,207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424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191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1,822</a:t>
                      </a:r>
                    </a:p>
                  </a:txBody>
                  <a:tcPr marL="9350" marR="9350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Row %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66%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23%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10%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Cell Chi-Square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27.67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21.91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14.97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13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L="9350" marR="9350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3,304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1,694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804</a:t>
                      </a:r>
                    </a:p>
                  </a:txBody>
                  <a:tcPr marL="9350" marR="112196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5,802</a:t>
                      </a:r>
                    </a:p>
                  </a:txBody>
                  <a:tcPr marL="9350" marR="9350" marT="935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7772400" cy="37338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Continuous increase in the percent of students who placed College Ready from fall 2005 to fall 2007.</a:t>
            </a:r>
          </a:p>
          <a:p>
            <a:endParaRPr lang="en-US" sz="28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r>
              <a:rPr lang="en-US" sz="28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Continuous decrease in the percent of students who placed into ENGL0310 and ENGL0309 from fall 2005 to fall 2007.   </a:t>
            </a:r>
          </a:p>
          <a:p>
            <a:endParaRPr lang="en-US" sz="28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>
              <a:buFont typeface="Wingdings" pitchFamily="2" charset="2"/>
              <a:buNone/>
            </a:pPr>
            <a:endParaRPr lang="en-US" sz="18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endParaRPr lang="en-US" sz="18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endParaRPr lang="en-US" sz="18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endParaRPr lang="en-US" sz="18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153400" cy="5540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2">
                    <a:satMod val="200000"/>
                  </a:schemeClr>
                </a:solidFill>
              </a:rPr>
              <a:t>Three Year Comparison of Reading Placement by Level</a:t>
            </a:r>
            <a:endParaRPr lang="en-US" sz="2400" b="1" dirty="0">
              <a:solidFill>
                <a:schemeClr val="tx2">
                  <a:satMod val="200000"/>
                </a:schemeClr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431925" y="1619250"/>
          <a:ext cx="6280150" cy="361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2">
                    <a:satMod val="200000"/>
                  </a:schemeClr>
                </a:solidFill>
                <a:latin typeface="Arial" pitchFamily="34" charset="0"/>
                <a:cs typeface="Arial" pitchFamily="34" charset="0"/>
              </a:rPr>
              <a:t>Three Year Comparison of  Reading Placement by Level</a:t>
            </a:r>
            <a:endParaRPr lang="en-US" sz="2400" b="1" dirty="0">
              <a:solidFill>
                <a:schemeClr val="tx2">
                  <a:satMod val="20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938" name="TextBox 4"/>
          <p:cNvSpPr txBox="1">
            <a:spLocks noChangeArrowheads="1"/>
          </p:cNvSpPr>
          <p:nvPr/>
        </p:nvSpPr>
        <p:spPr bwMode="auto">
          <a:xfrm>
            <a:off x="1219200" y="5715000"/>
            <a:ext cx="723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>
                <a:solidFill>
                  <a:srgbClr val="FFFF99"/>
                </a:solidFill>
                <a:cs typeface="Arial" charset="0"/>
              </a:rPr>
              <a:t>Proportions are not equal across the three years.  The probability that these changes in proportion happened by chance is &lt; 0.0001.</a:t>
            </a:r>
          </a:p>
        </p:txBody>
      </p:sp>
      <p:graphicFrame>
        <p:nvGraphicFramePr>
          <p:cNvPr id="40014" name="Group 78"/>
          <p:cNvGraphicFramePr>
            <a:graphicFrameLocks noGrp="1"/>
          </p:cNvGraphicFramePr>
          <p:nvPr/>
        </p:nvGraphicFramePr>
        <p:xfrm>
          <a:off x="1143000" y="1524000"/>
          <a:ext cx="7086600" cy="3556000"/>
        </p:xfrm>
        <a:graphic>
          <a:graphicData uri="http://schemas.openxmlformats.org/drawingml/2006/table">
            <a:tbl>
              <a:tblPr/>
              <a:tblGrid>
                <a:gridCol w="990600"/>
                <a:gridCol w="1479550"/>
                <a:gridCol w="923925"/>
                <a:gridCol w="946150"/>
                <a:gridCol w="947738"/>
                <a:gridCol w="947737"/>
                <a:gridCol w="850900"/>
              </a:tblGrid>
              <a:tr h="3587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Cohort Year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Measures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Entering Reading Placement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College Ready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READ0309 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READ0308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READ0307 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2005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611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713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391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345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2,060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Row 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30%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35%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19%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17%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Cell Chi-Square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1.73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0.19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0.02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5.86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2006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563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677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394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286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1,920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Row 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29%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35%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21%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15%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Cell Chi-Square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2.36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0.00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2.89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0.05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2007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641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651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308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222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1,822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Row 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35%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36%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17%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12%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0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Cell Chi-Square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8.85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0.16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3.62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7.85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1,815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2,041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1,093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853</a:t>
                      </a:r>
                    </a:p>
                  </a:txBody>
                  <a:tcPr marL="8610" marR="103322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5,802</a:t>
                      </a:r>
                    </a:p>
                  </a:txBody>
                  <a:tcPr marL="8610" marR="8610" marT="861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sz="2000" b="1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7772400" cy="4038600"/>
          </a:xfrm>
        </p:spPr>
        <p:txBody>
          <a:bodyPr/>
          <a:lstStyle/>
          <a:p>
            <a:pPr eaLnBrk="1" hangingPunct="1"/>
            <a:r>
              <a:rPr lang="en-US" sz="20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No discernable change in the percent of students who placed College Ready between fall 2005 and fall 2006, however a substantial increase occurred between fall 2006 and fall 2007. </a:t>
            </a:r>
          </a:p>
          <a:p>
            <a:pPr eaLnBrk="1" hangingPunct="1"/>
            <a:endParaRPr lang="en-US" sz="20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en-US" sz="20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No detectable change among the three years in the percent of students who placed into READ0309. </a:t>
            </a:r>
          </a:p>
          <a:p>
            <a:pPr eaLnBrk="1" hangingPunct="1"/>
            <a:endParaRPr lang="en-US" sz="20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en-US" sz="20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No discernable change in the percent of students who placed into READ0308 among the three years.</a:t>
            </a:r>
          </a:p>
          <a:p>
            <a:pPr eaLnBrk="1" hangingPunct="1"/>
            <a:endParaRPr lang="en-US" sz="20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en-US" sz="20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Continuous decrease in the percent of students who placed into READ0307 from fall 2005 through fall 2007.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7772400" cy="4724400"/>
          </a:xfrm>
        </p:spPr>
        <p:txBody>
          <a:bodyPr/>
          <a:lstStyle/>
          <a:p>
            <a:pPr eaLnBrk="1" hangingPunct="1"/>
            <a:endParaRPr lang="en-US" sz="16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/>
            <a:r>
              <a:rPr lang="en-US" sz="36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The proportion placed College Ready </a:t>
            </a:r>
            <a:r>
              <a:rPr lang="en-US" sz="3600" b="1" i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increased</a:t>
            </a:r>
            <a:r>
              <a:rPr lang="en-US" sz="36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, while the proportion placed in the lowest DE Reading level </a:t>
            </a:r>
            <a:r>
              <a:rPr lang="en-US" sz="3600" b="1" i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decreased</a:t>
            </a:r>
            <a:r>
              <a:rPr lang="en-US" sz="36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 from fall 2005 to fall 2007.</a:t>
            </a:r>
          </a:p>
          <a:p>
            <a:pPr eaLnBrk="1" hangingPunct="1"/>
            <a:endParaRPr lang="en-US" sz="36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en-US" sz="16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/>
            <a:endParaRPr lang="en-US" sz="16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sz="16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55403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2">
                    <a:satMod val="200000"/>
                  </a:schemeClr>
                </a:solidFill>
              </a:rPr>
              <a:t>Three Year Comparison of Math Placement by Level</a:t>
            </a:r>
            <a:endParaRPr lang="en-US" sz="2400" b="1" dirty="0">
              <a:solidFill>
                <a:schemeClr val="tx2">
                  <a:satMod val="200000"/>
                </a:schemeClr>
              </a:solidFill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114425" y="1185862"/>
          <a:ext cx="691515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873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2">
                    <a:satMod val="200000"/>
                  </a:schemeClr>
                </a:solidFill>
                <a:latin typeface="Arial" pitchFamily="34" charset="0"/>
                <a:cs typeface="Arial" pitchFamily="34" charset="0"/>
              </a:rPr>
              <a:t>Three Year Comparison of Math Placement by Level</a:t>
            </a:r>
            <a:endParaRPr lang="en-US" sz="2400" b="1" dirty="0">
              <a:solidFill>
                <a:schemeClr val="tx2">
                  <a:satMod val="20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18" name="TextBox 3"/>
          <p:cNvSpPr txBox="1">
            <a:spLocks noChangeArrowheads="1"/>
          </p:cNvSpPr>
          <p:nvPr/>
        </p:nvSpPr>
        <p:spPr bwMode="auto">
          <a:xfrm>
            <a:off x="1143000" y="5410200"/>
            <a:ext cx="723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FFFFCC"/>
                </a:solidFill>
                <a:cs typeface="Arial" charset="0"/>
              </a:rPr>
              <a:t>Proportions are not equal across the three years.  The probability of these changes happening by chance is &lt; 0.0001. </a:t>
            </a:r>
          </a:p>
        </p:txBody>
      </p:sp>
      <p:graphicFrame>
        <p:nvGraphicFramePr>
          <p:cNvPr id="34905" name="Group 89"/>
          <p:cNvGraphicFramePr>
            <a:graphicFrameLocks noGrp="1"/>
          </p:cNvGraphicFramePr>
          <p:nvPr/>
        </p:nvGraphicFramePr>
        <p:xfrm>
          <a:off x="1219200" y="1143000"/>
          <a:ext cx="7010400" cy="3786188"/>
        </p:xfrm>
        <a:graphic>
          <a:graphicData uri="http://schemas.openxmlformats.org/drawingml/2006/table">
            <a:tbl>
              <a:tblPr/>
              <a:tblGrid>
                <a:gridCol w="685800"/>
                <a:gridCol w="1371600"/>
                <a:gridCol w="762000"/>
                <a:gridCol w="914400"/>
                <a:gridCol w="914400"/>
                <a:gridCol w="914400"/>
                <a:gridCol w="895350"/>
                <a:gridCol w="552450"/>
              </a:tblGrid>
              <a:tr h="3714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Cohort Year</a:t>
                      </a:r>
                    </a:p>
                  </a:txBody>
                  <a:tcPr marL="8208" marR="8208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               Measures</a:t>
                      </a:r>
                    </a:p>
                  </a:txBody>
                  <a:tcPr marL="8208" marR="8208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Entering Math Placement</a:t>
                      </a:r>
                    </a:p>
                  </a:txBody>
                  <a:tcPr marL="8208" marR="8208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L="8208" marR="8208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College Level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MATH0305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MATH0303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MATH0301 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MATH0300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622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2005</a:t>
                      </a:r>
                    </a:p>
                  </a:txBody>
                  <a:tcPr marL="8208" marR="8208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578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255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520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639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2,060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Row 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28%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12%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25%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31%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62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Cell Chi-Square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3.48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13.27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0.21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8.91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2.77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622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2006</a:t>
                      </a:r>
                    </a:p>
                  </a:txBody>
                  <a:tcPr marL="8208" marR="8208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72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578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209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421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640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1,920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Row 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4%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30%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11%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22%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33%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62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Cell Chi-Square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0.69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3.79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2.09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0.04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12.18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622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2007</a:t>
                      </a:r>
                    </a:p>
                  </a:txBody>
                  <a:tcPr marL="8208" marR="8208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738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234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344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406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1,822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Row 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5%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41%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13%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19%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22%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62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Cell Chi-Square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8.05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34.49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1.00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8.78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28.66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99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L="8208" marR="8208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240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1,894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698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1,285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1,685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Arial" charset="0"/>
                        </a:rPr>
                        <a:t>5,802</a:t>
                      </a:r>
                    </a:p>
                  </a:txBody>
                  <a:tcPr marL="8208" marR="98499" marT="8208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9600"/>
            <a:ext cx="7772400" cy="47244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en-US" sz="16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Continuous increase in the percent of students who placed  College Ready from fall 2005 through fall 2007.</a:t>
            </a:r>
          </a:p>
          <a:p>
            <a:pPr eaLnBrk="1" hangingPunct="1">
              <a:lnSpc>
                <a:spcPct val="90000"/>
              </a:lnSpc>
            </a:pPr>
            <a:endParaRPr lang="en-US" sz="22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Small increase in the percent of students who placed into MATH0305 between fall 2005 and fall 2006 and a substantial increase between fall 2006 and fall 2007.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2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No measureable difference among years in the percent of students who placed into MATH0303.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2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Steady decrease in the percent of students who placed into MATH0301 from fall 2005 through fall 2007.</a:t>
            </a:r>
          </a:p>
          <a:p>
            <a:pPr eaLnBrk="1" hangingPunct="1">
              <a:lnSpc>
                <a:spcPct val="90000"/>
              </a:lnSpc>
            </a:pPr>
            <a:endParaRPr lang="en-US" sz="22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Small increase in the percent of students who placed into MATH0300 between fall 2005 and fall 2006 and a substantial decrease between fall 2006 and fall 2007.</a:t>
            </a:r>
          </a:p>
          <a:p>
            <a:pPr eaLnBrk="1" hangingPunct="1">
              <a:lnSpc>
                <a:spcPct val="90000"/>
              </a:lnSpc>
            </a:pPr>
            <a:endParaRPr lang="en-US" sz="16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sz="16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6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1371600"/>
            <a:ext cx="55626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6600" b="1" dirty="0" smtClean="0">
                <a:solidFill>
                  <a:schemeClr val="tx2">
                    <a:satMod val="200000"/>
                  </a:schemeClr>
                </a:solidFill>
              </a:rPr>
              <a:t>INTRODUCTION</a:t>
            </a:r>
            <a:endParaRPr lang="en-US" sz="6600" b="1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16386" name="Picture 2" descr="C:\Documents and Settings\gsinclai\Local Settings\Temporary Internet Files\Content.IE5\I3MP1IWK\MCj029053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2438400"/>
            <a:ext cx="373380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7543800" cy="5486400"/>
          </a:xfrm>
        </p:spPr>
        <p:txBody>
          <a:bodyPr>
            <a:norm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n-US" sz="1600" b="1" dirty="0" smtClean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n-US" sz="4000" b="1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The proportion placed as College Ready and in the highest DE Math level </a:t>
            </a:r>
            <a:r>
              <a:rPr lang="en-US" sz="4000" b="1" i="1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increased</a:t>
            </a:r>
            <a:r>
              <a:rPr lang="en-US" sz="4000" b="1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, while the proportion placed in </a:t>
            </a:r>
            <a:r>
              <a:rPr lang="en-US" sz="4000" b="1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the lowest </a:t>
            </a:r>
            <a:r>
              <a:rPr lang="en-US" sz="4000" b="1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two DE Math levels </a:t>
            </a:r>
            <a:r>
              <a:rPr lang="en-US" sz="4000" b="1" i="1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decreased</a:t>
            </a:r>
            <a:r>
              <a:rPr lang="en-US" sz="4000" b="1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from fall 2005 to fall 2007.</a:t>
            </a:r>
          </a:p>
          <a:p>
            <a:pPr marL="411480" algn="just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n-US" sz="4000" b="1" dirty="0" smtClean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n-US" sz="4000" b="1" dirty="0" smtClean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n-US" sz="1600" b="1" dirty="0" smtClean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1600" b="1" dirty="0" smtClean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7724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tx2">
                    <a:satMod val="200000"/>
                  </a:schemeClr>
                </a:solidFill>
              </a:rPr>
              <a:t>Student Population</a:t>
            </a:r>
            <a:endParaRPr lang="en-US" sz="3200" b="1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7410" name="Content Placeholder 5"/>
          <p:cNvSpPr>
            <a:spLocks noGrp="1"/>
          </p:cNvSpPr>
          <p:nvPr>
            <p:ph idx="1"/>
          </p:nvPr>
        </p:nvSpPr>
        <p:spPr>
          <a:xfrm>
            <a:off x="838200" y="838200"/>
            <a:ext cx="7772400" cy="57912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5,802 first-time in college (FTIC) students who: </a:t>
            </a:r>
          </a:p>
          <a:p>
            <a:pPr>
              <a:buFont typeface="Wingdings" pitchFamily="2" charset="2"/>
              <a:buNone/>
            </a:pPr>
            <a:endParaRPr lang="en-US" sz="2400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First enrolled at EPCC in fall 2005, fall 2006, or fall 2007 </a:t>
            </a:r>
          </a:p>
          <a:p>
            <a:pPr lvl="1"/>
            <a:endParaRPr lang="en-US" sz="24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Graduated within the previous academic year from high schools that are currently members of the Achieving the Dream College Readiness Consortium </a:t>
            </a:r>
          </a:p>
          <a:p>
            <a:pPr lvl="1"/>
            <a:endParaRPr lang="en-US" sz="24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Took all three placement examinations before their first class day at EPCC</a:t>
            </a:r>
          </a:p>
          <a:p>
            <a:pPr lvl="1">
              <a:buFont typeface="Wingdings" pitchFamily="2" charset="2"/>
              <a:buChar char="v"/>
            </a:pPr>
            <a:endParaRPr lang="en-US" sz="24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Are not former Dual Credit Students</a:t>
            </a:r>
          </a:p>
          <a:p>
            <a:endParaRPr lang="en-US" sz="2000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endParaRPr lang="en-US" sz="2000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endParaRPr lang="en-US" sz="1400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endParaRPr lang="en-US" dirty="0" smtClean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7724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9458" name="Content Placeholder 5"/>
          <p:cNvSpPr>
            <a:spLocks noGrp="1"/>
          </p:cNvSpPr>
          <p:nvPr>
            <p:ph idx="1"/>
          </p:nvPr>
        </p:nvSpPr>
        <p:spPr>
          <a:xfrm>
            <a:off x="914400" y="1143000"/>
            <a:ext cx="7772400" cy="4572000"/>
          </a:xfrm>
        </p:spPr>
        <p:txBody>
          <a:bodyPr/>
          <a:lstStyle/>
          <a:p>
            <a:endParaRPr lang="en-US" sz="1900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16% of fall 2005 FTIC students took at least one section of the Accuplacer college entrance exam before graduating from high school, while 37% of fall 2006 FTIC students did so.</a:t>
            </a:r>
          </a:p>
          <a:p>
            <a:pPr>
              <a:buFont typeface="Wingdings" pitchFamily="2" charset="2"/>
              <a:buChar char="v"/>
            </a:pPr>
            <a:endParaRPr lang="en-US" sz="2400" b="1" dirty="0" smtClean="0">
              <a:solidFill>
                <a:srgbClr val="FFFFCC"/>
              </a:solidFill>
              <a:latin typeface="Arial" charset="0"/>
              <a:cs typeface="Arial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FFCC"/>
                </a:solidFill>
                <a:latin typeface="Arial" charset="0"/>
                <a:cs typeface="Arial" charset="0"/>
              </a:rPr>
              <a:t>In fall 2007 a majority of FTIC students (72%) took at least one section of the Accuplacer exam before they graduated.</a:t>
            </a:r>
            <a:endParaRPr lang="en-US" b="1" dirty="0" smtClean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2286000"/>
            <a:ext cx="55626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6600" b="1" dirty="0" smtClean="0">
                <a:solidFill>
                  <a:schemeClr val="tx2">
                    <a:satMod val="200000"/>
                  </a:schemeClr>
                </a:solidFill>
              </a:rPr>
              <a:t>FINDINGS</a:t>
            </a:r>
            <a:endParaRPr lang="en-US" sz="6600" b="1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21506" name="Picture 2" descr="C:\Documents and Settings\gsinclai\Local Settings\Temporary Internet Files\Content.IE5\I3MP1IWK\MCj029053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2243138"/>
            <a:ext cx="373380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512763"/>
            <a:ext cx="77724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chemeClr val="tx2">
                    <a:satMod val="200000"/>
                  </a:schemeClr>
                </a:solidFill>
              </a:rPr>
              <a:t>Demographics</a:t>
            </a:r>
            <a:endParaRPr lang="en-US" sz="4400" b="1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355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3"/>
          </a:xfrm>
        </p:spPr>
        <p:txBody>
          <a:bodyPr/>
          <a:lstStyle/>
          <a:p>
            <a:pPr marL="73025" algn="ctr"/>
            <a:r>
              <a:rPr lang="en-US" sz="3600" dirty="0" smtClean="0"/>
              <a:t>Gender</a:t>
            </a:r>
          </a:p>
        </p:txBody>
      </p:sp>
      <p:sp>
        <p:nvSpPr>
          <p:cNvPr id="23555" name="Text Placeholder 5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3"/>
          </a:xfrm>
        </p:spPr>
        <p:txBody>
          <a:bodyPr/>
          <a:lstStyle/>
          <a:p>
            <a:pPr marL="73025" algn="ctr"/>
            <a:r>
              <a:rPr lang="en-US" sz="3600" dirty="0" smtClean="0"/>
              <a:t>Ethnicity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2"/>
          </p:nvPr>
        </p:nvGraphicFramePr>
        <p:xfrm>
          <a:off x="381000" y="2438400"/>
          <a:ext cx="4191000" cy="395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sz="quarter" idx="4"/>
          </p:nvPr>
        </p:nvGraphicFramePr>
        <p:xfrm>
          <a:off x="4572000" y="2438400"/>
          <a:ext cx="4194175" cy="395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772400" cy="914400"/>
          </a:xfrm>
        </p:spPr>
        <p:txBody>
          <a:bodyPr/>
          <a:lstStyle/>
          <a:p>
            <a:r>
              <a:rPr lang="en-US" sz="3200" b="1" dirty="0" smtClean="0"/>
              <a:t>High School Graduates by ISD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990600"/>
          <a:ext cx="7772400" cy="5365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457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2">
                    <a:satMod val="200000"/>
                  </a:schemeClr>
                </a:solidFill>
              </a:rPr>
              <a:t>High School Graduates by ISD and High School</a:t>
            </a:r>
            <a:endParaRPr lang="en-US" sz="2400" b="1" dirty="0">
              <a:solidFill>
                <a:schemeClr val="tx2">
                  <a:satMod val="200000"/>
                </a:schemeClr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667000" y="838200"/>
          <a:ext cx="4038600" cy="5569211"/>
        </p:xfrm>
        <a:graphic>
          <a:graphicData uri="http://schemas.openxmlformats.org/drawingml/2006/table">
            <a:tbl>
              <a:tblPr/>
              <a:tblGrid>
                <a:gridCol w="675452"/>
                <a:gridCol w="1686747"/>
                <a:gridCol w="914400"/>
                <a:gridCol w="762001"/>
              </a:tblGrid>
              <a:tr h="368718"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 Black" pitchFamily="34" charset="0"/>
                        </a:rPr>
                        <a:t>ISD</a:t>
                      </a:r>
                    </a:p>
                  </a:txBody>
                  <a:tcPr marL="0" marR="69569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 Black" pitchFamily="34" charset="0"/>
                        </a:rPr>
                        <a:t>HIGH SCHOOL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 Black" pitchFamily="34" charset="0"/>
                        </a:rPr>
                        <a:t>HIGH </a:t>
                      </a:r>
                      <a:r>
                        <a:rPr lang="en-US" sz="900" b="1" i="0" u="none" strike="noStrike" dirty="0" smtClean="0">
                          <a:solidFill>
                            <a:srgbClr val="FFFFCC"/>
                          </a:solidFill>
                          <a:latin typeface="Arial Black" pitchFamily="34" charset="0"/>
                        </a:rPr>
                        <a:t>SCHOOL</a:t>
                      </a:r>
                      <a:r>
                        <a:rPr lang="en-US" sz="900" b="1" i="0" u="none" strike="noStrike" baseline="0" dirty="0" smtClean="0">
                          <a:solidFill>
                            <a:srgbClr val="FFFFCC"/>
                          </a:solidFill>
                          <a:latin typeface="Arial Black" pitchFamily="34" charset="0"/>
                        </a:rPr>
                        <a:t> </a:t>
                      </a:r>
                      <a:r>
                        <a:rPr lang="en-US" sz="900" b="1" i="0" u="none" strike="noStrike" dirty="0" smtClean="0">
                          <a:solidFill>
                            <a:srgbClr val="FFFFCC"/>
                          </a:solidFill>
                          <a:latin typeface="Arial Black" pitchFamily="34" charset="0"/>
                        </a:rPr>
                        <a:t>GRADUATES   </a:t>
                      </a:r>
                      <a:endParaRPr lang="en-US" sz="900" b="1" i="0" u="none" strike="noStrike" dirty="0">
                        <a:solidFill>
                          <a:srgbClr val="FFFFCC"/>
                        </a:solidFill>
                        <a:latin typeface="Arial Black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8267">
                <a:tc rowSpan="4"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 Black" pitchFamily="34" charset="0"/>
                        </a:rPr>
                        <a:t>Clint ISD</a:t>
                      </a:r>
                    </a:p>
                  </a:txBody>
                  <a:tcPr marL="0" marR="69569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Clint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1.4%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9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Mountain View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141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2.4%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Horizon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1.4%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6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Clint</a:t>
                      </a:r>
                      <a:r>
                        <a:rPr lang="en-US" sz="800" b="1" i="0" u="none" strike="noStrike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800" b="1" i="0" u="none" strike="noStrike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ISD </a:t>
                      </a:r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308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5.3%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267">
                <a:tc rowSpan="12"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 Black" pitchFamily="34" charset="0"/>
                        </a:rPr>
                        <a:t>El Paso ISD</a:t>
                      </a:r>
                    </a:p>
                  </a:txBody>
                  <a:tcPr marL="0" marR="69569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Andress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260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4.5%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Bowie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2.6%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Burges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2.7%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Cpt. John L. Chapin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3.0%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Coronado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213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3.7%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Franklin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273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4.7%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El Paso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2.3%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Jefferson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2.4%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M. L. Silva Health Magnet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1.4%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Austin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2.9%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Sunset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0.3%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El Paso ISD </a:t>
                      </a:r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1,775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30.6%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267">
                <a:tc rowSpan="9"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 Black" pitchFamily="34" charset="0"/>
                        </a:rPr>
                        <a:t>Ysleta ISD</a:t>
                      </a:r>
                    </a:p>
                  </a:txBody>
                  <a:tcPr marL="0" marR="69569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Bel Air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355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6.1%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Del Valle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297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5.1%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Eastwood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337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5.8%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J. M. Hanks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320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5.5%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Parkland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2.4%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Riverside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244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4.2%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Tejas School of Choice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0.2%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Ysleta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293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5.0%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Ysleta ISD </a:t>
                      </a:r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1,995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34.4%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267">
                <a:tc rowSpan="4"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 Black" pitchFamily="34" charset="0"/>
                        </a:rPr>
                        <a:t>Socorro ISD</a:t>
                      </a:r>
                    </a:p>
                  </a:txBody>
                  <a:tcPr marL="0" marR="69569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Americas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452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7.8%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Montwood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497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8.6%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Socorro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413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7.1%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Socorro ISD </a:t>
                      </a:r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1,362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23.5%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267">
                <a:tc rowSpan="7"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 smtClean="0">
                          <a:solidFill>
                            <a:srgbClr val="FFFFCC"/>
                          </a:solidFill>
                          <a:latin typeface="Arial Black" pitchFamily="34" charset="0"/>
                        </a:rPr>
                        <a:t>Other</a:t>
                      </a:r>
                      <a:endParaRPr lang="en-US" sz="900" b="1" i="0" u="none" strike="noStrike" dirty="0">
                        <a:solidFill>
                          <a:srgbClr val="FFFFCC"/>
                        </a:solidFill>
                        <a:latin typeface="Arial Black" pitchFamily="34" charset="0"/>
                      </a:endParaRPr>
                    </a:p>
                  </a:txBody>
                  <a:tcPr marL="0" marR="69569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Anthony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0.2%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Canutillo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2.3%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Fabens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1.5%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Ft. Hancock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0.1%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San Elizario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1.8%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FFFFCC"/>
                          </a:solidFill>
                          <a:latin typeface="Arial"/>
                        </a:rPr>
                        <a:t>Tornillo</a:t>
                      </a: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CC"/>
                          </a:solidFill>
                          <a:latin typeface="Arial"/>
                        </a:rPr>
                        <a:t>0.3%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82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Other ISD Total</a:t>
                      </a:r>
                      <a:endParaRPr lang="en-US" sz="800" b="1" i="0" u="none" strike="noStrike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9569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362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6.2%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45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 smtClean="0">
                          <a:solidFill>
                            <a:srgbClr val="FFFF66"/>
                          </a:solidFill>
                          <a:latin typeface="Arial" pitchFamily="34" charset="0"/>
                          <a:cs typeface="Arial" pitchFamily="34" charset="0"/>
                        </a:rPr>
                        <a:t>       Total</a:t>
                      </a:r>
                      <a:endParaRPr lang="en-US" sz="900" b="1" i="0" u="none" strike="noStrike" dirty="0">
                        <a:solidFill>
                          <a:srgbClr val="FFFF66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66"/>
                          </a:solidFill>
                          <a:latin typeface="Arial" pitchFamily="34" charset="0"/>
                          <a:cs typeface="Arial" pitchFamily="34" charset="0"/>
                        </a:rPr>
                        <a:t>5,802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FFFF66"/>
                          </a:solidFill>
                          <a:latin typeface="Arial" pitchFamily="34" charset="0"/>
                          <a:cs typeface="Arial" pitchFamily="34" charset="0"/>
                        </a:rPr>
                        <a:t>100.0%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FF99"/>
                </a:solidFill>
              </a:rPr>
              <a:t>as of 1</a:t>
            </a:r>
            <a:r>
              <a:rPr lang="en-US" sz="2800" baseline="30000" dirty="0" smtClean="0">
                <a:solidFill>
                  <a:srgbClr val="FFFF99"/>
                </a:solidFill>
              </a:rPr>
              <a:t>st</a:t>
            </a:r>
            <a:r>
              <a:rPr lang="en-US" sz="2800" dirty="0" smtClean="0">
                <a:solidFill>
                  <a:srgbClr val="FFFF99"/>
                </a:solidFill>
              </a:rPr>
              <a:t> Day of Class</a:t>
            </a:r>
            <a:endParaRPr lang="en-US" sz="2800" dirty="0">
              <a:solidFill>
                <a:srgbClr val="FFFF99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PLACEMENT</a:t>
            </a:r>
            <a:endParaRPr lang="en-US" sz="4400" b="1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1419</TotalTime>
  <Words>1668</Words>
  <Application>Microsoft Office PowerPoint</Application>
  <PresentationFormat>On-screen Show (4:3)</PresentationFormat>
  <Paragraphs>527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Metro</vt:lpstr>
      <vt:lpstr>A THREE YEAR COMPARISON OF COLLEGE ENTRANCE EXAM Placement results</vt:lpstr>
      <vt:lpstr>INTRODUCTION</vt:lpstr>
      <vt:lpstr>Student Population</vt:lpstr>
      <vt:lpstr>Slide 4</vt:lpstr>
      <vt:lpstr>FINDINGS</vt:lpstr>
      <vt:lpstr>Demographics</vt:lpstr>
      <vt:lpstr>High School Graduates by ISD</vt:lpstr>
      <vt:lpstr>High School Graduates by ISD and High School</vt:lpstr>
      <vt:lpstr>PLACEMENT</vt:lpstr>
      <vt:lpstr>Three Year Comparison of English Placement by Level</vt:lpstr>
      <vt:lpstr>Three Year Comparison of  English Placement by Level  </vt:lpstr>
      <vt:lpstr>Slide 12</vt:lpstr>
      <vt:lpstr>Three Year Comparison of Reading Placement by Level</vt:lpstr>
      <vt:lpstr>Three Year Comparison of  Reading Placement by Level</vt:lpstr>
      <vt:lpstr>Slide 15</vt:lpstr>
      <vt:lpstr>Slide 16</vt:lpstr>
      <vt:lpstr>Three Year Comparison of Math Placement by Level</vt:lpstr>
      <vt:lpstr>Three Year Comparison of Math Placement by Level</vt:lpstr>
      <vt:lpstr>Slide 19</vt:lpstr>
      <vt:lpstr>Slide 20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Placement Rates </dc:title>
  <dc:creator>gsinclai</dc:creator>
  <cp:lastModifiedBy>gsinclai</cp:lastModifiedBy>
  <cp:revision>378</cp:revision>
  <dcterms:created xsi:type="dcterms:W3CDTF">2008-04-18T19:04:00Z</dcterms:created>
  <dcterms:modified xsi:type="dcterms:W3CDTF">2009-03-23T15:19:03Z</dcterms:modified>
</cp:coreProperties>
</file>