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38"/>
  </p:notesMasterIdLst>
  <p:handoutMasterIdLst>
    <p:handoutMasterId r:id="rId39"/>
  </p:handoutMasterIdLst>
  <p:sldIdLst>
    <p:sldId id="256" r:id="rId2"/>
    <p:sldId id="257" r:id="rId3"/>
    <p:sldId id="258" r:id="rId4"/>
    <p:sldId id="295" r:id="rId5"/>
    <p:sldId id="296" r:id="rId6"/>
    <p:sldId id="297" r:id="rId7"/>
    <p:sldId id="298" r:id="rId8"/>
    <p:sldId id="299" r:id="rId9"/>
    <p:sldId id="271" r:id="rId10"/>
    <p:sldId id="259" r:id="rId11"/>
    <p:sldId id="260" r:id="rId12"/>
    <p:sldId id="261" r:id="rId13"/>
    <p:sldId id="262" r:id="rId14"/>
    <p:sldId id="264" r:id="rId15"/>
    <p:sldId id="265" r:id="rId16"/>
    <p:sldId id="275" r:id="rId17"/>
    <p:sldId id="272" r:id="rId18"/>
    <p:sldId id="266" r:id="rId19"/>
    <p:sldId id="280" r:id="rId20"/>
    <p:sldId id="286" r:id="rId21"/>
    <p:sldId id="287" r:id="rId22"/>
    <p:sldId id="273" r:id="rId23"/>
    <p:sldId id="282" r:id="rId24"/>
    <p:sldId id="283" r:id="rId25"/>
    <p:sldId id="274" r:id="rId26"/>
    <p:sldId id="277" r:id="rId27"/>
    <p:sldId id="278" r:id="rId28"/>
    <p:sldId id="279" r:id="rId29"/>
    <p:sldId id="289" r:id="rId30"/>
    <p:sldId id="290" r:id="rId31"/>
    <p:sldId id="291" r:id="rId32"/>
    <p:sldId id="292" r:id="rId33"/>
    <p:sldId id="293" r:id="rId34"/>
    <p:sldId id="294" r:id="rId35"/>
    <p:sldId id="268" r:id="rId36"/>
    <p:sldId id="285" r:id="rId37"/>
  </p:sldIdLst>
  <p:sldSz cx="9144000" cy="6858000" type="screen4x3"/>
  <p:notesSz cx="6985000" cy="9271000"/>
  <p:defaultTextStyle>
    <a:defPPr>
      <a:defRPr lang="en-US"/>
    </a:defPPr>
    <a:lvl1pPr algn="l" rtl="0" eaLnBrk="0" fontAlgn="base" hangingPunct="0">
      <a:spcBef>
        <a:spcPct val="0"/>
      </a:spcBef>
      <a:spcAft>
        <a:spcPct val="0"/>
      </a:spcAft>
      <a:defRPr kern="1200">
        <a:solidFill>
          <a:schemeClr val="tx1"/>
        </a:solidFill>
        <a:latin typeface="Univers (W1)" pitchFamily="34" charset="0"/>
        <a:ea typeface="+mn-ea"/>
        <a:cs typeface="+mn-cs"/>
      </a:defRPr>
    </a:lvl1pPr>
    <a:lvl2pPr marL="457200" algn="l" rtl="0" eaLnBrk="0" fontAlgn="base" hangingPunct="0">
      <a:spcBef>
        <a:spcPct val="0"/>
      </a:spcBef>
      <a:spcAft>
        <a:spcPct val="0"/>
      </a:spcAft>
      <a:defRPr kern="1200">
        <a:solidFill>
          <a:schemeClr val="tx1"/>
        </a:solidFill>
        <a:latin typeface="Univers (W1)" pitchFamily="34" charset="0"/>
        <a:ea typeface="+mn-ea"/>
        <a:cs typeface="+mn-cs"/>
      </a:defRPr>
    </a:lvl2pPr>
    <a:lvl3pPr marL="914400" algn="l" rtl="0" eaLnBrk="0" fontAlgn="base" hangingPunct="0">
      <a:spcBef>
        <a:spcPct val="0"/>
      </a:spcBef>
      <a:spcAft>
        <a:spcPct val="0"/>
      </a:spcAft>
      <a:defRPr kern="1200">
        <a:solidFill>
          <a:schemeClr val="tx1"/>
        </a:solidFill>
        <a:latin typeface="Univers (W1)" pitchFamily="34" charset="0"/>
        <a:ea typeface="+mn-ea"/>
        <a:cs typeface="+mn-cs"/>
      </a:defRPr>
    </a:lvl3pPr>
    <a:lvl4pPr marL="1371600" algn="l" rtl="0" eaLnBrk="0" fontAlgn="base" hangingPunct="0">
      <a:spcBef>
        <a:spcPct val="0"/>
      </a:spcBef>
      <a:spcAft>
        <a:spcPct val="0"/>
      </a:spcAft>
      <a:defRPr kern="1200">
        <a:solidFill>
          <a:schemeClr val="tx1"/>
        </a:solidFill>
        <a:latin typeface="Univers (W1)" pitchFamily="34" charset="0"/>
        <a:ea typeface="+mn-ea"/>
        <a:cs typeface="+mn-cs"/>
      </a:defRPr>
    </a:lvl4pPr>
    <a:lvl5pPr marL="1828800" algn="l" rtl="0" eaLnBrk="0" fontAlgn="base" hangingPunct="0">
      <a:spcBef>
        <a:spcPct val="0"/>
      </a:spcBef>
      <a:spcAft>
        <a:spcPct val="0"/>
      </a:spcAft>
      <a:defRPr kern="1200">
        <a:solidFill>
          <a:schemeClr val="tx1"/>
        </a:solidFill>
        <a:latin typeface="Univers (W1)" pitchFamily="34" charset="0"/>
        <a:ea typeface="+mn-ea"/>
        <a:cs typeface="+mn-cs"/>
      </a:defRPr>
    </a:lvl5pPr>
    <a:lvl6pPr marL="2286000" algn="l" defTabSz="914400" rtl="0" eaLnBrk="1" latinLnBrk="0" hangingPunct="1">
      <a:defRPr kern="1200">
        <a:solidFill>
          <a:schemeClr val="tx1"/>
        </a:solidFill>
        <a:latin typeface="Univers (W1)" pitchFamily="34" charset="0"/>
        <a:ea typeface="+mn-ea"/>
        <a:cs typeface="+mn-cs"/>
      </a:defRPr>
    </a:lvl6pPr>
    <a:lvl7pPr marL="2743200" algn="l" defTabSz="914400" rtl="0" eaLnBrk="1" latinLnBrk="0" hangingPunct="1">
      <a:defRPr kern="1200">
        <a:solidFill>
          <a:schemeClr val="tx1"/>
        </a:solidFill>
        <a:latin typeface="Univers (W1)" pitchFamily="34" charset="0"/>
        <a:ea typeface="+mn-ea"/>
        <a:cs typeface="+mn-cs"/>
      </a:defRPr>
    </a:lvl7pPr>
    <a:lvl8pPr marL="3200400" algn="l" defTabSz="914400" rtl="0" eaLnBrk="1" latinLnBrk="0" hangingPunct="1">
      <a:defRPr kern="1200">
        <a:solidFill>
          <a:schemeClr val="tx1"/>
        </a:solidFill>
        <a:latin typeface="Univers (W1)" pitchFamily="34" charset="0"/>
        <a:ea typeface="+mn-ea"/>
        <a:cs typeface="+mn-cs"/>
      </a:defRPr>
    </a:lvl8pPr>
    <a:lvl9pPr marL="3657600" algn="l" defTabSz="914400" rtl="0" eaLnBrk="1" latinLnBrk="0" hangingPunct="1">
      <a:defRPr kern="1200">
        <a:solidFill>
          <a:schemeClr val="tx1"/>
        </a:solidFill>
        <a:latin typeface="Univers (W1)"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1987" name="Rectangle 3"/>
          <p:cNvSpPr>
            <a:spLocks noGrp="1" noChangeArrowheads="1"/>
          </p:cNvSpPr>
          <p:nvPr>
            <p:ph type="dt" sz="quarter" idx="1"/>
          </p:nvPr>
        </p:nvSpPr>
        <p:spPr bwMode="auto">
          <a:xfrm>
            <a:off x="395605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1988" name="Rectangle 4"/>
          <p:cNvSpPr>
            <a:spLocks noGrp="1" noChangeArrowheads="1"/>
          </p:cNvSpPr>
          <p:nvPr>
            <p:ph type="ftr" sz="quarter" idx="2"/>
          </p:nvPr>
        </p:nvSpPr>
        <p:spPr bwMode="auto">
          <a:xfrm>
            <a:off x="0" y="8805863"/>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989" name="Rectangle 5"/>
          <p:cNvSpPr>
            <a:spLocks noGrp="1" noChangeArrowheads="1"/>
          </p:cNvSpPr>
          <p:nvPr>
            <p:ph type="sldNum" sz="quarter" idx="3"/>
          </p:nvPr>
        </p:nvSpPr>
        <p:spPr bwMode="auto">
          <a:xfrm>
            <a:off x="3956050" y="8805863"/>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algn="r" eaLnBrk="1" hangingPunct="1">
              <a:defRPr sz="1200">
                <a:latin typeface="Arial" charset="0"/>
              </a:defRPr>
            </a:lvl1pPr>
          </a:lstStyle>
          <a:p>
            <a:pPr>
              <a:defRPr/>
            </a:pPr>
            <a:fld id="{EEBE8CAC-F017-4DAF-A932-6EDFADC0352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5059" name="Rectangle 3"/>
          <p:cNvSpPr>
            <a:spLocks noGrp="1" noChangeArrowheads="1"/>
          </p:cNvSpPr>
          <p:nvPr>
            <p:ph type="dt" idx="1"/>
          </p:nvPr>
        </p:nvSpPr>
        <p:spPr bwMode="auto">
          <a:xfrm>
            <a:off x="395605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98500" y="4403725"/>
            <a:ext cx="5588000" cy="41719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5062" name="Rectangle 6"/>
          <p:cNvSpPr>
            <a:spLocks noGrp="1" noChangeArrowheads="1"/>
          </p:cNvSpPr>
          <p:nvPr>
            <p:ph type="ftr" sz="quarter" idx="4"/>
          </p:nvPr>
        </p:nvSpPr>
        <p:spPr bwMode="auto">
          <a:xfrm>
            <a:off x="0" y="8805863"/>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5063" name="Rectangle 7"/>
          <p:cNvSpPr>
            <a:spLocks noGrp="1" noChangeArrowheads="1"/>
          </p:cNvSpPr>
          <p:nvPr>
            <p:ph type="sldNum" sz="quarter" idx="5"/>
          </p:nvPr>
        </p:nvSpPr>
        <p:spPr bwMode="auto">
          <a:xfrm>
            <a:off x="3956050" y="8805863"/>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algn="r" eaLnBrk="1" hangingPunct="1">
              <a:defRPr sz="1200">
                <a:latin typeface="Arial" charset="0"/>
              </a:defRPr>
            </a:lvl1pPr>
          </a:lstStyle>
          <a:p>
            <a:pPr>
              <a:defRPr/>
            </a:pPr>
            <a:fld id="{9D1B76A4-65F9-427A-AEF6-5BFA3B320AD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494212EB-62BB-4F66-B1A1-5B02220B062E}" type="slidenum">
              <a:rPr lang="en-US" smtClean="0"/>
              <a:pPr/>
              <a:t>1</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306C04E3-F1BF-4FAD-AEA6-87CA09BE3EB6}" type="slidenum">
              <a:rPr lang="en-US" smtClean="0"/>
              <a:pPr/>
              <a:t>2</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0FC6381B-E0B2-43C6-870E-DBBC50002E2F}" type="slidenum">
              <a:rPr lang="en-US" smtClean="0"/>
              <a:pPr/>
              <a:t>3</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36194163-67E6-4F24-AADB-DCC5A9000F0C}" type="slidenum">
              <a:rPr lang="en-US" smtClean="0"/>
              <a:pPr/>
              <a:t>9</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0881644-78CC-4B8B-9755-8220C396FC7B}" type="slidenum">
              <a:rPr lang="en-US" smtClean="0"/>
              <a:pPr/>
              <a:t>10</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11" name="Slide Number Placeholder 10"/>
          <p:cNvSpPr>
            <a:spLocks noGrp="1"/>
          </p:cNvSpPr>
          <p:nvPr>
            <p:ph type="sldNum" sz="quarter" idx="12"/>
          </p:nvPr>
        </p:nvSpPr>
        <p:spPr/>
        <p:txBody>
          <a:bodyPr/>
          <a:lstStyle>
            <a:extLst/>
          </a:lstStyle>
          <a:p>
            <a:pPr>
              <a:defRPr/>
            </a:pPr>
            <a:fld id="{1478E1ED-B229-46B5-9B5A-93FD4A777B52}"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19A1E6FF-5FA1-4664-B9B6-78C3D85B60E0}"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0A06814-868D-4D32-BC20-108C7A033469}"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82688" y="2017713"/>
            <a:ext cx="7772400" cy="4114800"/>
          </a:xfrm>
        </p:spPr>
        <p:txBody>
          <a:bodyPr/>
          <a:lstStyle/>
          <a:p>
            <a:pPr lvl="0"/>
            <a:endParaRPr lang="en-US"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9453C209-875D-486B-A82C-CCB3C51833F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4A9CD581-9939-4016-BB8F-DC16097FDB74}"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3B933EAF-4796-46A7-B1E7-91AC9F9145B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7E73A4C5-70AA-4AF8-86FE-A36CA8A491AB}"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5FD70665-287D-469E-BB33-8A3640F8F238}"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2E197DCA-BE69-4248-BEBA-DA6FF300BA0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7AC759D3-0BA8-4B56-9E53-D9A8E7BC4AA3}"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4807127D-40B1-4202-BB1B-0C457158A3A5}"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7F933BA6-23F5-42CE-BAC9-1586460044CE}" type="slidenum">
              <a:rPr lang="en-US" smtClean="0"/>
              <a:pPr>
                <a:defRPr/>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C7E81615-F9C4-4EC6-9FBB-A1B9F8BBE07F}"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sc.hbs.edu/njcmp/help.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Ruben.garcia@cdr.state.tx.us" TargetMode="External"/><Relationship Id="rId2" Type="http://schemas.openxmlformats.org/officeDocument/2006/relationships/hyperlink" Target="mailto:Gabriela.borcoman@thecb.state.tx.u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1143000"/>
            <a:ext cx="7467600" cy="1995488"/>
          </a:xfrm>
        </p:spPr>
        <p:txBody>
          <a:bodyPr/>
          <a:lstStyle/>
          <a:p>
            <a:pPr algn="ctr" eaLnBrk="1" hangingPunct="1"/>
            <a:r>
              <a:rPr lang="en-US" sz="4000" smtClean="0">
                <a:latin typeface="Univers (W1)" pitchFamily="34" charset="0"/>
              </a:rPr>
              <a:t>Forecasting Supply of College Graduates for Texas’ Growth Industries</a:t>
            </a:r>
            <a:r>
              <a:rPr lang="en-US" sz="4000" smtClean="0"/>
              <a:t> </a:t>
            </a:r>
            <a:endParaRPr lang="en-US" sz="3600" smtClean="0"/>
          </a:p>
        </p:txBody>
      </p:sp>
      <p:sp>
        <p:nvSpPr>
          <p:cNvPr id="3075" name="Rectangle 3"/>
          <p:cNvSpPr>
            <a:spLocks noGrp="1" noChangeArrowheads="1"/>
          </p:cNvSpPr>
          <p:nvPr>
            <p:ph type="subTitle" idx="1"/>
          </p:nvPr>
        </p:nvSpPr>
        <p:spPr/>
        <p:txBody>
          <a:bodyPr>
            <a:normAutofit fontScale="92500" lnSpcReduction="20000"/>
          </a:bodyPr>
          <a:lstStyle/>
          <a:p>
            <a:pPr eaLnBrk="1" hangingPunct="1"/>
            <a:r>
              <a:rPr lang="en-US" sz="3600" smtClean="0">
                <a:latin typeface="Univers (W1)" pitchFamily="34" charset="0"/>
              </a:rPr>
              <a:t>TAIR Conference</a:t>
            </a:r>
            <a:br>
              <a:rPr lang="en-US" sz="3600" smtClean="0">
                <a:latin typeface="Univers (W1)" pitchFamily="34" charset="0"/>
              </a:rPr>
            </a:br>
            <a:r>
              <a:rPr lang="en-US" sz="3600" smtClean="0">
                <a:latin typeface="Univers (W1)" pitchFamily="34" charset="0"/>
              </a:rPr>
              <a:t>Lubbock, March 4, 2009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latin typeface="Univers (W1)" pitchFamily="34" charset="0"/>
              </a:rPr>
              <a:t>Why clusters?</a:t>
            </a:r>
          </a:p>
        </p:txBody>
      </p:sp>
      <p:sp>
        <p:nvSpPr>
          <p:cNvPr id="7171" name="Rectangle 3"/>
          <p:cNvSpPr>
            <a:spLocks noGrp="1" noChangeArrowheads="1"/>
          </p:cNvSpPr>
          <p:nvPr>
            <p:ph idx="1"/>
          </p:nvPr>
        </p:nvSpPr>
        <p:spPr/>
        <p:txBody>
          <a:bodyPr/>
          <a:lstStyle/>
          <a:p>
            <a:pPr eaLnBrk="1" hangingPunct="1"/>
            <a:r>
              <a:rPr lang="en-US" sz="2800" smtClean="0">
                <a:latin typeface="Univers (W1)" pitchFamily="34" charset="0"/>
              </a:rPr>
              <a:t>Because regional economies are specialized with each region exhibiting competitiveness in a different mix of industry clusters (Porter)</a:t>
            </a:r>
          </a:p>
          <a:p>
            <a:pPr eaLnBrk="1" hangingPunct="1"/>
            <a:r>
              <a:rPr lang="en-US" sz="2800" smtClean="0">
                <a:latin typeface="Univers (W1)" pitchFamily="34" charset="0"/>
              </a:rPr>
              <a:t>Clusters can be identified using a given methodology and compared with other regions.</a:t>
            </a:r>
          </a:p>
          <a:p>
            <a:pPr eaLnBrk="1" hangingPunct="1"/>
            <a:r>
              <a:rPr lang="en-US" sz="2800" smtClean="0">
                <a:latin typeface="Univers (W1)" pitchFamily="34" charset="0"/>
              </a:rPr>
              <a:t>The Cluster Mapping Project can be found at </a:t>
            </a:r>
            <a:r>
              <a:rPr lang="en-US" sz="2800" smtClean="0">
                <a:latin typeface="Univers (W1)" pitchFamily="34" charset="0"/>
                <a:hlinkClick r:id="rId3"/>
              </a:rPr>
              <a:t>http://www.isc.hbs.edu/njcmp/help.html</a:t>
            </a:r>
            <a:endParaRPr lang="en-US" sz="2800" smtClean="0">
              <a:latin typeface="Univers (W1)" pitchFamily="34" charset="0"/>
            </a:endParaRPr>
          </a:p>
          <a:p>
            <a:pPr eaLnBrk="1" hangingPunct="1">
              <a:buFont typeface="Wingdings" pitchFamily="2" charset="2"/>
              <a:buNone/>
            </a:pPr>
            <a:endParaRPr lang="en-US" sz="2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latin typeface="Univers (W1)" pitchFamily="34" charset="0"/>
              </a:rPr>
              <a:t>Texas Target Clusters</a:t>
            </a:r>
          </a:p>
        </p:txBody>
      </p:sp>
      <p:sp>
        <p:nvSpPr>
          <p:cNvPr id="8195" name="Rectangle 3"/>
          <p:cNvSpPr>
            <a:spLocks noGrp="1" noChangeArrowheads="1"/>
          </p:cNvSpPr>
          <p:nvPr>
            <p:ph idx="1"/>
          </p:nvPr>
        </p:nvSpPr>
        <p:spPr/>
        <p:txBody>
          <a:bodyPr/>
          <a:lstStyle/>
          <a:p>
            <a:pPr marL="609600" indent="-609600" eaLnBrk="1" hangingPunct="1">
              <a:lnSpc>
                <a:spcPct val="90000"/>
              </a:lnSpc>
            </a:pPr>
            <a:r>
              <a:rPr lang="en-US" sz="2800" b="1" smtClean="0">
                <a:latin typeface="Univers (W1)" pitchFamily="34" charset="0"/>
              </a:rPr>
              <a:t>Advanced Technologies and Manufacturing, </a:t>
            </a:r>
            <a:r>
              <a:rPr lang="en-US" sz="2800" smtClean="0">
                <a:latin typeface="Univers (W1)" pitchFamily="34" charset="0"/>
              </a:rPr>
              <a:t>including four sub-clusters:</a:t>
            </a:r>
          </a:p>
          <a:p>
            <a:pPr marL="990600" lvl="1" indent="-533400" eaLnBrk="1" hangingPunct="1">
              <a:lnSpc>
                <a:spcPct val="90000"/>
              </a:lnSpc>
            </a:pPr>
            <a:r>
              <a:rPr lang="en-US" sz="2400" smtClean="0">
                <a:latin typeface="Univers (W1)" pitchFamily="34" charset="0"/>
              </a:rPr>
              <a:t>Nanotechnology and Materials</a:t>
            </a:r>
          </a:p>
          <a:p>
            <a:pPr marL="990600" lvl="1" indent="-533400" eaLnBrk="1" hangingPunct="1">
              <a:lnSpc>
                <a:spcPct val="90000"/>
              </a:lnSpc>
            </a:pPr>
            <a:r>
              <a:rPr lang="en-US" sz="2400" smtClean="0">
                <a:latin typeface="Univers (W1)" pitchFamily="34" charset="0"/>
              </a:rPr>
              <a:t>Micro-electromechanical Systems</a:t>
            </a:r>
          </a:p>
          <a:p>
            <a:pPr marL="990600" lvl="1" indent="-533400" eaLnBrk="1" hangingPunct="1">
              <a:lnSpc>
                <a:spcPct val="90000"/>
              </a:lnSpc>
            </a:pPr>
            <a:r>
              <a:rPr lang="en-US" sz="2400" smtClean="0">
                <a:latin typeface="Univers (W1)" pitchFamily="34" charset="0"/>
              </a:rPr>
              <a:t>Semiconductor Manufacturing</a:t>
            </a:r>
          </a:p>
          <a:p>
            <a:pPr marL="990600" lvl="1" indent="-533400" eaLnBrk="1" hangingPunct="1">
              <a:lnSpc>
                <a:spcPct val="90000"/>
              </a:lnSpc>
            </a:pPr>
            <a:r>
              <a:rPr lang="en-US" sz="2400" smtClean="0">
                <a:latin typeface="Univers (W1)" pitchFamily="34" charset="0"/>
              </a:rPr>
              <a:t>Automotive Manufacturing</a:t>
            </a:r>
          </a:p>
          <a:p>
            <a:pPr marL="609600" indent="-609600" eaLnBrk="1" hangingPunct="1">
              <a:lnSpc>
                <a:spcPct val="90000"/>
              </a:lnSpc>
            </a:pPr>
            <a:r>
              <a:rPr lang="en-US" sz="2800" b="1" smtClean="0">
                <a:latin typeface="Univers (W1)" pitchFamily="34" charset="0"/>
              </a:rPr>
              <a:t>Aerospace and Defense</a:t>
            </a:r>
            <a:endParaRPr lang="en-US" sz="2800" smtClean="0">
              <a:latin typeface="Univers (W1)" pitchFamily="34" charset="0"/>
            </a:endParaRPr>
          </a:p>
          <a:p>
            <a:pPr marL="609600" indent="-609600" eaLnBrk="1" hangingPunct="1">
              <a:lnSpc>
                <a:spcPct val="90000"/>
              </a:lnSpc>
            </a:pPr>
            <a:r>
              <a:rPr lang="en-US" sz="2800" b="1" smtClean="0">
                <a:latin typeface="Univers (W1)" pitchFamily="34" charset="0"/>
              </a:rPr>
              <a:t>Biotechnology and Life Sciences</a:t>
            </a:r>
            <a:endParaRPr lang="en-US" sz="2800" smtClean="0">
              <a:latin typeface="Univers (W1)"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latin typeface="Univers (W1)" pitchFamily="34" charset="0"/>
              </a:rPr>
              <a:t>Texas Target Clusters</a:t>
            </a:r>
          </a:p>
        </p:txBody>
      </p:sp>
      <p:sp>
        <p:nvSpPr>
          <p:cNvPr id="9219" name="Rectangle 3"/>
          <p:cNvSpPr>
            <a:spLocks noGrp="1" noChangeArrowheads="1"/>
          </p:cNvSpPr>
          <p:nvPr>
            <p:ph idx="1"/>
          </p:nvPr>
        </p:nvSpPr>
        <p:spPr/>
        <p:txBody>
          <a:bodyPr/>
          <a:lstStyle/>
          <a:p>
            <a:pPr eaLnBrk="1" hangingPunct="1">
              <a:lnSpc>
                <a:spcPct val="80000"/>
              </a:lnSpc>
            </a:pPr>
            <a:r>
              <a:rPr lang="en-US" sz="2800" b="1" smtClean="0">
                <a:latin typeface="Univers (W1)" pitchFamily="34" charset="0"/>
              </a:rPr>
              <a:t>Information and Computer Technology, </a:t>
            </a:r>
            <a:r>
              <a:rPr lang="en-US" sz="2800" smtClean="0">
                <a:latin typeface="Univers (W1)" pitchFamily="34" charset="0"/>
              </a:rPr>
              <a:t>including three sub-clusters:</a:t>
            </a:r>
          </a:p>
          <a:p>
            <a:pPr lvl="1" eaLnBrk="1" hangingPunct="1">
              <a:lnSpc>
                <a:spcPct val="80000"/>
              </a:lnSpc>
            </a:pPr>
            <a:r>
              <a:rPr lang="en-US" sz="2400" smtClean="0">
                <a:latin typeface="Univers (W1)" pitchFamily="34" charset="0"/>
              </a:rPr>
              <a:t>Communications Equipment</a:t>
            </a:r>
          </a:p>
          <a:p>
            <a:pPr lvl="1" eaLnBrk="1" hangingPunct="1">
              <a:lnSpc>
                <a:spcPct val="80000"/>
              </a:lnSpc>
            </a:pPr>
            <a:r>
              <a:rPr lang="en-US" sz="2400" smtClean="0">
                <a:latin typeface="Univers (W1)" pitchFamily="34" charset="0"/>
              </a:rPr>
              <a:t>Computing Equipment and Semiconductors</a:t>
            </a:r>
          </a:p>
          <a:p>
            <a:pPr lvl="1" eaLnBrk="1" hangingPunct="1">
              <a:lnSpc>
                <a:spcPct val="80000"/>
              </a:lnSpc>
            </a:pPr>
            <a:r>
              <a:rPr lang="en-US" sz="2400" smtClean="0">
                <a:latin typeface="Univers (W1)" pitchFamily="34" charset="0"/>
              </a:rPr>
              <a:t>Information Technology</a:t>
            </a:r>
          </a:p>
          <a:p>
            <a:pPr eaLnBrk="1" hangingPunct="1">
              <a:lnSpc>
                <a:spcPct val="80000"/>
              </a:lnSpc>
            </a:pPr>
            <a:r>
              <a:rPr lang="en-US" sz="2800" b="1" smtClean="0">
                <a:latin typeface="Univers (W1)" pitchFamily="34" charset="0"/>
              </a:rPr>
              <a:t>Petroleum Refining and Chemical Products</a:t>
            </a:r>
            <a:endParaRPr lang="en-US" sz="2800" smtClean="0">
              <a:latin typeface="Univers (W1)" pitchFamily="34" charset="0"/>
            </a:endParaRPr>
          </a:p>
          <a:p>
            <a:pPr eaLnBrk="1" hangingPunct="1">
              <a:lnSpc>
                <a:spcPct val="80000"/>
              </a:lnSpc>
            </a:pPr>
            <a:r>
              <a:rPr lang="en-US" sz="2800" b="1" smtClean="0">
                <a:latin typeface="Univers (W1)" pitchFamily="34" charset="0"/>
              </a:rPr>
              <a:t>Energy, </a:t>
            </a:r>
            <a:r>
              <a:rPr lang="en-US" sz="2800" smtClean="0">
                <a:latin typeface="Univers (W1)" pitchFamily="34" charset="0"/>
              </a:rPr>
              <a:t>including three sub-clusters:</a:t>
            </a:r>
          </a:p>
          <a:p>
            <a:pPr lvl="1" eaLnBrk="1" hangingPunct="1">
              <a:lnSpc>
                <a:spcPct val="80000"/>
              </a:lnSpc>
            </a:pPr>
            <a:r>
              <a:rPr lang="en-US" sz="2400" smtClean="0">
                <a:latin typeface="Univers (W1)" pitchFamily="34" charset="0"/>
              </a:rPr>
              <a:t>Oil and Gas Production</a:t>
            </a:r>
          </a:p>
          <a:p>
            <a:pPr lvl="1" eaLnBrk="1" hangingPunct="1">
              <a:lnSpc>
                <a:spcPct val="80000"/>
              </a:lnSpc>
            </a:pPr>
            <a:r>
              <a:rPr lang="en-US" sz="2400" smtClean="0">
                <a:latin typeface="Univers (W1)" pitchFamily="34" charset="0"/>
              </a:rPr>
              <a:t>Power Generation and Transmission</a:t>
            </a:r>
          </a:p>
          <a:p>
            <a:pPr lvl="1" eaLnBrk="1" hangingPunct="1">
              <a:lnSpc>
                <a:spcPct val="80000"/>
              </a:lnSpc>
            </a:pPr>
            <a:r>
              <a:rPr lang="en-US" sz="2400" smtClean="0">
                <a:latin typeface="Univers (W1)" pitchFamily="34" charset="0"/>
              </a:rPr>
              <a:t>Manufactured Energy Systems</a:t>
            </a:r>
          </a:p>
          <a:p>
            <a:pPr eaLnBrk="1" hangingPunct="1">
              <a:lnSpc>
                <a:spcPct val="80000"/>
              </a:lnSpc>
            </a:pPr>
            <a:endParaRPr lang="en-US" sz="2800" smtClean="0">
              <a:latin typeface="Univers (W1)"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latin typeface="Univers (W1)" pitchFamily="34" charset="0"/>
              </a:rPr>
              <a:t>Industries within Clusters</a:t>
            </a:r>
          </a:p>
        </p:txBody>
      </p:sp>
      <p:sp>
        <p:nvSpPr>
          <p:cNvPr id="10243" name="Rectangle 3"/>
          <p:cNvSpPr>
            <a:spLocks noGrp="1" noChangeArrowheads="1"/>
          </p:cNvSpPr>
          <p:nvPr>
            <p:ph idx="1"/>
          </p:nvPr>
        </p:nvSpPr>
        <p:spPr/>
        <p:txBody>
          <a:bodyPr/>
          <a:lstStyle/>
          <a:p>
            <a:pPr eaLnBrk="1" hangingPunct="1">
              <a:lnSpc>
                <a:spcPct val="90000"/>
              </a:lnSpc>
            </a:pPr>
            <a:r>
              <a:rPr lang="en-US" sz="2800" smtClean="0">
                <a:solidFill>
                  <a:schemeClr val="hlink"/>
                </a:solidFill>
                <a:latin typeface="Univers (W1)" pitchFamily="34" charset="0"/>
              </a:rPr>
              <a:t>Core</a:t>
            </a:r>
            <a:r>
              <a:rPr lang="en-US" sz="2800" smtClean="0">
                <a:latin typeface="Univers (W1)" pitchFamily="34" charset="0"/>
              </a:rPr>
              <a:t> – industries generating primary economic activity</a:t>
            </a:r>
          </a:p>
          <a:p>
            <a:pPr lvl="1" eaLnBrk="1" hangingPunct="1">
              <a:lnSpc>
                <a:spcPct val="90000"/>
              </a:lnSpc>
            </a:pPr>
            <a:r>
              <a:rPr lang="en-US" sz="2400" smtClean="0">
                <a:latin typeface="Univers (W1)" pitchFamily="34" charset="0"/>
              </a:rPr>
              <a:t>For example:  Petroleum and Coal Products Manufacturing</a:t>
            </a:r>
          </a:p>
          <a:p>
            <a:pPr eaLnBrk="1" hangingPunct="1">
              <a:lnSpc>
                <a:spcPct val="90000"/>
              </a:lnSpc>
            </a:pPr>
            <a:r>
              <a:rPr lang="en-US" sz="2800" smtClean="0">
                <a:solidFill>
                  <a:schemeClr val="hlink"/>
                </a:solidFill>
                <a:latin typeface="Univers (W1)" pitchFamily="34" charset="0"/>
              </a:rPr>
              <a:t>Ancillary</a:t>
            </a:r>
            <a:r>
              <a:rPr lang="en-US" sz="2800" smtClean="0">
                <a:latin typeface="Univers (W1)" pitchFamily="34" charset="0"/>
              </a:rPr>
              <a:t> – industries related to core cluster that buy or sell products to a core industry</a:t>
            </a:r>
          </a:p>
          <a:p>
            <a:pPr lvl="1" eaLnBrk="1" hangingPunct="1">
              <a:lnSpc>
                <a:spcPct val="90000"/>
              </a:lnSpc>
            </a:pPr>
            <a:r>
              <a:rPr lang="en-US" sz="2400" smtClean="0">
                <a:latin typeface="Univers (W1)" pitchFamily="34" charset="0"/>
              </a:rPr>
              <a:t>For example:  Natural Gas Distribution</a:t>
            </a:r>
          </a:p>
          <a:p>
            <a:pPr eaLnBrk="1" hangingPunct="1">
              <a:lnSpc>
                <a:spcPct val="90000"/>
              </a:lnSpc>
            </a:pPr>
            <a:r>
              <a:rPr lang="en-US" sz="2800" smtClean="0">
                <a:solidFill>
                  <a:schemeClr val="hlink"/>
                </a:solidFill>
                <a:latin typeface="Univers (W1)" pitchFamily="34" charset="0"/>
              </a:rPr>
              <a:t>Support</a:t>
            </a:r>
            <a:r>
              <a:rPr lang="en-US" sz="2800" smtClean="0">
                <a:latin typeface="Univers (W1)" pitchFamily="34" charset="0"/>
              </a:rPr>
              <a:t> – provide support services that allow core industries to do business</a:t>
            </a:r>
          </a:p>
          <a:p>
            <a:pPr lvl="1" eaLnBrk="1" hangingPunct="1">
              <a:lnSpc>
                <a:spcPct val="90000"/>
              </a:lnSpc>
            </a:pPr>
            <a:r>
              <a:rPr lang="en-US" sz="2400" smtClean="0">
                <a:latin typeface="Univers (W1)" pitchFamily="34" charset="0"/>
              </a:rPr>
              <a:t>For example: Legal and Transportation</a:t>
            </a:r>
          </a:p>
          <a:p>
            <a:pPr eaLnBrk="1" hangingPunct="1">
              <a:lnSpc>
                <a:spcPct val="90000"/>
              </a:lnSpc>
              <a:buFont typeface="Wingdings" pitchFamily="2" charset="2"/>
              <a:buNone/>
            </a:pPr>
            <a:endParaRPr lang="en-US" sz="2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latin typeface="Univers (W1)" pitchFamily="34" charset="0"/>
              </a:rPr>
              <a:t>Occupations within Industries</a:t>
            </a:r>
          </a:p>
        </p:txBody>
      </p:sp>
      <p:sp>
        <p:nvSpPr>
          <p:cNvPr id="11267" name="Rectangle 3"/>
          <p:cNvSpPr>
            <a:spLocks noGrp="1" noChangeArrowheads="1"/>
          </p:cNvSpPr>
          <p:nvPr>
            <p:ph idx="1"/>
          </p:nvPr>
        </p:nvSpPr>
        <p:spPr/>
        <p:txBody>
          <a:bodyPr/>
          <a:lstStyle/>
          <a:p>
            <a:pPr eaLnBrk="1" hangingPunct="1"/>
            <a:r>
              <a:rPr lang="en-US" sz="2800" smtClean="0">
                <a:latin typeface="Univers (W1)" pitchFamily="34" charset="0"/>
              </a:rPr>
              <a:t>Industry-Occupation Composition</a:t>
            </a:r>
          </a:p>
          <a:p>
            <a:pPr eaLnBrk="1" hangingPunct="1"/>
            <a:r>
              <a:rPr lang="en-US" sz="2800" smtClean="0">
                <a:latin typeface="Univers (W1)" pitchFamily="34" charset="0"/>
              </a:rPr>
              <a:t>Example:  Oil and Gas Industry</a:t>
            </a:r>
          </a:p>
          <a:p>
            <a:pPr lvl="1" eaLnBrk="1" hangingPunct="1"/>
            <a:r>
              <a:rPr lang="en-US" sz="2400" smtClean="0">
                <a:latin typeface="Univers (W1)" pitchFamily="34" charset="0"/>
              </a:rPr>
              <a:t>Petroleum Pump System Operators, Refinery Operators and Gaugers (7.14%)</a:t>
            </a:r>
          </a:p>
          <a:p>
            <a:pPr lvl="1" eaLnBrk="1" hangingPunct="1"/>
            <a:r>
              <a:rPr lang="en-US" sz="2400" smtClean="0">
                <a:latin typeface="Univers (W1)" pitchFamily="34" charset="0"/>
              </a:rPr>
              <a:t>Petroleum Engineers (7.05%)</a:t>
            </a:r>
          </a:p>
          <a:p>
            <a:pPr lvl="1" eaLnBrk="1" hangingPunct="1"/>
            <a:r>
              <a:rPr lang="en-US" sz="2400" smtClean="0">
                <a:latin typeface="Univers (W1)" pitchFamily="34" charset="0"/>
              </a:rPr>
              <a:t>General and Operations Managers (5.55%)</a:t>
            </a:r>
          </a:p>
          <a:p>
            <a:pPr lvl="1" eaLnBrk="1" hangingPunct="1"/>
            <a:r>
              <a:rPr lang="en-US" sz="2400" smtClean="0">
                <a:latin typeface="Univers (W1)" pitchFamily="34" charset="0"/>
              </a:rPr>
              <a:t>Geoscientists, ex. Hydrologist (5.47%)</a:t>
            </a:r>
          </a:p>
          <a:p>
            <a:pPr lvl="1" eaLnBrk="1" hangingPunct="1"/>
            <a:r>
              <a:rPr lang="en-US" sz="2400" smtClean="0">
                <a:latin typeface="Univers (W1)" pitchFamily="34" charset="0"/>
              </a:rPr>
              <a:t>Accountants and Auditors (5.27%)</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latin typeface="Univers (W1)" pitchFamily="34" charset="0"/>
              </a:rPr>
              <a:t>Identify Projected Openings</a:t>
            </a:r>
          </a:p>
        </p:txBody>
      </p:sp>
      <p:sp>
        <p:nvSpPr>
          <p:cNvPr id="12291" name="Rectangle 3"/>
          <p:cNvSpPr>
            <a:spLocks noGrp="1" noChangeArrowheads="1"/>
          </p:cNvSpPr>
          <p:nvPr>
            <p:ph idx="1"/>
          </p:nvPr>
        </p:nvSpPr>
        <p:spPr/>
        <p:txBody>
          <a:bodyPr/>
          <a:lstStyle/>
          <a:p>
            <a:pPr eaLnBrk="1" hangingPunct="1"/>
            <a:r>
              <a:rPr lang="en-US" smtClean="0">
                <a:latin typeface="Univers (W1)" pitchFamily="34" charset="0"/>
              </a:rPr>
              <a:t>Texas-specific BLS data projections from 2006 to 2016 covering 704 occupations</a:t>
            </a:r>
          </a:p>
          <a:p>
            <a:pPr eaLnBrk="1" hangingPunct="1"/>
            <a:r>
              <a:rPr lang="en-US" smtClean="0">
                <a:latin typeface="Univers (W1)" pitchFamily="34" charset="0"/>
              </a:rPr>
              <a:t>Limit to top 10 occupations within the core industries</a:t>
            </a:r>
          </a:p>
          <a:p>
            <a:pPr eaLnBrk="1" hangingPunct="1"/>
            <a:r>
              <a:rPr lang="en-US" smtClean="0">
                <a:latin typeface="Univers (W1)" pitchFamily="34" charset="0"/>
              </a:rPr>
              <a:t>Limit to occupations requiring postsecondary education only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eaLnBrk="1" hangingPunct="1"/>
            <a:r>
              <a:rPr lang="en-US" sz="2800" smtClean="0">
                <a:latin typeface="Univers (W1)" pitchFamily="34" charset="0"/>
              </a:rPr>
              <a:t>Texas Occupations Requiring Postsecondary Education by Highest Average Annual Openings</a:t>
            </a:r>
          </a:p>
        </p:txBody>
      </p:sp>
      <p:sp>
        <p:nvSpPr>
          <p:cNvPr id="13315" name="Rectangle 3"/>
          <p:cNvSpPr>
            <a:spLocks noGrp="1" noChangeArrowheads="1"/>
          </p:cNvSpPr>
          <p:nvPr>
            <p:ph idx="1"/>
          </p:nvPr>
        </p:nvSpPr>
        <p:spPr/>
        <p:txBody>
          <a:bodyPr/>
          <a:lstStyle/>
          <a:p>
            <a:pPr eaLnBrk="1" hangingPunct="1">
              <a:lnSpc>
                <a:spcPct val="90000"/>
              </a:lnSpc>
            </a:pPr>
            <a:r>
              <a:rPr lang="en-US" smtClean="0">
                <a:latin typeface="Univers (W1)" pitchFamily="34" charset="0"/>
              </a:rPr>
              <a:t>Registered Nurse	</a:t>
            </a:r>
            <a:r>
              <a:rPr lang="en-US" smtClean="0">
                <a:solidFill>
                  <a:schemeClr val="hlink"/>
                </a:solidFill>
                <a:latin typeface="Univers (W1)" pitchFamily="34" charset="0"/>
              </a:rPr>
              <a:t>8,565</a:t>
            </a:r>
          </a:p>
          <a:p>
            <a:pPr eaLnBrk="1" hangingPunct="1">
              <a:lnSpc>
                <a:spcPct val="90000"/>
              </a:lnSpc>
            </a:pPr>
            <a:r>
              <a:rPr lang="en-US" smtClean="0">
                <a:latin typeface="Univers (W1)" pitchFamily="34" charset="0"/>
              </a:rPr>
              <a:t>General and Operations Managers  </a:t>
            </a:r>
            <a:r>
              <a:rPr lang="en-US" smtClean="0">
                <a:solidFill>
                  <a:schemeClr val="hlink"/>
                </a:solidFill>
                <a:latin typeface="Univers (W1)" pitchFamily="34" charset="0"/>
              </a:rPr>
              <a:t>5,225</a:t>
            </a:r>
          </a:p>
          <a:p>
            <a:pPr eaLnBrk="1" hangingPunct="1">
              <a:lnSpc>
                <a:spcPct val="90000"/>
              </a:lnSpc>
            </a:pPr>
            <a:r>
              <a:rPr lang="en-US" smtClean="0">
                <a:latin typeface="Univers (W1)" pitchFamily="34" charset="0"/>
              </a:rPr>
              <a:t>Accountants and Auditors  </a:t>
            </a:r>
            <a:r>
              <a:rPr lang="en-US" smtClean="0">
                <a:solidFill>
                  <a:schemeClr val="hlink"/>
                </a:solidFill>
                <a:latin typeface="Univers (W1)" pitchFamily="34" charset="0"/>
              </a:rPr>
              <a:t>3,960</a:t>
            </a:r>
          </a:p>
          <a:p>
            <a:pPr eaLnBrk="1" hangingPunct="1">
              <a:lnSpc>
                <a:spcPct val="90000"/>
              </a:lnSpc>
            </a:pPr>
            <a:r>
              <a:rPr lang="en-US" smtClean="0">
                <a:latin typeface="Univers (W1)" pitchFamily="34" charset="0"/>
              </a:rPr>
              <a:t>Computer Systems Analysts  </a:t>
            </a:r>
            <a:r>
              <a:rPr lang="en-US" smtClean="0">
                <a:solidFill>
                  <a:schemeClr val="hlink"/>
                </a:solidFill>
                <a:latin typeface="Univers (W1)" pitchFamily="34" charset="0"/>
              </a:rPr>
              <a:t>2,740</a:t>
            </a:r>
          </a:p>
          <a:p>
            <a:pPr eaLnBrk="1" hangingPunct="1">
              <a:lnSpc>
                <a:spcPct val="90000"/>
              </a:lnSpc>
            </a:pPr>
            <a:r>
              <a:rPr lang="en-US" smtClean="0">
                <a:latin typeface="Univers (W1)" pitchFamily="34" charset="0"/>
              </a:rPr>
              <a:t>Construction Managers  </a:t>
            </a:r>
            <a:r>
              <a:rPr lang="en-US" smtClean="0">
                <a:solidFill>
                  <a:srgbClr val="FF0000"/>
                </a:solidFill>
                <a:latin typeface="Univers (W1)" pitchFamily="34" charset="0"/>
              </a:rPr>
              <a:t>2,525</a:t>
            </a:r>
            <a:endParaRPr lang="en-US" smtClean="0">
              <a:latin typeface="Univers (W1)" pitchFamily="34" charset="0"/>
            </a:endParaRPr>
          </a:p>
          <a:p>
            <a:pPr eaLnBrk="1" hangingPunct="1">
              <a:lnSpc>
                <a:spcPct val="90000"/>
              </a:lnSpc>
            </a:pPr>
            <a:r>
              <a:rPr lang="en-US" smtClean="0">
                <a:latin typeface="Univers (W1)" pitchFamily="34" charset="0"/>
              </a:rPr>
              <a:t>Computer Software Engineers, Applications  </a:t>
            </a:r>
            <a:r>
              <a:rPr lang="en-US" smtClean="0">
                <a:solidFill>
                  <a:schemeClr val="hlink"/>
                </a:solidFill>
                <a:latin typeface="Univers (W1)" pitchFamily="34" charset="0"/>
              </a:rPr>
              <a:t>1,880</a:t>
            </a:r>
          </a:p>
          <a:p>
            <a:pPr eaLnBrk="1" hangingPunct="1">
              <a:lnSpc>
                <a:spcPct val="90000"/>
              </a:lnSpc>
            </a:pPr>
            <a:endParaRPr lang="en-US" smtClean="0">
              <a:latin typeface="Univers (W1)" pitchFamily="34" charset="0"/>
            </a:endParaRP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600" smtClean="0">
                <a:latin typeface="Univers (W1)" pitchFamily="34" charset="0"/>
              </a:rPr>
              <a:t>Projected Openings by Occupation</a:t>
            </a:r>
          </a:p>
        </p:txBody>
      </p:sp>
      <p:sp>
        <p:nvSpPr>
          <p:cNvPr id="14339" name="Rectangle 3"/>
          <p:cNvSpPr>
            <a:spLocks noGrp="1" noChangeArrowheads="1"/>
          </p:cNvSpPr>
          <p:nvPr>
            <p:ph idx="1"/>
          </p:nvPr>
        </p:nvSpPr>
        <p:spPr/>
        <p:txBody>
          <a:bodyPr/>
          <a:lstStyle/>
          <a:p>
            <a:pPr eaLnBrk="1" hangingPunct="1"/>
            <a:r>
              <a:rPr lang="en-US" smtClean="0">
                <a:latin typeface="Univers (W1)" pitchFamily="34" charset="0"/>
              </a:rPr>
              <a:t>Computer Software Engineers, Applications</a:t>
            </a:r>
          </a:p>
          <a:p>
            <a:pPr lvl="1" eaLnBrk="1" hangingPunct="1"/>
            <a:r>
              <a:rPr lang="en-US" smtClean="0">
                <a:latin typeface="Univers (W1)" pitchFamily="34" charset="0"/>
              </a:rPr>
              <a:t>Educational requirement = Baccalaureate</a:t>
            </a:r>
          </a:p>
          <a:p>
            <a:pPr lvl="1" eaLnBrk="1" hangingPunct="1"/>
            <a:r>
              <a:rPr lang="en-US" smtClean="0">
                <a:latin typeface="Univers (W1)" pitchFamily="34" charset="0"/>
              </a:rPr>
              <a:t>Average Annual Openings (</a:t>
            </a:r>
            <a:r>
              <a:rPr lang="en-US" u="sng" smtClean="0">
                <a:latin typeface="Univers (W1)" pitchFamily="34" charset="0"/>
              </a:rPr>
              <a:t>growth</a:t>
            </a:r>
            <a:r>
              <a:rPr lang="en-US" smtClean="0">
                <a:latin typeface="Univers (W1)" pitchFamily="34" charset="0"/>
              </a:rPr>
              <a:t> + </a:t>
            </a:r>
            <a:r>
              <a:rPr lang="en-US" u="sng" smtClean="0">
                <a:latin typeface="Univers (W1)" pitchFamily="34" charset="0"/>
              </a:rPr>
              <a:t>replacement</a:t>
            </a:r>
            <a:r>
              <a:rPr lang="en-US" smtClean="0">
                <a:latin typeface="Univers (W1)" pitchFamily="34" charset="0"/>
              </a:rPr>
              <a:t>) = 1,430 + 450 = 1,880</a:t>
            </a:r>
          </a:p>
          <a:p>
            <a:pPr lvl="1" eaLnBrk="1" hangingPunct="1"/>
            <a:endParaRPr lang="en-US" smtClean="0">
              <a:latin typeface="Univers (W1)" pitchFamily="34" charset="0"/>
            </a:endParaRPr>
          </a:p>
          <a:p>
            <a:pPr eaLnBrk="1" hangingPunct="1"/>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hangingPunct="1"/>
            <a:r>
              <a:rPr lang="en-US" sz="3600" smtClean="0">
                <a:latin typeface="Univers (W1)" pitchFamily="34" charset="0"/>
              </a:rPr>
              <a:t>Crosswalk Occupations to Education Programs</a:t>
            </a:r>
          </a:p>
        </p:txBody>
      </p:sp>
      <p:sp>
        <p:nvSpPr>
          <p:cNvPr id="15363" name="Rectangle 3"/>
          <p:cNvSpPr>
            <a:spLocks noGrp="1" noChangeArrowheads="1"/>
          </p:cNvSpPr>
          <p:nvPr>
            <p:ph idx="1"/>
          </p:nvPr>
        </p:nvSpPr>
        <p:spPr/>
        <p:txBody>
          <a:bodyPr/>
          <a:lstStyle/>
          <a:p>
            <a:pPr eaLnBrk="1" hangingPunct="1"/>
            <a:r>
              <a:rPr lang="en-US" smtClean="0">
                <a:latin typeface="Univers (W1)" pitchFamily="34" charset="0"/>
              </a:rPr>
              <a:t>Link Occupations to Education Programs using the SOC to CIP crosswalk </a:t>
            </a:r>
          </a:p>
          <a:p>
            <a:pPr lvl="1" eaLnBrk="1" hangingPunct="1"/>
            <a:r>
              <a:rPr lang="en-US" smtClean="0">
                <a:latin typeface="Univers (W1)" pitchFamily="34" charset="0"/>
              </a:rPr>
              <a:t>SOC – Standard Occupational Classification</a:t>
            </a:r>
          </a:p>
          <a:p>
            <a:pPr lvl="1" eaLnBrk="1" hangingPunct="1"/>
            <a:r>
              <a:rPr lang="en-US" smtClean="0">
                <a:latin typeface="Univers (W1)" pitchFamily="34" charset="0"/>
              </a:rPr>
              <a:t>CIP – Classification for Instructional Programs</a:t>
            </a:r>
          </a:p>
          <a:p>
            <a:pPr eaLnBrk="1" hangingPunct="1"/>
            <a:r>
              <a:rPr lang="en-US" smtClean="0">
                <a:latin typeface="Univers (W1)" pitchFamily="34" charset="0"/>
              </a:rPr>
              <a:t>using Direct and Close relationships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SOC-CIP by Relationship</a:t>
            </a:r>
          </a:p>
        </p:txBody>
      </p:sp>
      <p:graphicFrame>
        <p:nvGraphicFramePr>
          <p:cNvPr id="36924" name="Group 60"/>
          <p:cNvGraphicFramePr>
            <a:graphicFrameLocks noGrp="1"/>
          </p:cNvGraphicFramePr>
          <p:nvPr>
            <p:ph type="tbl" idx="1"/>
          </p:nvPr>
        </p:nvGraphicFramePr>
        <p:xfrm>
          <a:off x="1182688" y="2017713"/>
          <a:ext cx="7772400" cy="3990023"/>
        </p:xfrm>
        <a:graphic>
          <a:graphicData uri="http://schemas.openxmlformats.org/drawingml/2006/table">
            <a:tbl>
              <a:tblPr/>
              <a:tblGrid>
                <a:gridCol w="2590800"/>
                <a:gridCol w="3084512"/>
                <a:gridCol w="2097088"/>
              </a:tblGrid>
              <a:tr h="8223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smtClean="0">
                          <a:ln>
                            <a:noFill/>
                          </a:ln>
                          <a:solidFill>
                            <a:schemeClr val="accent1"/>
                          </a:solidFill>
                          <a:effectLst/>
                          <a:latin typeface="Tahoma" charset="0"/>
                        </a:rPr>
                        <a:t>Occupation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smtClean="0">
                          <a:ln>
                            <a:noFill/>
                          </a:ln>
                          <a:solidFill>
                            <a:schemeClr val="accent1"/>
                          </a:solidFill>
                          <a:effectLst/>
                          <a:latin typeface="Tahoma" charset="0"/>
                        </a:rPr>
                        <a:t>Instructional Program </a:t>
                      </a:r>
                      <a:r>
                        <a:rPr kumimoji="0" lang="en-US" sz="2000" b="0" i="0" u="none" strike="noStrike" cap="none" normalizeH="0" baseline="0" dirty="0" smtClean="0">
                          <a:ln>
                            <a:noFill/>
                          </a:ln>
                          <a:solidFill>
                            <a:schemeClr val="accent1"/>
                          </a:solidFill>
                          <a:effectLst/>
                          <a:latin typeface="Tahoma" charset="0"/>
                        </a:rPr>
                        <a:t>(6-digit CIP)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b="0" i="0" u="none" strike="noStrike" cap="none" normalizeH="0" baseline="0" dirty="0" smtClean="0">
                          <a:ln>
                            <a:noFill/>
                          </a:ln>
                          <a:solidFill>
                            <a:schemeClr val="accent1"/>
                          </a:solidFill>
                          <a:effectLst/>
                          <a:latin typeface="Tahoma" charset="0"/>
                        </a:rPr>
                        <a:t>Relationship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375">
                <a:tc row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Univers (W1)" pitchFamily="34" charset="0"/>
                        </a:rPr>
                        <a:t>Computer Programmers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Univers (W1)" pitchFamily="34" charset="0"/>
                        </a:rPr>
                        <a:t>Computer Programming (11.0201)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Univers (W1)" pitchFamily="34" charset="0"/>
                        </a:rPr>
                        <a:t>Direct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375">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Univers (W1)" pitchFamily="34" charset="0"/>
                        </a:rPr>
                        <a:t>Mgmt Info Systems (52.1201)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Univers (W1)" pitchFamily="34" charset="0"/>
                        </a:rPr>
                        <a:t>Close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3463">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Univers (W1)" pitchFamily="34" charset="0"/>
                        </a:rPr>
                        <a:t>Computer Graphics (11.0803)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400" b="0" i="0" u="none" strike="noStrike" cap="none" normalizeH="0" baseline="0" smtClean="0">
                          <a:ln>
                            <a:noFill/>
                          </a:ln>
                          <a:solidFill>
                            <a:schemeClr val="tx1"/>
                          </a:solidFill>
                          <a:effectLst/>
                          <a:latin typeface="Univers (W1)" pitchFamily="34" charset="0"/>
                        </a:rPr>
                        <a:t>General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latin typeface="Univers (W1)" pitchFamily="34" charset="0"/>
              </a:rPr>
              <a:t>Presenters</a:t>
            </a:r>
          </a:p>
        </p:txBody>
      </p:sp>
      <p:sp>
        <p:nvSpPr>
          <p:cNvPr id="4099" name="Rectangle 3"/>
          <p:cNvSpPr>
            <a:spLocks noGrp="1" noChangeArrowheads="1"/>
          </p:cNvSpPr>
          <p:nvPr>
            <p:ph idx="1"/>
          </p:nvPr>
        </p:nvSpPr>
        <p:spPr/>
        <p:txBody>
          <a:bodyPr/>
          <a:lstStyle/>
          <a:p>
            <a:pPr eaLnBrk="1" hangingPunct="1"/>
            <a:r>
              <a:rPr lang="en-US" smtClean="0">
                <a:latin typeface="Univers (W1)" pitchFamily="34" charset="0"/>
              </a:rPr>
              <a:t>Gabriela Borcoman</a:t>
            </a:r>
          </a:p>
          <a:p>
            <a:pPr eaLnBrk="1" hangingPunct="1">
              <a:buFont typeface="Wingdings" pitchFamily="2" charset="2"/>
              <a:buNone/>
            </a:pPr>
            <a:r>
              <a:rPr lang="en-US" smtClean="0">
                <a:latin typeface="Univers (W1)" pitchFamily="34" charset="0"/>
              </a:rPr>
              <a:t>	Texas Higher Education Coordinating Board</a:t>
            </a:r>
          </a:p>
          <a:p>
            <a:pPr lvl="1" eaLnBrk="1" hangingPunct="1">
              <a:buFont typeface="Wingdings" pitchFamily="2" charset="2"/>
              <a:buNone/>
            </a:pPr>
            <a:endParaRPr lang="en-US" smtClean="0">
              <a:latin typeface="Univers (W1)" pitchFamily="34" charset="0"/>
            </a:endParaRPr>
          </a:p>
          <a:p>
            <a:pPr eaLnBrk="1" hangingPunct="1"/>
            <a:r>
              <a:rPr lang="en-US" smtClean="0">
                <a:latin typeface="Univers (W1)" pitchFamily="34" charset="0"/>
              </a:rPr>
              <a:t>Ruben Garcia </a:t>
            </a:r>
          </a:p>
          <a:p>
            <a:pPr eaLnBrk="1" hangingPunct="1">
              <a:buFont typeface="Wingdings" pitchFamily="2" charset="2"/>
              <a:buNone/>
            </a:pPr>
            <a:r>
              <a:rPr lang="en-US" smtClean="0">
                <a:latin typeface="Univers (W1)" pitchFamily="34" charset="0"/>
              </a:rPr>
              <a:t>	Texas Workforce Commission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fontScale="90000"/>
          </a:bodyPr>
          <a:lstStyle/>
          <a:p>
            <a:r>
              <a:rPr lang="en-US" smtClean="0"/>
              <a:t>CIP to SOC Relationships according to institutions</a:t>
            </a:r>
          </a:p>
        </p:txBody>
      </p:sp>
      <p:sp>
        <p:nvSpPr>
          <p:cNvPr id="17411" name="Content Placeholder 2"/>
          <p:cNvSpPr>
            <a:spLocks noGrp="1"/>
          </p:cNvSpPr>
          <p:nvPr>
            <p:ph idx="1"/>
          </p:nvPr>
        </p:nvSpPr>
        <p:spPr/>
        <p:txBody>
          <a:bodyPr>
            <a:normAutofit lnSpcReduction="10000"/>
          </a:bodyPr>
          <a:lstStyle/>
          <a:p>
            <a:r>
              <a:rPr lang="en-US" sz="2400" smtClean="0"/>
              <a:t>Direct – The “directness” has to do with the fit between academic training and job requirements.</a:t>
            </a:r>
          </a:p>
          <a:p>
            <a:r>
              <a:rPr lang="en-US" sz="2400" smtClean="0"/>
              <a:t>Less Direct – The “fit” is still very close. They call for skills in writing, editing, listening and speaking.</a:t>
            </a:r>
          </a:p>
          <a:p>
            <a:r>
              <a:rPr lang="en-US" sz="2400" smtClean="0"/>
              <a:t>Indirect – At first glance, the jobs listed may not appear to have much to do with the program.  However the skills required for these jobs overlap substantially with some of the skills the major normally imparts.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BLS Competency Model</a:t>
            </a:r>
          </a:p>
        </p:txBody>
      </p:sp>
      <p:pic>
        <p:nvPicPr>
          <p:cNvPr id="18435" name="Picture 2"/>
          <p:cNvPicPr>
            <a:picLocks noGrp="1" noChangeAspect="1" noChangeArrowheads="1"/>
          </p:cNvPicPr>
          <p:nvPr>
            <p:ph idx="1"/>
          </p:nvPr>
        </p:nvPicPr>
        <p:blipFill>
          <a:blip r:embed="rId2"/>
          <a:srcRect/>
          <a:stretch>
            <a:fillRect/>
          </a:stretch>
        </p:blipFill>
        <p:spPr>
          <a:xfrm>
            <a:off x="1905000" y="838200"/>
            <a:ext cx="5181600" cy="4532750"/>
          </a:xfr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3600" dirty="0" smtClean="0">
                <a:latin typeface="Univers (W1)" pitchFamily="34" charset="0"/>
              </a:rPr>
              <a:t>Occupational Supply/Demand</a:t>
            </a:r>
          </a:p>
        </p:txBody>
      </p:sp>
      <p:sp>
        <p:nvSpPr>
          <p:cNvPr id="19459" name="Rectangle 3"/>
          <p:cNvSpPr>
            <a:spLocks noGrp="1" noChangeArrowheads="1"/>
          </p:cNvSpPr>
          <p:nvPr>
            <p:ph idx="1"/>
          </p:nvPr>
        </p:nvSpPr>
        <p:spPr/>
        <p:txBody>
          <a:bodyPr/>
          <a:lstStyle/>
          <a:p>
            <a:pPr eaLnBrk="1" hangingPunct="1">
              <a:lnSpc>
                <a:spcPct val="90000"/>
              </a:lnSpc>
            </a:pPr>
            <a:r>
              <a:rPr lang="en-US" sz="2800" dirty="0" smtClean="0">
                <a:latin typeface="Univers (W1)" pitchFamily="34" charset="0"/>
              </a:rPr>
              <a:t>Example: Computer Software Engineers, Applications</a:t>
            </a:r>
          </a:p>
          <a:p>
            <a:pPr lvl="1" eaLnBrk="1" hangingPunct="1">
              <a:lnSpc>
                <a:spcPct val="90000"/>
              </a:lnSpc>
            </a:pPr>
            <a:r>
              <a:rPr lang="en-US" sz="2400" dirty="0" smtClean="0">
                <a:latin typeface="Univers (W1)" pitchFamily="34" charset="0"/>
              </a:rPr>
              <a:t>Educational requirement = Baccalaureate</a:t>
            </a:r>
          </a:p>
          <a:p>
            <a:pPr lvl="1" eaLnBrk="1" hangingPunct="1">
              <a:lnSpc>
                <a:spcPct val="90000"/>
              </a:lnSpc>
            </a:pPr>
            <a:r>
              <a:rPr lang="en-US" sz="2400" dirty="0" smtClean="0">
                <a:latin typeface="Univers (W1)" pitchFamily="34" charset="0"/>
              </a:rPr>
              <a:t>Average Annual Openings (growth + replacement) = </a:t>
            </a:r>
            <a:r>
              <a:rPr lang="en-US" sz="2400" u="sng" dirty="0" smtClean="0">
                <a:solidFill>
                  <a:schemeClr val="hlink"/>
                </a:solidFill>
                <a:latin typeface="Univers (W1)" pitchFamily="34" charset="0"/>
              </a:rPr>
              <a:t>1,880</a:t>
            </a:r>
          </a:p>
          <a:p>
            <a:pPr lvl="1" eaLnBrk="1" hangingPunct="1">
              <a:lnSpc>
                <a:spcPct val="90000"/>
              </a:lnSpc>
            </a:pPr>
            <a:r>
              <a:rPr lang="en-US" sz="2400" dirty="0" smtClean="0">
                <a:latin typeface="Univers (W1)" pitchFamily="34" charset="0"/>
              </a:rPr>
              <a:t>2005-2006 Graduates in CIPs 11.0103, 11.0701, 14.0901, 14.0903, 26.1103, 51.2706 = </a:t>
            </a:r>
            <a:r>
              <a:rPr lang="en-US" sz="2400" u="sng" dirty="0" smtClean="0">
                <a:solidFill>
                  <a:schemeClr val="hlink"/>
                </a:solidFill>
                <a:latin typeface="Univers (W1)" pitchFamily="34" charset="0"/>
              </a:rPr>
              <a:t>1,174</a:t>
            </a:r>
          </a:p>
          <a:p>
            <a:pPr lvl="1" eaLnBrk="1" hangingPunct="1">
              <a:lnSpc>
                <a:spcPct val="90000"/>
              </a:lnSpc>
            </a:pPr>
            <a:r>
              <a:rPr lang="en-US" sz="2400" dirty="0" smtClean="0">
                <a:latin typeface="Univers (W1)" pitchFamily="34" charset="0"/>
              </a:rPr>
              <a:t>Number of graduates is </a:t>
            </a:r>
            <a:r>
              <a:rPr lang="en-US" sz="2400" u="sng" dirty="0" smtClean="0">
                <a:solidFill>
                  <a:srgbClr val="FF0000"/>
                </a:solidFill>
                <a:latin typeface="Univers (W1)" pitchFamily="34" charset="0"/>
              </a:rPr>
              <a:t>706</a:t>
            </a:r>
            <a:r>
              <a:rPr lang="en-US" sz="2400" dirty="0" smtClean="0">
                <a:latin typeface="Univers (W1)" pitchFamily="34" charset="0"/>
              </a:rPr>
              <a:t> less than projected openings --- is there Undersupply?</a:t>
            </a:r>
          </a:p>
          <a:p>
            <a:pPr lvl="1" eaLnBrk="1" hangingPunct="1">
              <a:lnSpc>
                <a:spcPct val="90000"/>
              </a:lnSpc>
              <a:buFont typeface="Wingdings" pitchFamily="2" charset="2"/>
              <a:buNone/>
            </a:pPr>
            <a:endParaRPr lang="en-US" sz="2400" dirty="0" smtClean="0">
              <a:latin typeface="Univers (W1)" pitchFamily="34" charset="0"/>
            </a:endParaRPr>
          </a:p>
          <a:p>
            <a:pPr lvl="1" eaLnBrk="1" hangingPunct="1">
              <a:lnSpc>
                <a:spcPct val="90000"/>
              </a:lnSpc>
            </a:pPr>
            <a:endParaRPr lang="en-US" sz="2400" dirty="0" smtClean="0"/>
          </a:p>
          <a:p>
            <a:pPr eaLnBrk="1" hangingPunct="1">
              <a:lnSpc>
                <a:spcPct val="90000"/>
              </a:lnSpc>
            </a:pPr>
            <a:endParaRPr lang="en-US" sz="2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p:txBody>
          <a:bodyPr/>
          <a:lstStyle/>
          <a:p>
            <a:pPr eaLnBrk="1" hangingPunct="1"/>
            <a:r>
              <a:rPr lang="en-US" smtClean="0"/>
              <a:t>Recap of Methodology</a:t>
            </a:r>
          </a:p>
        </p:txBody>
      </p:sp>
      <p:sp>
        <p:nvSpPr>
          <p:cNvPr id="20483" name="Text Box 5"/>
          <p:cNvSpPr txBox="1">
            <a:spLocks noChangeArrowheads="1"/>
          </p:cNvSpPr>
          <p:nvPr/>
        </p:nvSpPr>
        <p:spPr bwMode="auto">
          <a:xfrm>
            <a:off x="1447800" y="1066800"/>
            <a:ext cx="1371600" cy="650875"/>
          </a:xfrm>
          <a:prstGeom prst="rect">
            <a:avLst/>
          </a:prstGeom>
          <a:noFill/>
          <a:ln w="9525">
            <a:solidFill>
              <a:schemeClr val="tx1"/>
            </a:solidFill>
            <a:miter lim="800000"/>
            <a:headEnd/>
            <a:tailEnd/>
          </a:ln>
        </p:spPr>
        <p:txBody>
          <a:bodyPr>
            <a:spAutoFit/>
          </a:bodyPr>
          <a:lstStyle/>
          <a:p>
            <a:pPr>
              <a:spcBef>
                <a:spcPct val="50000"/>
              </a:spcBef>
            </a:pPr>
            <a:r>
              <a:rPr lang="en-US"/>
              <a:t>Governor’s Clusters</a:t>
            </a:r>
          </a:p>
        </p:txBody>
      </p:sp>
      <p:sp>
        <p:nvSpPr>
          <p:cNvPr id="20484" name="Text Box 6"/>
          <p:cNvSpPr txBox="1">
            <a:spLocks noChangeArrowheads="1"/>
          </p:cNvSpPr>
          <p:nvPr/>
        </p:nvSpPr>
        <p:spPr bwMode="auto">
          <a:xfrm>
            <a:off x="3429000" y="1066800"/>
            <a:ext cx="1524000" cy="650875"/>
          </a:xfrm>
          <a:prstGeom prst="rect">
            <a:avLst/>
          </a:prstGeom>
          <a:noFill/>
          <a:ln w="9525">
            <a:solidFill>
              <a:schemeClr val="tx1"/>
            </a:solidFill>
            <a:miter lim="800000"/>
            <a:headEnd/>
            <a:tailEnd/>
          </a:ln>
        </p:spPr>
        <p:txBody>
          <a:bodyPr>
            <a:spAutoFit/>
          </a:bodyPr>
          <a:lstStyle/>
          <a:p>
            <a:pPr>
              <a:spcBef>
                <a:spcPct val="50000"/>
              </a:spcBef>
            </a:pPr>
            <a:r>
              <a:rPr lang="en-US"/>
              <a:t>Core Industries</a:t>
            </a:r>
          </a:p>
        </p:txBody>
      </p:sp>
      <p:sp>
        <p:nvSpPr>
          <p:cNvPr id="20485" name="Text Box 8"/>
          <p:cNvSpPr txBox="1">
            <a:spLocks noChangeArrowheads="1"/>
          </p:cNvSpPr>
          <p:nvPr/>
        </p:nvSpPr>
        <p:spPr bwMode="auto">
          <a:xfrm>
            <a:off x="5562600" y="914400"/>
            <a:ext cx="1752600" cy="1200150"/>
          </a:xfrm>
          <a:prstGeom prst="rect">
            <a:avLst/>
          </a:prstGeom>
          <a:noFill/>
          <a:ln w="9525">
            <a:solidFill>
              <a:schemeClr val="tx1"/>
            </a:solidFill>
            <a:miter lim="800000"/>
            <a:headEnd/>
            <a:tailEnd/>
          </a:ln>
        </p:spPr>
        <p:txBody>
          <a:bodyPr>
            <a:spAutoFit/>
          </a:bodyPr>
          <a:lstStyle/>
          <a:p>
            <a:pPr>
              <a:spcBef>
                <a:spcPct val="50000"/>
              </a:spcBef>
            </a:pPr>
            <a:r>
              <a:rPr lang="en-US"/>
              <a:t>Top 10 Occupations within industry</a:t>
            </a:r>
          </a:p>
        </p:txBody>
      </p:sp>
      <p:sp>
        <p:nvSpPr>
          <p:cNvPr id="20486" name="Text Box 9"/>
          <p:cNvSpPr txBox="1">
            <a:spLocks noChangeArrowheads="1"/>
          </p:cNvSpPr>
          <p:nvPr/>
        </p:nvSpPr>
        <p:spPr bwMode="auto">
          <a:xfrm>
            <a:off x="990600" y="2514600"/>
            <a:ext cx="2416175" cy="1200150"/>
          </a:xfrm>
          <a:prstGeom prst="rect">
            <a:avLst/>
          </a:prstGeom>
          <a:noFill/>
          <a:ln w="9525">
            <a:solidFill>
              <a:schemeClr val="tx1"/>
            </a:solidFill>
            <a:miter lim="800000"/>
            <a:headEnd/>
            <a:tailEnd/>
          </a:ln>
        </p:spPr>
        <p:txBody>
          <a:bodyPr>
            <a:spAutoFit/>
          </a:bodyPr>
          <a:lstStyle/>
          <a:p>
            <a:pPr>
              <a:spcBef>
                <a:spcPct val="50000"/>
              </a:spcBef>
            </a:pPr>
            <a:r>
              <a:rPr lang="en-US"/>
              <a:t>Identify Direct and Closely Related Education programs (CIP)</a:t>
            </a:r>
          </a:p>
        </p:txBody>
      </p:sp>
      <p:sp>
        <p:nvSpPr>
          <p:cNvPr id="20487" name="Text Box 11"/>
          <p:cNvSpPr txBox="1">
            <a:spLocks noChangeArrowheads="1"/>
          </p:cNvSpPr>
          <p:nvPr/>
        </p:nvSpPr>
        <p:spPr bwMode="auto">
          <a:xfrm>
            <a:off x="2514600" y="4114800"/>
            <a:ext cx="1768475" cy="925513"/>
          </a:xfrm>
          <a:prstGeom prst="rect">
            <a:avLst/>
          </a:prstGeom>
          <a:noFill/>
          <a:ln w="9525">
            <a:solidFill>
              <a:schemeClr val="tx1"/>
            </a:solidFill>
            <a:miter lim="800000"/>
            <a:headEnd/>
            <a:tailEnd/>
          </a:ln>
        </p:spPr>
        <p:txBody>
          <a:bodyPr>
            <a:spAutoFit/>
          </a:bodyPr>
          <a:lstStyle/>
          <a:p>
            <a:r>
              <a:rPr lang="en-US"/>
              <a:t>Append Graduation Data</a:t>
            </a:r>
          </a:p>
        </p:txBody>
      </p:sp>
      <p:sp>
        <p:nvSpPr>
          <p:cNvPr id="20488" name="Text Box 12"/>
          <p:cNvSpPr txBox="1">
            <a:spLocks noChangeArrowheads="1"/>
          </p:cNvSpPr>
          <p:nvPr/>
        </p:nvSpPr>
        <p:spPr bwMode="auto">
          <a:xfrm>
            <a:off x="6096000" y="2667000"/>
            <a:ext cx="1600200" cy="925513"/>
          </a:xfrm>
          <a:prstGeom prst="rect">
            <a:avLst/>
          </a:prstGeom>
          <a:noFill/>
          <a:ln w="9525">
            <a:solidFill>
              <a:schemeClr val="tx1"/>
            </a:solidFill>
            <a:miter lim="800000"/>
            <a:headEnd/>
            <a:tailEnd/>
          </a:ln>
        </p:spPr>
        <p:txBody>
          <a:bodyPr>
            <a:spAutoFit/>
          </a:bodyPr>
          <a:lstStyle/>
          <a:p>
            <a:pPr>
              <a:spcBef>
                <a:spcPct val="50000"/>
              </a:spcBef>
            </a:pPr>
            <a:r>
              <a:rPr lang="en-US"/>
              <a:t>Limit to occs requiring postsec ed</a:t>
            </a:r>
          </a:p>
        </p:txBody>
      </p:sp>
      <p:sp>
        <p:nvSpPr>
          <p:cNvPr id="20489" name="Text Box 13"/>
          <p:cNvSpPr txBox="1">
            <a:spLocks noChangeArrowheads="1"/>
          </p:cNvSpPr>
          <p:nvPr/>
        </p:nvSpPr>
        <p:spPr bwMode="auto">
          <a:xfrm>
            <a:off x="4038600" y="2667000"/>
            <a:ext cx="1524000" cy="925513"/>
          </a:xfrm>
          <a:prstGeom prst="rect">
            <a:avLst/>
          </a:prstGeom>
          <a:noFill/>
          <a:ln w="9525">
            <a:solidFill>
              <a:schemeClr val="tx1"/>
            </a:solidFill>
            <a:miter lim="800000"/>
            <a:headEnd/>
            <a:tailEnd/>
          </a:ln>
        </p:spPr>
        <p:txBody>
          <a:bodyPr>
            <a:spAutoFit/>
          </a:bodyPr>
          <a:lstStyle/>
          <a:p>
            <a:pPr>
              <a:spcBef>
                <a:spcPct val="50000"/>
              </a:spcBef>
            </a:pPr>
            <a:r>
              <a:rPr lang="en-US"/>
              <a:t>Append Ave Annual Openings</a:t>
            </a:r>
          </a:p>
        </p:txBody>
      </p:sp>
      <p:sp>
        <p:nvSpPr>
          <p:cNvPr id="20490" name="Text Box 14"/>
          <p:cNvSpPr txBox="1">
            <a:spLocks noChangeArrowheads="1"/>
          </p:cNvSpPr>
          <p:nvPr/>
        </p:nvSpPr>
        <p:spPr bwMode="auto">
          <a:xfrm>
            <a:off x="4953000" y="3962400"/>
            <a:ext cx="1206500" cy="925513"/>
          </a:xfrm>
          <a:prstGeom prst="rect">
            <a:avLst/>
          </a:prstGeom>
          <a:noFill/>
          <a:ln w="9525">
            <a:solidFill>
              <a:schemeClr val="tx1"/>
            </a:solidFill>
            <a:miter lim="800000"/>
            <a:headEnd/>
            <a:tailEnd/>
          </a:ln>
        </p:spPr>
        <p:txBody>
          <a:bodyPr wrap="none">
            <a:spAutoFit/>
          </a:bodyPr>
          <a:lstStyle/>
          <a:p>
            <a:r>
              <a:rPr lang="en-US"/>
              <a:t>Compare</a:t>
            </a:r>
          </a:p>
          <a:p>
            <a:r>
              <a:rPr lang="en-US"/>
              <a:t>Grads vs </a:t>
            </a:r>
          </a:p>
          <a:p>
            <a:r>
              <a:rPr lang="en-US"/>
              <a:t>Openings</a:t>
            </a:r>
          </a:p>
        </p:txBody>
      </p:sp>
      <p:sp>
        <p:nvSpPr>
          <p:cNvPr id="20491" name="Line 15"/>
          <p:cNvSpPr>
            <a:spLocks noChangeShapeType="1"/>
          </p:cNvSpPr>
          <p:nvPr/>
        </p:nvSpPr>
        <p:spPr bwMode="auto">
          <a:xfrm>
            <a:off x="2819400" y="1447800"/>
            <a:ext cx="609600" cy="0"/>
          </a:xfrm>
          <a:prstGeom prst="line">
            <a:avLst/>
          </a:prstGeom>
          <a:noFill/>
          <a:ln w="25400">
            <a:solidFill>
              <a:schemeClr val="tx1"/>
            </a:solidFill>
            <a:round/>
            <a:headEnd/>
            <a:tailEnd type="triangle" w="med" len="med"/>
          </a:ln>
        </p:spPr>
        <p:txBody>
          <a:bodyPr/>
          <a:lstStyle/>
          <a:p>
            <a:endParaRPr lang="en-US"/>
          </a:p>
        </p:txBody>
      </p:sp>
      <p:sp>
        <p:nvSpPr>
          <p:cNvPr id="20492" name="Line 16"/>
          <p:cNvSpPr>
            <a:spLocks noChangeShapeType="1"/>
          </p:cNvSpPr>
          <p:nvPr/>
        </p:nvSpPr>
        <p:spPr bwMode="auto">
          <a:xfrm>
            <a:off x="4953000" y="1371600"/>
            <a:ext cx="609600" cy="0"/>
          </a:xfrm>
          <a:prstGeom prst="line">
            <a:avLst/>
          </a:prstGeom>
          <a:noFill/>
          <a:ln w="25400">
            <a:solidFill>
              <a:schemeClr val="tx1"/>
            </a:solidFill>
            <a:round/>
            <a:headEnd/>
            <a:tailEnd type="triangle" w="med" len="med"/>
          </a:ln>
        </p:spPr>
        <p:txBody>
          <a:bodyPr/>
          <a:lstStyle/>
          <a:p>
            <a:endParaRPr lang="en-US"/>
          </a:p>
        </p:txBody>
      </p:sp>
      <p:sp>
        <p:nvSpPr>
          <p:cNvPr id="20493" name="Line 17"/>
          <p:cNvSpPr>
            <a:spLocks noChangeShapeType="1"/>
          </p:cNvSpPr>
          <p:nvPr/>
        </p:nvSpPr>
        <p:spPr bwMode="auto">
          <a:xfrm>
            <a:off x="6553200" y="2133600"/>
            <a:ext cx="0" cy="533400"/>
          </a:xfrm>
          <a:prstGeom prst="line">
            <a:avLst/>
          </a:prstGeom>
          <a:noFill/>
          <a:ln w="25400">
            <a:solidFill>
              <a:schemeClr val="tx1"/>
            </a:solidFill>
            <a:round/>
            <a:headEnd/>
            <a:tailEnd type="triangle" w="med" len="med"/>
          </a:ln>
        </p:spPr>
        <p:txBody>
          <a:bodyPr/>
          <a:lstStyle/>
          <a:p>
            <a:endParaRPr lang="en-US"/>
          </a:p>
        </p:txBody>
      </p:sp>
      <p:sp>
        <p:nvSpPr>
          <p:cNvPr id="20494" name="Line 18"/>
          <p:cNvSpPr>
            <a:spLocks noChangeShapeType="1"/>
          </p:cNvSpPr>
          <p:nvPr/>
        </p:nvSpPr>
        <p:spPr bwMode="auto">
          <a:xfrm flipH="1">
            <a:off x="5562600" y="3200400"/>
            <a:ext cx="533400" cy="0"/>
          </a:xfrm>
          <a:prstGeom prst="line">
            <a:avLst/>
          </a:prstGeom>
          <a:noFill/>
          <a:ln w="25400">
            <a:solidFill>
              <a:schemeClr val="tx1"/>
            </a:solidFill>
            <a:round/>
            <a:headEnd/>
            <a:tailEnd type="triangle" w="med" len="med"/>
          </a:ln>
        </p:spPr>
        <p:txBody>
          <a:bodyPr/>
          <a:lstStyle/>
          <a:p>
            <a:endParaRPr lang="en-US"/>
          </a:p>
        </p:txBody>
      </p:sp>
      <p:sp>
        <p:nvSpPr>
          <p:cNvPr id="20495" name="Line 19"/>
          <p:cNvSpPr>
            <a:spLocks noChangeShapeType="1"/>
          </p:cNvSpPr>
          <p:nvPr/>
        </p:nvSpPr>
        <p:spPr bwMode="auto">
          <a:xfrm flipH="1">
            <a:off x="3429000" y="3276600"/>
            <a:ext cx="609600" cy="0"/>
          </a:xfrm>
          <a:prstGeom prst="line">
            <a:avLst/>
          </a:prstGeom>
          <a:noFill/>
          <a:ln w="25400">
            <a:solidFill>
              <a:schemeClr val="tx1"/>
            </a:solidFill>
            <a:round/>
            <a:headEnd/>
            <a:tailEnd type="triangle" w="med" len="med"/>
          </a:ln>
        </p:spPr>
        <p:txBody>
          <a:bodyPr/>
          <a:lstStyle/>
          <a:p>
            <a:endParaRPr lang="en-US"/>
          </a:p>
        </p:txBody>
      </p:sp>
      <p:sp>
        <p:nvSpPr>
          <p:cNvPr id="20496" name="Line 20"/>
          <p:cNvSpPr>
            <a:spLocks noChangeShapeType="1"/>
          </p:cNvSpPr>
          <p:nvPr/>
        </p:nvSpPr>
        <p:spPr bwMode="auto">
          <a:xfrm>
            <a:off x="2971800" y="3733800"/>
            <a:ext cx="0" cy="381000"/>
          </a:xfrm>
          <a:prstGeom prst="line">
            <a:avLst/>
          </a:prstGeom>
          <a:noFill/>
          <a:ln w="25400">
            <a:solidFill>
              <a:schemeClr val="tx1"/>
            </a:solidFill>
            <a:round/>
            <a:headEnd/>
            <a:tailEnd type="triangle" w="med" len="med"/>
          </a:ln>
        </p:spPr>
        <p:txBody>
          <a:bodyPr/>
          <a:lstStyle/>
          <a:p>
            <a:endParaRPr lang="en-US"/>
          </a:p>
        </p:txBody>
      </p:sp>
      <p:sp>
        <p:nvSpPr>
          <p:cNvPr id="20497" name="Line 21"/>
          <p:cNvSpPr>
            <a:spLocks noChangeShapeType="1"/>
          </p:cNvSpPr>
          <p:nvPr/>
        </p:nvSpPr>
        <p:spPr bwMode="auto">
          <a:xfrm>
            <a:off x="4267200" y="4572000"/>
            <a:ext cx="685800" cy="0"/>
          </a:xfrm>
          <a:prstGeom prst="line">
            <a:avLst/>
          </a:prstGeom>
          <a:noFill/>
          <a:ln w="25400">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p:txBody>
          <a:bodyPr/>
          <a:lstStyle/>
          <a:p>
            <a:pPr eaLnBrk="1" hangingPunct="1"/>
            <a:r>
              <a:rPr lang="en-US" smtClean="0"/>
              <a:t>Limitations of the Study</a:t>
            </a:r>
          </a:p>
        </p:txBody>
      </p:sp>
      <p:sp>
        <p:nvSpPr>
          <p:cNvPr id="21507" name="Subtitle 2"/>
          <p:cNvSpPr>
            <a:spLocks noGrp="1"/>
          </p:cNvSpPr>
          <p:nvPr>
            <p:ph type="subTitle" idx="1"/>
          </p:nvPr>
        </p:nvSpPr>
        <p:spPr/>
        <p:txBody>
          <a:bodyPr/>
          <a:lstStyle/>
          <a:p>
            <a:pPr eaLnBrk="1" hangingPunct="1"/>
            <a:r>
              <a:rPr lang="en-US" smtClean="0"/>
              <a:t>Handout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3600" smtClean="0">
                <a:latin typeface="Univers (W1)" pitchFamily="34" charset="0"/>
              </a:rPr>
              <a:t>Results</a:t>
            </a:r>
          </a:p>
        </p:txBody>
      </p:sp>
      <p:sp>
        <p:nvSpPr>
          <p:cNvPr id="22531" name="Rectangle 3"/>
          <p:cNvSpPr>
            <a:spLocks noGrp="1" noChangeArrowheads="1"/>
          </p:cNvSpPr>
          <p:nvPr>
            <p:ph idx="1"/>
          </p:nvPr>
        </p:nvSpPr>
        <p:spPr/>
        <p:txBody>
          <a:bodyPr/>
          <a:lstStyle/>
          <a:p>
            <a:pPr eaLnBrk="1" hangingPunct="1"/>
            <a:r>
              <a:rPr lang="en-US" smtClean="0">
                <a:latin typeface="Univers (W1)" pitchFamily="34" charset="0"/>
              </a:rPr>
              <a:t>Compare Supply vs. Demand</a:t>
            </a:r>
          </a:p>
          <a:p>
            <a:pPr eaLnBrk="1" hangingPunct="1"/>
            <a:r>
              <a:rPr lang="en-US" smtClean="0">
                <a:latin typeface="Univers (W1)" pitchFamily="34" charset="0"/>
              </a:rPr>
              <a:t>Undersupply - not enough graduates for projected openings?</a:t>
            </a:r>
          </a:p>
          <a:p>
            <a:pPr eaLnBrk="1" hangingPunct="1"/>
            <a:r>
              <a:rPr lang="en-US" smtClean="0">
                <a:latin typeface="Univers (W1)" pitchFamily="34" charset="0"/>
              </a:rPr>
              <a:t>Oversupply – too many graduates for projected openings?</a:t>
            </a:r>
          </a:p>
          <a:p>
            <a:pPr eaLnBrk="1" hangingPunct="1"/>
            <a:endParaRPr lang="en-US" smtClean="0">
              <a:latin typeface="Univers (W1)"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eaLnBrk="1" hangingPunct="1"/>
            <a:r>
              <a:rPr lang="en-US" sz="4000" smtClean="0">
                <a:latin typeface="Univers (W1)" pitchFamily="34" charset="0"/>
              </a:rPr>
              <a:t>Examples of Supply/Demand by Occupation (most openings)</a:t>
            </a:r>
          </a:p>
        </p:txBody>
      </p:sp>
      <p:graphicFrame>
        <p:nvGraphicFramePr>
          <p:cNvPr id="28774" name="Group 102"/>
          <p:cNvGraphicFramePr>
            <a:graphicFrameLocks noGrp="1"/>
          </p:cNvGraphicFramePr>
          <p:nvPr>
            <p:ph type="tbl" idx="1"/>
          </p:nvPr>
        </p:nvGraphicFramePr>
        <p:xfrm>
          <a:off x="533400" y="1981200"/>
          <a:ext cx="8001000" cy="3980831"/>
        </p:xfrm>
        <a:graphic>
          <a:graphicData uri="http://schemas.openxmlformats.org/drawingml/2006/table">
            <a:tbl>
              <a:tblPr/>
              <a:tblGrid>
                <a:gridCol w="1904132"/>
                <a:gridCol w="1373890"/>
                <a:gridCol w="1574326"/>
                <a:gridCol w="1574326"/>
                <a:gridCol w="1574326"/>
              </a:tblGrid>
              <a:tr h="1220497">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tx1"/>
                          </a:solidFill>
                          <a:effectLst/>
                          <a:latin typeface="Univers (W1)" pitchFamily="34" charset="0"/>
                        </a:rPr>
                        <a:t>Occupation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Average</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Projected Annual</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Openings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2004-2005 Graduates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2005-2006 Graduates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2006-2007 Graduates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477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Registered Nurses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8,565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7,010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7,769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8,304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952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General and Operations Managers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5,225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10,892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10,947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11,182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0689">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Accountants and Auditors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3,960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4,528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4,580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5,020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691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Computer Systems Analyst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2,740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2,788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2,418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2,070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latin typeface="Univers (W1)" pitchFamily="34" charset="0"/>
              </a:rPr>
              <a:t>Examples of Supply/Demand by Occupation</a:t>
            </a:r>
          </a:p>
        </p:txBody>
      </p:sp>
      <p:graphicFrame>
        <p:nvGraphicFramePr>
          <p:cNvPr id="32842" name="Group 74"/>
          <p:cNvGraphicFramePr>
            <a:graphicFrameLocks noGrp="1"/>
          </p:cNvGraphicFramePr>
          <p:nvPr>
            <p:ph type="tbl" idx="1"/>
          </p:nvPr>
        </p:nvGraphicFramePr>
        <p:xfrm>
          <a:off x="457200" y="1600201"/>
          <a:ext cx="8229601" cy="4223930"/>
        </p:xfrm>
        <a:graphic>
          <a:graphicData uri="http://schemas.openxmlformats.org/drawingml/2006/table">
            <a:tbl>
              <a:tblPr/>
              <a:tblGrid>
                <a:gridCol w="2079057"/>
                <a:gridCol w="1472665"/>
                <a:gridCol w="1559293"/>
                <a:gridCol w="1559293"/>
                <a:gridCol w="1559293"/>
              </a:tblGrid>
              <a:tr h="115735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tx1"/>
                          </a:solidFill>
                          <a:effectLst/>
                          <a:latin typeface="Univers (W1)" pitchFamily="34" charset="0"/>
                        </a:rPr>
                        <a:t>Occupation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Average</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Projected </a:t>
                      </a:r>
                      <a:r>
                        <a:rPr kumimoji="0" lang="en-US" sz="1600" b="1" i="0" u="sng" strike="noStrike" cap="none" normalizeH="0" baseline="0" smtClean="0">
                          <a:ln>
                            <a:noFill/>
                          </a:ln>
                          <a:solidFill>
                            <a:schemeClr val="tx1"/>
                          </a:solidFill>
                          <a:effectLst/>
                          <a:latin typeface="Univers (W1)" pitchFamily="34" charset="0"/>
                        </a:rPr>
                        <a:t>Annual</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Openings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2004-2005 Graduates</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1" i="0" u="none" strike="noStrike" cap="none" normalizeH="0" baseline="0" smtClean="0">
                        <a:ln>
                          <a:noFill/>
                        </a:ln>
                        <a:solidFill>
                          <a:schemeClr val="tx1"/>
                        </a:solidFill>
                        <a:effectLst/>
                        <a:latin typeface="Univers (W1)"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2005-2006 Graduates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2006-2007 Graduates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705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Construction Managers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2,525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10,272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10,377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10,607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16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Computer Software Engineers, Applications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1,885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1,264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1,126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968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035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Management Analyst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dirty="0" smtClean="0">
                        <a:ln>
                          <a:noFill/>
                        </a:ln>
                        <a:solidFill>
                          <a:schemeClr val="tx1"/>
                        </a:solidFill>
                        <a:effectLst/>
                        <a:latin typeface="Univers (W1)"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1,490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9,785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9,830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10,083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34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Computer Software </a:t>
                      </a:r>
                      <a:r>
                        <a:rPr kumimoji="0" lang="en-US" sz="1600" b="0" i="0" u="none" strike="noStrike" cap="none" normalizeH="0" baseline="0" dirty="0" err="1" smtClean="0">
                          <a:ln>
                            <a:noFill/>
                          </a:ln>
                          <a:solidFill>
                            <a:schemeClr val="tx1"/>
                          </a:solidFill>
                          <a:effectLst/>
                          <a:latin typeface="Univers (W1)" pitchFamily="34" charset="0"/>
                        </a:rPr>
                        <a:t>Engrs</a:t>
                      </a:r>
                      <a:endParaRPr kumimoji="0" lang="en-US" sz="1600" b="0" i="0" u="none" strike="noStrike" cap="none" normalizeH="0" baseline="0" dirty="0" smtClean="0">
                        <a:ln>
                          <a:noFill/>
                        </a:ln>
                        <a:solidFill>
                          <a:schemeClr val="tx1"/>
                        </a:solidFill>
                        <a:effectLst/>
                        <a:latin typeface="Univers (W1)"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1,385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763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610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552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latin typeface="Univers (W1)" pitchFamily="34" charset="0"/>
              </a:rPr>
              <a:t>Examples of Supply/Demand by Occupation</a:t>
            </a:r>
          </a:p>
        </p:txBody>
      </p:sp>
      <p:graphicFrame>
        <p:nvGraphicFramePr>
          <p:cNvPr id="33871" name="Group 79"/>
          <p:cNvGraphicFramePr>
            <a:graphicFrameLocks noGrp="1"/>
          </p:cNvGraphicFramePr>
          <p:nvPr>
            <p:ph type="tbl" idx="1"/>
          </p:nvPr>
        </p:nvGraphicFramePr>
        <p:xfrm>
          <a:off x="1143000" y="1905000"/>
          <a:ext cx="7162800" cy="3886201"/>
        </p:xfrm>
        <a:graphic>
          <a:graphicData uri="http://schemas.openxmlformats.org/drawingml/2006/table">
            <a:tbl>
              <a:tblPr/>
              <a:tblGrid>
                <a:gridCol w="1865313"/>
                <a:gridCol w="1563687"/>
                <a:gridCol w="1219200"/>
                <a:gridCol w="1295400"/>
                <a:gridCol w="1219200"/>
              </a:tblGrid>
              <a:tr h="1166604">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tx1"/>
                          </a:solidFill>
                          <a:effectLst/>
                          <a:latin typeface="Univers (W1)" pitchFamily="34" charset="0"/>
                        </a:rPr>
                        <a:t>Occupation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Average</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Projected Annual</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Openings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2004-2005 Graduates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2005-2006 Graduates</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1" i="0" u="none" strike="noStrike" cap="none" normalizeH="0" baseline="0" smtClean="0">
                        <a:ln>
                          <a:noFill/>
                        </a:ln>
                        <a:solidFill>
                          <a:schemeClr val="tx1"/>
                        </a:solidFill>
                        <a:effectLst/>
                        <a:latin typeface="Univers (W1)"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tx1"/>
                          </a:solidFill>
                          <a:effectLst/>
                          <a:latin typeface="Univers (W1)" pitchFamily="34" charset="0"/>
                        </a:rPr>
                        <a:t>2006-2007 Graduates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551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Univers (W1)" pitchFamily="34" charset="0"/>
                        </a:rPr>
                        <a:t>Network and Computer Systems Administrator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1,415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3,594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3,101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2,673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294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Univers (W1)" pitchFamily="34" charset="0"/>
                        </a:rPr>
                        <a:t>Network Systems and Data Communications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1,345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3,745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3,236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2,811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056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Univers (W1)" pitchFamily="34" charset="0"/>
                        </a:rPr>
                        <a:t>Medical and Health Services Mgrs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940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723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767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798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056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dirty="0" smtClean="0">
                          <a:ln>
                            <a:noFill/>
                          </a:ln>
                          <a:solidFill>
                            <a:schemeClr val="tx1"/>
                          </a:solidFill>
                          <a:effectLst/>
                          <a:latin typeface="Univers (W1)" pitchFamily="34" charset="0"/>
                        </a:rPr>
                        <a:t>Computer Programmers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760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2,115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Univers (W1)" pitchFamily="34" charset="0"/>
                        </a:rPr>
                        <a:t>1,732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Univers (W1)" pitchFamily="34" charset="0"/>
                        </a:rPr>
                        <a:t>1,523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Graduates of engineering programs may not be employed evenly across the state</a:t>
            </a:r>
            <a:endParaRPr lang="en-US" sz="3600" dirty="0"/>
          </a:p>
        </p:txBody>
      </p:sp>
      <p:sp>
        <p:nvSpPr>
          <p:cNvPr id="3" name="Content Placeholder 2"/>
          <p:cNvSpPr>
            <a:spLocks noGrp="1"/>
          </p:cNvSpPr>
          <p:nvPr>
            <p:ph idx="1"/>
          </p:nvPr>
        </p:nvSpPr>
        <p:spPr/>
        <p:txBody>
          <a:bodyPr/>
          <a:lstStyle/>
          <a:p>
            <a:r>
              <a:rPr lang="en-US" dirty="0" smtClean="0"/>
              <a:t>Engineering graduates were found employed in counties all over Texas for Texas A&amp;M, UT Austin, and Texas Tech Universities</a:t>
            </a:r>
          </a:p>
          <a:p>
            <a:r>
              <a:rPr lang="en-US" dirty="0" smtClean="0"/>
              <a:t>More than half of the graduates from the three universities were employed in the Austin, Houston, and Dallas areas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latin typeface="Univers (W1)" pitchFamily="34" charset="0"/>
              </a:rPr>
              <a:t>Objectives</a:t>
            </a:r>
          </a:p>
        </p:txBody>
      </p:sp>
      <p:sp>
        <p:nvSpPr>
          <p:cNvPr id="5123" name="Rectangle 3"/>
          <p:cNvSpPr>
            <a:spLocks noGrp="1" noChangeArrowheads="1"/>
          </p:cNvSpPr>
          <p:nvPr>
            <p:ph idx="1"/>
          </p:nvPr>
        </p:nvSpPr>
        <p:spPr/>
        <p:txBody>
          <a:bodyPr>
            <a:normAutofit lnSpcReduction="10000"/>
          </a:bodyPr>
          <a:lstStyle/>
          <a:p>
            <a:pPr eaLnBrk="1" hangingPunct="1">
              <a:lnSpc>
                <a:spcPct val="90000"/>
              </a:lnSpc>
            </a:pPr>
            <a:r>
              <a:rPr lang="en-US" sz="2800" dirty="0" smtClean="0">
                <a:latin typeface="Univers (W1)" pitchFamily="34" charset="0"/>
              </a:rPr>
              <a:t>Explain the supply/demand concept</a:t>
            </a:r>
          </a:p>
          <a:p>
            <a:pPr eaLnBrk="1" hangingPunct="1">
              <a:lnSpc>
                <a:spcPct val="90000"/>
              </a:lnSpc>
            </a:pPr>
            <a:r>
              <a:rPr lang="en-US" sz="2800" dirty="0" smtClean="0">
                <a:latin typeface="Univers (W1)" pitchFamily="34" charset="0"/>
              </a:rPr>
              <a:t>Introduce </a:t>
            </a:r>
            <a:r>
              <a:rPr lang="en-US" sz="2800" dirty="0" smtClean="0">
                <a:latin typeface="Univers (W1)" pitchFamily="34" charset="0"/>
              </a:rPr>
              <a:t>the TX Governor’s Cluster Project</a:t>
            </a:r>
          </a:p>
          <a:p>
            <a:pPr eaLnBrk="1" hangingPunct="1">
              <a:lnSpc>
                <a:spcPct val="90000"/>
              </a:lnSpc>
            </a:pPr>
            <a:r>
              <a:rPr lang="en-US" sz="2800" dirty="0" smtClean="0">
                <a:latin typeface="Univers (W1)" pitchFamily="34" charset="0"/>
              </a:rPr>
              <a:t>Identify the targeted industry clusters</a:t>
            </a:r>
          </a:p>
          <a:p>
            <a:pPr eaLnBrk="1" hangingPunct="1">
              <a:lnSpc>
                <a:spcPct val="90000"/>
              </a:lnSpc>
            </a:pPr>
            <a:r>
              <a:rPr lang="en-US" sz="2800" dirty="0" smtClean="0">
                <a:latin typeface="Univers (W1)" pitchFamily="34" charset="0"/>
              </a:rPr>
              <a:t>Describe the cluster to occupation to instructional program crosswalk and other methodological processes</a:t>
            </a:r>
          </a:p>
          <a:p>
            <a:pPr eaLnBrk="1" hangingPunct="1">
              <a:lnSpc>
                <a:spcPct val="90000"/>
              </a:lnSpc>
            </a:pPr>
            <a:r>
              <a:rPr lang="en-US" sz="2800" dirty="0" smtClean="0">
                <a:latin typeface="Univers (W1)" pitchFamily="34" charset="0"/>
              </a:rPr>
              <a:t>Show examples of occupational demand vs. supply of college graduates</a:t>
            </a:r>
          </a:p>
          <a:p>
            <a:pPr eaLnBrk="1" hangingPunct="1">
              <a:lnSpc>
                <a:spcPct val="90000"/>
              </a:lnSpc>
            </a:pPr>
            <a:r>
              <a:rPr lang="en-US" sz="2800" dirty="0" smtClean="0">
                <a:latin typeface="Univers (W1)" pitchFamily="34" charset="0"/>
              </a:rPr>
              <a:t>Recommendations </a:t>
            </a:r>
          </a:p>
          <a:p>
            <a:pPr eaLnBrk="1" hangingPunct="1">
              <a:lnSpc>
                <a:spcPct val="90000"/>
              </a:lnSpc>
            </a:pPr>
            <a:r>
              <a:rPr lang="en-US" sz="2800" dirty="0" smtClean="0">
                <a:latin typeface="Univers (W1)" pitchFamily="34" charset="0"/>
              </a:rPr>
              <a:t>Question and answer session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TAMU, UT AUSTIN, and Texas Tech have graduates employed statewide</a:t>
            </a:r>
            <a:endParaRPr lang="en-US" sz="3600" dirty="0"/>
          </a:p>
        </p:txBody>
      </p:sp>
      <p:graphicFrame>
        <p:nvGraphicFramePr>
          <p:cNvPr id="4" name="Content Placeholder 3"/>
          <p:cNvGraphicFramePr>
            <a:graphicFrameLocks noGrp="1"/>
          </p:cNvGraphicFramePr>
          <p:nvPr>
            <p:ph idx="1"/>
          </p:nvPr>
        </p:nvGraphicFramePr>
        <p:xfrm>
          <a:off x="609600" y="990600"/>
          <a:ext cx="8077200" cy="3188653"/>
        </p:xfrm>
        <a:graphic>
          <a:graphicData uri="http://schemas.openxmlformats.org/drawingml/2006/table">
            <a:tbl>
              <a:tblPr firstRow="1" bandRow="1">
                <a:tableStyleId>{5C22544A-7EE6-4342-B048-85BDC9FD1C3A}</a:tableStyleId>
              </a:tblPr>
              <a:tblGrid>
                <a:gridCol w="3657599"/>
                <a:gridCol w="2057400"/>
                <a:gridCol w="2362201"/>
              </a:tblGrid>
              <a:tr h="960700">
                <a:tc>
                  <a:txBody>
                    <a:bodyPr/>
                    <a:lstStyle/>
                    <a:p>
                      <a:r>
                        <a:rPr lang="en-US" dirty="0" smtClean="0"/>
                        <a:t>University</a:t>
                      </a:r>
                      <a:endParaRPr lang="en-US" dirty="0"/>
                    </a:p>
                  </a:txBody>
                  <a:tcPr/>
                </a:tc>
                <a:tc>
                  <a:txBody>
                    <a:bodyPr/>
                    <a:lstStyle/>
                    <a:p>
                      <a:pPr algn="ctr"/>
                      <a:r>
                        <a:rPr lang="en-US" dirty="0" smtClean="0"/>
                        <a:t>% Employed Regionally</a:t>
                      </a:r>
                      <a:endParaRPr lang="en-US" dirty="0"/>
                    </a:p>
                  </a:txBody>
                  <a:tcPr/>
                </a:tc>
                <a:tc>
                  <a:txBody>
                    <a:bodyPr/>
                    <a:lstStyle/>
                    <a:p>
                      <a:pPr algn="ctr"/>
                      <a:r>
                        <a:rPr lang="en-US" dirty="0" smtClean="0"/>
                        <a:t>% Employed Dallas,</a:t>
                      </a:r>
                      <a:r>
                        <a:rPr lang="en-US" baseline="0" dirty="0" smtClean="0"/>
                        <a:t> Austin, Houston</a:t>
                      </a:r>
                      <a:endParaRPr lang="en-US" dirty="0"/>
                    </a:p>
                  </a:txBody>
                  <a:tcPr/>
                </a:tc>
              </a:tr>
              <a:tr h="556596">
                <a:tc>
                  <a:txBody>
                    <a:bodyPr/>
                    <a:lstStyle/>
                    <a:p>
                      <a:pPr algn="l" fontAlgn="b"/>
                      <a:r>
                        <a:rPr lang="en-US" sz="1800" b="0" i="0" u="none" strike="noStrike" dirty="0">
                          <a:latin typeface="+mn-lt"/>
                        </a:rPr>
                        <a:t>TEXAS A&amp;M UNIVERSITY</a:t>
                      </a:r>
                    </a:p>
                  </a:txBody>
                  <a:tcPr marL="9525" marR="9525" marT="9525" marB="0" anchor="b"/>
                </a:tc>
                <a:tc>
                  <a:txBody>
                    <a:bodyPr/>
                    <a:lstStyle/>
                    <a:p>
                      <a:pPr algn="ctr" fontAlgn="b"/>
                      <a:r>
                        <a:rPr lang="en-US" sz="1800" b="0" i="0" u="none" strike="noStrike">
                          <a:latin typeface="+mn-lt"/>
                        </a:rPr>
                        <a:t>18%</a:t>
                      </a:r>
                    </a:p>
                  </a:txBody>
                  <a:tcPr marL="9525" marR="9525" marT="9525" marB="0" anchor="b"/>
                </a:tc>
                <a:tc>
                  <a:txBody>
                    <a:bodyPr/>
                    <a:lstStyle/>
                    <a:p>
                      <a:pPr algn="ctr"/>
                      <a:r>
                        <a:rPr lang="en-US" dirty="0" smtClean="0"/>
                        <a:t>65%</a:t>
                      </a:r>
                      <a:endParaRPr lang="en-US" dirty="0"/>
                    </a:p>
                  </a:txBody>
                  <a:tcPr anchor="b"/>
                </a:tc>
              </a:tr>
              <a:tr h="556596">
                <a:tc>
                  <a:txBody>
                    <a:bodyPr/>
                    <a:lstStyle/>
                    <a:p>
                      <a:pPr algn="l" fontAlgn="b"/>
                      <a:r>
                        <a:rPr lang="en-US" sz="1800" b="0" i="0" u="none" strike="noStrike" dirty="0">
                          <a:latin typeface="+mn-lt"/>
                        </a:rPr>
                        <a:t>TEXAS TECH UNIVERSITY</a:t>
                      </a:r>
                    </a:p>
                  </a:txBody>
                  <a:tcPr marL="9525" marR="9525" marT="9525" marB="0" anchor="b"/>
                </a:tc>
                <a:tc>
                  <a:txBody>
                    <a:bodyPr/>
                    <a:lstStyle/>
                    <a:p>
                      <a:pPr algn="ctr" fontAlgn="b"/>
                      <a:r>
                        <a:rPr lang="en-US" sz="1800" b="0" i="0" u="none" strike="noStrike" dirty="0">
                          <a:latin typeface="+mn-lt"/>
                        </a:rPr>
                        <a:t>18%</a:t>
                      </a:r>
                    </a:p>
                  </a:txBody>
                  <a:tcPr marL="9525" marR="9525" marT="9525" marB="0" anchor="b"/>
                </a:tc>
                <a:tc>
                  <a:txBody>
                    <a:bodyPr/>
                    <a:lstStyle/>
                    <a:p>
                      <a:pPr algn="ctr"/>
                      <a:r>
                        <a:rPr lang="en-US" dirty="0" smtClean="0"/>
                        <a:t>62%</a:t>
                      </a:r>
                      <a:endParaRPr lang="en-US" dirty="0"/>
                    </a:p>
                  </a:txBody>
                  <a:tcPr anchor="b"/>
                </a:tc>
              </a:tr>
              <a:tr h="556596">
                <a:tc>
                  <a:txBody>
                    <a:bodyPr/>
                    <a:lstStyle/>
                    <a:p>
                      <a:pPr algn="l" fontAlgn="b"/>
                      <a:r>
                        <a:rPr lang="en-US" sz="1800" b="0" i="0" u="none" strike="noStrike">
                          <a:latin typeface="+mn-lt"/>
                        </a:rPr>
                        <a:t>U. OF TEXAS AT AUSTIN</a:t>
                      </a:r>
                    </a:p>
                  </a:txBody>
                  <a:tcPr marL="9525" marR="9525" marT="9525" marB="0" anchor="b"/>
                </a:tc>
                <a:tc>
                  <a:txBody>
                    <a:bodyPr/>
                    <a:lstStyle/>
                    <a:p>
                      <a:pPr algn="ctr" fontAlgn="b"/>
                      <a:r>
                        <a:rPr lang="en-US" sz="1800" b="0" i="0" u="none" strike="noStrike" dirty="0">
                          <a:latin typeface="+mn-lt"/>
                        </a:rPr>
                        <a:t>47%</a:t>
                      </a:r>
                    </a:p>
                  </a:txBody>
                  <a:tcPr marL="9525" marR="9525" marT="9525" marB="0" anchor="b"/>
                </a:tc>
                <a:tc>
                  <a:txBody>
                    <a:bodyPr/>
                    <a:lstStyle/>
                    <a:p>
                      <a:pPr algn="ctr"/>
                      <a:r>
                        <a:rPr lang="en-US" dirty="0" smtClean="0"/>
                        <a:t>86%</a:t>
                      </a:r>
                      <a:endParaRPr lang="en-US" dirty="0"/>
                    </a:p>
                  </a:txBody>
                  <a:tcPr anchor="b"/>
                </a:tc>
              </a:tr>
              <a:tr h="556596">
                <a:tc>
                  <a:txBody>
                    <a:bodyPr/>
                    <a:lstStyle/>
                    <a:p>
                      <a:pPr algn="l" fontAlgn="b"/>
                      <a:r>
                        <a:rPr lang="en-US" sz="1800" b="0" i="0" u="none" strike="noStrike" dirty="0">
                          <a:latin typeface="+mn-lt"/>
                        </a:rPr>
                        <a:t>TEXAS STATE UNIV - SAN MARCOS</a:t>
                      </a: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800" b="0" i="0" u="none" strike="noStrike" dirty="0" smtClean="0">
                        <a:latin typeface="+mn-lt"/>
                      </a:endParaRPr>
                    </a:p>
                    <a:p>
                      <a:pPr algn="ctr" fontAlgn="b"/>
                      <a:r>
                        <a:rPr lang="en-US" sz="1800" b="0" i="0" u="none" strike="noStrike" dirty="0" smtClean="0">
                          <a:latin typeface="+mn-lt"/>
                        </a:rPr>
                        <a:t>34%</a:t>
                      </a:r>
                      <a:endParaRPr lang="en-US" sz="1800" b="0" i="0" u="none" strike="noStrike" dirty="0">
                        <a:latin typeface="+mn-lt"/>
                      </a:endParaRPr>
                    </a:p>
                  </a:txBody>
                  <a:tcPr marL="9525" marR="9525" marT="9525" marB="0" anchor="b"/>
                </a:tc>
                <a:tc>
                  <a:txBody>
                    <a:bodyPr/>
                    <a:lstStyle/>
                    <a:p>
                      <a:pPr algn="l" fontAlgn="b"/>
                      <a:endParaRPr lang="en-US" sz="1800" b="0" i="0" u="none" strike="noStrike" dirty="0">
                        <a:latin typeface="+mn-lt"/>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Graduates of engineering programs may not be employed evenly across the state</a:t>
            </a:r>
            <a:endParaRPr lang="en-US" sz="3600" dirty="0"/>
          </a:p>
        </p:txBody>
      </p:sp>
      <p:sp>
        <p:nvSpPr>
          <p:cNvPr id="3" name="Content Placeholder 2"/>
          <p:cNvSpPr>
            <a:spLocks noGrp="1"/>
          </p:cNvSpPr>
          <p:nvPr>
            <p:ph idx="1"/>
          </p:nvPr>
        </p:nvSpPr>
        <p:spPr/>
        <p:txBody>
          <a:bodyPr/>
          <a:lstStyle/>
          <a:p>
            <a:r>
              <a:rPr lang="en-US" dirty="0" smtClean="0"/>
              <a:t>Graduates from the engineering programs from other state universities were found mainly clustered in counties surrounding the institution</a:t>
            </a:r>
          </a:p>
          <a:p>
            <a:pPr>
              <a:buNone/>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609600" y="533400"/>
          <a:ext cx="7772400" cy="5410199"/>
        </p:xfrm>
        <a:graphic>
          <a:graphicData uri="http://schemas.openxmlformats.org/drawingml/2006/table">
            <a:tbl>
              <a:tblPr firstRow="1" bandRow="1">
                <a:tableStyleId>{5C22544A-7EE6-4342-B048-85BDC9FD1C3A}</a:tableStyleId>
              </a:tblPr>
              <a:tblGrid>
                <a:gridCol w="3886200"/>
                <a:gridCol w="3886200"/>
              </a:tblGrid>
              <a:tr h="407197">
                <a:tc>
                  <a:txBody>
                    <a:bodyPr/>
                    <a:lstStyle/>
                    <a:p>
                      <a:r>
                        <a:rPr lang="en-US" dirty="0" smtClean="0"/>
                        <a:t>University</a:t>
                      </a:r>
                      <a:endParaRPr lang="en-US" dirty="0"/>
                    </a:p>
                  </a:txBody>
                  <a:tcPr/>
                </a:tc>
                <a:tc>
                  <a:txBody>
                    <a:bodyPr/>
                    <a:lstStyle/>
                    <a:p>
                      <a:pPr algn="ctr"/>
                      <a:r>
                        <a:rPr lang="en-US" dirty="0" smtClean="0"/>
                        <a:t>% Employed Regionally</a:t>
                      </a:r>
                      <a:endParaRPr lang="en-US" dirty="0"/>
                    </a:p>
                  </a:txBody>
                  <a:tcPr/>
                </a:tc>
              </a:tr>
              <a:tr h="316002">
                <a:tc>
                  <a:txBody>
                    <a:bodyPr/>
                    <a:lstStyle/>
                    <a:p>
                      <a:pPr algn="l" fontAlgn="b"/>
                      <a:r>
                        <a:rPr lang="en-US" sz="1800" b="0" i="0" u="none" strike="noStrike" dirty="0">
                          <a:latin typeface="+mn-lt"/>
                        </a:rPr>
                        <a:t>LAMAR UNIVERSITY</a:t>
                      </a:r>
                    </a:p>
                  </a:txBody>
                  <a:tcPr marL="9525" marR="9525" marT="9525" marB="0" anchor="b"/>
                </a:tc>
                <a:tc>
                  <a:txBody>
                    <a:bodyPr/>
                    <a:lstStyle/>
                    <a:p>
                      <a:pPr algn="ctr" fontAlgn="b"/>
                      <a:r>
                        <a:rPr lang="en-US" sz="1800" b="0" i="0" u="none" strike="noStrike" dirty="0">
                          <a:latin typeface="+mn-lt"/>
                        </a:rPr>
                        <a:t>78%</a:t>
                      </a:r>
                    </a:p>
                  </a:txBody>
                  <a:tcPr marL="9525" marR="9525" marT="9525" marB="0" anchor="b"/>
                </a:tc>
              </a:tr>
              <a:tr h="621398">
                <a:tc>
                  <a:txBody>
                    <a:bodyPr/>
                    <a:lstStyle/>
                    <a:p>
                      <a:pPr algn="l" fontAlgn="b"/>
                      <a:r>
                        <a:rPr lang="en-US" sz="1800" b="0" i="0" u="none" strike="noStrike">
                          <a:latin typeface="+mn-lt"/>
                        </a:rPr>
                        <a:t>MIDWESTERN STATE UNIVERSITY</a:t>
                      </a:r>
                    </a:p>
                  </a:txBody>
                  <a:tcPr marL="9525" marR="9525" marT="9525" marB="0" anchor="b"/>
                </a:tc>
                <a:tc>
                  <a:txBody>
                    <a:bodyPr/>
                    <a:lstStyle/>
                    <a:p>
                      <a:pPr algn="ctr" fontAlgn="b"/>
                      <a:r>
                        <a:rPr lang="en-US" sz="1800" b="0" i="0" u="none" strike="noStrike" dirty="0">
                          <a:latin typeface="+mn-lt"/>
                        </a:rPr>
                        <a:t>50%</a:t>
                      </a:r>
                    </a:p>
                  </a:txBody>
                  <a:tcPr marL="9525" marR="9525" marT="9525" marB="0" anchor="b"/>
                </a:tc>
              </a:tr>
              <a:tr h="621398">
                <a:tc>
                  <a:txBody>
                    <a:bodyPr/>
                    <a:lstStyle/>
                    <a:p>
                      <a:pPr algn="l" fontAlgn="b"/>
                      <a:r>
                        <a:rPr lang="en-US" sz="1800" b="0" i="0" u="none" strike="noStrike">
                          <a:latin typeface="+mn-lt"/>
                        </a:rPr>
                        <a:t>MIDWESTERN STATE UNIVERSITY</a:t>
                      </a:r>
                    </a:p>
                  </a:txBody>
                  <a:tcPr marL="9525" marR="9525" marT="9525" marB="0" anchor="b"/>
                </a:tc>
                <a:tc>
                  <a:txBody>
                    <a:bodyPr/>
                    <a:lstStyle/>
                    <a:p>
                      <a:pPr algn="ctr" fontAlgn="b"/>
                      <a:r>
                        <a:rPr lang="en-US" sz="1800" b="0" i="0" u="none" strike="noStrike" dirty="0">
                          <a:latin typeface="+mn-lt"/>
                        </a:rPr>
                        <a:t>72%</a:t>
                      </a:r>
                    </a:p>
                  </a:txBody>
                  <a:tcPr marL="9525" marR="9525" marT="9525" marB="0" anchor="b"/>
                </a:tc>
              </a:tr>
              <a:tr h="621398">
                <a:tc>
                  <a:txBody>
                    <a:bodyPr/>
                    <a:lstStyle/>
                    <a:p>
                      <a:pPr algn="l" fontAlgn="b"/>
                      <a:r>
                        <a:rPr lang="en-US" sz="1800" b="0" i="0" u="none" strike="noStrike">
                          <a:latin typeface="+mn-lt"/>
                        </a:rPr>
                        <a:t>SAM HOUSTON STATE UNIVERSITY</a:t>
                      </a:r>
                    </a:p>
                  </a:txBody>
                  <a:tcPr marL="9525" marR="9525" marT="9525" marB="0" anchor="b"/>
                </a:tc>
                <a:tc>
                  <a:txBody>
                    <a:bodyPr/>
                    <a:lstStyle/>
                    <a:p>
                      <a:pPr algn="ctr" fontAlgn="b"/>
                      <a:r>
                        <a:rPr lang="en-US" sz="1800" b="0" i="0" u="none" strike="noStrike" dirty="0">
                          <a:latin typeface="+mn-lt"/>
                        </a:rPr>
                        <a:t>56%</a:t>
                      </a:r>
                    </a:p>
                  </a:txBody>
                  <a:tcPr marL="9525" marR="9525" marT="9525" marB="0" anchor="b"/>
                </a:tc>
              </a:tr>
              <a:tr h="316002">
                <a:tc>
                  <a:txBody>
                    <a:bodyPr/>
                    <a:lstStyle/>
                    <a:p>
                      <a:pPr algn="l" fontAlgn="b"/>
                      <a:r>
                        <a:rPr lang="en-US" sz="1800" b="0" i="0" u="none" strike="noStrike">
                          <a:latin typeface="+mn-lt"/>
                        </a:rPr>
                        <a:t>SUL ROSS STATE UNIVERSITY</a:t>
                      </a:r>
                    </a:p>
                  </a:txBody>
                  <a:tcPr marL="9525" marR="9525" marT="9525" marB="0" anchor="b"/>
                </a:tc>
                <a:tc>
                  <a:txBody>
                    <a:bodyPr/>
                    <a:lstStyle/>
                    <a:p>
                      <a:pPr algn="ctr" fontAlgn="b"/>
                      <a:r>
                        <a:rPr lang="en-US" sz="1800" b="0" i="0" u="none" strike="noStrike" dirty="0">
                          <a:latin typeface="+mn-lt"/>
                        </a:rPr>
                        <a:t>100%</a:t>
                      </a:r>
                    </a:p>
                  </a:txBody>
                  <a:tcPr marL="9525" marR="9525" marT="9525" marB="0" anchor="b"/>
                </a:tc>
              </a:tr>
              <a:tr h="316002">
                <a:tc>
                  <a:txBody>
                    <a:bodyPr/>
                    <a:lstStyle/>
                    <a:p>
                      <a:pPr algn="l" fontAlgn="b"/>
                      <a:r>
                        <a:rPr lang="en-US" sz="1800" b="0" i="0" u="none" strike="noStrike">
                          <a:latin typeface="+mn-lt"/>
                        </a:rPr>
                        <a:t>TARLETON STATE UNIVERSITY</a:t>
                      </a:r>
                    </a:p>
                  </a:txBody>
                  <a:tcPr marL="9525" marR="9525" marT="9525" marB="0" anchor="b"/>
                </a:tc>
                <a:tc>
                  <a:txBody>
                    <a:bodyPr/>
                    <a:lstStyle/>
                    <a:p>
                      <a:pPr algn="ctr" fontAlgn="b"/>
                      <a:r>
                        <a:rPr lang="en-US" sz="1800" b="0" i="0" u="none" strike="noStrike" dirty="0">
                          <a:latin typeface="+mn-lt"/>
                        </a:rPr>
                        <a:t>52%</a:t>
                      </a:r>
                    </a:p>
                  </a:txBody>
                  <a:tcPr marL="9525" marR="9525" marT="9525" marB="0" anchor="b"/>
                </a:tc>
              </a:tr>
              <a:tr h="316002">
                <a:tc>
                  <a:txBody>
                    <a:bodyPr/>
                    <a:lstStyle/>
                    <a:p>
                      <a:pPr algn="l" fontAlgn="b"/>
                      <a:r>
                        <a:rPr lang="en-US" sz="1800" b="0" i="0" u="none" strike="noStrike">
                          <a:latin typeface="+mn-lt"/>
                        </a:rPr>
                        <a:t>TEXAS A&amp;M UNIV AT GALVESTON</a:t>
                      </a:r>
                    </a:p>
                  </a:txBody>
                  <a:tcPr marL="9525" marR="9525" marT="9525" marB="0" anchor="b"/>
                </a:tc>
                <a:tc>
                  <a:txBody>
                    <a:bodyPr/>
                    <a:lstStyle/>
                    <a:p>
                      <a:pPr algn="ctr" fontAlgn="b"/>
                      <a:r>
                        <a:rPr lang="en-US" sz="1800" b="0" i="0" u="none" strike="noStrike" dirty="0">
                          <a:latin typeface="+mn-lt"/>
                        </a:rPr>
                        <a:t>94%</a:t>
                      </a:r>
                    </a:p>
                  </a:txBody>
                  <a:tcPr marL="9525" marR="9525" marT="9525" marB="0" anchor="b"/>
                </a:tc>
              </a:tr>
              <a:tr h="621398">
                <a:tc>
                  <a:txBody>
                    <a:bodyPr/>
                    <a:lstStyle/>
                    <a:p>
                      <a:pPr algn="l" fontAlgn="b"/>
                      <a:r>
                        <a:rPr lang="en-US" sz="1800" b="0" i="0" u="none" strike="noStrike">
                          <a:latin typeface="+mn-lt"/>
                        </a:rPr>
                        <a:t>TEXAS A&amp;M UNIV-CORPUS CHRISTI</a:t>
                      </a:r>
                    </a:p>
                  </a:txBody>
                  <a:tcPr marL="9525" marR="9525" marT="9525" marB="0" anchor="b"/>
                </a:tc>
                <a:tc>
                  <a:txBody>
                    <a:bodyPr/>
                    <a:lstStyle/>
                    <a:p>
                      <a:pPr algn="ctr" fontAlgn="b"/>
                      <a:r>
                        <a:rPr lang="en-US" sz="1800" b="0" i="0" u="none" strike="noStrike" dirty="0">
                          <a:latin typeface="+mn-lt"/>
                        </a:rPr>
                        <a:t>40%</a:t>
                      </a:r>
                    </a:p>
                  </a:txBody>
                  <a:tcPr marL="9525" marR="9525" marT="9525" marB="0" anchor="b"/>
                </a:tc>
              </a:tr>
              <a:tr h="621398">
                <a:tc>
                  <a:txBody>
                    <a:bodyPr/>
                    <a:lstStyle/>
                    <a:p>
                      <a:pPr algn="l" fontAlgn="b"/>
                      <a:r>
                        <a:rPr lang="en-US" sz="1800" b="0" i="0" u="none" strike="noStrike">
                          <a:latin typeface="+mn-lt"/>
                        </a:rPr>
                        <a:t>TEXAS A&amp;M UNIVERSITY-COMMERCE</a:t>
                      </a:r>
                    </a:p>
                  </a:txBody>
                  <a:tcPr marL="9525" marR="9525" marT="9525" marB="0" anchor="b"/>
                </a:tc>
                <a:tc>
                  <a:txBody>
                    <a:bodyPr/>
                    <a:lstStyle/>
                    <a:p>
                      <a:pPr algn="ctr" fontAlgn="b"/>
                      <a:r>
                        <a:rPr lang="en-US" sz="1800" b="0" i="0" u="none" strike="noStrike" dirty="0">
                          <a:latin typeface="+mn-lt"/>
                        </a:rPr>
                        <a:t>80%</a:t>
                      </a:r>
                    </a:p>
                  </a:txBody>
                  <a:tcPr marL="9525" marR="9525" marT="9525" marB="0" anchor="b"/>
                </a:tc>
              </a:tr>
              <a:tr h="316002">
                <a:tc>
                  <a:txBody>
                    <a:bodyPr/>
                    <a:lstStyle/>
                    <a:p>
                      <a:pPr algn="l" fontAlgn="b"/>
                      <a:r>
                        <a:rPr lang="en-US" sz="1800" b="0" i="0" u="none" strike="noStrike">
                          <a:latin typeface="+mn-lt"/>
                        </a:rPr>
                        <a:t>TEXAS A&amp;M UNIV-KINGSVILLE</a:t>
                      </a:r>
                    </a:p>
                  </a:txBody>
                  <a:tcPr marL="9525" marR="9525" marT="9525" marB="0" anchor="b"/>
                </a:tc>
                <a:tc>
                  <a:txBody>
                    <a:bodyPr/>
                    <a:lstStyle/>
                    <a:p>
                      <a:pPr algn="ctr" fontAlgn="b"/>
                      <a:r>
                        <a:rPr lang="en-US" sz="1800" b="0" i="0" u="none" strike="noStrike" dirty="0">
                          <a:latin typeface="+mn-lt"/>
                        </a:rPr>
                        <a:t>51%</a:t>
                      </a:r>
                    </a:p>
                  </a:txBody>
                  <a:tcPr marL="9525" marR="9525" marT="9525" marB="0" anchor="b"/>
                </a:tc>
              </a:tr>
              <a:tr h="316002">
                <a:tc>
                  <a:txBody>
                    <a:bodyPr/>
                    <a:lstStyle/>
                    <a:p>
                      <a:pPr algn="l" fontAlgn="b"/>
                      <a:r>
                        <a:rPr lang="en-US" sz="1800" b="0" i="0" u="none" strike="noStrike" dirty="0">
                          <a:latin typeface="+mn-lt"/>
                        </a:rPr>
                        <a:t>TEXAS SOUTHERN UNIVERSITY</a:t>
                      </a:r>
                    </a:p>
                  </a:txBody>
                  <a:tcPr marL="9525" marR="9525" marT="9525" marB="0" anchor="b"/>
                </a:tc>
                <a:tc>
                  <a:txBody>
                    <a:bodyPr/>
                    <a:lstStyle/>
                    <a:p>
                      <a:pPr algn="ctr" fontAlgn="b"/>
                      <a:r>
                        <a:rPr lang="en-US" sz="1800" b="0" i="0" u="none" strike="noStrike" dirty="0">
                          <a:latin typeface="+mn-lt"/>
                        </a:rPr>
                        <a:t>100%</a:t>
                      </a: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609600" y="533400"/>
          <a:ext cx="7772400" cy="5257798"/>
        </p:xfrm>
        <a:graphic>
          <a:graphicData uri="http://schemas.openxmlformats.org/drawingml/2006/table">
            <a:tbl>
              <a:tblPr firstRow="1" bandRow="1">
                <a:tableStyleId>{5C22544A-7EE6-4342-B048-85BDC9FD1C3A}</a:tableStyleId>
              </a:tblPr>
              <a:tblGrid>
                <a:gridCol w="3886200"/>
                <a:gridCol w="3886200"/>
              </a:tblGrid>
              <a:tr h="404446">
                <a:tc>
                  <a:txBody>
                    <a:bodyPr/>
                    <a:lstStyle/>
                    <a:p>
                      <a:r>
                        <a:rPr lang="en-US" dirty="0" smtClean="0"/>
                        <a:t>University</a:t>
                      </a:r>
                      <a:endParaRPr lang="en-US" dirty="0"/>
                    </a:p>
                  </a:txBody>
                  <a:tcPr/>
                </a:tc>
                <a:tc>
                  <a:txBody>
                    <a:bodyPr/>
                    <a:lstStyle/>
                    <a:p>
                      <a:pPr algn="ctr"/>
                      <a:r>
                        <a:rPr lang="en-US" dirty="0" smtClean="0"/>
                        <a:t>% Employed Regionally</a:t>
                      </a:r>
                      <a:endParaRPr lang="en-US" dirty="0"/>
                    </a:p>
                  </a:txBody>
                  <a:tcPr/>
                </a:tc>
              </a:tr>
              <a:tr h="404446">
                <a:tc>
                  <a:txBody>
                    <a:bodyPr/>
                    <a:lstStyle/>
                    <a:p>
                      <a:pPr algn="l" fontAlgn="b"/>
                      <a:r>
                        <a:rPr lang="en-US" sz="1800" b="0" i="0" u="none" strike="noStrike">
                          <a:latin typeface="+mn-lt"/>
                        </a:rPr>
                        <a:t>U. OF HOUSTON-CLEAR LAKE</a:t>
                      </a:r>
                    </a:p>
                  </a:txBody>
                  <a:tcPr marL="9525" marR="9525" marT="9525" marB="0" anchor="b"/>
                </a:tc>
                <a:tc>
                  <a:txBody>
                    <a:bodyPr/>
                    <a:lstStyle/>
                    <a:p>
                      <a:pPr algn="ctr" fontAlgn="b"/>
                      <a:r>
                        <a:rPr lang="en-US" sz="1800" b="0" i="0" u="none" strike="noStrike" dirty="0">
                          <a:latin typeface="+mn-lt"/>
                        </a:rPr>
                        <a:t>100%</a:t>
                      </a:r>
                    </a:p>
                  </a:txBody>
                  <a:tcPr marL="9525" marR="9525" marT="9525" marB="0" anchor="b"/>
                </a:tc>
              </a:tr>
              <a:tr h="404446">
                <a:tc>
                  <a:txBody>
                    <a:bodyPr/>
                    <a:lstStyle/>
                    <a:p>
                      <a:pPr algn="l" fontAlgn="b"/>
                      <a:r>
                        <a:rPr lang="en-US" sz="1800" b="0" i="0" u="none" strike="noStrike">
                          <a:latin typeface="+mn-lt"/>
                        </a:rPr>
                        <a:t>U. OF HOUSTON-DOWNTOWN</a:t>
                      </a:r>
                    </a:p>
                  </a:txBody>
                  <a:tcPr marL="9525" marR="9525" marT="9525" marB="0" anchor="b"/>
                </a:tc>
                <a:tc>
                  <a:txBody>
                    <a:bodyPr/>
                    <a:lstStyle/>
                    <a:p>
                      <a:pPr algn="ctr" fontAlgn="b"/>
                      <a:r>
                        <a:rPr lang="en-US" sz="1800" b="0" i="0" u="none" strike="noStrike" dirty="0">
                          <a:latin typeface="+mn-lt"/>
                        </a:rPr>
                        <a:t>100%</a:t>
                      </a:r>
                    </a:p>
                  </a:txBody>
                  <a:tcPr marL="9525" marR="9525" marT="9525" marB="0" anchor="b"/>
                </a:tc>
              </a:tr>
              <a:tr h="404446">
                <a:tc>
                  <a:txBody>
                    <a:bodyPr/>
                    <a:lstStyle/>
                    <a:p>
                      <a:pPr algn="l" fontAlgn="b"/>
                      <a:r>
                        <a:rPr lang="en-US" sz="1800" b="0" i="0" u="none" strike="noStrike">
                          <a:latin typeface="+mn-lt"/>
                        </a:rPr>
                        <a:t>U. OF TEXAS AT ARLINGTON</a:t>
                      </a:r>
                    </a:p>
                  </a:txBody>
                  <a:tcPr marL="9525" marR="9525" marT="9525" marB="0" anchor="b"/>
                </a:tc>
                <a:tc>
                  <a:txBody>
                    <a:bodyPr/>
                    <a:lstStyle/>
                    <a:p>
                      <a:pPr algn="ctr" fontAlgn="b"/>
                      <a:r>
                        <a:rPr lang="en-US" sz="1800" b="0" i="0" u="none" strike="noStrike" dirty="0">
                          <a:latin typeface="+mn-lt"/>
                        </a:rPr>
                        <a:t>79%</a:t>
                      </a:r>
                    </a:p>
                  </a:txBody>
                  <a:tcPr marL="9525" marR="9525" marT="9525" marB="0" anchor="b"/>
                </a:tc>
              </a:tr>
              <a:tr h="404446">
                <a:tc>
                  <a:txBody>
                    <a:bodyPr/>
                    <a:lstStyle/>
                    <a:p>
                      <a:pPr algn="l" fontAlgn="b"/>
                      <a:r>
                        <a:rPr lang="en-US" sz="1800" b="0" i="0" u="none" strike="noStrike">
                          <a:latin typeface="+mn-lt"/>
                        </a:rPr>
                        <a:t>U. OF TEXAS AT BROWNSVILLE</a:t>
                      </a:r>
                    </a:p>
                  </a:txBody>
                  <a:tcPr marL="9525" marR="9525" marT="9525" marB="0" anchor="b"/>
                </a:tc>
                <a:tc>
                  <a:txBody>
                    <a:bodyPr/>
                    <a:lstStyle/>
                    <a:p>
                      <a:pPr algn="ctr" fontAlgn="b"/>
                      <a:r>
                        <a:rPr lang="en-US" sz="1800" b="0" i="0" u="none" strike="noStrike" dirty="0">
                          <a:latin typeface="+mn-lt"/>
                        </a:rPr>
                        <a:t>100%</a:t>
                      </a:r>
                    </a:p>
                  </a:txBody>
                  <a:tcPr marL="9525" marR="9525" marT="9525" marB="0" anchor="b"/>
                </a:tc>
              </a:tr>
              <a:tr h="404446">
                <a:tc>
                  <a:txBody>
                    <a:bodyPr/>
                    <a:lstStyle/>
                    <a:p>
                      <a:pPr algn="l" fontAlgn="b"/>
                      <a:r>
                        <a:rPr lang="en-US" sz="1800" b="0" i="0" u="none" strike="noStrike">
                          <a:latin typeface="+mn-lt"/>
                        </a:rPr>
                        <a:t>U. OF TEXAS AT DALLAS</a:t>
                      </a:r>
                    </a:p>
                  </a:txBody>
                  <a:tcPr marL="9525" marR="9525" marT="9525" marB="0" anchor="b"/>
                </a:tc>
                <a:tc>
                  <a:txBody>
                    <a:bodyPr/>
                    <a:lstStyle/>
                    <a:p>
                      <a:pPr algn="ctr" fontAlgn="b"/>
                      <a:r>
                        <a:rPr lang="en-US" sz="1800" b="0" i="0" u="none" strike="noStrike" dirty="0">
                          <a:latin typeface="+mn-lt"/>
                        </a:rPr>
                        <a:t>75%</a:t>
                      </a:r>
                    </a:p>
                  </a:txBody>
                  <a:tcPr marL="9525" marR="9525" marT="9525" marB="0" anchor="b"/>
                </a:tc>
              </a:tr>
              <a:tr h="404446">
                <a:tc>
                  <a:txBody>
                    <a:bodyPr/>
                    <a:lstStyle/>
                    <a:p>
                      <a:pPr algn="l" fontAlgn="b"/>
                      <a:r>
                        <a:rPr lang="en-US" sz="1800" b="0" i="0" u="none" strike="noStrike">
                          <a:latin typeface="+mn-lt"/>
                        </a:rPr>
                        <a:t>U. OF TEXAS AT EL PASO</a:t>
                      </a:r>
                    </a:p>
                  </a:txBody>
                  <a:tcPr marL="9525" marR="9525" marT="9525" marB="0" anchor="b"/>
                </a:tc>
                <a:tc>
                  <a:txBody>
                    <a:bodyPr/>
                    <a:lstStyle/>
                    <a:p>
                      <a:pPr algn="ctr" fontAlgn="b"/>
                      <a:r>
                        <a:rPr lang="en-US" sz="1800" b="0" i="0" u="none" strike="noStrike" dirty="0">
                          <a:latin typeface="+mn-lt"/>
                        </a:rPr>
                        <a:t>77%</a:t>
                      </a:r>
                    </a:p>
                  </a:txBody>
                  <a:tcPr marL="9525" marR="9525" marT="9525" marB="0" anchor="b"/>
                </a:tc>
              </a:tr>
              <a:tr h="404446">
                <a:tc>
                  <a:txBody>
                    <a:bodyPr/>
                    <a:lstStyle/>
                    <a:p>
                      <a:pPr algn="l" fontAlgn="b"/>
                      <a:r>
                        <a:rPr lang="en-US" sz="1800" b="0" i="0" u="none" strike="noStrike">
                          <a:latin typeface="+mn-lt"/>
                        </a:rPr>
                        <a:t>U. OF TEXAS AT SAN ANTONIO</a:t>
                      </a:r>
                    </a:p>
                  </a:txBody>
                  <a:tcPr marL="9525" marR="9525" marT="9525" marB="0" anchor="b"/>
                </a:tc>
                <a:tc>
                  <a:txBody>
                    <a:bodyPr/>
                    <a:lstStyle/>
                    <a:p>
                      <a:pPr algn="ctr" fontAlgn="b"/>
                      <a:r>
                        <a:rPr lang="en-US" sz="1800" b="0" i="0" u="none" strike="noStrike" dirty="0">
                          <a:latin typeface="+mn-lt"/>
                        </a:rPr>
                        <a:t>82%</a:t>
                      </a:r>
                    </a:p>
                  </a:txBody>
                  <a:tcPr marL="9525" marR="9525" marT="9525" marB="0" anchor="b"/>
                </a:tc>
              </a:tr>
              <a:tr h="404446">
                <a:tc>
                  <a:txBody>
                    <a:bodyPr/>
                    <a:lstStyle/>
                    <a:p>
                      <a:pPr algn="l" fontAlgn="b"/>
                      <a:r>
                        <a:rPr lang="en-US" sz="1800" b="0" i="0" u="none" strike="noStrike">
                          <a:latin typeface="+mn-lt"/>
                        </a:rPr>
                        <a:t>U. OF TEXAS AT TYLER</a:t>
                      </a:r>
                    </a:p>
                  </a:txBody>
                  <a:tcPr marL="9525" marR="9525" marT="9525" marB="0" anchor="b"/>
                </a:tc>
                <a:tc>
                  <a:txBody>
                    <a:bodyPr/>
                    <a:lstStyle/>
                    <a:p>
                      <a:pPr algn="ctr" fontAlgn="b"/>
                      <a:r>
                        <a:rPr lang="en-US" sz="1800" b="0" i="0" u="none" strike="noStrike" dirty="0">
                          <a:latin typeface="+mn-lt"/>
                        </a:rPr>
                        <a:t>54%</a:t>
                      </a:r>
                    </a:p>
                  </a:txBody>
                  <a:tcPr marL="9525" marR="9525" marT="9525" marB="0" anchor="b"/>
                </a:tc>
              </a:tr>
              <a:tr h="404446">
                <a:tc>
                  <a:txBody>
                    <a:bodyPr/>
                    <a:lstStyle/>
                    <a:p>
                      <a:pPr algn="l" fontAlgn="b"/>
                      <a:r>
                        <a:rPr lang="en-US" sz="1800" b="0" i="0" u="none" strike="noStrike">
                          <a:latin typeface="+mn-lt"/>
                        </a:rPr>
                        <a:t>U. OF TEXAS-PAN AMERICAN</a:t>
                      </a:r>
                    </a:p>
                  </a:txBody>
                  <a:tcPr marL="9525" marR="9525" marT="9525" marB="0" anchor="b"/>
                </a:tc>
                <a:tc>
                  <a:txBody>
                    <a:bodyPr/>
                    <a:lstStyle/>
                    <a:p>
                      <a:pPr algn="ctr" fontAlgn="b"/>
                      <a:r>
                        <a:rPr lang="en-US" sz="1800" b="0" i="0" u="none" strike="noStrike" dirty="0">
                          <a:latin typeface="+mn-lt"/>
                        </a:rPr>
                        <a:t>60%</a:t>
                      </a:r>
                    </a:p>
                  </a:txBody>
                  <a:tcPr marL="9525" marR="9525" marT="9525" marB="0" anchor="b"/>
                </a:tc>
              </a:tr>
              <a:tr h="404446">
                <a:tc>
                  <a:txBody>
                    <a:bodyPr/>
                    <a:lstStyle/>
                    <a:p>
                      <a:pPr algn="l" fontAlgn="b"/>
                      <a:r>
                        <a:rPr lang="en-US" sz="1800" b="0" i="0" u="none" strike="noStrike">
                          <a:latin typeface="+mn-lt"/>
                        </a:rPr>
                        <a:t>UNIVERSITY OF HOUSTON</a:t>
                      </a:r>
                    </a:p>
                  </a:txBody>
                  <a:tcPr marL="9525" marR="9525" marT="9525" marB="0" anchor="b"/>
                </a:tc>
                <a:tc>
                  <a:txBody>
                    <a:bodyPr/>
                    <a:lstStyle/>
                    <a:p>
                      <a:pPr algn="ctr" fontAlgn="b"/>
                      <a:r>
                        <a:rPr lang="en-US" sz="1800" b="0" i="0" u="none" strike="noStrike" dirty="0">
                          <a:latin typeface="+mn-lt"/>
                        </a:rPr>
                        <a:t>87%</a:t>
                      </a:r>
                    </a:p>
                  </a:txBody>
                  <a:tcPr marL="9525" marR="9525" marT="9525" marB="0" anchor="b"/>
                </a:tc>
              </a:tr>
              <a:tr h="404446">
                <a:tc>
                  <a:txBody>
                    <a:bodyPr/>
                    <a:lstStyle/>
                    <a:p>
                      <a:pPr algn="l" fontAlgn="b"/>
                      <a:r>
                        <a:rPr lang="en-US" sz="1800" b="0" i="0" u="none" strike="noStrike">
                          <a:latin typeface="+mn-lt"/>
                        </a:rPr>
                        <a:t>UNIVERSITY OF NORTH TEXAS</a:t>
                      </a:r>
                    </a:p>
                  </a:txBody>
                  <a:tcPr marL="9525" marR="9525" marT="9525" marB="0" anchor="b"/>
                </a:tc>
                <a:tc>
                  <a:txBody>
                    <a:bodyPr/>
                    <a:lstStyle/>
                    <a:p>
                      <a:pPr algn="ctr" fontAlgn="b"/>
                      <a:r>
                        <a:rPr lang="en-US" sz="1800" b="0" i="0" u="none" strike="noStrike" dirty="0">
                          <a:latin typeface="+mn-lt"/>
                        </a:rPr>
                        <a:t>60%</a:t>
                      </a:r>
                    </a:p>
                  </a:txBody>
                  <a:tcPr marL="9525" marR="9525" marT="9525" marB="0" anchor="b"/>
                </a:tc>
              </a:tr>
              <a:tr h="404446">
                <a:tc>
                  <a:txBody>
                    <a:bodyPr/>
                    <a:lstStyle/>
                    <a:p>
                      <a:pPr algn="l" fontAlgn="b"/>
                      <a:r>
                        <a:rPr lang="en-US" sz="1800" b="0" i="0" u="none" strike="noStrike">
                          <a:latin typeface="+mn-lt"/>
                        </a:rPr>
                        <a:t>WEST TEXAS A&amp;M UNIVERSITY</a:t>
                      </a:r>
                    </a:p>
                  </a:txBody>
                  <a:tcPr marL="9525" marR="9525" marT="9525" marB="0" anchor="b"/>
                </a:tc>
                <a:tc>
                  <a:txBody>
                    <a:bodyPr/>
                    <a:lstStyle/>
                    <a:p>
                      <a:pPr algn="ctr" fontAlgn="b"/>
                      <a:r>
                        <a:rPr lang="en-US" sz="1800" b="0" i="0" u="none" strike="noStrike" dirty="0">
                          <a:latin typeface="+mn-lt"/>
                        </a:rPr>
                        <a:t>75%</a:t>
                      </a: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257800"/>
            <a:ext cx="8183880" cy="1051560"/>
          </a:xfrm>
        </p:spPr>
        <p:txBody>
          <a:bodyPr>
            <a:noAutofit/>
          </a:bodyPr>
          <a:lstStyle/>
          <a:p>
            <a:r>
              <a:rPr lang="en-US" sz="3000" dirty="0" smtClean="0"/>
              <a:t>Supply and Demand by Governor’s Clusters</a:t>
            </a:r>
            <a:endParaRPr lang="en-US" sz="3000" dirty="0"/>
          </a:p>
        </p:txBody>
      </p:sp>
      <p:graphicFrame>
        <p:nvGraphicFramePr>
          <p:cNvPr id="4" name="Content Placeholder 3"/>
          <p:cNvGraphicFramePr>
            <a:graphicFrameLocks noGrp="1"/>
          </p:cNvGraphicFramePr>
          <p:nvPr>
            <p:ph idx="1"/>
          </p:nvPr>
        </p:nvGraphicFramePr>
        <p:xfrm>
          <a:off x="304799" y="380999"/>
          <a:ext cx="8458200" cy="5026560"/>
        </p:xfrm>
        <a:graphic>
          <a:graphicData uri="http://schemas.openxmlformats.org/drawingml/2006/table">
            <a:tbl>
              <a:tblPr firstRow="1" bandRow="1">
                <a:tableStyleId>{5C22544A-7EE6-4342-B048-85BDC9FD1C3A}</a:tableStyleId>
              </a:tblPr>
              <a:tblGrid>
                <a:gridCol w="1117740"/>
                <a:gridCol w="2265540"/>
                <a:gridCol w="1691640"/>
                <a:gridCol w="1691640"/>
                <a:gridCol w="1691640"/>
              </a:tblGrid>
              <a:tr h="1015018">
                <a:tc>
                  <a:txBody>
                    <a:bodyPr/>
                    <a:lstStyle/>
                    <a:p>
                      <a:pPr algn="l" fontAlgn="ctr"/>
                      <a:r>
                        <a:rPr lang="en-US" sz="1600" b="0" i="0" u="none" strike="noStrike" dirty="0">
                          <a:latin typeface="+mn-lt"/>
                        </a:rPr>
                        <a:t>Cluster</a:t>
                      </a:r>
                    </a:p>
                  </a:txBody>
                  <a:tcPr marL="10029" marR="10029" marT="9525" marB="0" anchor="ctr"/>
                </a:tc>
                <a:tc>
                  <a:txBody>
                    <a:bodyPr/>
                    <a:lstStyle/>
                    <a:p>
                      <a:pPr algn="l" fontAlgn="ctr"/>
                      <a:r>
                        <a:rPr lang="en-US" sz="1600" b="0" i="0" u="none" strike="noStrike">
                          <a:latin typeface="+mn-lt"/>
                        </a:rPr>
                        <a:t>Cluster Name</a:t>
                      </a:r>
                    </a:p>
                  </a:txBody>
                  <a:tcPr marL="10029" marR="10029" marT="9525" marB="0" anchor="ctr"/>
                </a:tc>
                <a:tc>
                  <a:txBody>
                    <a:bodyPr/>
                    <a:lstStyle/>
                    <a:p>
                      <a:pPr algn="ctr" fontAlgn="ctr"/>
                      <a:r>
                        <a:rPr lang="en-US" sz="1600" b="0" i="0" u="none" strike="noStrike" dirty="0">
                          <a:latin typeface="+mn-lt"/>
                        </a:rPr>
                        <a:t>Yearly total need (replacements and growth)</a:t>
                      </a:r>
                    </a:p>
                  </a:txBody>
                  <a:tcPr marL="10029" marR="10029" marT="9525" marB="0" anchor="ctr"/>
                </a:tc>
                <a:tc>
                  <a:txBody>
                    <a:bodyPr/>
                    <a:lstStyle/>
                    <a:p>
                      <a:pPr algn="ctr" fontAlgn="ctr"/>
                      <a:r>
                        <a:rPr lang="en-US" sz="1600" b="0" i="0" u="none" strike="noStrike" dirty="0">
                          <a:latin typeface="+mn-lt"/>
                        </a:rPr>
                        <a:t>Projected yearly enrollment change</a:t>
                      </a:r>
                    </a:p>
                  </a:txBody>
                  <a:tcPr marL="10029" marR="10029" marT="9525" marB="0" anchor="ctr"/>
                </a:tc>
                <a:tc>
                  <a:txBody>
                    <a:bodyPr/>
                    <a:lstStyle/>
                    <a:p>
                      <a:pPr algn="ctr" fontAlgn="ctr"/>
                      <a:r>
                        <a:rPr lang="en-US" sz="1600" b="0" i="0" u="none" strike="noStrike" dirty="0">
                          <a:latin typeface="+mn-lt"/>
                        </a:rPr>
                        <a:t>Percent supplied by HE</a:t>
                      </a:r>
                    </a:p>
                  </a:txBody>
                  <a:tcPr marL="10029" marR="10029" marT="9525" marB="0" anchor="ctr"/>
                </a:tc>
              </a:tr>
              <a:tr h="512417">
                <a:tc>
                  <a:txBody>
                    <a:bodyPr/>
                    <a:lstStyle/>
                    <a:p>
                      <a:pPr algn="l" fontAlgn="b"/>
                      <a:r>
                        <a:rPr lang="en-US" sz="1600" b="0" i="0" u="none" strike="noStrike" dirty="0">
                          <a:latin typeface="+mn-lt"/>
                        </a:rPr>
                        <a:t>GA1</a:t>
                      </a:r>
                    </a:p>
                  </a:txBody>
                  <a:tcPr marL="10029" marR="10029" marT="9525" marB="0" anchor="b"/>
                </a:tc>
                <a:tc>
                  <a:txBody>
                    <a:bodyPr/>
                    <a:lstStyle/>
                    <a:p>
                      <a:pPr algn="l" fontAlgn="b"/>
                      <a:r>
                        <a:rPr lang="en-US" sz="1600" b="0" i="0" u="none" strike="noStrike" dirty="0">
                          <a:latin typeface="+mn-lt"/>
                        </a:rPr>
                        <a:t>Aerospace and Defense Core</a:t>
                      </a:r>
                    </a:p>
                  </a:txBody>
                  <a:tcPr marL="10029" marR="10029" marT="9525" marB="0" anchor="b"/>
                </a:tc>
                <a:tc>
                  <a:txBody>
                    <a:bodyPr/>
                    <a:lstStyle/>
                    <a:p>
                      <a:pPr algn="ctr" fontAlgn="b"/>
                      <a:r>
                        <a:rPr lang="en-US" sz="1600" b="0" i="0" u="none" strike="noStrike">
                          <a:latin typeface="+mn-lt"/>
                        </a:rPr>
                        <a:t>44,905</a:t>
                      </a:r>
                    </a:p>
                  </a:txBody>
                  <a:tcPr marL="10029" marR="10029" marT="9525" marB="0" anchor="b"/>
                </a:tc>
                <a:tc>
                  <a:txBody>
                    <a:bodyPr/>
                    <a:lstStyle/>
                    <a:p>
                      <a:pPr algn="ctr" fontAlgn="b"/>
                      <a:r>
                        <a:rPr lang="en-US" sz="1600" b="0" i="0" u="none" strike="noStrike">
                          <a:latin typeface="+mn-lt"/>
                        </a:rPr>
                        <a:t>-5,222</a:t>
                      </a:r>
                    </a:p>
                  </a:txBody>
                  <a:tcPr marL="10029" marR="10029" marT="9525" marB="0" anchor="b"/>
                </a:tc>
                <a:tc>
                  <a:txBody>
                    <a:bodyPr/>
                    <a:lstStyle/>
                    <a:p>
                      <a:pPr algn="ctr" fontAlgn="b"/>
                      <a:r>
                        <a:rPr lang="en-US" sz="1600" b="0" i="0" u="none" strike="noStrike" dirty="0">
                          <a:latin typeface="+mn-lt"/>
                        </a:rPr>
                        <a:t>-11.6%</a:t>
                      </a:r>
                    </a:p>
                  </a:txBody>
                  <a:tcPr marL="10029" marR="10029" marT="9525" marB="0" anchor="b"/>
                </a:tc>
              </a:tr>
              <a:tr h="512417">
                <a:tc>
                  <a:txBody>
                    <a:bodyPr/>
                    <a:lstStyle/>
                    <a:p>
                      <a:pPr algn="l" fontAlgn="b"/>
                      <a:r>
                        <a:rPr lang="en-US" sz="1600" b="0" i="0" u="none" strike="noStrike">
                          <a:latin typeface="+mn-lt"/>
                        </a:rPr>
                        <a:t>GB1</a:t>
                      </a:r>
                    </a:p>
                  </a:txBody>
                  <a:tcPr marL="10029" marR="10029" marT="9525" marB="0" anchor="b"/>
                </a:tc>
                <a:tc>
                  <a:txBody>
                    <a:bodyPr/>
                    <a:lstStyle/>
                    <a:p>
                      <a:pPr algn="l" fontAlgn="b"/>
                      <a:r>
                        <a:rPr lang="en-US" sz="1600" b="0" i="0" u="none" strike="noStrike" dirty="0">
                          <a:latin typeface="+mn-lt"/>
                        </a:rPr>
                        <a:t>Biotech and Life Sciences Core</a:t>
                      </a:r>
                    </a:p>
                  </a:txBody>
                  <a:tcPr marL="10029" marR="10029" marT="9525" marB="0" anchor="b"/>
                </a:tc>
                <a:tc>
                  <a:txBody>
                    <a:bodyPr/>
                    <a:lstStyle/>
                    <a:p>
                      <a:pPr algn="ctr" fontAlgn="b"/>
                      <a:r>
                        <a:rPr lang="en-US" sz="1600" b="0" i="0" u="none" strike="noStrike" dirty="0">
                          <a:latin typeface="+mn-lt"/>
                        </a:rPr>
                        <a:t>59,166</a:t>
                      </a:r>
                    </a:p>
                  </a:txBody>
                  <a:tcPr marL="10029" marR="10029" marT="9525" marB="0" anchor="b"/>
                </a:tc>
                <a:tc>
                  <a:txBody>
                    <a:bodyPr/>
                    <a:lstStyle/>
                    <a:p>
                      <a:pPr algn="ctr" fontAlgn="b"/>
                      <a:r>
                        <a:rPr lang="en-US" sz="1600" b="0" i="0" u="none" strike="noStrike" dirty="0">
                          <a:latin typeface="+mn-lt"/>
                        </a:rPr>
                        <a:t>16,733</a:t>
                      </a:r>
                    </a:p>
                  </a:txBody>
                  <a:tcPr marL="10029" marR="10029" marT="9525" marB="0" anchor="b"/>
                </a:tc>
                <a:tc>
                  <a:txBody>
                    <a:bodyPr/>
                    <a:lstStyle/>
                    <a:p>
                      <a:pPr algn="ctr" fontAlgn="b"/>
                      <a:r>
                        <a:rPr lang="en-US" sz="1600" b="0" i="0" u="none" strike="noStrike" dirty="0">
                          <a:latin typeface="+mn-lt"/>
                        </a:rPr>
                        <a:t>28.3%</a:t>
                      </a:r>
                    </a:p>
                  </a:txBody>
                  <a:tcPr marL="10029" marR="10029" marT="9525" marB="0" anchor="b"/>
                </a:tc>
              </a:tr>
              <a:tr h="347777">
                <a:tc>
                  <a:txBody>
                    <a:bodyPr/>
                    <a:lstStyle/>
                    <a:p>
                      <a:pPr algn="l" fontAlgn="b"/>
                      <a:r>
                        <a:rPr lang="en-US" sz="1600" b="0" i="0" u="none" strike="noStrike">
                          <a:latin typeface="+mn-lt"/>
                        </a:rPr>
                        <a:t>GE1</a:t>
                      </a:r>
                    </a:p>
                  </a:txBody>
                  <a:tcPr marL="10029" marR="10029" marT="9525" marB="0" anchor="b"/>
                </a:tc>
                <a:tc>
                  <a:txBody>
                    <a:bodyPr/>
                    <a:lstStyle/>
                    <a:p>
                      <a:pPr algn="l" fontAlgn="b"/>
                      <a:r>
                        <a:rPr lang="en-US" sz="1600" b="0" i="0" u="none" strike="noStrike">
                          <a:latin typeface="+mn-lt"/>
                        </a:rPr>
                        <a:t>Energy Core</a:t>
                      </a:r>
                    </a:p>
                  </a:txBody>
                  <a:tcPr marL="10029" marR="10029" marT="9525" marB="0" anchor="b"/>
                </a:tc>
                <a:tc>
                  <a:txBody>
                    <a:bodyPr/>
                    <a:lstStyle/>
                    <a:p>
                      <a:pPr algn="ctr" fontAlgn="b"/>
                      <a:r>
                        <a:rPr lang="en-US" sz="1600" b="0" i="0" u="none" strike="noStrike">
                          <a:latin typeface="+mn-lt"/>
                        </a:rPr>
                        <a:t>53,187</a:t>
                      </a:r>
                    </a:p>
                  </a:txBody>
                  <a:tcPr marL="10029" marR="10029" marT="9525" marB="0" anchor="b"/>
                </a:tc>
                <a:tc>
                  <a:txBody>
                    <a:bodyPr/>
                    <a:lstStyle/>
                    <a:p>
                      <a:pPr algn="ctr" fontAlgn="b"/>
                      <a:r>
                        <a:rPr lang="en-US" sz="1600" b="0" i="0" u="none" strike="noStrike" dirty="0">
                          <a:latin typeface="+mn-lt"/>
                        </a:rPr>
                        <a:t>5,434</a:t>
                      </a:r>
                    </a:p>
                  </a:txBody>
                  <a:tcPr marL="10029" marR="10029" marT="9525" marB="0" anchor="b"/>
                </a:tc>
                <a:tc>
                  <a:txBody>
                    <a:bodyPr/>
                    <a:lstStyle/>
                    <a:p>
                      <a:pPr algn="ctr" fontAlgn="b"/>
                      <a:r>
                        <a:rPr lang="en-US" sz="1600" b="0" i="0" u="none" strike="noStrike" dirty="0">
                          <a:latin typeface="+mn-lt"/>
                        </a:rPr>
                        <a:t>10.2%</a:t>
                      </a:r>
                    </a:p>
                  </a:txBody>
                  <a:tcPr marL="10029" marR="10029" marT="9525" marB="0" anchor="b"/>
                </a:tc>
              </a:tr>
              <a:tr h="763718">
                <a:tc>
                  <a:txBody>
                    <a:bodyPr/>
                    <a:lstStyle/>
                    <a:p>
                      <a:pPr algn="l" fontAlgn="b"/>
                      <a:r>
                        <a:rPr lang="en-US" sz="1600" b="0" i="0" u="none" strike="noStrike">
                          <a:latin typeface="+mn-lt"/>
                        </a:rPr>
                        <a:t>GI1</a:t>
                      </a:r>
                    </a:p>
                  </a:txBody>
                  <a:tcPr marL="10029" marR="10029" marT="9525" marB="0" anchor="b"/>
                </a:tc>
                <a:tc>
                  <a:txBody>
                    <a:bodyPr/>
                    <a:lstStyle/>
                    <a:p>
                      <a:pPr algn="l" fontAlgn="b"/>
                      <a:r>
                        <a:rPr lang="en-US" sz="1600" b="0" i="0" u="none" strike="noStrike">
                          <a:latin typeface="+mn-lt"/>
                        </a:rPr>
                        <a:t>Information and Computer Technology Core</a:t>
                      </a:r>
                    </a:p>
                  </a:txBody>
                  <a:tcPr marL="10029" marR="10029" marT="9525" marB="0" anchor="b"/>
                </a:tc>
                <a:tc>
                  <a:txBody>
                    <a:bodyPr/>
                    <a:lstStyle/>
                    <a:p>
                      <a:pPr algn="ctr" fontAlgn="b"/>
                      <a:r>
                        <a:rPr lang="en-US" sz="1600" b="0" i="0" u="none" strike="noStrike">
                          <a:latin typeface="+mn-lt"/>
                        </a:rPr>
                        <a:t>69,083</a:t>
                      </a:r>
                    </a:p>
                  </a:txBody>
                  <a:tcPr marL="10029" marR="10029" marT="9525" marB="0" anchor="b"/>
                </a:tc>
                <a:tc>
                  <a:txBody>
                    <a:bodyPr/>
                    <a:lstStyle/>
                    <a:p>
                      <a:pPr algn="ctr" fontAlgn="b"/>
                      <a:r>
                        <a:rPr lang="en-US" sz="1600" b="0" i="0" u="none" strike="noStrike">
                          <a:latin typeface="+mn-lt"/>
                        </a:rPr>
                        <a:t>-15,083</a:t>
                      </a:r>
                    </a:p>
                  </a:txBody>
                  <a:tcPr marL="10029" marR="10029" marT="9525" marB="0" anchor="b"/>
                </a:tc>
                <a:tc>
                  <a:txBody>
                    <a:bodyPr/>
                    <a:lstStyle/>
                    <a:p>
                      <a:pPr algn="ctr" fontAlgn="b"/>
                      <a:r>
                        <a:rPr lang="en-US" sz="1600" b="0" i="0" u="none" strike="noStrike" dirty="0">
                          <a:latin typeface="+mn-lt"/>
                        </a:rPr>
                        <a:t>-21.8%</a:t>
                      </a:r>
                    </a:p>
                  </a:txBody>
                  <a:tcPr marL="10029" marR="10029" marT="9525" marB="0" anchor="b"/>
                </a:tc>
              </a:tr>
              <a:tr h="763718">
                <a:tc>
                  <a:txBody>
                    <a:bodyPr/>
                    <a:lstStyle/>
                    <a:p>
                      <a:pPr algn="l" fontAlgn="b"/>
                      <a:r>
                        <a:rPr lang="en-US" sz="1600" b="0" i="0" u="none" strike="noStrike">
                          <a:latin typeface="+mn-lt"/>
                        </a:rPr>
                        <a:t>GP1</a:t>
                      </a:r>
                    </a:p>
                  </a:txBody>
                  <a:tcPr marL="10029" marR="10029" marT="9525" marB="0" anchor="b"/>
                </a:tc>
                <a:tc>
                  <a:txBody>
                    <a:bodyPr/>
                    <a:lstStyle/>
                    <a:p>
                      <a:pPr algn="l" fontAlgn="b"/>
                      <a:r>
                        <a:rPr lang="en-US" sz="1600" b="0" i="0" u="none" strike="noStrike">
                          <a:latin typeface="+mn-lt"/>
                        </a:rPr>
                        <a:t>Petroleum Refining and Chemical Products Core</a:t>
                      </a:r>
                    </a:p>
                  </a:txBody>
                  <a:tcPr marL="10029" marR="10029" marT="9525" marB="0" anchor="b"/>
                </a:tc>
                <a:tc>
                  <a:txBody>
                    <a:bodyPr/>
                    <a:lstStyle/>
                    <a:p>
                      <a:pPr algn="ctr" fontAlgn="b"/>
                      <a:r>
                        <a:rPr lang="en-US" sz="1600" b="0" i="0" u="none" strike="noStrike">
                          <a:latin typeface="+mn-lt"/>
                        </a:rPr>
                        <a:t>43,925</a:t>
                      </a:r>
                    </a:p>
                  </a:txBody>
                  <a:tcPr marL="10029" marR="10029" marT="9525" marB="0" anchor="b"/>
                </a:tc>
                <a:tc>
                  <a:txBody>
                    <a:bodyPr/>
                    <a:lstStyle/>
                    <a:p>
                      <a:pPr algn="ctr" fontAlgn="b"/>
                      <a:r>
                        <a:rPr lang="en-US" sz="1600" b="0" i="0" u="none" strike="noStrike">
                          <a:latin typeface="+mn-lt"/>
                        </a:rPr>
                        <a:t>-200</a:t>
                      </a:r>
                    </a:p>
                  </a:txBody>
                  <a:tcPr marL="10029" marR="10029" marT="9525" marB="0" anchor="b"/>
                </a:tc>
                <a:tc>
                  <a:txBody>
                    <a:bodyPr/>
                    <a:lstStyle/>
                    <a:p>
                      <a:pPr algn="ctr" fontAlgn="b"/>
                      <a:r>
                        <a:rPr lang="en-US" sz="1600" b="0" i="0" u="none" strike="noStrike" dirty="0">
                          <a:latin typeface="+mn-lt"/>
                        </a:rPr>
                        <a:t>-0.5%</a:t>
                      </a:r>
                    </a:p>
                  </a:txBody>
                  <a:tcPr marL="10029" marR="10029" marT="9525" marB="0" anchor="b"/>
                </a:tc>
              </a:tr>
              <a:tr h="763718">
                <a:tc>
                  <a:txBody>
                    <a:bodyPr/>
                    <a:lstStyle/>
                    <a:p>
                      <a:pPr algn="l" fontAlgn="b"/>
                      <a:r>
                        <a:rPr lang="en-US" sz="1600" b="0" i="0" u="none" strike="noStrike">
                          <a:latin typeface="+mn-lt"/>
                        </a:rPr>
                        <a:t>GT1</a:t>
                      </a:r>
                    </a:p>
                  </a:txBody>
                  <a:tcPr marL="10029" marR="10029" marT="9525" marB="0" anchor="b"/>
                </a:tc>
                <a:tc>
                  <a:txBody>
                    <a:bodyPr/>
                    <a:lstStyle/>
                    <a:p>
                      <a:pPr algn="l" fontAlgn="b"/>
                      <a:r>
                        <a:rPr lang="en-US" sz="1600" b="0" i="0" u="none" strike="noStrike">
                          <a:latin typeface="+mn-lt"/>
                        </a:rPr>
                        <a:t>Advanced Technologies and Manufacturing Core</a:t>
                      </a:r>
                    </a:p>
                  </a:txBody>
                  <a:tcPr marL="10029" marR="10029" marT="9525" marB="0" anchor="b"/>
                </a:tc>
                <a:tc>
                  <a:txBody>
                    <a:bodyPr/>
                    <a:lstStyle/>
                    <a:p>
                      <a:pPr algn="ctr" fontAlgn="b"/>
                      <a:r>
                        <a:rPr lang="en-US" sz="1600" b="0" i="0" u="none" strike="noStrike">
                          <a:latin typeface="+mn-lt"/>
                        </a:rPr>
                        <a:t>45,276</a:t>
                      </a:r>
                    </a:p>
                  </a:txBody>
                  <a:tcPr marL="10029" marR="10029" marT="9525" marB="0" anchor="b"/>
                </a:tc>
                <a:tc>
                  <a:txBody>
                    <a:bodyPr/>
                    <a:lstStyle/>
                    <a:p>
                      <a:pPr algn="ctr" fontAlgn="b"/>
                      <a:r>
                        <a:rPr lang="en-US" sz="1600" b="0" i="0" u="none" strike="noStrike">
                          <a:latin typeface="+mn-lt"/>
                        </a:rPr>
                        <a:t>7,558</a:t>
                      </a:r>
                    </a:p>
                  </a:txBody>
                  <a:tcPr marL="10029" marR="10029" marT="9525" marB="0" anchor="b"/>
                </a:tc>
                <a:tc>
                  <a:txBody>
                    <a:bodyPr/>
                    <a:lstStyle/>
                    <a:p>
                      <a:pPr algn="ctr" fontAlgn="b"/>
                      <a:r>
                        <a:rPr lang="en-US" sz="1600" b="0" i="0" u="none" strike="noStrike" dirty="0">
                          <a:latin typeface="+mn-lt"/>
                        </a:rPr>
                        <a:t>16.7%</a:t>
                      </a:r>
                    </a:p>
                  </a:txBody>
                  <a:tcPr marL="10029" marR="10029" marT="9525" marB="0" anchor="b"/>
                </a:tc>
              </a:tr>
              <a:tr h="347777">
                <a:tc>
                  <a:txBody>
                    <a:bodyPr/>
                    <a:lstStyle/>
                    <a:p>
                      <a:pPr algn="l" fontAlgn="b"/>
                      <a:r>
                        <a:rPr lang="en-US" sz="1600" b="0" i="0" u="none" strike="noStrike">
                          <a:latin typeface="+mn-lt"/>
                        </a:rPr>
                        <a:t>NA</a:t>
                      </a:r>
                    </a:p>
                  </a:txBody>
                  <a:tcPr marL="10029" marR="10029" marT="9525" marB="0" anchor="b"/>
                </a:tc>
                <a:tc>
                  <a:txBody>
                    <a:bodyPr/>
                    <a:lstStyle/>
                    <a:p>
                      <a:pPr algn="l" fontAlgn="b"/>
                      <a:r>
                        <a:rPr lang="en-US" sz="1600" b="0" i="0" u="none" strike="noStrike" dirty="0">
                          <a:latin typeface="+mn-lt"/>
                        </a:rPr>
                        <a:t>Unassigned</a:t>
                      </a:r>
                    </a:p>
                  </a:txBody>
                  <a:tcPr marL="10029" marR="10029" marT="9525" marB="0" anchor="b"/>
                </a:tc>
                <a:tc>
                  <a:txBody>
                    <a:bodyPr/>
                    <a:lstStyle/>
                    <a:p>
                      <a:pPr algn="ctr" fontAlgn="b"/>
                      <a:r>
                        <a:rPr lang="en-US" sz="1600" b="0" i="0" u="none" strike="noStrike" dirty="0">
                          <a:latin typeface="+mn-lt"/>
                        </a:rPr>
                        <a:t>NA</a:t>
                      </a:r>
                    </a:p>
                  </a:txBody>
                  <a:tcPr marL="10029" marR="10029" marT="9525" marB="0" anchor="b"/>
                </a:tc>
                <a:tc>
                  <a:txBody>
                    <a:bodyPr/>
                    <a:lstStyle/>
                    <a:p>
                      <a:pPr algn="ctr" fontAlgn="b"/>
                      <a:r>
                        <a:rPr lang="en-US" sz="1600" b="0" i="0" u="none" strike="noStrike">
                          <a:latin typeface="+mn-lt"/>
                        </a:rPr>
                        <a:t>72,538</a:t>
                      </a:r>
                    </a:p>
                  </a:txBody>
                  <a:tcPr marL="10029" marR="10029" marT="9525" marB="0" anchor="b"/>
                </a:tc>
                <a:tc>
                  <a:txBody>
                    <a:bodyPr/>
                    <a:lstStyle/>
                    <a:p>
                      <a:pPr algn="ctr" fontAlgn="b"/>
                      <a:r>
                        <a:rPr lang="en-US" sz="1600" b="0" i="0" u="none" strike="noStrike" dirty="0" err="1">
                          <a:latin typeface="+mn-lt"/>
                        </a:rPr>
                        <a:t>na</a:t>
                      </a:r>
                      <a:endParaRPr lang="en-US" sz="1600" b="0" i="0" u="none" strike="noStrike" dirty="0">
                        <a:latin typeface="+mn-lt"/>
                      </a:endParaRPr>
                    </a:p>
                  </a:txBody>
                  <a:tcPr marL="10029" marR="10029" marT="9525" marB="0" anchor="b"/>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smtClean="0">
                <a:latin typeface="Univers (W1)" pitchFamily="34" charset="0"/>
              </a:rPr>
              <a:t>Next </a:t>
            </a:r>
            <a:r>
              <a:rPr lang="en-US" smtClean="0">
                <a:latin typeface="Univers (W1)" pitchFamily="34" charset="0"/>
              </a:rPr>
              <a:t>Steps </a:t>
            </a:r>
            <a:endParaRPr lang="en-US" dirty="0" smtClean="0">
              <a:latin typeface="Univers (W1)" pitchFamily="34" charset="0"/>
            </a:endParaRPr>
          </a:p>
        </p:txBody>
      </p:sp>
      <p:sp>
        <p:nvSpPr>
          <p:cNvPr id="28675" name="Rectangle 3"/>
          <p:cNvSpPr>
            <a:spLocks noGrp="1" noChangeArrowheads="1"/>
          </p:cNvSpPr>
          <p:nvPr>
            <p:ph idx="1"/>
          </p:nvPr>
        </p:nvSpPr>
        <p:spPr/>
        <p:txBody>
          <a:bodyPr/>
          <a:lstStyle/>
          <a:p>
            <a:pPr eaLnBrk="1" hangingPunct="1">
              <a:lnSpc>
                <a:spcPct val="90000"/>
              </a:lnSpc>
            </a:pPr>
            <a:r>
              <a:rPr lang="en-US" sz="2800" smtClean="0">
                <a:latin typeface="Univers (W1)" pitchFamily="34" charset="0"/>
              </a:rPr>
              <a:t>Align programs of study with demand occupations</a:t>
            </a:r>
          </a:p>
          <a:p>
            <a:pPr lvl="1" eaLnBrk="1" hangingPunct="1">
              <a:lnSpc>
                <a:spcPct val="90000"/>
              </a:lnSpc>
            </a:pPr>
            <a:r>
              <a:rPr lang="en-US" sz="2400" smtClean="0">
                <a:latin typeface="Univers (W1)" pitchFamily="34" charset="0"/>
              </a:rPr>
              <a:t>Open additional programs to address occupations with shortages of skilled workers</a:t>
            </a:r>
          </a:p>
          <a:p>
            <a:pPr lvl="1" eaLnBrk="1" hangingPunct="1">
              <a:lnSpc>
                <a:spcPct val="90000"/>
              </a:lnSpc>
            </a:pPr>
            <a:r>
              <a:rPr lang="en-US" sz="2400" smtClean="0">
                <a:latin typeface="Univers (W1)" pitchFamily="34" charset="0"/>
              </a:rPr>
              <a:t>Provide additional funding to institutions</a:t>
            </a:r>
          </a:p>
          <a:p>
            <a:pPr lvl="1" eaLnBrk="1" hangingPunct="1">
              <a:lnSpc>
                <a:spcPct val="90000"/>
              </a:lnSpc>
            </a:pPr>
            <a:r>
              <a:rPr lang="en-US" sz="2400" smtClean="0">
                <a:latin typeface="Univers (W1)" pitchFamily="34" charset="0"/>
              </a:rPr>
              <a:t>Reduce enrollment in “oversupply” programs and divert students to “undersupply” programs</a:t>
            </a:r>
          </a:p>
          <a:p>
            <a:pPr lvl="1" eaLnBrk="1" hangingPunct="1">
              <a:lnSpc>
                <a:spcPct val="90000"/>
              </a:lnSpc>
            </a:pPr>
            <a:r>
              <a:rPr lang="en-US" sz="2400" smtClean="0">
                <a:latin typeface="Univers (W1)" pitchFamily="34" charset="0"/>
              </a:rPr>
              <a:t>Do a better job of providing students with labor market information for improved decision-making in selecting programs of study.</a:t>
            </a:r>
          </a:p>
          <a:p>
            <a:pPr lvl="1" eaLnBrk="1" hangingPunct="1">
              <a:lnSpc>
                <a:spcPct val="90000"/>
              </a:lnSpc>
            </a:pPr>
            <a:endParaRPr lang="en-US" sz="2400" smtClean="0">
              <a:latin typeface="Univers (W1)"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latin typeface="Univers (W1)" pitchFamily="34" charset="0"/>
              </a:rPr>
              <a:t>Contact Information</a:t>
            </a:r>
            <a:endParaRPr lang="en-US" smtClean="0"/>
          </a:p>
        </p:txBody>
      </p:sp>
      <p:sp>
        <p:nvSpPr>
          <p:cNvPr id="30723" name="Content Placeholder 2"/>
          <p:cNvSpPr>
            <a:spLocks noGrp="1"/>
          </p:cNvSpPr>
          <p:nvPr>
            <p:ph idx="1"/>
          </p:nvPr>
        </p:nvSpPr>
        <p:spPr>
          <a:xfrm>
            <a:off x="502920" y="530352"/>
            <a:ext cx="8183880" cy="4575048"/>
          </a:xfrm>
        </p:spPr>
        <p:txBody>
          <a:bodyPr>
            <a:normAutofit lnSpcReduction="10000"/>
          </a:bodyPr>
          <a:lstStyle/>
          <a:p>
            <a:r>
              <a:rPr lang="en-US" dirty="0" smtClean="0"/>
              <a:t>Gabriela Borcoman, Ph D</a:t>
            </a:r>
          </a:p>
          <a:p>
            <a:pPr lvl="1"/>
            <a:r>
              <a:rPr lang="en-US" dirty="0" smtClean="0"/>
              <a:t>Senior Program Director</a:t>
            </a:r>
          </a:p>
          <a:p>
            <a:pPr lvl="1"/>
            <a:r>
              <a:rPr lang="en-US" dirty="0" smtClean="0"/>
              <a:t>Texas Higher Education Coordinating Board</a:t>
            </a:r>
          </a:p>
          <a:p>
            <a:pPr lvl="1"/>
            <a:r>
              <a:rPr lang="en-US" dirty="0" smtClean="0">
                <a:hlinkClick r:id="rId2"/>
              </a:rPr>
              <a:t>Gabriela.borcoman@thecb.state.tx.us</a:t>
            </a:r>
            <a:endParaRPr lang="en-US" dirty="0" smtClean="0"/>
          </a:p>
          <a:p>
            <a:pPr lvl="1"/>
            <a:r>
              <a:rPr lang="en-US" dirty="0" smtClean="0"/>
              <a:t>(512) </a:t>
            </a:r>
            <a:r>
              <a:rPr lang="en-US" dirty="0" smtClean="0"/>
              <a:t>427-6124</a:t>
            </a:r>
          </a:p>
          <a:p>
            <a:r>
              <a:rPr lang="en-US" dirty="0" smtClean="0"/>
              <a:t>Ruben Garcia</a:t>
            </a:r>
          </a:p>
          <a:p>
            <a:pPr lvl="1"/>
            <a:r>
              <a:rPr lang="en-US" dirty="0" smtClean="0"/>
              <a:t>Manager</a:t>
            </a:r>
          </a:p>
          <a:p>
            <a:pPr lvl="1"/>
            <a:r>
              <a:rPr lang="en-US" dirty="0" smtClean="0"/>
              <a:t>Labor Market and Career Information</a:t>
            </a:r>
          </a:p>
          <a:p>
            <a:pPr lvl="1"/>
            <a:r>
              <a:rPr lang="en-US" dirty="0" smtClean="0"/>
              <a:t>Texas Workforce Commission</a:t>
            </a:r>
          </a:p>
          <a:p>
            <a:pPr lvl="1"/>
            <a:r>
              <a:rPr lang="en-US" dirty="0" smtClean="0">
                <a:hlinkClick r:id="rId3"/>
              </a:rPr>
              <a:t>Ruben.garcia@cdr.state.tx.us</a:t>
            </a:r>
            <a:endParaRPr lang="en-US" dirty="0" smtClean="0"/>
          </a:p>
          <a:p>
            <a:pPr lvl="1"/>
            <a:r>
              <a:rPr lang="en-US" dirty="0" smtClean="0"/>
              <a:t>(512) 491-4965</a:t>
            </a:r>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Univers (W1)" pitchFamily="34" charset="0"/>
              </a:rPr>
              <a:t>Occupational </a:t>
            </a:r>
            <a:r>
              <a:rPr lang="en-US" dirty="0" smtClean="0">
                <a:latin typeface="Univers (W1)" pitchFamily="34" charset="0"/>
              </a:rPr>
              <a:t>Supply/Demand</a:t>
            </a:r>
            <a:br>
              <a:rPr lang="en-US" dirty="0" smtClean="0">
                <a:latin typeface="Univers (W1)" pitchFamily="34" charset="0"/>
              </a:rPr>
            </a:br>
            <a:r>
              <a:rPr lang="en-US" sz="2000" dirty="0" smtClean="0">
                <a:latin typeface="Univers (W1)" pitchFamily="34" charset="0"/>
              </a:rPr>
              <a:t>from </a:t>
            </a:r>
            <a:r>
              <a:rPr lang="en-US" sz="2000" dirty="0" err="1" smtClean="0">
                <a:latin typeface="Univers (W1)" pitchFamily="34" charset="0"/>
              </a:rPr>
              <a:t>Froeschle</a:t>
            </a:r>
            <a:r>
              <a:rPr lang="en-US" sz="2000" dirty="0" smtClean="0">
                <a:latin typeface="Univers (W1)" pitchFamily="34" charset="0"/>
              </a:rPr>
              <a:t>, R (2008) –Labor supply/demand analysis: Approaches and concepts</a:t>
            </a:r>
            <a:endParaRPr lang="en-US" dirty="0"/>
          </a:p>
        </p:txBody>
      </p:sp>
      <p:pic>
        <p:nvPicPr>
          <p:cNvPr id="4" name="Picture 2" descr="Supply and Demand 2--Graph"/>
          <p:cNvPicPr>
            <a:picLocks noGrp="1" noChangeAspect="1" noChangeArrowheads="1"/>
          </p:cNvPicPr>
          <p:nvPr>
            <p:ph sz="half" idx="1"/>
          </p:nvPr>
        </p:nvPicPr>
        <p:blipFill>
          <a:blip r:embed="rId2"/>
          <a:stretch>
            <a:fillRect/>
          </a:stretch>
        </p:blipFill>
        <p:spPr bwMode="auto">
          <a:xfrm>
            <a:off x="514350" y="1200148"/>
            <a:ext cx="3932238" cy="3049592"/>
          </a:xfrm>
          <a:prstGeom prst="rect">
            <a:avLst/>
          </a:prstGeom>
          <a:noFill/>
        </p:spPr>
      </p:pic>
      <p:sp>
        <p:nvSpPr>
          <p:cNvPr id="5" name="Content Placeholder 4"/>
          <p:cNvSpPr>
            <a:spLocks noGrp="1"/>
          </p:cNvSpPr>
          <p:nvPr>
            <p:ph sz="half" idx="2"/>
          </p:nvPr>
        </p:nvSpPr>
        <p:spPr/>
        <p:txBody>
          <a:bodyPr/>
          <a:lstStyle/>
          <a:p>
            <a:r>
              <a:rPr lang="en-US" dirty="0" smtClean="0"/>
              <a:t>Ideally, all the available jobs in a given occupation and the number of people with the skills required for that job would be equal; </a:t>
            </a:r>
            <a:endParaRPr lang="en-US" dirty="0" smtClean="0"/>
          </a:p>
          <a:p>
            <a:r>
              <a:rPr lang="en-US" dirty="0" smtClean="0"/>
              <a:t>If not, </a:t>
            </a:r>
            <a:r>
              <a:rPr lang="en-US" dirty="0" smtClean="0"/>
              <a:t>shortages can be </a:t>
            </a:r>
            <a:r>
              <a:rPr lang="en-US" dirty="0" smtClean="0"/>
              <a:t>determined</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Labor supply/demand analysis</a:t>
            </a:r>
            <a:br>
              <a:rPr lang="en-US" dirty="0" smtClean="0"/>
            </a:br>
            <a:r>
              <a:rPr lang="en-US" sz="2200" dirty="0" smtClean="0">
                <a:latin typeface="Univers (W1)" pitchFamily="34" charset="0"/>
              </a:rPr>
              <a:t>from </a:t>
            </a:r>
            <a:r>
              <a:rPr lang="en-US" sz="2200" dirty="0" err="1" smtClean="0">
                <a:latin typeface="Univers (W1)" pitchFamily="34" charset="0"/>
              </a:rPr>
              <a:t>Froeschle</a:t>
            </a:r>
            <a:r>
              <a:rPr lang="en-US" sz="2200" dirty="0" smtClean="0">
                <a:latin typeface="Univers (W1)" pitchFamily="34" charset="0"/>
              </a:rPr>
              <a:t>, R (2008) –Labor supply/demand analysis: Approaches and concepts</a:t>
            </a:r>
            <a:endParaRPr lang="en-US" sz="2200" dirty="0"/>
          </a:p>
        </p:txBody>
      </p:sp>
      <p:sp>
        <p:nvSpPr>
          <p:cNvPr id="3" name="Content Placeholder 2"/>
          <p:cNvSpPr>
            <a:spLocks noGrp="1"/>
          </p:cNvSpPr>
          <p:nvPr>
            <p:ph idx="1"/>
          </p:nvPr>
        </p:nvSpPr>
        <p:spPr/>
        <p:txBody>
          <a:bodyPr>
            <a:normAutofit/>
          </a:bodyPr>
          <a:lstStyle/>
          <a:p>
            <a:r>
              <a:rPr lang="en-US" dirty="0" smtClean="0"/>
              <a:t>Useful only:</a:t>
            </a:r>
          </a:p>
          <a:p>
            <a:pPr lvl="1"/>
            <a:r>
              <a:rPr lang="en-US" dirty="0" smtClean="0"/>
              <a:t>If the supply is centrally controllable</a:t>
            </a:r>
          </a:p>
          <a:p>
            <a:pPr lvl="1"/>
            <a:r>
              <a:rPr lang="en-US" dirty="0" smtClean="0"/>
              <a:t>If the projections are for future time periods</a:t>
            </a:r>
          </a:p>
          <a:p>
            <a:r>
              <a:rPr lang="en-US" dirty="0" smtClean="0"/>
              <a:t>Made difficult by the vagueness of occupational titles – same occupational title may require different skills sets</a:t>
            </a:r>
          </a:p>
          <a:p>
            <a:pPr lvl="1"/>
            <a:r>
              <a:rPr lang="en-US" dirty="0" smtClean="0"/>
              <a:t>Solution: use clustering of occupations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Estimating Labor Supply</a:t>
            </a:r>
            <a:br>
              <a:rPr lang="en-US" dirty="0" smtClean="0"/>
            </a:br>
            <a:r>
              <a:rPr lang="en-US" sz="2200" dirty="0" smtClean="0">
                <a:latin typeface="Univers (W1)" pitchFamily="34" charset="0"/>
              </a:rPr>
              <a:t>from </a:t>
            </a:r>
            <a:r>
              <a:rPr lang="en-US" sz="2200" dirty="0" err="1" smtClean="0">
                <a:latin typeface="Univers (W1)" pitchFamily="34" charset="0"/>
              </a:rPr>
              <a:t>Froeschle</a:t>
            </a:r>
            <a:r>
              <a:rPr lang="en-US" sz="2200" dirty="0" smtClean="0">
                <a:latin typeface="Univers (W1)" pitchFamily="34" charset="0"/>
              </a:rPr>
              <a:t>, R (2008) –Labor supply/demand analysis: Approaches and concepts</a:t>
            </a:r>
            <a:endParaRPr lang="en-US" sz="2200" dirty="0"/>
          </a:p>
        </p:txBody>
      </p:sp>
      <p:sp>
        <p:nvSpPr>
          <p:cNvPr id="3" name="Content Placeholder 2"/>
          <p:cNvSpPr>
            <a:spLocks noGrp="1"/>
          </p:cNvSpPr>
          <p:nvPr>
            <p:ph idx="1"/>
          </p:nvPr>
        </p:nvSpPr>
        <p:spPr/>
        <p:txBody>
          <a:bodyPr>
            <a:normAutofit/>
          </a:bodyPr>
          <a:lstStyle/>
          <a:p>
            <a:r>
              <a:rPr lang="en-US" dirty="0" smtClean="0"/>
              <a:t>Number of persons entering the labor force with skills acquired through formal education (degree, diploma, certificate)</a:t>
            </a:r>
          </a:p>
          <a:p>
            <a:r>
              <a:rPr lang="en-US" dirty="0" smtClean="0"/>
              <a:t>The formal supply represents a higher portion for occupations that require licensure or certification</a:t>
            </a:r>
          </a:p>
          <a:p>
            <a:r>
              <a:rPr lang="en-US" dirty="0" smtClean="0"/>
              <a:t>A number of jobs require only on-the-job training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Estimating Labor Supply</a:t>
            </a:r>
            <a:br>
              <a:rPr lang="en-US" dirty="0" smtClean="0"/>
            </a:br>
            <a:r>
              <a:rPr lang="en-US" sz="2200" dirty="0" smtClean="0">
                <a:latin typeface="Univers (W1)" pitchFamily="34" charset="0"/>
              </a:rPr>
              <a:t>from </a:t>
            </a:r>
            <a:r>
              <a:rPr lang="en-US" sz="2200" dirty="0" err="1" smtClean="0">
                <a:latin typeface="Univers (W1)" pitchFamily="34" charset="0"/>
              </a:rPr>
              <a:t>Froeschle</a:t>
            </a:r>
            <a:r>
              <a:rPr lang="en-US" sz="2200" dirty="0" smtClean="0">
                <a:latin typeface="Univers (W1)" pitchFamily="34" charset="0"/>
              </a:rPr>
              <a:t>, R (2008) –Labor supply/demand analysis: Approaches and concepts</a:t>
            </a:r>
            <a:endParaRPr lang="en-US" sz="2200" dirty="0"/>
          </a:p>
        </p:txBody>
      </p:sp>
      <p:sp>
        <p:nvSpPr>
          <p:cNvPr id="3" name="Content Placeholder 2"/>
          <p:cNvSpPr>
            <a:spLocks noGrp="1"/>
          </p:cNvSpPr>
          <p:nvPr>
            <p:ph idx="1"/>
          </p:nvPr>
        </p:nvSpPr>
        <p:spPr/>
        <p:txBody>
          <a:bodyPr>
            <a:normAutofit fontScale="92500"/>
          </a:bodyPr>
          <a:lstStyle/>
          <a:p>
            <a:r>
              <a:rPr lang="en-US" dirty="0" smtClean="0"/>
              <a:t>Limitations:</a:t>
            </a:r>
          </a:p>
          <a:p>
            <a:pPr lvl="1"/>
            <a:r>
              <a:rPr lang="en-US" dirty="0" smtClean="0"/>
              <a:t>Not enough information about employer-supplied training programs (for example, </a:t>
            </a:r>
            <a:r>
              <a:rPr lang="en-US" dirty="0" smtClean="0"/>
              <a:t>p</a:t>
            </a:r>
            <a:r>
              <a:rPr lang="en-US" dirty="0" smtClean="0"/>
              <a:t>eople who become Microsoft certified)</a:t>
            </a:r>
          </a:p>
          <a:p>
            <a:pPr lvl="1"/>
            <a:r>
              <a:rPr lang="en-US" dirty="0" smtClean="0"/>
              <a:t>Not enough information about proprietary schools graduates or </a:t>
            </a:r>
            <a:r>
              <a:rPr lang="en-US" dirty="0" err="1" smtClean="0"/>
              <a:t>exiters</a:t>
            </a:r>
            <a:r>
              <a:rPr lang="en-US" dirty="0" smtClean="0"/>
              <a:t> with marketable skills but no award earned</a:t>
            </a:r>
          </a:p>
          <a:p>
            <a:pPr lvl="1"/>
            <a:r>
              <a:rPr lang="en-US" dirty="0" smtClean="0"/>
              <a:t>Formal credentials are limited to being the formal supply for the occupation linked to that major</a:t>
            </a:r>
          </a:p>
          <a:p>
            <a:pPr lvl="1"/>
            <a:r>
              <a:rPr lang="en-US" dirty="0" smtClean="0"/>
              <a:t>People choose to work in an occupation that requires lower </a:t>
            </a:r>
            <a:r>
              <a:rPr lang="en-US" dirty="0" smtClean="0"/>
              <a:t>skills</a:t>
            </a:r>
          </a:p>
          <a:p>
            <a:pPr lvl="1"/>
            <a:endParaRPr lang="en-US" dirty="0" smtClean="0"/>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Estimating Labor Demand</a:t>
            </a:r>
            <a:br>
              <a:rPr lang="en-US" dirty="0" smtClean="0"/>
            </a:br>
            <a:r>
              <a:rPr lang="en-US" sz="2200" dirty="0" smtClean="0">
                <a:latin typeface="Univers (W1)" pitchFamily="34" charset="0"/>
              </a:rPr>
              <a:t>from </a:t>
            </a:r>
            <a:r>
              <a:rPr lang="en-US" sz="2200" dirty="0" err="1" smtClean="0">
                <a:latin typeface="Univers (W1)" pitchFamily="34" charset="0"/>
              </a:rPr>
              <a:t>Froeschle</a:t>
            </a:r>
            <a:r>
              <a:rPr lang="en-US" sz="2200" dirty="0" smtClean="0">
                <a:latin typeface="Univers (W1)" pitchFamily="34" charset="0"/>
              </a:rPr>
              <a:t>, R (2008) –Labor supply/demand analysis: Approaches and concepts</a:t>
            </a:r>
            <a:endParaRPr lang="en-US" sz="2200" dirty="0"/>
          </a:p>
        </p:txBody>
      </p:sp>
      <p:sp>
        <p:nvSpPr>
          <p:cNvPr id="3" name="Content Placeholder 2"/>
          <p:cNvSpPr>
            <a:spLocks noGrp="1"/>
          </p:cNvSpPr>
          <p:nvPr>
            <p:ph idx="1"/>
          </p:nvPr>
        </p:nvSpPr>
        <p:spPr/>
        <p:txBody>
          <a:bodyPr>
            <a:normAutofit/>
          </a:bodyPr>
          <a:lstStyle/>
          <a:p>
            <a:r>
              <a:rPr lang="en-US" dirty="0" smtClean="0"/>
              <a:t>It uses two major types of job openings: </a:t>
            </a:r>
          </a:p>
          <a:p>
            <a:pPr lvl="1"/>
            <a:r>
              <a:rPr lang="en-US" dirty="0" smtClean="0"/>
              <a:t>Growth</a:t>
            </a:r>
          </a:p>
          <a:p>
            <a:pPr lvl="1"/>
            <a:r>
              <a:rPr lang="en-US" dirty="0" smtClean="0"/>
              <a:t>Replacement (turnover)</a:t>
            </a:r>
          </a:p>
          <a:p>
            <a:r>
              <a:rPr lang="en-US" dirty="0" smtClean="0"/>
              <a:t>The further in time the projection is made, the higher the error</a:t>
            </a:r>
          </a:p>
          <a:p>
            <a:r>
              <a:rPr lang="en-US" dirty="0" smtClean="0"/>
              <a:t>Skills set for a certain occupation may change in time</a:t>
            </a:r>
          </a:p>
          <a:p>
            <a:r>
              <a:rPr lang="en-US" dirty="0" smtClean="0"/>
              <a:t>Ideally, the ratio between supply and demand should be 1</a:t>
            </a:r>
          </a:p>
          <a:p>
            <a:pPr lvl="1"/>
            <a:endParaRPr lang="en-US" dirty="0" smtClean="0"/>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latin typeface="Univers (W1)" pitchFamily="34" charset="0"/>
              </a:rPr>
              <a:t>What is an Industry Cluster?</a:t>
            </a:r>
          </a:p>
        </p:txBody>
      </p:sp>
      <p:sp>
        <p:nvSpPr>
          <p:cNvPr id="6147" name="Rectangle 3"/>
          <p:cNvSpPr>
            <a:spLocks noGrp="1" noChangeArrowheads="1"/>
          </p:cNvSpPr>
          <p:nvPr>
            <p:ph idx="1"/>
          </p:nvPr>
        </p:nvSpPr>
        <p:spPr/>
        <p:txBody>
          <a:bodyPr/>
          <a:lstStyle/>
          <a:p>
            <a:pPr eaLnBrk="1" hangingPunct="1"/>
            <a:r>
              <a:rPr lang="en-US" sz="2800" smtClean="0">
                <a:latin typeface="Univers (W1)" pitchFamily="34" charset="0"/>
              </a:rPr>
              <a:t>Industry cluster is a concentration of businesses and industries in a geographic region that are interconnected by the markets they serve, the products they produce, their suppliers, the trade associations to which their employees belong, and the educational institutions from which their employees or prospective employees receive training.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3605</TotalTime>
  <Words>1560</Words>
  <Application>Microsoft Office PowerPoint</Application>
  <PresentationFormat>On-screen Show (4:3)</PresentationFormat>
  <Paragraphs>360</Paragraphs>
  <Slides>36</Slides>
  <Notes>5</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Aspect</vt:lpstr>
      <vt:lpstr>Forecasting Supply of College Graduates for Texas’ Growth Industries </vt:lpstr>
      <vt:lpstr>Presenters</vt:lpstr>
      <vt:lpstr>Objectives</vt:lpstr>
      <vt:lpstr>Occupational Supply/Demand from Froeschle, R (2008) –Labor supply/demand analysis: Approaches and concepts</vt:lpstr>
      <vt:lpstr>Labor supply/demand analysis from Froeschle, R (2008) –Labor supply/demand analysis: Approaches and concepts</vt:lpstr>
      <vt:lpstr>Estimating Labor Supply from Froeschle, R (2008) –Labor supply/demand analysis: Approaches and concepts</vt:lpstr>
      <vt:lpstr>Estimating Labor Supply from Froeschle, R (2008) –Labor supply/demand analysis: Approaches and concepts</vt:lpstr>
      <vt:lpstr>Estimating Labor Demand from Froeschle, R (2008) –Labor supply/demand analysis: Approaches and concepts</vt:lpstr>
      <vt:lpstr>What is an Industry Cluster?</vt:lpstr>
      <vt:lpstr>Why clusters?</vt:lpstr>
      <vt:lpstr>Texas Target Clusters</vt:lpstr>
      <vt:lpstr>Texas Target Clusters</vt:lpstr>
      <vt:lpstr>Industries within Clusters</vt:lpstr>
      <vt:lpstr>Occupations within Industries</vt:lpstr>
      <vt:lpstr>Identify Projected Openings</vt:lpstr>
      <vt:lpstr>Texas Occupations Requiring Postsecondary Education by Highest Average Annual Openings</vt:lpstr>
      <vt:lpstr>Projected Openings by Occupation</vt:lpstr>
      <vt:lpstr>Crosswalk Occupations to Education Programs</vt:lpstr>
      <vt:lpstr>SOC-CIP by Relationship</vt:lpstr>
      <vt:lpstr>CIP to SOC Relationships according to institutions</vt:lpstr>
      <vt:lpstr>BLS Competency Model</vt:lpstr>
      <vt:lpstr>Occupational Supply/Demand</vt:lpstr>
      <vt:lpstr>Recap of Methodology</vt:lpstr>
      <vt:lpstr>Limitations of the Study</vt:lpstr>
      <vt:lpstr>Results</vt:lpstr>
      <vt:lpstr>Examples of Supply/Demand by Occupation (most openings)</vt:lpstr>
      <vt:lpstr>Examples of Supply/Demand by Occupation</vt:lpstr>
      <vt:lpstr>Examples of Supply/Demand by Occupation</vt:lpstr>
      <vt:lpstr>Graduates of engineering programs may not be employed evenly across the state</vt:lpstr>
      <vt:lpstr>TAMU, UT AUSTIN, and Texas Tech have graduates employed statewide</vt:lpstr>
      <vt:lpstr>Graduates of engineering programs may not be employed evenly across the state</vt:lpstr>
      <vt:lpstr>Slide 32</vt:lpstr>
      <vt:lpstr>Slide 33</vt:lpstr>
      <vt:lpstr>Supply and Demand by Governor’s Clusters</vt:lpstr>
      <vt:lpstr>Next Steps </vt:lpstr>
      <vt:lpstr>Contact Information</vt:lpstr>
    </vt:vector>
  </TitlesOfParts>
  <Company>Texas Workforce Commission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Forecasting Supply of College Graduates for a State’s Growth Industries</dc:title>
  <dc:creator>LMCI</dc:creator>
  <cp:lastModifiedBy>borcomanga</cp:lastModifiedBy>
  <cp:revision>248</cp:revision>
  <dcterms:created xsi:type="dcterms:W3CDTF">2007-12-18T15:59:23Z</dcterms:created>
  <dcterms:modified xsi:type="dcterms:W3CDTF">2009-03-02T22:54:06Z</dcterms:modified>
</cp:coreProperties>
</file>