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1"/>
  </p:sldMasterIdLst>
  <p:notesMasterIdLst>
    <p:notesMasterId r:id="rId17"/>
  </p:notesMasterIdLst>
  <p:handoutMasterIdLst>
    <p:handoutMasterId r:id="rId18"/>
  </p:handoutMasterIdLst>
  <p:sldIdLst>
    <p:sldId id="268" r:id="rId2"/>
    <p:sldId id="257" r:id="rId3"/>
    <p:sldId id="258" r:id="rId4"/>
    <p:sldId id="269" r:id="rId5"/>
    <p:sldId id="259" r:id="rId6"/>
    <p:sldId id="261" r:id="rId7"/>
    <p:sldId id="262" r:id="rId8"/>
    <p:sldId id="263" r:id="rId9"/>
    <p:sldId id="270" r:id="rId10"/>
    <p:sldId id="271" r:id="rId11"/>
    <p:sldId id="264" r:id="rId12"/>
    <p:sldId id="265" r:id="rId13"/>
    <p:sldId id="266" r:id="rId14"/>
    <p:sldId id="272" r:id="rId15"/>
    <p:sldId id="273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70574" autoAdjust="0"/>
  </p:normalViewPr>
  <p:slideViewPr>
    <p:cSldViewPr>
      <p:cViewPr varScale="1">
        <p:scale>
          <a:sx n="72" d="100"/>
          <a:sy n="72" d="100"/>
        </p:scale>
        <p:origin x="-10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30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EEA29-7F75-4DC6-85AF-9644C6DC08BF}" type="datetimeFigureOut">
              <a:rPr lang="en-US" smtClean="0"/>
              <a:pPr/>
              <a:t>3/10/2009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95C19-0BB6-44F2-9AAA-45865644C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13EE280-5DF2-4DA4-AFA9-723B41A547BE}" type="datetimeFigureOut">
              <a:rPr lang="en-US" smtClean="0"/>
              <a:pPr/>
              <a:t>3/10/2009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0A877B1-E909-45B0-BEDE-25C0719C54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774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77B1-E909-45B0-BEDE-25C0719C54E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77B1-E909-45B0-BEDE-25C0719C54E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defTabSz="931774">
              <a:defRPr/>
            </a:pPr>
            <a:endParaRPr lang="en-US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77B1-E909-45B0-BEDE-25C0719C54E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77B1-E909-45B0-BEDE-25C0719C54EB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77B1-E909-45B0-BEDE-25C0719C54E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77B1-E909-45B0-BEDE-25C0719C54E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77B1-E909-45B0-BEDE-25C0719C54E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77B1-E909-45B0-BEDE-25C0719C54E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774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77B1-E909-45B0-BEDE-25C0719C54E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77B1-E909-45B0-BEDE-25C0719C54E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77B1-E909-45B0-BEDE-25C0719C54E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77B1-E909-45B0-BEDE-25C0719C54E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77B1-E909-45B0-BEDE-25C0719C54E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4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5" name="Picture 13" descr="01-flat-title_20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1143000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400800" cy="1600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609600"/>
            <a:ext cx="17335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609600"/>
            <a:ext cx="50482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81200"/>
            <a:ext cx="3390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1981200"/>
            <a:ext cx="3390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609600"/>
            <a:ext cx="693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81200"/>
            <a:ext cx="6934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45" name="Picture 21" descr="01-flat-side-2008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-1588"/>
            <a:ext cx="1371600" cy="6859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01215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01215"/>
          </a:solidFill>
          <a:latin typeface="Arial" charset="0"/>
          <a:ea typeface="ＭＳ Ｐゴシック" pitchFamily="8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01215"/>
          </a:solidFill>
          <a:latin typeface="Arial" charset="0"/>
          <a:ea typeface="ＭＳ Ｐゴシック" pitchFamily="8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01215"/>
          </a:solidFill>
          <a:latin typeface="Arial" charset="0"/>
          <a:ea typeface="ＭＳ Ｐゴシック" pitchFamily="8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01215"/>
          </a:solidFill>
          <a:latin typeface="Arial" charset="0"/>
          <a:ea typeface="ＭＳ Ｐゴシック" pitchFamily="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01215"/>
          </a:solidFill>
          <a:latin typeface="Arial" charset="0"/>
          <a:ea typeface="ＭＳ Ｐゴシック" pitchFamily="8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01215"/>
          </a:solidFill>
          <a:latin typeface="Arial" charset="0"/>
          <a:ea typeface="ＭＳ Ｐゴシック" pitchFamily="8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01215"/>
          </a:solidFill>
          <a:latin typeface="Arial" charset="0"/>
          <a:ea typeface="ＭＳ Ｐゴシック" pitchFamily="8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01215"/>
          </a:solidFill>
          <a:latin typeface="Arial" charset="0"/>
          <a:ea typeface="ＭＳ Ｐゴシック" pitchFamily="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Institutional Researchers Should Know about the IRB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400800" cy="1600200"/>
          </a:xfrm>
        </p:spPr>
        <p:txBody>
          <a:bodyPr/>
          <a:lstStyle/>
          <a:p>
            <a:r>
              <a:rPr lang="en-US" sz="1800" dirty="0" smtClean="0"/>
              <a:t>Susan Thompson</a:t>
            </a:r>
          </a:p>
          <a:p>
            <a:r>
              <a:rPr lang="en-US" sz="1800" dirty="0" smtClean="0"/>
              <a:t>Senior Research Analyst</a:t>
            </a:r>
          </a:p>
          <a:p>
            <a:r>
              <a:rPr lang="en-US" sz="1800" dirty="0" smtClean="0"/>
              <a:t>Office of Institutional Research</a:t>
            </a:r>
          </a:p>
          <a:p>
            <a:endParaRPr lang="en-US" sz="1800" dirty="0" smtClean="0"/>
          </a:p>
          <a:p>
            <a:r>
              <a:rPr lang="en-US" sz="1800" dirty="0" smtClean="0"/>
              <a:t>Presented at the Texas Association of Institutional Research</a:t>
            </a:r>
          </a:p>
          <a:p>
            <a:r>
              <a:rPr lang="en-US" sz="1800" dirty="0" smtClean="0"/>
              <a:t>Annual Conference, March 3, 2009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6934200" cy="1600200"/>
          </a:xfrm>
        </p:spPr>
        <p:txBody>
          <a:bodyPr/>
          <a:lstStyle/>
          <a:p>
            <a:r>
              <a:rPr lang="en-US" sz="3600" dirty="0" smtClean="0"/>
              <a:t>Required Elements of Informed Consent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752600"/>
            <a:ext cx="6705600" cy="4876800"/>
          </a:xfrm>
        </p:spPr>
        <p:txBody>
          <a:bodyPr/>
          <a:lstStyle/>
          <a:p>
            <a:pPr marL="292100" lvl="1" indent="-292100">
              <a:buFont typeface="Arial" pitchFamily="34" charset="0"/>
              <a:buChar char="•"/>
            </a:pPr>
            <a:r>
              <a:rPr lang="en-US" sz="2000" kern="1200" dirty="0" smtClean="0"/>
              <a:t>Statement of research, purposes and procedures</a:t>
            </a:r>
          </a:p>
          <a:p>
            <a:pPr marL="292100" lvl="1" indent="-292100">
              <a:buFont typeface="Arial" pitchFamily="34" charset="0"/>
              <a:buChar char="•"/>
            </a:pPr>
            <a:r>
              <a:rPr lang="en-US" sz="2000" kern="1200" dirty="0" smtClean="0"/>
              <a:t>Description of risks</a:t>
            </a:r>
          </a:p>
          <a:p>
            <a:pPr marL="292100" lvl="1" indent="-292100">
              <a:buFont typeface="Arial" pitchFamily="34" charset="0"/>
              <a:buChar char="•"/>
            </a:pPr>
            <a:r>
              <a:rPr lang="en-US" sz="2000" kern="1200" dirty="0" smtClean="0"/>
              <a:t>Description of benefits</a:t>
            </a:r>
          </a:p>
          <a:p>
            <a:pPr marL="292100" lvl="1" indent="-292100">
              <a:buFont typeface="Arial" pitchFamily="34" charset="0"/>
              <a:buChar char="•"/>
            </a:pPr>
            <a:r>
              <a:rPr lang="en-US" sz="2000" kern="1200" dirty="0" smtClean="0"/>
              <a:t>Disclosure of alternative procedures or courses of treatment</a:t>
            </a:r>
          </a:p>
          <a:p>
            <a:pPr marL="292100" lvl="1" indent="-292100">
              <a:buFont typeface="Arial" pitchFamily="34" charset="0"/>
              <a:buChar char="•"/>
            </a:pPr>
            <a:r>
              <a:rPr lang="en-US" sz="2000" kern="1200" dirty="0" smtClean="0"/>
              <a:t>Statement about confidentiality of records</a:t>
            </a:r>
          </a:p>
          <a:p>
            <a:pPr marL="292100" lvl="1" indent="-292100">
              <a:buFont typeface="Arial" pitchFamily="34" charset="0"/>
              <a:buChar char="•"/>
            </a:pPr>
            <a:r>
              <a:rPr lang="en-US" sz="2000" kern="1200" dirty="0" smtClean="0"/>
              <a:t>For research involving more than minimal risk, an explanation of the availability and nature of any compensation or medical treatment if injury occurs</a:t>
            </a:r>
          </a:p>
          <a:p>
            <a:pPr marL="292100" lvl="1" indent="-292100">
              <a:buFont typeface="Arial" pitchFamily="34" charset="0"/>
              <a:buChar char="•"/>
            </a:pPr>
            <a:r>
              <a:rPr lang="en-US" sz="2000" kern="1200" dirty="0" smtClean="0"/>
              <a:t>Identification of whom to contact for further information</a:t>
            </a:r>
          </a:p>
          <a:p>
            <a:pPr marL="292100" lvl="1" indent="-292100">
              <a:buFont typeface="Arial" pitchFamily="34" charset="0"/>
              <a:buChar char="•"/>
            </a:pPr>
            <a:r>
              <a:rPr lang="en-US" sz="2000" kern="1200" dirty="0" smtClean="0"/>
              <a:t>A statement that participation is voluntary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00200" y="228600"/>
            <a:ext cx="6934200" cy="1143000"/>
          </a:xfrm>
        </p:spPr>
        <p:txBody>
          <a:bodyPr/>
          <a:lstStyle/>
          <a:p>
            <a:r>
              <a:rPr lang="en-US" sz="4800" dirty="0" smtClean="0"/>
              <a:t>Human Subject</a:t>
            </a:r>
            <a:endParaRPr lang="en-US" sz="4800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1600200"/>
            <a:ext cx="69342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>
                <a:latin typeface="Arial" charset="0"/>
              </a:rPr>
              <a:t>Definition:  “…</a:t>
            </a:r>
            <a:r>
              <a:rPr lang="en-US" sz="3200" dirty="0">
                <a:latin typeface="Arial" charset="0"/>
              </a:rPr>
              <a:t>a living individual about whom an </a:t>
            </a:r>
            <a:r>
              <a:rPr lang="en-US" sz="3200" dirty="0" smtClean="0">
                <a:latin typeface="Arial" charset="0"/>
              </a:rPr>
              <a:t>investigator… conducting </a:t>
            </a:r>
            <a:r>
              <a:rPr lang="en-US" sz="3200" dirty="0">
                <a:latin typeface="Arial" charset="0"/>
              </a:rPr>
              <a:t>research obtains data through</a:t>
            </a:r>
            <a:r>
              <a:rPr lang="en-US" sz="3200" dirty="0" smtClean="0">
                <a:latin typeface="Arial" charset="0"/>
              </a:rPr>
              <a:t>:</a:t>
            </a:r>
            <a:br>
              <a:rPr lang="en-US" sz="3200" dirty="0" smtClean="0">
                <a:latin typeface="Arial" charset="0"/>
              </a:rPr>
            </a:br>
            <a:endParaRPr lang="en-US" sz="3200" dirty="0">
              <a:latin typeface="Arial" charset="0"/>
            </a:endParaRPr>
          </a:p>
          <a:p>
            <a:pPr lvl="1"/>
            <a:r>
              <a:rPr lang="en-US" sz="2800" dirty="0">
                <a:latin typeface="Arial" charset="0"/>
              </a:rPr>
              <a:t>Intervention or interaction with the individual OR</a:t>
            </a:r>
          </a:p>
          <a:p>
            <a:pPr lvl="1"/>
            <a:r>
              <a:rPr lang="en-US" sz="2800" dirty="0">
                <a:latin typeface="Arial" charset="0"/>
              </a:rPr>
              <a:t>Identifiable private </a:t>
            </a:r>
            <a:r>
              <a:rPr lang="en-US" sz="2800" dirty="0" smtClean="0">
                <a:latin typeface="Arial" charset="0"/>
              </a:rPr>
              <a:t>information.”</a:t>
            </a:r>
          </a:p>
          <a:p>
            <a:pPr lvl="2"/>
            <a:r>
              <a:rPr lang="en-US" sz="2800" dirty="0" smtClean="0">
                <a:latin typeface="Arial" charset="0"/>
              </a:rPr>
              <a:t>Information about behavior that is usually not observed or recorded</a:t>
            </a:r>
          </a:p>
          <a:p>
            <a:pPr lvl="2"/>
            <a:r>
              <a:rPr lang="en-US" sz="2800" dirty="0" smtClean="0">
                <a:latin typeface="Arial" charset="0"/>
              </a:rPr>
              <a:t>Information that is provided for a specific purpose that is usually not public</a:t>
            </a:r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524000"/>
            <a:ext cx="6781800" cy="5105400"/>
          </a:xfrm>
        </p:spPr>
        <p:txBody>
          <a:bodyPr/>
          <a:lstStyle/>
          <a:p>
            <a:r>
              <a:rPr lang="en-US" sz="3200" dirty="0" smtClean="0">
                <a:latin typeface="Arial" charset="0"/>
              </a:rPr>
              <a:t>Definition:  “A </a:t>
            </a:r>
            <a:r>
              <a:rPr lang="en-US" sz="3200" dirty="0">
                <a:latin typeface="Arial" charset="0"/>
              </a:rPr>
              <a:t>systematic investigation, including research development, testing and evaluation, designed to develop or contribute to generalizable knowledge</a:t>
            </a:r>
            <a:r>
              <a:rPr lang="en-US" sz="3200" dirty="0" smtClean="0">
                <a:latin typeface="Arial" charset="0"/>
              </a:rPr>
              <a:t>.”</a:t>
            </a:r>
            <a:endParaRPr lang="en-US" sz="3200" dirty="0">
              <a:latin typeface="Arial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00200" y="228600"/>
            <a:ext cx="6934200" cy="1143000"/>
          </a:xfrm>
        </p:spPr>
        <p:txBody>
          <a:bodyPr/>
          <a:lstStyle/>
          <a:p>
            <a:r>
              <a:rPr lang="en-US" sz="4800" dirty="0" smtClean="0"/>
              <a:t>Research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7162800" cy="762000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Arial" charset="0"/>
              </a:rPr>
              <a:t>IRB Review is </a:t>
            </a:r>
            <a:br>
              <a:rPr lang="en-US" sz="4400" dirty="0" smtClean="0">
                <a:latin typeface="Arial" charset="0"/>
              </a:rPr>
            </a:br>
            <a:r>
              <a:rPr lang="en-US" sz="4400" dirty="0" smtClean="0">
                <a:latin typeface="Arial" charset="0"/>
              </a:rPr>
              <a:t>Necessary When:</a:t>
            </a:r>
            <a:endParaRPr lang="en-US" sz="4400" b="1" dirty="0">
              <a:latin typeface="Arial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752600"/>
            <a:ext cx="6629400" cy="4800600"/>
          </a:xfrm>
        </p:spPr>
        <p:txBody>
          <a:bodyPr/>
          <a:lstStyle/>
          <a:p>
            <a:r>
              <a:rPr lang="en-US" sz="2400" dirty="0">
                <a:latin typeface="Arial" charset="0"/>
              </a:rPr>
              <a:t>The study is a systematic investigation about </a:t>
            </a:r>
            <a:r>
              <a:rPr lang="en-US" sz="2400" dirty="0" smtClean="0">
                <a:latin typeface="Arial" charset="0"/>
              </a:rPr>
              <a:t>individuals OR</a:t>
            </a:r>
            <a:endParaRPr lang="en-US" sz="24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The study involves interaction with </a:t>
            </a:r>
            <a:r>
              <a:rPr lang="en-US" sz="2400" dirty="0" smtClean="0">
                <a:latin typeface="Arial" charset="0"/>
              </a:rPr>
              <a:t>persons OR</a:t>
            </a:r>
            <a:endParaRPr lang="en-US" sz="24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The person is identifiable (includes use of database contents</a:t>
            </a:r>
            <a:r>
              <a:rPr lang="en-US" sz="2400" dirty="0" smtClean="0">
                <a:latin typeface="Arial" charset="0"/>
              </a:rPr>
              <a:t>)</a:t>
            </a:r>
          </a:p>
          <a:p>
            <a:pPr algn="ctr">
              <a:buNone/>
            </a:pPr>
            <a:r>
              <a:rPr lang="en-US" sz="2400" dirty="0" smtClean="0">
                <a:solidFill>
                  <a:srgbClr val="FF0000"/>
                </a:solidFill>
                <a:latin typeface="Arial" charset="0"/>
              </a:rPr>
              <a:t>AND</a:t>
            </a:r>
            <a:endParaRPr lang="en-US" sz="2400" dirty="0">
              <a:solidFill>
                <a:srgbClr val="FF0000"/>
              </a:solidFill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The </a:t>
            </a:r>
            <a:r>
              <a:rPr lang="en-US" sz="2400" dirty="0">
                <a:latin typeface="Arial" charset="0"/>
              </a:rPr>
              <a:t>findings will be published or shared publicly outside the </a:t>
            </a:r>
            <a:r>
              <a:rPr lang="en-US" sz="2400" dirty="0" smtClean="0">
                <a:latin typeface="Arial" charset="0"/>
              </a:rPr>
              <a:t>institution</a:t>
            </a:r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04800"/>
            <a:ext cx="6705600" cy="8382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rial" charset="0"/>
              </a:rPr>
              <a:t>Protecting Human Subjects in Research</a:t>
            </a:r>
            <a:endParaRPr lang="en-US" sz="4800" b="1" dirty="0">
              <a:latin typeface="Arial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1752600"/>
            <a:ext cx="6629400" cy="487680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Risks are reasonable in relation to benefits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Subject selection is fair and equitable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Informed consent is ongoing, clear and documented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Data are collected in a way that ensures safety and privacy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6934200" cy="1143000"/>
          </a:xfrm>
        </p:spPr>
        <p:txBody>
          <a:bodyPr/>
          <a:lstStyle/>
          <a:p>
            <a:r>
              <a:rPr lang="en-US" sz="4800" dirty="0" smtClean="0"/>
              <a:t>References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71600"/>
            <a:ext cx="7239000" cy="47244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Belmont Report:  </a:t>
            </a:r>
          </a:p>
          <a:p>
            <a:pPr marL="0" indent="0">
              <a:buNone/>
            </a:pPr>
            <a:r>
              <a:rPr lang="en-US" sz="2400" dirty="0" smtClean="0"/>
              <a:t>Ethical Principles and Guidelines for the protection of human subjects of research. The National Commission for the Protection of Human Subjects of Biomedical and Behavioral Research, April 1979.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http://ohsr.od.nih.gov/guidelines/belmont.html.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400" b="1" dirty="0" smtClean="0"/>
              <a:t>Common Rule:</a:t>
            </a:r>
          </a:p>
          <a:p>
            <a:pPr marL="0" indent="0">
              <a:buNone/>
            </a:pPr>
            <a:r>
              <a:rPr lang="en-US" sz="2400" dirty="0" smtClean="0"/>
              <a:t>45 Code of Federal Regulations Part 46 Protection of Human Subjects. </a:t>
            </a:r>
            <a:r>
              <a:rPr lang="en-US" sz="1800" dirty="0" smtClean="0"/>
              <a:t>http://www.hhs.gov/ohrp/humansubjects/guidance/45cfr46.htm.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Oval 2"/>
          <p:cNvSpPr>
            <a:spLocks noGrp="1" noChangeArrowheads="1"/>
          </p:cNvSpPr>
          <p:nvPr>
            <p:ph type="title"/>
          </p:nvPr>
        </p:nvSpPr>
        <p:spPr>
          <a:xfrm>
            <a:off x="1600200" y="457200"/>
            <a:ext cx="7315200" cy="1143000"/>
          </a:xfrm>
        </p:spPr>
        <p:txBody>
          <a:bodyPr>
            <a:normAutofit/>
          </a:bodyPr>
          <a:lstStyle/>
          <a:p>
            <a:r>
              <a:rPr lang="en-US" sz="4800" b="1" i="0" dirty="0" smtClean="0">
                <a:solidFill>
                  <a:schemeClr val="tx1"/>
                </a:solidFill>
                <a:latin typeface="Arial" charset="0"/>
              </a:rPr>
              <a:t>Overview</a:t>
            </a:r>
            <a:endParaRPr lang="en-US" sz="4800" b="1" i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828800"/>
            <a:ext cx="6934200" cy="41148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What is an Institutional Review Board?  </a:t>
            </a:r>
          </a:p>
          <a:p>
            <a:r>
              <a:rPr lang="en-US" sz="2800" dirty="0" smtClean="0">
                <a:latin typeface="Arial" charset="0"/>
              </a:rPr>
              <a:t>History of human subjects research</a:t>
            </a:r>
          </a:p>
          <a:p>
            <a:r>
              <a:rPr lang="en-US" sz="2800" dirty="0" smtClean="0">
                <a:latin typeface="Arial" charset="0"/>
              </a:rPr>
              <a:t>Ethical principles of human subjects research</a:t>
            </a:r>
            <a:endParaRPr lang="en-US" sz="2800" dirty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Defining key terms:  “human subject” and “research”</a:t>
            </a:r>
            <a:endParaRPr lang="en-US" sz="2800" dirty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When are IRB reviews necessary</a:t>
            </a:r>
            <a:endParaRPr lang="en-US" sz="28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Oval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7391400" cy="1143000"/>
          </a:xfrm>
        </p:spPr>
        <p:txBody>
          <a:bodyPr/>
          <a:lstStyle/>
          <a:p>
            <a:r>
              <a:rPr lang="en-US" sz="4800" b="1" i="0" dirty="0">
                <a:solidFill>
                  <a:schemeClr val="tx1"/>
                </a:solidFill>
                <a:latin typeface="Arial" charset="0"/>
              </a:rPr>
              <a:t>What is an IRB?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981200"/>
            <a:ext cx="7315200" cy="41148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 charset="0"/>
              </a:rPr>
              <a:t>Definition</a:t>
            </a:r>
            <a:r>
              <a:rPr lang="en-US" dirty="0">
                <a:latin typeface="Arial" charset="0"/>
              </a:rPr>
              <a:t>:  An independent administrative body established to </a:t>
            </a:r>
            <a:r>
              <a:rPr lang="en-US" b="1" dirty="0">
                <a:latin typeface="Arial" charset="0"/>
              </a:rPr>
              <a:t>protect the rights and welfare of human research subjects </a:t>
            </a:r>
            <a:r>
              <a:rPr lang="en-US" dirty="0">
                <a:latin typeface="Arial" charset="0"/>
              </a:rPr>
              <a:t>recruited to participate in research activities conducted under the auspices of the institution with which it is affiliated</a:t>
            </a:r>
            <a:r>
              <a:rPr lang="en-US" dirty="0" smtClean="0">
                <a:latin typeface="Arial" charset="0"/>
              </a:rPr>
              <a:t>.</a:t>
            </a:r>
            <a:br>
              <a:rPr lang="en-US" dirty="0" smtClean="0">
                <a:latin typeface="Arial" charset="0"/>
              </a:rPr>
            </a:br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Requirements specified in 45 CFR 46:</a:t>
            </a:r>
          </a:p>
          <a:p>
            <a:pPr lvl="1"/>
            <a:r>
              <a:rPr lang="en-US" dirty="0" smtClean="0"/>
              <a:t>at least five members</a:t>
            </a:r>
          </a:p>
          <a:p>
            <a:pPr lvl="1"/>
            <a:r>
              <a:rPr lang="en-US" dirty="0" smtClean="0"/>
              <a:t>sufficiently qualified through experience and expertise</a:t>
            </a:r>
          </a:p>
          <a:p>
            <a:pPr lvl="1"/>
            <a:r>
              <a:rPr lang="en-US" dirty="0" smtClean="0"/>
              <a:t>diversity of the members, including consideration of race, gender, and cultural backgrounds and sensitivity to such issues as community attitudes</a:t>
            </a: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28600"/>
            <a:ext cx="7315200" cy="1143000"/>
          </a:xfrm>
        </p:spPr>
        <p:txBody>
          <a:bodyPr/>
          <a:lstStyle/>
          <a:p>
            <a:r>
              <a:rPr lang="en-US" sz="3600" dirty="0" smtClean="0"/>
              <a:t>Why Do We Need IRBs?</a:t>
            </a:r>
            <a:br>
              <a:rPr lang="en-US" sz="3600" dirty="0" smtClean="0"/>
            </a:br>
            <a:r>
              <a:rPr lang="en-US" sz="3600" dirty="0" smtClean="0"/>
              <a:t>A (Very) Brief History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524000"/>
            <a:ext cx="7162800" cy="5029200"/>
          </a:xfrm>
        </p:spPr>
        <p:txBody>
          <a:bodyPr/>
          <a:lstStyle/>
          <a:p>
            <a:r>
              <a:rPr lang="en-US" sz="2400" dirty="0" smtClean="0"/>
              <a:t>1947 Nuremberg Trials</a:t>
            </a:r>
          </a:p>
          <a:p>
            <a:r>
              <a:rPr lang="en-US" sz="2400" b="1" dirty="0" smtClean="0"/>
              <a:t>1948 Nuremberg Code</a:t>
            </a:r>
          </a:p>
          <a:p>
            <a:r>
              <a:rPr lang="en-US" sz="2400" dirty="0" smtClean="0"/>
              <a:t>1955 Wichita Jury Study</a:t>
            </a:r>
          </a:p>
          <a:p>
            <a:r>
              <a:rPr lang="en-US" sz="2400" dirty="0" smtClean="0"/>
              <a:t>1962 Thalidomide Testing</a:t>
            </a:r>
          </a:p>
          <a:p>
            <a:r>
              <a:rPr lang="en-US" sz="2400" dirty="0" smtClean="0"/>
              <a:t>1963 Milgram Studies of Obedience to Authority</a:t>
            </a:r>
          </a:p>
          <a:p>
            <a:r>
              <a:rPr lang="en-US" sz="2400" dirty="0" smtClean="0"/>
              <a:t>1970s Tearoom Trade Study</a:t>
            </a:r>
          </a:p>
          <a:p>
            <a:r>
              <a:rPr lang="en-US" sz="2400" dirty="0" smtClean="0"/>
              <a:t>1932-1972 Tuskegee Syphilis Study</a:t>
            </a:r>
          </a:p>
          <a:p>
            <a:r>
              <a:rPr lang="en-US" dirty="0" smtClean="0"/>
              <a:t>1974 National Research Act/National Commission for the Protection of Human Subjects of Biomedical &amp; Behavioral Research</a:t>
            </a:r>
          </a:p>
          <a:p>
            <a:r>
              <a:rPr lang="en-US" sz="2400" b="1" dirty="0" smtClean="0"/>
              <a:t>1974  45 CFR 46 (Common Rule)</a:t>
            </a:r>
          </a:p>
          <a:p>
            <a:r>
              <a:rPr lang="en-US" sz="2400" b="1" dirty="0" smtClean="0"/>
              <a:t>1979 Belmont Report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Oval 2"/>
          <p:cNvSpPr>
            <a:spLocks noGrp="1" noChangeArrowheads="1"/>
          </p:cNvSpPr>
          <p:nvPr>
            <p:ph type="title"/>
          </p:nvPr>
        </p:nvSpPr>
        <p:spPr>
          <a:xfrm>
            <a:off x="1600200" y="457200"/>
            <a:ext cx="7315200" cy="1143000"/>
          </a:xfrm>
        </p:spPr>
        <p:txBody>
          <a:bodyPr/>
          <a:lstStyle/>
          <a:p>
            <a:r>
              <a:rPr lang="en-US" sz="4800" b="1" i="0" dirty="0">
                <a:solidFill>
                  <a:schemeClr val="tx1"/>
                </a:solidFill>
                <a:latin typeface="Arial" charset="0"/>
              </a:rPr>
              <a:t>IRB Purpose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1981200"/>
            <a:ext cx="6400800" cy="4114800"/>
          </a:xfrm>
        </p:spPr>
        <p:txBody>
          <a:bodyPr/>
          <a:lstStyle/>
          <a:p>
            <a:r>
              <a:rPr lang="en-US" sz="2800" dirty="0">
                <a:latin typeface="Arial" charset="0"/>
              </a:rPr>
              <a:t>To ensure that all research lives up to the ethical principles articulated in the Belmont Report</a:t>
            </a:r>
            <a:r>
              <a:rPr lang="en-US" sz="2800" dirty="0" smtClean="0">
                <a:latin typeface="Arial" charset="0"/>
              </a:rPr>
              <a:t>.</a:t>
            </a:r>
            <a:br>
              <a:rPr lang="en-US" sz="2800" dirty="0" smtClean="0">
                <a:latin typeface="Arial" charset="0"/>
              </a:rPr>
            </a:br>
            <a:endParaRPr lang="en-US" sz="2800" dirty="0">
              <a:latin typeface="Arial" charset="0"/>
            </a:endParaRPr>
          </a:p>
          <a:p>
            <a:pPr lvl="1"/>
            <a:r>
              <a:rPr lang="en-US" sz="2800" dirty="0">
                <a:latin typeface="Arial" charset="0"/>
              </a:rPr>
              <a:t>Respect for persons</a:t>
            </a:r>
          </a:p>
          <a:p>
            <a:pPr lvl="1"/>
            <a:r>
              <a:rPr lang="en-US" sz="2800" dirty="0">
                <a:latin typeface="Arial" charset="0"/>
              </a:rPr>
              <a:t>Beneficence</a:t>
            </a:r>
          </a:p>
          <a:p>
            <a:pPr lvl="1"/>
            <a:r>
              <a:rPr lang="en-US" sz="2800" dirty="0">
                <a:latin typeface="Arial" charset="0"/>
              </a:rPr>
              <a:t>Justice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12" name="Oval 52"/>
          <p:cNvSpPr>
            <a:spLocks noGrp="1" noChangeArrowheads="1"/>
          </p:cNvSpPr>
          <p:nvPr>
            <p:ph type="title"/>
          </p:nvPr>
        </p:nvSpPr>
        <p:spPr>
          <a:xfrm>
            <a:off x="1524000" y="609600"/>
            <a:ext cx="7315200" cy="838200"/>
          </a:xfrm>
        </p:spPr>
        <p:txBody>
          <a:bodyPr/>
          <a:lstStyle/>
          <a:p>
            <a:r>
              <a:rPr lang="en-US" sz="3600" dirty="0" smtClean="0">
                <a:latin typeface="Arial" charset="0"/>
              </a:rPr>
              <a:t>Principle of Ethical Research:</a:t>
            </a:r>
            <a:r>
              <a:rPr lang="en-US" sz="4000" dirty="0" smtClean="0">
                <a:latin typeface="Arial" charset="0"/>
              </a:rPr>
              <a:t/>
            </a:r>
            <a:br>
              <a:rPr lang="en-US" sz="4000" dirty="0" smtClean="0">
                <a:latin typeface="Arial" charset="0"/>
              </a:rPr>
            </a:br>
            <a:r>
              <a:rPr lang="en-US" sz="4000" dirty="0" smtClean="0">
                <a:latin typeface="Arial" charset="0"/>
              </a:rPr>
              <a:t>Respect </a:t>
            </a:r>
            <a:r>
              <a:rPr lang="en-US" sz="4000" b="1" dirty="0">
                <a:latin typeface="Arial" charset="0"/>
              </a:rPr>
              <a:t>for </a:t>
            </a:r>
            <a:r>
              <a:rPr lang="en-US" sz="4000" b="1" dirty="0" smtClean="0">
                <a:latin typeface="Arial" charset="0"/>
              </a:rPr>
              <a:t>Persons</a:t>
            </a:r>
            <a:endParaRPr lang="en-US" sz="4000" b="1" dirty="0">
              <a:latin typeface="Arial" charset="0"/>
            </a:endParaRPr>
          </a:p>
        </p:txBody>
      </p:sp>
      <p:sp>
        <p:nvSpPr>
          <p:cNvPr id="66613" name="Rectangle 53"/>
          <p:cNvSpPr>
            <a:spLocks noGrp="1" noChangeArrowheads="1"/>
          </p:cNvSpPr>
          <p:nvPr>
            <p:ph idx="1"/>
          </p:nvPr>
        </p:nvSpPr>
        <p:spPr>
          <a:xfrm>
            <a:off x="1752600" y="2209800"/>
            <a:ext cx="6705600" cy="3581400"/>
          </a:xfrm>
        </p:spPr>
        <p:txBody>
          <a:bodyPr/>
          <a:lstStyle/>
          <a:p>
            <a:r>
              <a:rPr lang="en-US" sz="3600" dirty="0">
                <a:latin typeface="Arial" charset="0"/>
              </a:rPr>
              <a:t>Autonomy</a:t>
            </a:r>
          </a:p>
          <a:p>
            <a:r>
              <a:rPr lang="en-US" sz="3600" dirty="0">
                <a:latin typeface="Arial" charset="0"/>
              </a:rPr>
              <a:t>Vulnerable persons</a:t>
            </a:r>
          </a:p>
          <a:p>
            <a:r>
              <a:rPr lang="en-US" sz="3600" dirty="0">
                <a:latin typeface="Arial" charset="0"/>
              </a:rPr>
              <a:t>Privacy &amp; </a:t>
            </a:r>
            <a:r>
              <a:rPr lang="en-US" sz="3600" dirty="0" smtClean="0">
                <a:latin typeface="Arial" charset="0"/>
              </a:rPr>
              <a:t>Confidentiality</a:t>
            </a:r>
          </a:p>
          <a:p>
            <a:r>
              <a:rPr lang="en-US" sz="3600" dirty="0" smtClean="0">
                <a:latin typeface="Arial" charset="0"/>
              </a:rPr>
              <a:t>Informed </a:t>
            </a:r>
            <a:r>
              <a:rPr lang="en-US" sz="3600" dirty="0">
                <a:latin typeface="Arial" charset="0"/>
              </a:rPr>
              <a:t>consent</a:t>
            </a: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Oval 2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7086600" cy="1295400"/>
          </a:xfrm>
        </p:spPr>
        <p:txBody>
          <a:bodyPr/>
          <a:lstStyle/>
          <a:p>
            <a:r>
              <a:rPr lang="en-US" sz="3600" dirty="0" smtClean="0">
                <a:latin typeface="Arial" charset="0"/>
              </a:rPr>
              <a:t>Principle of Ethical Research:</a:t>
            </a:r>
            <a:r>
              <a:rPr lang="en-US" sz="4000" dirty="0" smtClean="0">
                <a:latin typeface="Arial" charset="0"/>
              </a:rPr>
              <a:t/>
            </a:r>
            <a:br>
              <a:rPr lang="en-US" sz="4000" dirty="0" smtClean="0">
                <a:latin typeface="Arial" charset="0"/>
              </a:rPr>
            </a:br>
            <a:r>
              <a:rPr lang="en-US" sz="4000" dirty="0" smtClean="0">
                <a:latin typeface="Arial" charset="0"/>
              </a:rPr>
              <a:t>Beneficence</a:t>
            </a:r>
            <a:endParaRPr lang="en-US" sz="4000" b="1" dirty="0">
              <a:latin typeface="Arial" charset="0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2209800"/>
            <a:ext cx="6629400" cy="3581400"/>
          </a:xfrm>
        </p:spPr>
        <p:txBody>
          <a:bodyPr/>
          <a:lstStyle/>
          <a:p>
            <a:r>
              <a:rPr lang="en-US" sz="3600" dirty="0">
                <a:latin typeface="Arial" charset="0"/>
              </a:rPr>
              <a:t>Minimize risks and maximize benefits</a:t>
            </a:r>
          </a:p>
          <a:p>
            <a:r>
              <a:rPr lang="en-US" sz="3600" dirty="0">
                <a:latin typeface="Arial" charset="0"/>
              </a:rPr>
              <a:t>Human subjects should not be harmed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Oval 2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7010400" cy="1600200"/>
          </a:xfrm>
        </p:spPr>
        <p:txBody>
          <a:bodyPr/>
          <a:lstStyle/>
          <a:p>
            <a:r>
              <a:rPr lang="en-US" sz="3600" dirty="0" smtClean="0">
                <a:latin typeface="Arial" charset="0"/>
              </a:rPr>
              <a:t>Principle of Ethical Research:</a:t>
            </a:r>
            <a:br>
              <a:rPr lang="en-US" sz="3600" dirty="0" smtClean="0">
                <a:latin typeface="Arial" charset="0"/>
              </a:rPr>
            </a:br>
            <a:r>
              <a:rPr lang="en-US" sz="4000" dirty="0" smtClean="0">
                <a:latin typeface="Arial" charset="0"/>
              </a:rPr>
              <a:t>Justice</a:t>
            </a:r>
            <a:endParaRPr lang="en-US" sz="4000" b="1" dirty="0">
              <a:latin typeface="Arial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2209800"/>
            <a:ext cx="6781800" cy="3581400"/>
          </a:xfrm>
        </p:spPr>
        <p:txBody>
          <a:bodyPr/>
          <a:lstStyle/>
          <a:p>
            <a:r>
              <a:rPr lang="en-US" sz="3200" dirty="0">
                <a:latin typeface="Arial" charset="0"/>
              </a:rPr>
              <a:t>Benefits and risks must be distributed fairly</a:t>
            </a:r>
          </a:p>
          <a:p>
            <a:r>
              <a:rPr lang="en-US" sz="3200" dirty="0" smtClean="0">
                <a:latin typeface="Arial" charset="0"/>
              </a:rPr>
              <a:t>Human subjects should </a:t>
            </a:r>
            <a:r>
              <a:rPr lang="en-US" sz="3200" dirty="0">
                <a:latin typeface="Arial" charset="0"/>
              </a:rPr>
              <a:t>not be selected because of easy availability rather than for reasons related to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Informed Consent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u="sng" dirty="0" smtClean="0"/>
              <a:t>Process</a:t>
            </a:r>
            <a:r>
              <a:rPr lang="en-US" sz="3200" dirty="0" smtClean="0"/>
              <a:t> of communication</a:t>
            </a:r>
            <a:br>
              <a:rPr lang="en-US" sz="3200" dirty="0" smtClean="0"/>
            </a:br>
            <a:endParaRPr lang="en-US" sz="3200" dirty="0" smtClean="0"/>
          </a:p>
          <a:p>
            <a:pPr lvl="1"/>
            <a:r>
              <a:rPr lang="en-US" sz="2800" dirty="0" smtClean="0"/>
              <a:t>Provides specific information</a:t>
            </a:r>
          </a:p>
          <a:p>
            <a:pPr lvl="1"/>
            <a:r>
              <a:rPr lang="en-US" sz="2800" dirty="0" smtClean="0"/>
              <a:t>Answers questions</a:t>
            </a:r>
          </a:p>
          <a:p>
            <a:pPr lvl="1"/>
            <a:r>
              <a:rPr lang="en-US" sz="2800" dirty="0" smtClean="0"/>
              <a:t>Gives subject time to consider</a:t>
            </a:r>
          </a:p>
          <a:p>
            <a:pPr lvl="1"/>
            <a:r>
              <a:rPr lang="en-US" sz="2800" dirty="0" smtClean="0"/>
              <a:t>Obtains voluntary agreement to participate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as State 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Texas State 1</Template>
  <TotalTime>549</TotalTime>
  <Words>492</Words>
  <Application>Microsoft Office PowerPoint</Application>
  <PresentationFormat>On-screen Show (4:3)</PresentationFormat>
  <Paragraphs>99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Texas State 1</vt:lpstr>
      <vt:lpstr>What Institutional Researchers Should Know about the IRB </vt:lpstr>
      <vt:lpstr>Overview</vt:lpstr>
      <vt:lpstr>What is an IRB?</vt:lpstr>
      <vt:lpstr>Why Do We Need IRBs? A (Very) Brief History</vt:lpstr>
      <vt:lpstr>IRB Purpose</vt:lpstr>
      <vt:lpstr>Principle of Ethical Research: Respect for Persons</vt:lpstr>
      <vt:lpstr>Principle of Ethical Research: Beneficence</vt:lpstr>
      <vt:lpstr>Principle of Ethical Research: Justice</vt:lpstr>
      <vt:lpstr>Informed Consent</vt:lpstr>
      <vt:lpstr>Required Elements of Informed Consent</vt:lpstr>
      <vt:lpstr>Human Subject</vt:lpstr>
      <vt:lpstr>Research</vt:lpstr>
      <vt:lpstr>IRB Review is  Necessary When:</vt:lpstr>
      <vt:lpstr>Protecting Human Subjects in Research</vt:lpstr>
      <vt:lpstr>References</vt:lpstr>
    </vt:vector>
  </TitlesOfParts>
  <Company>Texas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Institutional Review Board Update</dc:title>
  <dc:creator>Texas State User</dc:creator>
  <cp:lastModifiedBy>Thompson, Susan B</cp:lastModifiedBy>
  <cp:revision>112</cp:revision>
  <dcterms:created xsi:type="dcterms:W3CDTF">2006-06-14T20:53:03Z</dcterms:created>
  <dcterms:modified xsi:type="dcterms:W3CDTF">2009-03-10T16:05:13Z</dcterms:modified>
</cp:coreProperties>
</file>