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7"/>
    <p:restoredTop sz="72674" autoAdjust="0"/>
  </p:normalViewPr>
  <p:slideViewPr>
    <p:cSldViewPr snapToGrid="0" snapToObjects="1">
      <p:cViewPr varScale="1">
        <p:scale>
          <a:sx n="62" d="100"/>
          <a:sy n="62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D728-EF5A-0344-8072-CAAD3A72E6A9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F9950-9459-B941-B2F4-06A870A19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a code library to store commonly coded functions used in our regular reporting.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build views or modules in SAS, execute the code, and save the view as an object in our EDW.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then join the modules to PROC SQL statements when generating reports.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set of routines for a particular operating system.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 on the environment,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libraries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may be source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an intermediate language or in executable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9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next step is to use the view by joining the view to a data set using Proc 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module pulls the reported latest residency codes from our CBM001 reports into a view</a:t>
            </a:r>
          </a:p>
          <a:p>
            <a:r>
              <a:rPr lang="en-US" dirty="0"/>
              <a:t>These can then be applied to any ad hoc requested data pull.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6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very common request is a subset of students and their financial aid.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describe view Edw.Aid;</a:t>
            </a: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select a.RPRATRM_PIDM as PIDM label='PIDM',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a.RPRATRM_PERIOD as Term label='Term',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SUM(SUM(case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when b.RFRBASE_FTYP_CODE = 'LOAN' then a.RPRATRM_ACCEPT_AMT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end,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as Loan, SUM(SUM(case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when b.RFRBASE_FTYP_CODE = 'SCHL' then a.RPRATRM_ACCEPT_AMT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end,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as Schl, SUM(SUM(case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when b.RFRBASE_FTYP_CODE = 'GRNT'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a.RPRATRM_ACCEPT_AMT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end,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as Grant, SUM(SUM(case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when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b.RFRBASE_FTYP_CODE = 'WORK' then a.RPRATRM_ACCEPT_AMT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else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end,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 as Work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from FAISMGR.RPRATRM a left outer join FAISMGR.RFRBASE b on a.RPRATRM_FUND_CODE =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b.RFRBASE_FUND_CODE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group by a.RPRATRM_PIDM, a.RPRATRM_PERIOD;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54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frequently are ask about military status of students. We need to pull various tables to fully identify a student population.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these cases, we employ a coalesce function and order the fields by priority. The function returns the value of the first non-missing field at the record level.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create view Edw.Military as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select distinct a.pidm, 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when COALESCE(b.act, c.act, a.act, d.act) =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'Active'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when COALESCE(b.vet, c.vet, d.vet) =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'Veteran'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when COALESCE(b.spouse, c.spouse, a.spouse, d.spouse) =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 'Spouse'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when COALESCE(b.child, c.child, a.child, d.child) =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'Child'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else 'Non Military'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end as Military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from ( select sgbstdn_pidm as pidm label='PIDM', MAX(case  when sgbstdn_rate_code in ('MILSM')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end) as act,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MAX(case  when sgbstdn_rate_code in ('MILSP')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end) as spouse,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MAX(case  when sgbstdn_rate_code in ('MILDC')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end) as child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from SATURN.SGBSTDN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group by sgbstdn_pidm ) as a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left outer join 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( select szrhemb_pidm as PIDM, MAX(case when szrhemb_military_type in ('30V', '31', '33V', '06', '07')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end) as vet,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MAX(case when szrhemb_military_type in ('30A', '33A')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end) as act,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MAX(case  when szrhemb_military_type in ('33S', '35S')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end) as spouse,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MAX(case  when szrhemb_military_type in ('33D', '35D')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end) as child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from TXCNMGR.szrhemb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group by szrhemb_pidm ) as b on a.pidm = b.pidm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left outer join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( select a.account_uid as pidm, MAX(case when detail_code in ('3505')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end) as vet,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MAX(case  when detail_code in ('3004', '3006', '3008', '3010', '3014', '3026')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end) as act,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MAX(case  when detail_code in ('3038', '3508')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end) as spouse,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MAX(case   when detail_code in ('3506', '3507')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end) as child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from ODSMGR.RECEIVABLE_ACCOUNT_DETAIL a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left outer join  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ODSMGR.RECEIVABLE_ACCOUNT b on a.account_uid = b.account_uid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group by a.account_uid ) as c on a.pidm = c.pidm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left outer join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( select robnyud_PIDM as pidm, MAX(case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when robnyud_value_322 in ('4', '5')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end) as vet, MAX(case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when robnyud_value_322 in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('1', '2', '3')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end) as act, MAX(case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when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robnyud_value_324 in ('1', '2', '3', '4', '5')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end) as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spouse, MAX(case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when robnyud_value_325 in ('1', '2', '3', '4', '5') then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else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end) as child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from FAISMGR.ROBNYUD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group by robnyud_PIDM</a:t>
            </a: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) as d on a.pidm = d.pidm;</a:t>
            </a: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quit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you start to build your library, make sure you apply a few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55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that is what we are doing and it is really working well. We have reduced response times and improved accuracy in the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0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I would like to share with you how SAS came to be, </a:t>
            </a:r>
          </a:p>
          <a:p>
            <a:r>
              <a:rPr lang="en-US" dirty="0"/>
              <a:t>How to create and use SAS libraries,</a:t>
            </a:r>
          </a:p>
          <a:p>
            <a:r>
              <a:rPr lang="en-US" dirty="0"/>
              <a:t>How to create modules,</a:t>
            </a:r>
          </a:p>
          <a:p>
            <a:r>
              <a:rPr lang="en-US" dirty="0"/>
              <a:t>And how to use those modules.</a:t>
            </a:r>
          </a:p>
          <a:p>
            <a:r>
              <a:rPr lang="en-US" dirty="0"/>
              <a:t>Then, I would like to share with your some of the code we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inventers of SAS recognized a need for a simple statistical software.</a:t>
            </a:r>
          </a:p>
          <a:p>
            <a:r>
              <a:rPr lang="en-US" dirty="0"/>
              <a:t>Capable of performing calculations on large data sets</a:t>
            </a:r>
          </a:p>
          <a:p>
            <a:r>
              <a:rPr lang="en-US" dirty="0"/>
              <a:t>And, very affordable.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3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 has grown to offer a great many products to serve a great many needs</a:t>
            </a:r>
          </a:p>
          <a:p>
            <a:r>
              <a:rPr lang="en-US" dirty="0"/>
              <a:t>You can easily identify the products you own by 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4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Associating a library in SAS is simple</a:t>
            </a:r>
          </a:p>
          <a:p>
            <a:r>
              <a:rPr lang="en-US" dirty="0"/>
              <a:t>You first...</a:t>
            </a:r>
          </a:p>
          <a:p>
            <a:r>
              <a:rPr lang="en-US" dirty="0"/>
              <a:t>Then you....</a:t>
            </a:r>
          </a:p>
          <a:p>
            <a:r>
              <a:rPr lang="en-US" dirty="0"/>
              <a:t>Finally, you...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8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 SQL is a powerful tool. </a:t>
            </a:r>
          </a:p>
          <a:p>
            <a:r>
              <a:rPr lang="en-US" dirty="0"/>
              <a:t>Join Tables</a:t>
            </a:r>
          </a:p>
          <a:p>
            <a:r>
              <a:rPr lang="en-US" dirty="0"/>
              <a:t>Access database</a:t>
            </a:r>
          </a:p>
          <a:p>
            <a:r>
              <a:rPr lang="en-US" dirty="0"/>
              <a:t>COALESCE  function</a:t>
            </a:r>
          </a:p>
          <a:p>
            <a:r>
              <a:rPr lang="en-US" dirty="0"/>
              <a:t>Summarize data by group by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8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put a join in SQL takes one or more fields from one or more tables and associates the records in each table to combine the two tables in to one.</a:t>
            </a:r>
          </a:p>
          <a:p>
            <a:r>
              <a:rPr lang="en-US" dirty="0"/>
              <a:t>There are seven types of joins and each serves a valuable purpose</a:t>
            </a:r>
          </a:p>
          <a:p>
            <a:r>
              <a:rPr lang="en-US" dirty="0"/>
              <a:t>In this sample code, we demonstrate a left join where we include all the records from the first table and the matching fields from the records in the second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 Proc SQL allows users to crate tables, which are static data sets.</a:t>
            </a:r>
          </a:p>
          <a:p>
            <a:r>
              <a:rPr lang="en-US" dirty="0"/>
              <a:t>It also allow the creation of view, which are dynamic data sets.</a:t>
            </a:r>
          </a:p>
          <a:p>
            <a:r>
              <a:rPr lang="en-US" dirty="0"/>
              <a:t>These objects call on tables and other views when referenced in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8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step in this process is</a:t>
            </a:r>
            <a:r>
              <a:rPr lang="en-US" baseline="0" dirty="0"/>
              <a:t> to create a view which is similar to Database query.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code creates an object and I can use it over and over again.</a:t>
            </a:r>
            <a:endParaRPr lang="en-US" dirty="0"/>
          </a:p>
          <a:p>
            <a:r>
              <a:rPr lang="en-US" dirty="0"/>
              <a:t>This module uses a union to append on e view to another view.</a:t>
            </a:r>
          </a:p>
          <a:p>
            <a:r>
              <a:rPr lang="en-US" dirty="0"/>
              <a:t>We do this to place all the social security numbers and SIS ids in one field and their associated SIS primary IDs in the adjacent field.</a:t>
            </a:r>
          </a:p>
          <a:p>
            <a:r>
              <a:rPr lang="en-US" dirty="0"/>
              <a:t>This lets us convert the CBMID on any CBM report to a PIDM, and then we can join SIS data to our CBM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0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378D-FE5E-8C4C-9516-195E2B81FAB2}" type="datetimeFigureOut">
              <a:rPr lang="en-US" smtClean="0"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3724-4C03-2F49-8D18-70097736A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mailto:Veeru.konangi@tamuc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071" y="2038157"/>
            <a:ext cx="7204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100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SAS Code Library</a:t>
            </a:r>
            <a:endParaRPr lang="en-US" sz="44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072" y="4161815"/>
            <a:ext cx="720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Veeru Konangi</a:t>
            </a:r>
          </a:p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Institutional Research Analyst</a:t>
            </a:r>
          </a:p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Institutional Research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Step 2: Use the View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65213" y="1447806"/>
            <a:ext cx="8817341" cy="4919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/>
              <a:t>Proc SQL;</a:t>
            </a:r>
          </a:p>
          <a:p>
            <a:pPr marL="457200" lvl="1" indent="0">
              <a:buNone/>
            </a:pPr>
            <a:r>
              <a:rPr lang="en-US" sz="4000" dirty="0"/>
              <a:t>create table temp as</a:t>
            </a:r>
          </a:p>
          <a:p>
            <a:pPr marL="457200" lvl="1" indent="0">
              <a:buNone/>
            </a:pPr>
            <a:r>
              <a:rPr lang="en-US" sz="4000" dirty="0"/>
              <a:t>select  t1.ID, t1.var2, t2.PIDM</a:t>
            </a:r>
          </a:p>
          <a:p>
            <a:pPr marL="457200" lvl="1" indent="0">
              <a:buNone/>
            </a:pPr>
            <a:r>
              <a:rPr lang="en-US" sz="4000" dirty="0"/>
              <a:t>from library.CBM001 as t1</a:t>
            </a:r>
          </a:p>
          <a:p>
            <a:pPr marL="457200" lvl="1" indent="0">
              <a:buNone/>
            </a:pPr>
            <a:r>
              <a:rPr lang="en-US" sz="4000" dirty="0"/>
              <a:t>left join EDW.Id_to_PIDM as t2 </a:t>
            </a:r>
          </a:p>
          <a:p>
            <a:pPr marL="457200" lvl="1" indent="0">
              <a:buNone/>
            </a:pPr>
            <a:r>
              <a:rPr lang="en-US" sz="4000" dirty="0"/>
              <a:t>	on t1.ID = t2.ID</a:t>
            </a:r>
          </a:p>
          <a:p>
            <a:pPr marL="0" indent="0">
              <a:buNone/>
            </a:pPr>
            <a:r>
              <a:rPr lang="en-US" sz="4000" b="1" dirty="0"/>
              <a:t>Quit;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        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210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Residency Module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731264" y="1289541"/>
            <a:ext cx="9540468" cy="4919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Proc SQL;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create view EDW.Resident as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select c.ID, MAX(a.STU_Res) as ResCode,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Case  when calculated ResCode &lt;= </a:t>
            </a:r>
            <a:r>
              <a:rPr lang="en-US" sz="2800" b="1" dirty="0"/>
              <a:t>254</a:t>
            </a:r>
            <a:r>
              <a:rPr lang="en-US" sz="2800" dirty="0"/>
              <a:t> then ‘Texas Resident’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when calculated ResCode &lt;= </a:t>
            </a:r>
            <a:r>
              <a:rPr lang="en-US" sz="2800" b="1" dirty="0"/>
              <a:t>366</a:t>
            </a:r>
            <a:r>
              <a:rPr lang="en-US" sz="2800" dirty="0"/>
              <a:t> then 'US Resident’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else 'NonResident’ end as Resident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from EDW.CBM001 as a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left outer join </a:t>
            </a:r>
            <a:r>
              <a:rPr lang="en-US" sz="2800" dirty="0">
                <a:solidFill>
                  <a:srgbClr val="FF0000"/>
                </a:solidFill>
              </a:rPr>
              <a:t>EDW.ID_TO_PIDM </a:t>
            </a:r>
            <a:r>
              <a:rPr lang="en-US" sz="2800" dirty="0"/>
              <a:t>b on 	a.STU_CBMID = b.SSNWID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left outer join </a:t>
            </a:r>
            <a:r>
              <a:rPr lang="en-US" sz="2800" dirty="0">
                <a:solidFill>
                  <a:srgbClr val="FF0000"/>
                </a:solidFill>
              </a:rPr>
              <a:t>EDW.PIDM_TO_ID</a:t>
            </a:r>
            <a:r>
              <a:rPr lang="en-US" sz="2800" dirty="0"/>
              <a:t> c on b.PIDM = c.PIDM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group by c.ID;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Quit;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71AE4-F69A-48A0-AACF-3E672802E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5432"/>
            <a:ext cx="18288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Financial Aid Module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E8E946-149F-4B82-9A22-4C7590DDC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8" y="1160584"/>
            <a:ext cx="10071688" cy="55215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Proc SQL;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create view EDW.Aid as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select   </a:t>
            </a:r>
            <a:r>
              <a:rPr lang="en-US" sz="1800" dirty="0"/>
              <a:t>a.RPRATRM_PIDM as PIDM label='PIDM', a.RPRATRM_PERIOD as Term label='Term',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SUM(SUM(case when b.RFRBASE_FTYP_CODE = 'LOAN’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           then a.RPRATRM_ACCEPT_AMT else 0 end, 0)) as Loan,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SUM(SUM(case when b.RFRBASE_FTYP_CODE = 'SCHL’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           then a.RPRATRM_ACCEPT_AMT else 0 end, 0)) as Schl,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SUM(SUM(case when b.RFRBASE_FTYP_CODE = 'GRNT’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           then a.RPRATRM_ACCEPT_AMT else 0 end, 0)) as Grant,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SUM(SUM(case when b.RFRBASE_FTYP_CODE = 'WORK’ 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           then a.RPRATRM_ACCEPT_AMT else 0 end, 0)) as Work</a:t>
            </a: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from FAISMGR.RPRATRM as a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left outer join FAISMGR.RFRBASE b on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a.RPRATRM_FUND_CODE = b.RFRBASE_FUND_CODE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group by a.RPRATRM_PIDM, a.RPRATRM_PERIOD;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Quit;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60097D0-2394-4D86-9F3E-A7D600778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03" y="5462953"/>
            <a:ext cx="37528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Military Status Module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25496" y="2267642"/>
            <a:ext cx="11778334" cy="4919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Proc SQL;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create view EDW.Military as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select distinct a.PIDM,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case when COALESCE(b.act, c.act, a.act, d.act) = 1 then 'Active'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when COALESCE(b.vet, c.vet, d.vet) = 1 then 'Veteran'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when COALESCE(b.spouse, c.spouse, a.spouse, d.spouse) = 1 then 'Spouse'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when COALESCE(b.child, c.child, a.child, d.child) = 1 then 'Child'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else 'Non Military’ end as Military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from (select sgbstdn_pidm as pidm label='PIDM’,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         MAX(case when sgbstdn_rate_code in ('MILSM') then 1 else . end) as act,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	         MAX(case when sgbstdn_rate_code in ('MILSP') then 1 else . end) as spouse,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contd ………………………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683F81-81E0-426A-AED6-EC89D63A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84" y="1206254"/>
            <a:ext cx="6853000" cy="13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3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Guidelines for building a library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99164" y="1447806"/>
            <a:ext cx="6162669" cy="4919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Create modules for CBM report and SIS attributes</a:t>
            </a:r>
          </a:p>
          <a:p>
            <a:r>
              <a:rPr lang="en-US" sz="3600" dirty="0"/>
              <a:t>Create reports by joining modules to tables</a:t>
            </a:r>
          </a:p>
          <a:p>
            <a:r>
              <a:rPr lang="en-US" sz="3600" dirty="0"/>
              <a:t>Organize modules using a standard nomenclature</a:t>
            </a:r>
          </a:p>
          <a:p>
            <a:r>
              <a:rPr lang="en-US" sz="3600" dirty="0"/>
              <a:t>Store modules in library in a shared 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23AA8-886C-4599-BEDF-8B63C9091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27" y="3767328"/>
            <a:ext cx="3864911" cy="28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0FBB-91DD-4720-A202-A3A1F80C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488" y="1443660"/>
            <a:ext cx="6632448" cy="4448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Contact</a:t>
            </a:r>
          </a:p>
          <a:p>
            <a:pPr marL="0" indent="0">
              <a:buNone/>
            </a:pPr>
            <a:endParaRPr lang="en-US" sz="32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F497D"/>
                </a:solidFill>
                <a:latin typeface="Bradley Hand ITC" panose="03070402050302030203" pitchFamily="66" charset="0"/>
                <a:ea typeface="Calibri" panose="020F0502020204030204" pitchFamily="34" charset="0"/>
              </a:rPr>
              <a:t>Veeru </a:t>
            </a:r>
            <a:r>
              <a:rPr lang="en-US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(Veeranand) Konangi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Institutional Research Analyst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Institutional Research and Assessment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Texas A&amp;M University-Central Texas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Veeru.konangi@tamuct.edu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254-519-5734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5747D00D-5172-4C65-895F-1ED16B7C39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16" r="12742"/>
          <a:stretch/>
        </p:blipFill>
        <p:spPr>
          <a:xfrm>
            <a:off x="170688" y="1320534"/>
            <a:ext cx="47914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114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Welcome</a:t>
            </a:r>
            <a:endParaRPr lang="en-US" dirty="0"/>
          </a:p>
          <a:p>
            <a:r>
              <a:rPr lang="en-US" dirty="0"/>
              <a:t>SAS Success story</a:t>
            </a:r>
          </a:p>
          <a:p>
            <a:r>
              <a:rPr lang="en-US" dirty="0"/>
              <a:t>Create and access library </a:t>
            </a:r>
          </a:p>
          <a:p>
            <a:r>
              <a:rPr lang="en-US" dirty="0"/>
              <a:t>BASE SAS Proc SQL vs data step</a:t>
            </a:r>
          </a:p>
          <a:p>
            <a:r>
              <a:rPr lang="en-US" dirty="0"/>
              <a:t>Creating a data views</a:t>
            </a:r>
          </a:p>
          <a:p>
            <a:r>
              <a:rPr lang="en-US" dirty="0"/>
              <a:t>Difference between data set and view</a:t>
            </a:r>
          </a:p>
          <a:p>
            <a:r>
              <a:rPr lang="en-US" dirty="0"/>
              <a:t>Practical applications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490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128" y="328773"/>
            <a:ext cx="1055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The history of SAS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41253" y="2039112"/>
            <a:ext cx="7181081" cy="101577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USDA and NIH funded project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8 land grant universities formed consortium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2" descr="History 1966 Goodnight">
            <a:extLst>
              <a:ext uri="{FF2B5EF4-FFF2-40B4-BE49-F238E27FC236}">
                <a16:creationId xmlns:a16="http://schemas.microsoft.com/office/drawing/2014/main" id="{66CCA586-DABA-4A5A-AF09-1193B7AE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4" y="526704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story 1966 Sall">
            <a:extLst>
              <a:ext uri="{FF2B5EF4-FFF2-40B4-BE49-F238E27FC236}">
                <a16:creationId xmlns:a16="http://schemas.microsoft.com/office/drawing/2014/main" id="{4D155590-E125-403E-8BAE-40510036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52" y="528541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istory 1966 Cox Hall">
            <a:extLst>
              <a:ext uri="{FF2B5EF4-FFF2-40B4-BE49-F238E27FC236}">
                <a16:creationId xmlns:a16="http://schemas.microsoft.com/office/drawing/2014/main" id="{E3A66CC6-53D5-443F-BFD3-1973E637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76" y="519871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istory 1966 - 2806 Hillsborough">
            <a:extLst>
              <a:ext uri="{FF2B5EF4-FFF2-40B4-BE49-F238E27FC236}">
                <a16:creationId xmlns:a16="http://schemas.microsoft.com/office/drawing/2014/main" id="{150C17D5-78DF-46D5-841B-C3CD0E52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991" y="5198713"/>
            <a:ext cx="16360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E9133C-F357-4AFC-9158-FA6F5A2E2E29}"/>
              </a:ext>
            </a:extLst>
          </p:cNvPr>
          <p:cNvCxnSpPr>
            <a:cxnSpLocks/>
          </p:cNvCxnSpPr>
          <p:nvPr/>
        </p:nvCxnSpPr>
        <p:spPr>
          <a:xfrm>
            <a:off x="841253" y="4620768"/>
            <a:ext cx="1023517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F8A777-8893-4D4A-A562-8CD057B9C516}"/>
              </a:ext>
            </a:extLst>
          </p:cNvPr>
          <p:cNvCxnSpPr/>
          <p:nvPr/>
        </p:nvCxnSpPr>
        <p:spPr>
          <a:xfrm>
            <a:off x="804672" y="2044858"/>
            <a:ext cx="0" cy="3105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3D03A2-4DA3-4480-9EC1-3A66C8BFF37D}"/>
              </a:ext>
            </a:extLst>
          </p:cNvPr>
          <p:cNvSpPr txBox="1"/>
          <p:nvPr/>
        </p:nvSpPr>
        <p:spPr>
          <a:xfrm>
            <a:off x="353568" y="162566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1966 – SAS did not exist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1ED22-1F76-4A31-BE1B-867F18304036}"/>
              </a:ext>
            </a:extLst>
          </p:cNvPr>
          <p:cNvSpPr txBox="1"/>
          <p:nvPr/>
        </p:nvSpPr>
        <p:spPr>
          <a:xfrm>
            <a:off x="3739346" y="3127921"/>
            <a:ext cx="562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1972 – NIH discontinued funding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33BE77-ADD6-4E3C-94B4-DB63DCC9A5FF}"/>
              </a:ext>
            </a:extLst>
          </p:cNvPr>
          <p:cNvSpPr txBox="1"/>
          <p:nvPr/>
        </p:nvSpPr>
        <p:spPr>
          <a:xfrm>
            <a:off x="7236778" y="3665991"/>
            <a:ext cx="374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1976 – SAS Incorporated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B6DB60-92A0-412F-B3B8-60D3D43A6E33}"/>
              </a:ext>
            </a:extLst>
          </p:cNvPr>
          <p:cNvSpPr txBox="1"/>
          <p:nvPr/>
        </p:nvSpPr>
        <p:spPr>
          <a:xfrm>
            <a:off x="5705856" y="1202443"/>
            <a:ext cx="610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Lead: Dr. Jim Goodnight and Dr. Jim Barr</a:t>
            </a:r>
          </a:p>
          <a:p>
            <a:pPr algn="r"/>
            <a:r>
              <a:rPr lang="en-US" sz="2400" dirty="0"/>
              <a:t>Team members: Jane Helwig, John Sall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E23E48-5F52-44A0-9482-D20010F0505E}"/>
              </a:ext>
            </a:extLst>
          </p:cNvPr>
          <p:cNvCxnSpPr>
            <a:cxnSpLocks/>
          </p:cNvCxnSpPr>
          <p:nvPr/>
        </p:nvCxnSpPr>
        <p:spPr>
          <a:xfrm>
            <a:off x="4187952" y="3537551"/>
            <a:ext cx="0" cy="1613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79E9E2-D35E-4AA0-B3CC-A7ED44E66909}"/>
              </a:ext>
            </a:extLst>
          </p:cNvPr>
          <p:cNvCxnSpPr>
            <a:cxnSpLocks/>
          </p:cNvCxnSpPr>
          <p:nvPr/>
        </p:nvCxnSpPr>
        <p:spPr>
          <a:xfrm>
            <a:off x="7693152" y="4048920"/>
            <a:ext cx="0" cy="1101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15DB39-44A9-413E-9E30-46B3FF9F8010}"/>
              </a:ext>
            </a:extLst>
          </p:cNvPr>
          <p:cNvCxnSpPr>
            <a:cxnSpLocks/>
          </p:cNvCxnSpPr>
          <p:nvPr/>
        </p:nvCxnSpPr>
        <p:spPr>
          <a:xfrm>
            <a:off x="11076432" y="4042824"/>
            <a:ext cx="0" cy="11018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1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SAS</a:t>
            </a:r>
          </a:p>
          <a:p>
            <a:r>
              <a:rPr lang="en-US" dirty="0"/>
              <a:t>SAS Enterprise Guide</a:t>
            </a:r>
          </a:p>
          <a:p>
            <a:r>
              <a:rPr lang="en-US" dirty="0"/>
              <a:t>SAS Enterprise miner</a:t>
            </a:r>
          </a:p>
          <a:p>
            <a:r>
              <a:rPr lang="en-US" dirty="0"/>
              <a:t>SAS Studio</a:t>
            </a:r>
          </a:p>
          <a:p>
            <a:r>
              <a:rPr lang="en-US" dirty="0"/>
              <a:t>SAS Text Miner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SAS offers a wide array of products</a:t>
            </a: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1DC361A-0E3A-4F9C-A492-AA62E4DAE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10912"/>
            <a:ext cx="6568641" cy="15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Ways to define libraries in SAS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267127" y="1810205"/>
            <a:ext cx="7851365" cy="4114800"/>
          </a:xfrm>
        </p:spPr>
        <p:txBody>
          <a:bodyPr>
            <a:normAutofit/>
          </a:bodyPr>
          <a:lstStyle/>
          <a:p>
            <a:r>
              <a:rPr lang="en-US" sz="3200" dirty="0"/>
              <a:t>libname myoralib oracle user=myusr1 password=mypwd1 path='mysrv1‘</a:t>
            </a:r>
          </a:p>
          <a:p>
            <a:r>
              <a:rPr lang="en-US" sz="3200" dirty="0"/>
              <a:t>libname EDW 'S:\EDW';</a:t>
            </a:r>
          </a:p>
          <a:p>
            <a:r>
              <a:rPr lang="en-US" sz="3200" dirty="0"/>
              <a:t>libname SATURN oracle user = "&amp;id"  password = "&amp;pass" path = AWSODSP   schema = saturn;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98B54-BD7C-4F3A-A0EE-297DA04AFDDB}"/>
              </a:ext>
            </a:extLst>
          </p:cNvPr>
          <p:cNvPicPr/>
          <p:nvPr/>
        </p:nvPicPr>
        <p:blipFill rotWithShape="1">
          <a:blip r:embed="rId4"/>
          <a:srcRect t="190" r="81779" b="7197"/>
          <a:stretch/>
        </p:blipFill>
        <p:spPr bwMode="auto">
          <a:xfrm>
            <a:off x="8212020" y="1230923"/>
            <a:ext cx="1690020" cy="5019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2682A-0585-4CBF-B4ED-1182011FD4C7}"/>
              </a:ext>
            </a:extLst>
          </p:cNvPr>
          <p:cNvPicPr/>
          <p:nvPr/>
        </p:nvPicPr>
        <p:blipFill rotWithShape="1">
          <a:blip r:embed="rId5"/>
          <a:srcRect l="335" t="-200" r="82044" b="7611"/>
          <a:stretch/>
        </p:blipFill>
        <p:spPr bwMode="auto">
          <a:xfrm>
            <a:off x="9995567" y="1230924"/>
            <a:ext cx="1812896" cy="5019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496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The advantages of Proc SQL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8397C-DCBA-45BB-B4D7-16E55943F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678" y="3208513"/>
            <a:ext cx="6215630" cy="22778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64D9B8-D012-4783-93AF-C30BD553773A}"/>
              </a:ext>
            </a:extLst>
          </p:cNvPr>
          <p:cNvSpPr txBox="1"/>
          <p:nvPr/>
        </p:nvSpPr>
        <p:spPr>
          <a:xfrm>
            <a:off x="667545" y="1371600"/>
            <a:ext cx="7667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Proc SQL is a powerful tool for aggregating and joining data using BASE SAS.</a:t>
            </a:r>
          </a:p>
        </p:txBody>
      </p:sp>
    </p:spTree>
    <p:extLst>
      <p:ext uri="{BB962C8B-B14F-4D97-AF65-F5344CB8AC3E}">
        <p14:creationId xmlns:p14="http://schemas.microsoft.com/office/powerpoint/2010/main" val="203486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AD6C8C4-5FB2-49DB-8BEC-ABD00AD3C346}"/>
              </a:ext>
            </a:extLst>
          </p:cNvPr>
          <p:cNvSpPr txBox="1">
            <a:spLocks/>
          </p:cNvSpPr>
          <p:nvPr/>
        </p:nvSpPr>
        <p:spPr>
          <a:xfrm>
            <a:off x="340112" y="1619145"/>
            <a:ext cx="6545766" cy="479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/>
              <a:t>Proc SQL;</a:t>
            </a:r>
          </a:p>
          <a:p>
            <a:pPr marL="457200" lvl="1" indent="0">
              <a:buNone/>
            </a:pPr>
            <a:r>
              <a:rPr lang="en-US" sz="2800" dirty="0"/>
              <a:t>create table temp as</a:t>
            </a:r>
          </a:p>
          <a:p>
            <a:pPr marL="457200" lvl="1" indent="0">
              <a:buNone/>
            </a:pPr>
            <a:r>
              <a:rPr lang="en-US" sz="2800" dirty="0"/>
              <a:t>select t1.*,  </a:t>
            </a:r>
            <a:r>
              <a:rPr lang="en-US" sz="2800" dirty="0">
                <a:highlight>
                  <a:srgbClr val="C0C0C0"/>
                </a:highlight>
              </a:rPr>
              <a:t>t2.var1, t2.var2</a:t>
            </a:r>
          </a:p>
          <a:p>
            <a:pPr marL="457200" lvl="1" indent="0">
              <a:buNone/>
            </a:pPr>
            <a:r>
              <a:rPr lang="en-US" sz="2800" dirty="0"/>
              <a:t>from library.table1 as t1</a:t>
            </a:r>
          </a:p>
          <a:p>
            <a:pPr marL="457200" lvl="1" indent="0">
              <a:buNone/>
            </a:pPr>
            <a:r>
              <a:rPr lang="en-US" sz="2800" dirty="0">
                <a:highlight>
                  <a:srgbClr val="C0C0C0"/>
                </a:highlight>
              </a:rPr>
              <a:t>left join library.table2 as t2 </a:t>
            </a:r>
          </a:p>
          <a:p>
            <a:pPr marL="457200" lvl="1" indent="0">
              <a:buNone/>
            </a:pPr>
            <a:r>
              <a:rPr lang="en-US" sz="2800" dirty="0">
                <a:highlight>
                  <a:srgbClr val="C0C0C0"/>
                </a:highlight>
              </a:rPr>
              <a:t>	on t1.var1 = t2.var1 and </a:t>
            </a:r>
          </a:p>
          <a:p>
            <a:pPr marL="914400" lvl="2" indent="0">
              <a:buNone/>
            </a:pPr>
            <a:r>
              <a:rPr lang="en-US" sz="2800" dirty="0">
                <a:highlight>
                  <a:srgbClr val="C0C0C0"/>
                </a:highlight>
              </a:rPr>
              <a:t>      t1.var2 = t2.var2</a:t>
            </a:r>
            <a:r>
              <a:rPr lang="en-US" sz="2800" dirty="0"/>
              <a:t>;</a:t>
            </a:r>
          </a:p>
          <a:p>
            <a:pPr marL="0" indent="0">
              <a:buFont typeface="Arial"/>
              <a:buNone/>
            </a:pPr>
            <a:r>
              <a:rPr lang="en-US" sz="3200" b="1" dirty="0"/>
              <a:t>Quit;</a:t>
            </a:r>
          </a:p>
          <a:p>
            <a:pPr marL="0" indent="0">
              <a:buFont typeface="Arial"/>
              <a:buNone/>
            </a:pPr>
            <a:endParaRPr lang="en-US" sz="3200" dirty="0"/>
          </a:p>
          <a:p>
            <a:pPr marL="0" indent="0">
              <a:buFont typeface="Arial"/>
              <a:buNone/>
            </a:pPr>
            <a:endParaRPr lang="en-US" sz="3200" dirty="0"/>
          </a:p>
          <a:p>
            <a:pPr marL="0" indent="0">
              <a:buFont typeface="Arial"/>
              <a:buNone/>
            </a:pP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B8B34-8530-42B1-A470-2EDFB365E151}"/>
              </a:ext>
            </a:extLst>
          </p:cNvPr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What is an SQL join?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5E2FF5FD-61EB-47B0-A221-F651FDA55F41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382060" y="2049547"/>
            <a:ext cx="6155916" cy="47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What is a SAS View?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04581" y="1673691"/>
            <a:ext cx="5657253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Proc SQL;</a:t>
            </a:r>
          </a:p>
          <a:p>
            <a:pPr marL="457200" lvl="1" indent="0">
              <a:buNone/>
            </a:pPr>
            <a:r>
              <a:rPr lang="en-US" sz="2800" dirty="0"/>
              <a:t>create </a:t>
            </a:r>
            <a:r>
              <a:rPr lang="en-US" sz="2800" dirty="0">
                <a:highlight>
                  <a:srgbClr val="C0C0C0"/>
                </a:highlight>
              </a:rPr>
              <a:t>view</a:t>
            </a:r>
            <a:r>
              <a:rPr lang="en-US" sz="2800" dirty="0"/>
              <a:t> library.temp as</a:t>
            </a:r>
          </a:p>
          <a:p>
            <a:pPr marL="457200" lvl="1" indent="0">
              <a:buNone/>
            </a:pPr>
            <a:r>
              <a:rPr lang="en-US" sz="2800" dirty="0"/>
              <a:t>select T1.var1, T1.Var2, T2.Var1</a:t>
            </a:r>
          </a:p>
          <a:p>
            <a:pPr marL="457200" lvl="1" indent="0">
              <a:buNone/>
            </a:pPr>
            <a:r>
              <a:rPr lang="en-US" sz="2800" dirty="0"/>
              <a:t>from library.table1 as t1</a:t>
            </a:r>
          </a:p>
          <a:p>
            <a:pPr marL="457200" lvl="1" indent="0">
              <a:buNone/>
            </a:pPr>
            <a:r>
              <a:rPr lang="en-US" sz="2800" dirty="0"/>
              <a:t>left join library.table2 as t2 </a:t>
            </a:r>
          </a:p>
          <a:p>
            <a:pPr marL="457200" lvl="1" indent="0">
              <a:buNone/>
            </a:pPr>
            <a:r>
              <a:rPr lang="en-US" sz="2800" dirty="0"/>
              <a:t>	on t1.var1 = t2.var1;</a:t>
            </a:r>
          </a:p>
          <a:p>
            <a:pPr marL="0" indent="0">
              <a:buNone/>
            </a:pPr>
            <a:r>
              <a:rPr lang="en-US" sz="3200" b="1" dirty="0"/>
              <a:t>Quit;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8C92C-0FD9-41A4-A654-E34A01EB98CD}"/>
              </a:ext>
            </a:extLst>
          </p:cNvPr>
          <p:cNvSpPr/>
          <p:nvPr/>
        </p:nvSpPr>
        <p:spPr>
          <a:xfrm>
            <a:off x="173665" y="1647615"/>
            <a:ext cx="45487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Views are virtual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View are formed using a query expression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Views contain no static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Improves data security</a:t>
            </a:r>
          </a:p>
        </p:txBody>
      </p:sp>
    </p:spTree>
    <p:extLst>
      <p:ext uri="{BB962C8B-B14F-4D97-AF65-F5344CB8AC3E}">
        <p14:creationId xmlns:p14="http://schemas.microsoft.com/office/powerpoint/2010/main" val="327799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128" y="328773"/>
            <a:ext cx="1029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Step 1: Create a View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65213" y="1447806"/>
            <a:ext cx="10558218" cy="49191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PROC</a:t>
            </a:r>
            <a:r>
              <a:rPr lang="en-US" dirty="0"/>
              <a:t> </a:t>
            </a:r>
            <a:r>
              <a:rPr lang="en-US" b="1" dirty="0"/>
              <a:t>SQL</a:t>
            </a:r>
            <a:r>
              <a:rPr lang="en-US" dirty="0"/>
              <a:t>;</a:t>
            </a:r>
          </a:p>
          <a:p>
            <a:pPr marL="457200" lvl="1" indent="0">
              <a:buNone/>
            </a:pPr>
            <a:r>
              <a:rPr lang="en-US" dirty="0"/>
              <a:t>Create view EDW.ID_to_PIDM as</a:t>
            </a:r>
          </a:p>
          <a:p>
            <a:pPr marL="457200" lvl="1" indent="0">
              <a:buNone/>
            </a:pPr>
            <a:r>
              <a:rPr lang="en-US" dirty="0"/>
              <a:t>Select </a:t>
            </a:r>
            <a:r>
              <a:rPr lang="en-US" dirty="0">
                <a:solidFill>
                  <a:srgbClr val="FF0000"/>
                </a:solidFill>
              </a:rPr>
              <a:t>SPBPERS_SSN as SSNWID</a:t>
            </a:r>
            <a:r>
              <a:rPr lang="en-US" dirty="0"/>
              <a:t>, SPBPERS_PIDM as PIDM</a:t>
            </a:r>
          </a:p>
          <a:p>
            <a:pPr marL="457200" lvl="1" indent="0">
              <a:buNone/>
            </a:pPr>
            <a:r>
              <a:rPr lang="en-US" dirty="0"/>
              <a:t>from saturn.SPBPERS</a:t>
            </a:r>
          </a:p>
          <a:p>
            <a:pPr marL="457200" lvl="1" indent="0">
              <a:buNone/>
            </a:pPr>
            <a:r>
              <a:rPr lang="en-US" dirty="0"/>
              <a:t>where (SPBPERS_SSN is not null) and </a:t>
            </a:r>
          </a:p>
          <a:p>
            <a:pPr marL="457200" lvl="1" indent="0">
              <a:buNone/>
            </a:pPr>
            <a:r>
              <a:rPr lang="en-US" dirty="0"/>
              <a:t>substr(SPBPERS_SSN, </a:t>
            </a:r>
            <a:r>
              <a:rPr lang="en-US" b="1" dirty="0"/>
              <a:t>1</a:t>
            </a:r>
            <a:r>
              <a:rPr lang="en-US" dirty="0"/>
              <a:t>, </a:t>
            </a:r>
            <a:r>
              <a:rPr lang="en-US" b="1" dirty="0"/>
              <a:t>1</a:t>
            </a:r>
            <a:r>
              <a:rPr lang="en-US" dirty="0"/>
              <a:t>) in ('0', '1', '2', '3', '4',  '5', '6', '7', '8', '9’)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UNION </a:t>
            </a:r>
            <a:r>
              <a:rPr lang="en-US" dirty="0"/>
              <a:t>select </a:t>
            </a:r>
            <a:r>
              <a:rPr lang="en-US" dirty="0">
                <a:solidFill>
                  <a:srgbClr val="FF0000"/>
                </a:solidFill>
              </a:rPr>
              <a:t>SPRIDEN_ID as SSNWID</a:t>
            </a:r>
            <a:r>
              <a:rPr lang="en-US" dirty="0"/>
              <a:t>, SPRIDEN_PIDM as PIDM</a:t>
            </a:r>
          </a:p>
          <a:p>
            <a:pPr marL="457200" lvl="1" indent="0">
              <a:buNone/>
            </a:pPr>
            <a:r>
              <a:rPr lang="en-US" dirty="0"/>
              <a:t>from SATURN.SPRIDEN</a:t>
            </a:r>
          </a:p>
          <a:p>
            <a:pPr marL="457200" lvl="1" indent="0">
              <a:buNone/>
            </a:pPr>
            <a:r>
              <a:rPr lang="en-US" dirty="0"/>
              <a:t>where (Spriden_Entity_Ind = 'P');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QUIT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4654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tx1">
                <a:lumMod val="85000"/>
                <a:lumOff val="15000"/>
              </a:schemeClr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1781</Words>
  <Application>Microsoft Office PowerPoint</Application>
  <PresentationFormat>Widescreen</PresentationFormat>
  <Paragraphs>271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Bradley Hand ITC</vt:lpstr>
      <vt:lpstr>Calibri</vt:lpstr>
      <vt:lpstr>Calibri Light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Konangi, Veeranand</cp:lastModifiedBy>
  <cp:revision>36</cp:revision>
  <dcterms:created xsi:type="dcterms:W3CDTF">2016-11-17T14:43:49Z</dcterms:created>
  <dcterms:modified xsi:type="dcterms:W3CDTF">2018-02-08T13:51:05Z</dcterms:modified>
</cp:coreProperties>
</file>