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2" r:id="rId5"/>
    <p:sldId id="260" r:id="rId6"/>
    <p:sldId id="263" r:id="rId7"/>
    <p:sldId id="265" r:id="rId8"/>
    <p:sldId id="264" r:id="rId9"/>
    <p:sldId id="266" r:id="rId10"/>
    <p:sldId id="267" r:id="rId11"/>
    <p:sldId id="268" r:id="rId12"/>
    <p:sldId id="269" r:id="rId13"/>
    <p:sldId id="270" r:id="rId14"/>
    <p:sldId id="271" r:id="rId15"/>
    <p:sldId id="272" r:id="rId16"/>
    <p:sldId id="273" r:id="rId17"/>
    <p:sldId id="274" r:id="rId18"/>
    <p:sldId id="275" r:id="rId19"/>
    <p:sldId id="280" r:id="rId20"/>
    <p:sldId id="277" r:id="rId21"/>
    <p:sldId id="276" r:id="rId22"/>
    <p:sldId id="279" r:id="rId23"/>
    <p:sldId id="281" r:id="rId24"/>
    <p:sldId id="278" r:id="rId25"/>
    <p:sldId id="282" r:id="rId26"/>
    <p:sldId id="284" r:id="rId27"/>
    <p:sldId id="283" r:id="rId28"/>
    <p:sldId id="285" r:id="rId29"/>
    <p:sldId id="286" r:id="rId30"/>
    <p:sldId id="287" r:id="rId31"/>
    <p:sldId id="289" r:id="rId32"/>
    <p:sldId id="288" r:id="rId33"/>
    <p:sldId id="293" r:id="rId34"/>
    <p:sldId id="291" r:id="rId35"/>
    <p:sldId id="295" r:id="rId36"/>
    <p:sldId id="294" r:id="rId37"/>
    <p:sldId id="299" r:id="rId38"/>
    <p:sldId id="296" r:id="rId39"/>
    <p:sldId id="297" r:id="rId40"/>
    <p:sldId id="298" r:id="rId41"/>
    <p:sldId id="3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23" d="100"/>
          <a:sy n="123" d="100"/>
        </p:scale>
        <p:origin x="-11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8ECAE8-5082-4387-A1EA-63E6E411BE3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118426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ECAE8-5082-4387-A1EA-63E6E411BE3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187944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ECAE8-5082-4387-A1EA-63E6E411BE3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362377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8ECAE8-5082-4387-A1EA-63E6E411BE3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8300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8ECAE8-5082-4387-A1EA-63E6E411BE32}"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35238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8ECAE8-5082-4387-A1EA-63E6E411BE32}"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248214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8ECAE8-5082-4387-A1EA-63E6E411BE32}" type="datetimeFigureOut">
              <a:rPr lang="en-US" smtClean="0"/>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162729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ECAE8-5082-4387-A1EA-63E6E411BE32}" type="datetimeFigureOut">
              <a:rPr lang="en-US" smtClean="0"/>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240492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ECAE8-5082-4387-A1EA-63E6E411BE32}" type="datetimeFigureOut">
              <a:rPr lang="en-US" smtClean="0"/>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235346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ECAE8-5082-4387-A1EA-63E6E411BE32}"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328647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ECAE8-5082-4387-A1EA-63E6E411BE32}"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12A32-19F2-46E6-A8C7-0D213E4B3235}" type="slidenum">
              <a:rPr lang="en-US" smtClean="0"/>
              <a:t>‹#›</a:t>
            </a:fld>
            <a:endParaRPr lang="en-US"/>
          </a:p>
        </p:txBody>
      </p:sp>
    </p:spTree>
    <p:extLst>
      <p:ext uri="{BB962C8B-B14F-4D97-AF65-F5344CB8AC3E}">
        <p14:creationId xmlns:p14="http://schemas.microsoft.com/office/powerpoint/2010/main" val="360220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ECAE8-5082-4387-A1EA-63E6E411BE32}" type="datetimeFigureOut">
              <a:rPr lang="en-US" smtClean="0"/>
              <a:t>3/2/2017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12A32-19F2-46E6-A8C7-0D213E4B3235}" type="slidenum">
              <a:rPr lang="en-US" smtClean="0"/>
              <a:t>‹#›</a:t>
            </a:fld>
            <a:endParaRPr lang="en-US"/>
          </a:p>
        </p:txBody>
      </p:sp>
    </p:spTree>
    <p:extLst>
      <p:ext uri="{BB962C8B-B14F-4D97-AF65-F5344CB8AC3E}">
        <p14:creationId xmlns:p14="http://schemas.microsoft.com/office/powerpoint/2010/main" val="924554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ensus.gov/geo/maps-data/data/tiger-cart-boundary.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nityU_PowerPoint_LightGr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06028" y="2551837"/>
            <a:ext cx="7190074" cy="1754326"/>
          </a:xfrm>
          <a:prstGeom prst="rect">
            <a:avLst/>
          </a:prstGeom>
          <a:noFill/>
        </p:spPr>
        <p:txBody>
          <a:bodyPr wrap="square" rtlCol="0">
            <a:spAutoFit/>
          </a:bodyPr>
          <a:lstStyle/>
          <a:p>
            <a:pPr algn="r"/>
            <a:r>
              <a:rPr lang="en-US" sz="5400" dirty="0" smtClean="0">
                <a:solidFill>
                  <a:schemeClr val="bg1"/>
                </a:solidFill>
                <a:cs typeface="Arial Narrow"/>
              </a:rPr>
              <a:t>Using R and QGIS for Geospatial Analysis</a:t>
            </a:r>
            <a:endParaRPr lang="en-US" sz="5400" dirty="0">
              <a:solidFill>
                <a:schemeClr val="bg1"/>
              </a:solidFill>
              <a:cs typeface="Arial Narrow"/>
            </a:endParaRPr>
          </a:p>
        </p:txBody>
      </p:sp>
      <p:sp>
        <p:nvSpPr>
          <p:cNvPr id="7" name="TextBox 6"/>
          <p:cNvSpPr txBox="1"/>
          <p:nvPr/>
        </p:nvSpPr>
        <p:spPr>
          <a:xfrm>
            <a:off x="4581345" y="5092717"/>
            <a:ext cx="3029309" cy="1311128"/>
          </a:xfrm>
          <a:prstGeom prst="rect">
            <a:avLst/>
          </a:prstGeom>
          <a:noFill/>
        </p:spPr>
        <p:txBody>
          <a:bodyPr wrap="square" rtlCol="0">
            <a:spAutoFit/>
          </a:bodyPr>
          <a:lstStyle/>
          <a:p>
            <a:pPr algn="ctr"/>
            <a:r>
              <a:rPr lang="en-US" b="1" dirty="0" smtClean="0">
                <a:solidFill>
                  <a:schemeClr val="tx1">
                    <a:lumMod val="75000"/>
                    <a:lumOff val="25000"/>
                  </a:schemeClr>
                </a:solidFill>
                <a:cs typeface="Arial Narrow"/>
              </a:rPr>
              <a:t>Dan </a:t>
            </a:r>
            <a:r>
              <a:rPr lang="en-US" b="1" dirty="0" err="1" smtClean="0">
                <a:solidFill>
                  <a:schemeClr val="tx1">
                    <a:lumMod val="75000"/>
                    <a:lumOff val="25000"/>
                  </a:schemeClr>
                </a:solidFill>
                <a:cs typeface="Arial Narrow"/>
              </a:rPr>
              <a:t>Vollrath</a:t>
            </a:r>
            <a:endParaRPr lang="en-US" b="1" dirty="0" smtClean="0">
              <a:solidFill>
                <a:schemeClr val="tx1">
                  <a:lumMod val="75000"/>
                  <a:lumOff val="25000"/>
                </a:schemeClr>
              </a:solidFill>
              <a:cs typeface="Arial Narrow"/>
            </a:endParaRPr>
          </a:p>
          <a:p>
            <a:pPr algn="r"/>
            <a:r>
              <a:rPr lang="en-US" b="1" dirty="0" smtClean="0">
                <a:solidFill>
                  <a:schemeClr val="tx1">
                    <a:lumMod val="75000"/>
                    <a:lumOff val="25000"/>
                  </a:schemeClr>
                </a:solidFill>
                <a:cs typeface="Arial Narrow"/>
              </a:rPr>
              <a:t>Institutional Research Analyst</a:t>
            </a:r>
            <a:endParaRPr lang="en-US" b="1" dirty="0">
              <a:solidFill>
                <a:schemeClr val="tx1">
                  <a:lumMod val="75000"/>
                  <a:lumOff val="25000"/>
                </a:schemeClr>
              </a:solidFill>
              <a:cs typeface="Arial Narrow"/>
            </a:endParaRPr>
          </a:p>
          <a:p>
            <a:pPr algn="ctr">
              <a:lnSpc>
                <a:spcPct val="120000"/>
              </a:lnSpc>
            </a:pPr>
            <a:r>
              <a:rPr lang="en-US" b="1" dirty="0" smtClean="0">
                <a:solidFill>
                  <a:schemeClr val="tx1">
                    <a:lumMod val="75000"/>
                    <a:lumOff val="25000"/>
                  </a:schemeClr>
                </a:solidFill>
                <a:cs typeface="Arial Narrow"/>
              </a:rPr>
              <a:t>Trinity</a:t>
            </a:r>
            <a:r>
              <a:rPr lang="en-US" sz="1600" b="1" dirty="0" smtClean="0">
                <a:solidFill>
                  <a:schemeClr val="tx1">
                    <a:lumMod val="75000"/>
                    <a:lumOff val="25000"/>
                  </a:schemeClr>
                </a:solidFill>
                <a:cs typeface="Arial Narrow"/>
              </a:rPr>
              <a:t> </a:t>
            </a:r>
            <a:r>
              <a:rPr lang="en-US" b="1" dirty="0" smtClean="0">
                <a:solidFill>
                  <a:schemeClr val="tx1">
                    <a:lumMod val="75000"/>
                    <a:lumOff val="25000"/>
                  </a:schemeClr>
                </a:solidFill>
                <a:cs typeface="Arial Narrow"/>
              </a:rPr>
              <a:t>University</a:t>
            </a:r>
          </a:p>
          <a:p>
            <a:pPr algn="ctr">
              <a:lnSpc>
                <a:spcPct val="120000"/>
              </a:lnSpc>
            </a:pPr>
            <a:r>
              <a:rPr lang="en-US" b="1" dirty="0" smtClean="0">
                <a:solidFill>
                  <a:schemeClr val="tx1">
                    <a:lumMod val="75000"/>
                    <a:lumOff val="25000"/>
                  </a:schemeClr>
                </a:solidFill>
                <a:cs typeface="Arial Narrow"/>
              </a:rPr>
              <a:t>dvollrat@trinity.edu</a:t>
            </a:r>
            <a:endParaRPr lang="en-US" b="1" dirty="0">
              <a:solidFill>
                <a:schemeClr val="tx1">
                  <a:lumMod val="75000"/>
                  <a:lumOff val="25000"/>
                </a:schemeClr>
              </a:solidFill>
              <a:cs typeface="Arial Narrow"/>
            </a:endParaRPr>
          </a:p>
        </p:txBody>
      </p:sp>
    </p:spTree>
    <p:extLst>
      <p:ext uri="{BB962C8B-B14F-4D97-AF65-F5344CB8AC3E}">
        <p14:creationId xmlns:p14="http://schemas.microsoft.com/office/powerpoint/2010/main" val="174460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Packages</a:t>
            </a:r>
            <a:endParaRPr lang="en-US" dirty="0"/>
          </a:p>
        </p:txBody>
      </p:sp>
      <p:sp>
        <p:nvSpPr>
          <p:cNvPr id="3" name="Content Placeholder 2"/>
          <p:cNvSpPr>
            <a:spLocks noGrp="1"/>
          </p:cNvSpPr>
          <p:nvPr>
            <p:ph idx="1"/>
          </p:nvPr>
        </p:nvSpPr>
        <p:spPr>
          <a:xfrm>
            <a:off x="838200" y="1690688"/>
            <a:ext cx="10515600" cy="4351338"/>
          </a:xfrm>
        </p:spPr>
        <p:txBody>
          <a:bodyPr>
            <a:normAutofit fontScale="92500"/>
          </a:bodyPr>
          <a:lstStyle/>
          <a:p>
            <a:pPr marL="0" indent="0">
              <a:buNone/>
            </a:pPr>
            <a:r>
              <a:rPr lang="en-US" dirty="0" smtClean="0"/>
              <a:t># Packages are groups of functions created by other R programmers</a:t>
            </a:r>
          </a:p>
          <a:p>
            <a:pPr marL="0" indent="0">
              <a:buNone/>
            </a:pPr>
            <a:r>
              <a:rPr lang="en-US" dirty="0" smtClean="0"/>
              <a:t># Packages are one of the most powerful parts of R, there are packages for all sorts of uses</a:t>
            </a:r>
          </a:p>
          <a:p>
            <a:pPr marL="0" indent="0">
              <a:buNone/>
            </a:pPr>
            <a:r>
              <a:rPr lang="en-US" dirty="0" smtClean="0"/>
              <a:t># People are always creating them, which keeps R constantly updating</a:t>
            </a:r>
          </a:p>
          <a:p>
            <a:pPr marL="0" indent="0">
              <a:buNone/>
            </a:pPr>
            <a:r>
              <a:rPr lang="en-US" dirty="0" smtClean="0"/>
              <a:t># This project requires ggplot2, a graphics package</a:t>
            </a:r>
          </a:p>
          <a:p>
            <a:pPr marL="0" indent="0">
              <a:buNone/>
            </a:pPr>
            <a:r>
              <a:rPr lang="en-US" dirty="0" smtClean="0"/>
              <a:t># This project uses </a:t>
            </a:r>
            <a:r>
              <a:rPr lang="en-US" dirty="0" err="1" smtClean="0"/>
              <a:t>ggmap</a:t>
            </a:r>
            <a:r>
              <a:rPr lang="en-US" dirty="0" smtClean="0"/>
              <a:t>, a collection of function to visualize spatial data</a:t>
            </a:r>
          </a:p>
          <a:p>
            <a:pPr marL="0" indent="0">
              <a:buNone/>
            </a:pPr>
            <a:r>
              <a:rPr lang="en-US" u="sng" dirty="0" smtClean="0"/>
              <a:t># For more information on these packages, go to:</a:t>
            </a:r>
          </a:p>
          <a:p>
            <a:pPr marL="0" indent="0">
              <a:buNone/>
            </a:pPr>
            <a:r>
              <a:rPr lang="en-US" dirty="0" smtClean="0"/>
              <a:t># https</a:t>
            </a:r>
            <a:r>
              <a:rPr lang="en-US" dirty="0"/>
              <a:t>://cran.r-project.org/web/packages/ggplot2/ggplot2.pdf</a:t>
            </a:r>
            <a:endParaRPr lang="en-US" dirty="0" smtClean="0"/>
          </a:p>
          <a:p>
            <a:pPr marL="0" indent="0">
              <a:buNone/>
            </a:pPr>
            <a:r>
              <a:rPr lang="en-US" dirty="0" smtClean="0"/>
              <a:t># https</a:t>
            </a:r>
            <a:r>
              <a:rPr lang="en-US" dirty="0"/>
              <a:t>://cran.r-project.org/web/packages/ggmap/ggmap.pdf</a:t>
            </a:r>
            <a:endParaRPr lang="en-US" dirty="0" smtClean="0"/>
          </a:p>
          <a:p>
            <a:pPr marL="0" indent="0">
              <a:buNone/>
            </a:pPr>
            <a:endParaRPr lang="en-US" dirty="0"/>
          </a:p>
        </p:txBody>
      </p:sp>
    </p:spTree>
    <p:extLst>
      <p:ext uri="{BB962C8B-B14F-4D97-AF65-F5344CB8AC3E}">
        <p14:creationId xmlns:p14="http://schemas.microsoft.com/office/powerpoint/2010/main" val="668423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a:t>
            </a:r>
            <a:endParaRPr lang="en-US" dirty="0"/>
          </a:p>
        </p:txBody>
      </p:sp>
      <p:sp>
        <p:nvSpPr>
          <p:cNvPr id="3" name="Content Placeholder 2"/>
          <p:cNvSpPr>
            <a:spLocks noGrp="1"/>
          </p:cNvSpPr>
          <p:nvPr>
            <p:ph idx="1"/>
          </p:nvPr>
        </p:nvSpPr>
        <p:spPr/>
        <p:txBody>
          <a:bodyPr/>
          <a:lstStyle/>
          <a:p>
            <a:pPr marL="0" indent="0">
              <a:buNone/>
            </a:pPr>
            <a:r>
              <a:rPr lang="en-US" dirty="0"/>
              <a:t># The directory where packages are stored are called libraries</a:t>
            </a:r>
          </a:p>
          <a:p>
            <a:pPr marL="0" indent="0">
              <a:buNone/>
            </a:pPr>
            <a:r>
              <a:rPr lang="en-US" dirty="0"/>
              <a:t># We need to run these before we can use functions from our package</a:t>
            </a:r>
          </a:p>
          <a:p>
            <a:pPr marL="0" indent="0">
              <a:buNone/>
            </a:pPr>
            <a:r>
              <a:rPr lang="en-US" dirty="0"/>
              <a:t># Notice the change in coding, </a:t>
            </a:r>
            <a:r>
              <a:rPr lang="en-US" dirty="0" err="1"/>
              <a:t>install.packages</a:t>
            </a:r>
            <a:r>
              <a:rPr lang="en-US" dirty="0"/>
              <a:t>() uses quotes inside, library() doesn't</a:t>
            </a:r>
          </a:p>
        </p:txBody>
      </p:sp>
    </p:spTree>
    <p:extLst>
      <p:ext uri="{BB962C8B-B14F-4D97-AF65-F5344CB8AC3E}">
        <p14:creationId xmlns:p14="http://schemas.microsoft.com/office/powerpoint/2010/main" val="3098864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CSV files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sz="2400" dirty="0">
                <a:solidFill>
                  <a:schemeClr val="accent6">
                    <a:lumMod val="50000"/>
                  </a:schemeClr>
                </a:solidFill>
              </a:rPr>
              <a:t># Usually I try to save Excel files as csv files before bringing them into R</a:t>
            </a:r>
          </a:p>
          <a:p>
            <a:pPr marL="0" indent="0">
              <a:buNone/>
            </a:pPr>
            <a:r>
              <a:rPr lang="en-US" sz="2400" dirty="0">
                <a:solidFill>
                  <a:schemeClr val="accent6">
                    <a:lumMod val="50000"/>
                  </a:schemeClr>
                </a:solidFill>
              </a:rPr>
              <a:t># Excel is possible, I've just had much better luck with csv</a:t>
            </a:r>
          </a:p>
          <a:p>
            <a:pPr marL="0" indent="0">
              <a:buNone/>
            </a:pPr>
            <a:r>
              <a:rPr lang="en-US" sz="2400" dirty="0">
                <a:solidFill>
                  <a:schemeClr val="accent6">
                    <a:lumMod val="50000"/>
                  </a:schemeClr>
                </a:solidFill>
              </a:rPr>
              <a:t># Use read.csv for csv </a:t>
            </a:r>
          </a:p>
          <a:p>
            <a:pPr marL="0" indent="0">
              <a:buNone/>
            </a:pPr>
            <a:r>
              <a:rPr lang="en-US" sz="2400" dirty="0">
                <a:solidFill>
                  <a:schemeClr val="accent6">
                    <a:lumMod val="50000"/>
                  </a:schemeClr>
                </a:solidFill>
              </a:rPr>
              <a:t># </a:t>
            </a:r>
            <a:r>
              <a:rPr lang="en-US" sz="2400" dirty="0" err="1">
                <a:solidFill>
                  <a:schemeClr val="accent6">
                    <a:lumMod val="50000"/>
                  </a:schemeClr>
                </a:solidFill>
              </a:rPr>
              <a:t>file.choose</a:t>
            </a:r>
            <a:r>
              <a:rPr lang="en-US" sz="2400" dirty="0">
                <a:solidFill>
                  <a:schemeClr val="accent6">
                    <a:lumMod val="50000"/>
                  </a:schemeClr>
                </a:solidFill>
              </a:rPr>
              <a:t> opens the directory for you to select a file</a:t>
            </a:r>
          </a:p>
          <a:p>
            <a:pPr marL="0" indent="0">
              <a:buNone/>
            </a:pPr>
            <a:r>
              <a:rPr lang="en-US" sz="2400" dirty="0">
                <a:solidFill>
                  <a:schemeClr val="accent6">
                    <a:lumMod val="50000"/>
                  </a:schemeClr>
                </a:solidFill>
              </a:rPr>
              <a:t># I like to at least add the </a:t>
            </a:r>
            <a:r>
              <a:rPr lang="en-US" sz="2400" dirty="0" err="1">
                <a:solidFill>
                  <a:schemeClr val="accent6">
                    <a:lumMod val="50000"/>
                  </a:schemeClr>
                </a:solidFill>
              </a:rPr>
              <a:t>filepath</a:t>
            </a:r>
            <a:r>
              <a:rPr lang="en-US" sz="2400" dirty="0">
                <a:solidFill>
                  <a:schemeClr val="accent6">
                    <a:lumMod val="50000"/>
                  </a:schemeClr>
                </a:solidFill>
              </a:rPr>
              <a:t> to the code, because I am always re-importing my original dataset</a:t>
            </a:r>
          </a:p>
          <a:p>
            <a:pPr marL="0" indent="0">
              <a:buNone/>
            </a:pPr>
            <a:r>
              <a:rPr lang="en-US" sz="2400" dirty="0">
                <a:solidFill>
                  <a:schemeClr val="accent6">
                    <a:lumMod val="50000"/>
                  </a:schemeClr>
                </a:solidFill>
              </a:rPr>
              <a:t># "&lt;-" is an assignment operator. It assigns our table to an object called </a:t>
            </a:r>
            <a:r>
              <a:rPr lang="en-US" sz="2400" dirty="0" err="1">
                <a:solidFill>
                  <a:schemeClr val="accent6">
                    <a:lumMod val="50000"/>
                  </a:schemeClr>
                </a:solidFill>
              </a:rPr>
              <a:t>mydata</a:t>
            </a:r>
            <a:endParaRPr lang="en-US" sz="2400" dirty="0">
              <a:solidFill>
                <a:schemeClr val="accent6">
                  <a:lumMod val="50000"/>
                </a:schemeClr>
              </a:solidFill>
            </a:endParaRPr>
          </a:p>
          <a:p>
            <a:pPr marL="0" indent="0">
              <a:buNone/>
            </a:pPr>
            <a:r>
              <a:rPr lang="en-US" sz="2400" dirty="0">
                <a:solidFill>
                  <a:schemeClr val="accent6">
                    <a:lumMod val="50000"/>
                  </a:schemeClr>
                </a:solidFill>
              </a:rPr>
              <a:t># "=" can also be an assignment operator, but because of equality uses of "=", using "&lt;-" is a good habit.</a:t>
            </a:r>
          </a:p>
          <a:p>
            <a:pPr marL="0" indent="0">
              <a:buNone/>
            </a:pPr>
            <a:r>
              <a:rPr lang="en-US" sz="2400" dirty="0">
                <a:solidFill>
                  <a:schemeClr val="accent6">
                    <a:lumMod val="50000"/>
                  </a:schemeClr>
                </a:solidFill>
              </a:rPr>
              <a:t># Common mistakes by me: Using “\” instead of “/”, forgetting “.csv”, forgetting “header = T</a:t>
            </a:r>
            <a:r>
              <a:rPr lang="en-US" sz="2400" dirty="0" smtClean="0">
                <a:solidFill>
                  <a:schemeClr val="accent6">
                    <a:lumMod val="50000"/>
                  </a:schemeClr>
                </a:solidFill>
              </a:rPr>
              <a:t>”</a:t>
            </a:r>
          </a:p>
          <a:p>
            <a:pPr marL="0" indent="0">
              <a:buNone/>
            </a:pPr>
            <a:endParaRPr lang="en-US" sz="2400" dirty="0" smtClean="0"/>
          </a:p>
          <a:p>
            <a:pPr marL="0" indent="0">
              <a:buNone/>
            </a:pPr>
            <a:r>
              <a:rPr lang="en-US" sz="2400" dirty="0" err="1" smtClean="0"/>
              <a:t>mydata</a:t>
            </a:r>
            <a:r>
              <a:rPr lang="en-US" sz="2400" dirty="0" smtClean="0"/>
              <a:t> </a:t>
            </a:r>
            <a:r>
              <a:rPr lang="en-US" sz="2400" dirty="0"/>
              <a:t>&lt;- read.csv("C:/Users/dvollrat/Desktop/addresses.csv",header = T</a:t>
            </a:r>
            <a:r>
              <a:rPr lang="en-US" sz="2400" dirty="0" smtClean="0"/>
              <a:t>)</a:t>
            </a:r>
          </a:p>
          <a:p>
            <a:pPr marL="0" indent="0">
              <a:buNone/>
            </a:pPr>
            <a:r>
              <a:rPr lang="en-US" sz="2400" dirty="0" err="1" smtClean="0"/>
              <a:t>mydata</a:t>
            </a:r>
            <a:r>
              <a:rPr lang="en-US" sz="2400" dirty="0" smtClean="0"/>
              <a:t> </a:t>
            </a:r>
            <a:r>
              <a:rPr lang="en-US" sz="2400" dirty="0"/>
              <a:t>&lt;- read.csv(</a:t>
            </a:r>
            <a:r>
              <a:rPr lang="en-US" sz="2400" dirty="0" err="1"/>
              <a:t>file.choose</a:t>
            </a:r>
            <a:r>
              <a:rPr lang="en-US" sz="2400" dirty="0"/>
              <a:t>(),header = T)</a:t>
            </a:r>
          </a:p>
        </p:txBody>
      </p:sp>
    </p:spTree>
    <p:extLst>
      <p:ext uri="{BB962C8B-B14F-4D97-AF65-F5344CB8AC3E}">
        <p14:creationId xmlns:p14="http://schemas.microsoft.com/office/powerpoint/2010/main" val="1264607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Viewing Data</a:t>
            </a:r>
            <a:br>
              <a:rPr lang="en-US" dirty="0" smtClean="0"/>
            </a:br>
            <a:r>
              <a:rPr lang="en-US" dirty="0"/>
              <a:t/>
            </a:r>
            <a:br>
              <a:rPr lang="en-US" dirty="0"/>
            </a:br>
            <a:r>
              <a:rPr lang="en-US" sz="3600" dirty="0">
                <a:solidFill>
                  <a:schemeClr val="accent6">
                    <a:lumMod val="75000"/>
                  </a:schemeClr>
                </a:solidFill>
              </a:rPr>
              <a:t># Click on the object in the Environment window to view your </a:t>
            </a:r>
            <a:r>
              <a:rPr lang="en-US" sz="3600" dirty="0" err="1">
                <a:solidFill>
                  <a:schemeClr val="accent6">
                    <a:lumMod val="75000"/>
                  </a:schemeClr>
                </a:solidFill>
              </a:rPr>
              <a:t>dataframe</a:t>
            </a:r>
            <a:r>
              <a:rPr lang="en-US" sz="3600" dirty="0">
                <a:solidFill>
                  <a:schemeClr val="accent6">
                    <a:lumMod val="75000"/>
                  </a:schemeClr>
                </a:solidFill>
              </a:rPr>
              <a:t/>
            </a:r>
            <a:br>
              <a:rPr lang="en-US" sz="3600" dirty="0">
                <a:solidFill>
                  <a:schemeClr val="accent6">
                    <a:lumMod val="75000"/>
                  </a:schemeClr>
                </a:solidFill>
              </a:rPr>
            </a:br>
            <a:r>
              <a:rPr lang="en-US" sz="3600" dirty="0">
                <a:solidFill>
                  <a:schemeClr val="accent6">
                    <a:lumMod val="75000"/>
                  </a:schemeClr>
                </a:solidFill>
              </a:rPr>
              <a:t># R is great because you can have multiple </a:t>
            </a:r>
            <a:r>
              <a:rPr lang="en-US" sz="3600" dirty="0" err="1">
                <a:solidFill>
                  <a:schemeClr val="accent6">
                    <a:lumMod val="75000"/>
                  </a:schemeClr>
                </a:solidFill>
              </a:rPr>
              <a:t>dataframes</a:t>
            </a:r>
            <a:r>
              <a:rPr lang="en-US" sz="3600" dirty="0">
                <a:solidFill>
                  <a:schemeClr val="accent6">
                    <a:lumMod val="75000"/>
                  </a:schemeClr>
                </a:solidFill>
              </a:rPr>
              <a:t> in your environment</a:t>
            </a:r>
            <a:br>
              <a:rPr lang="en-US" sz="3600" dirty="0">
                <a:solidFill>
                  <a:schemeClr val="accent6">
                    <a:lumMod val="75000"/>
                  </a:schemeClr>
                </a:solidFill>
              </a:rPr>
            </a:br>
            <a:r>
              <a:rPr lang="en-US" sz="3600" dirty="0">
                <a:solidFill>
                  <a:schemeClr val="accent6">
                    <a:lumMod val="75000"/>
                  </a:schemeClr>
                </a:solidFill>
              </a:rPr>
              <a:t># Or use View(), </a:t>
            </a:r>
            <a:r>
              <a:rPr lang="en-US" dirty="0"/>
              <a:t/>
            </a:r>
            <a:br>
              <a:rPr lang="en-US" dirty="0"/>
            </a:br>
            <a:r>
              <a:rPr lang="en-US" dirty="0"/>
              <a:t/>
            </a:r>
            <a:br>
              <a:rPr lang="en-US" dirty="0"/>
            </a:br>
            <a:r>
              <a:rPr lang="en-US" sz="3600" dirty="0" smtClean="0"/>
              <a:t>View(</a:t>
            </a:r>
            <a:r>
              <a:rPr lang="en-US" sz="3600" dirty="0" err="1" smtClean="0"/>
              <a:t>mydata</a:t>
            </a:r>
            <a:r>
              <a:rPr lang="en-US" sz="3600" dirty="0" smtClean="0"/>
              <a:t>)</a:t>
            </a:r>
            <a:endParaRPr lang="en-US" sz="3600" dirty="0"/>
          </a:p>
        </p:txBody>
      </p:sp>
    </p:spTree>
    <p:extLst>
      <p:ext uri="{BB962C8B-B14F-4D97-AF65-F5344CB8AC3E}">
        <p14:creationId xmlns:p14="http://schemas.microsoft.com/office/powerpoint/2010/main" val="248159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Geocoding (</a:t>
            </a:r>
            <a:r>
              <a:rPr lang="en-US" dirty="0" err="1" smtClean="0"/>
              <a:t>pt</a:t>
            </a:r>
            <a:r>
              <a:rPr lang="en-US" dirty="0" smtClean="0"/>
              <a:t> 1)</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solidFill>
                  <a:schemeClr val="accent6">
                    <a:lumMod val="50000"/>
                  </a:schemeClr>
                </a:solidFill>
              </a:rPr>
              <a:t># First I'm creating empty columns for latitude and longitude in my </a:t>
            </a:r>
            <a:r>
              <a:rPr lang="en-US" dirty="0" err="1">
                <a:solidFill>
                  <a:schemeClr val="accent6">
                    <a:lumMod val="50000"/>
                  </a:schemeClr>
                </a:solidFill>
              </a:rPr>
              <a:t>dataframe</a:t>
            </a:r>
            <a:endParaRPr lang="en-US" dirty="0">
              <a:solidFill>
                <a:schemeClr val="accent6">
                  <a:lumMod val="50000"/>
                </a:schemeClr>
              </a:solidFill>
            </a:endParaRPr>
          </a:p>
          <a:p>
            <a:pPr marL="0" indent="0">
              <a:buNone/>
            </a:pPr>
            <a:r>
              <a:rPr lang="en-US" dirty="0">
                <a:solidFill>
                  <a:schemeClr val="accent6">
                    <a:lumMod val="50000"/>
                  </a:schemeClr>
                </a:solidFill>
              </a:rPr>
              <a:t># The semicolon acts as a new line of code, since these two lines are so related, I find it more neat</a:t>
            </a:r>
          </a:p>
          <a:p>
            <a:pPr marL="0" indent="0">
              <a:buNone/>
            </a:pPr>
            <a:r>
              <a:rPr lang="en-US" dirty="0">
                <a:solidFill>
                  <a:schemeClr val="accent6">
                    <a:lumMod val="50000"/>
                  </a:schemeClr>
                </a:solidFill>
              </a:rPr>
              <a:t>#     to code this way</a:t>
            </a:r>
          </a:p>
          <a:p>
            <a:pPr marL="0" indent="0">
              <a:buNone/>
            </a:pPr>
            <a:r>
              <a:rPr lang="en-US" dirty="0">
                <a:solidFill>
                  <a:schemeClr val="accent6">
                    <a:lumMod val="50000"/>
                  </a:schemeClr>
                </a:solidFill>
              </a:rPr>
              <a:t># To access a part of a data frame, we use brackets. First position is row, second column</a:t>
            </a:r>
          </a:p>
          <a:p>
            <a:pPr marL="0" indent="0">
              <a:buNone/>
            </a:pPr>
            <a:r>
              <a:rPr lang="en-US" dirty="0">
                <a:solidFill>
                  <a:schemeClr val="accent6">
                    <a:lumMod val="50000"/>
                  </a:schemeClr>
                </a:solidFill>
              </a:rPr>
              <a:t># To find </a:t>
            </a:r>
            <a:r>
              <a:rPr lang="en-US" dirty="0" smtClean="0">
                <a:solidFill>
                  <a:schemeClr val="accent6">
                    <a:lumMod val="50000"/>
                  </a:schemeClr>
                </a:solidFill>
              </a:rPr>
              <a:t>what’s </a:t>
            </a:r>
            <a:r>
              <a:rPr lang="en-US" dirty="0">
                <a:solidFill>
                  <a:schemeClr val="accent6">
                    <a:lumMod val="50000"/>
                  </a:schemeClr>
                </a:solidFill>
              </a:rPr>
              <a:t>in row 1 column 1, we would write </a:t>
            </a:r>
            <a:r>
              <a:rPr lang="en-US" dirty="0" err="1">
                <a:solidFill>
                  <a:schemeClr val="accent6">
                    <a:lumMod val="50000"/>
                  </a:schemeClr>
                </a:solidFill>
              </a:rPr>
              <a:t>mydata</a:t>
            </a:r>
            <a:r>
              <a:rPr lang="en-US" dirty="0">
                <a:solidFill>
                  <a:schemeClr val="accent6">
                    <a:lumMod val="50000"/>
                  </a:schemeClr>
                </a:solidFill>
              </a:rPr>
              <a:t>[1,1] for example</a:t>
            </a:r>
          </a:p>
          <a:p>
            <a:pPr marL="0" indent="0">
              <a:buNone/>
            </a:pPr>
            <a:r>
              <a:rPr lang="en-US" dirty="0">
                <a:solidFill>
                  <a:schemeClr val="accent6">
                    <a:lumMod val="50000"/>
                  </a:schemeClr>
                </a:solidFill>
              </a:rPr>
              <a:t># By not having a row in the first position of the [,], I'm accessing the entire 12th and 13 columns of </a:t>
            </a:r>
            <a:r>
              <a:rPr lang="en-US" dirty="0" err="1" smtClean="0">
                <a:solidFill>
                  <a:schemeClr val="accent6">
                    <a:lumMod val="50000"/>
                  </a:schemeClr>
                </a:solidFill>
              </a:rPr>
              <a:t>mydata</a:t>
            </a:r>
            <a:endParaRPr lang="en-US" dirty="0" smtClean="0">
              <a:solidFill>
                <a:schemeClr val="accent6">
                  <a:lumMod val="50000"/>
                </a:schemeClr>
              </a:solidFill>
            </a:endParaRPr>
          </a:p>
          <a:p>
            <a:pPr marL="0" indent="0">
              <a:buNone/>
            </a:pPr>
            <a:endParaRPr lang="en-US" dirty="0"/>
          </a:p>
          <a:p>
            <a:pPr marL="0" indent="0">
              <a:buNone/>
            </a:pPr>
            <a:r>
              <a:rPr lang="en-US" dirty="0" smtClean="0"/>
              <a:t>length(</a:t>
            </a:r>
            <a:r>
              <a:rPr lang="en-US" dirty="0" err="1" smtClean="0"/>
              <a:t>mydata</a:t>
            </a:r>
            <a:r>
              <a:rPr lang="en-US" dirty="0" smtClean="0"/>
              <a:t>)</a:t>
            </a:r>
            <a:endParaRPr lang="en-US" dirty="0"/>
          </a:p>
          <a:p>
            <a:pPr marL="0" indent="0">
              <a:buNone/>
            </a:pPr>
            <a:r>
              <a:rPr lang="en-US" dirty="0" err="1" smtClean="0"/>
              <a:t>mydata</a:t>
            </a:r>
            <a:r>
              <a:rPr lang="en-US" dirty="0" smtClean="0"/>
              <a:t>[,</a:t>
            </a:r>
            <a:r>
              <a:rPr lang="en-US" dirty="0"/>
              <a:t>12] &lt;- NA ; </a:t>
            </a:r>
            <a:r>
              <a:rPr lang="en-US" dirty="0" err="1" smtClean="0"/>
              <a:t>colnames</a:t>
            </a:r>
            <a:r>
              <a:rPr lang="en-US" dirty="0" smtClean="0"/>
              <a:t>(</a:t>
            </a:r>
            <a:r>
              <a:rPr lang="en-US" dirty="0" err="1" smtClean="0"/>
              <a:t>mydata</a:t>
            </a:r>
            <a:r>
              <a:rPr lang="en-US" dirty="0" smtClean="0"/>
              <a:t>)[</a:t>
            </a:r>
            <a:r>
              <a:rPr lang="en-US" dirty="0"/>
              <a:t>12] &lt;- "</a:t>
            </a:r>
            <a:r>
              <a:rPr lang="en-US" dirty="0" err="1"/>
              <a:t>lat</a:t>
            </a:r>
            <a:r>
              <a:rPr lang="en-US" dirty="0"/>
              <a:t>"</a:t>
            </a:r>
          </a:p>
          <a:p>
            <a:pPr marL="0" indent="0">
              <a:buNone/>
            </a:pPr>
            <a:r>
              <a:rPr lang="en-US" dirty="0" err="1" smtClean="0"/>
              <a:t>mydata</a:t>
            </a:r>
            <a:r>
              <a:rPr lang="en-US" dirty="0" smtClean="0"/>
              <a:t>[,</a:t>
            </a:r>
            <a:r>
              <a:rPr lang="en-US" dirty="0"/>
              <a:t>13] &lt;- NA ; </a:t>
            </a:r>
            <a:r>
              <a:rPr lang="en-US" dirty="0" err="1" smtClean="0"/>
              <a:t>colnames</a:t>
            </a:r>
            <a:r>
              <a:rPr lang="en-US" dirty="0" smtClean="0"/>
              <a:t>(</a:t>
            </a:r>
            <a:r>
              <a:rPr lang="en-US" dirty="0" err="1" smtClean="0"/>
              <a:t>mydata</a:t>
            </a:r>
            <a:r>
              <a:rPr lang="en-US" dirty="0" smtClean="0"/>
              <a:t>)[</a:t>
            </a:r>
            <a:r>
              <a:rPr lang="en-US" dirty="0"/>
              <a:t>13] &lt;- "</a:t>
            </a:r>
            <a:r>
              <a:rPr lang="en-US" dirty="0" err="1"/>
              <a:t>lon</a:t>
            </a:r>
            <a:r>
              <a:rPr lang="en-US" dirty="0"/>
              <a:t>"</a:t>
            </a:r>
          </a:p>
          <a:p>
            <a:pPr marL="0" indent="0">
              <a:buNone/>
            </a:pPr>
            <a:r>
              <a:rPr lang="en-US" dirty="0" smtClean="0"/>
              <a:t>View(</a:t>
            </a:r>
            <a:r>
              <a:rPr lang="en-US" dirty="0" err="1" smtClean="0"/>
              <a:t>mydata</a:t>
            </a:r>
            <a:r>
              <a:rPr lang="en-US" dirty="0" smtClean="0"/>
              <a:t>)</a:t>
            </a:r>
            <a:endParaRPr lang="en-US" dirty="0"/>
          </a:p>
        </p:txBody>
      </p:sp>
    </p:spTree>
    <p:extLst>
      <p:ext uri="{BB962C8B-B14F-4D97-AF65-F5344CB8AC3E}">
        <p14:creationId xmlns:p14="http://schemas.microsoft.com/office/powerpoint/2010/main" val="575610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Geocoding (</a:t>
            </a:r>
            <a:r>
              <a:rPr lang="en-US" dirty="0" err="1" smtClean="0"/>
              <a:t>pt</a:t>
            </a:r>
            <a:r>
              <a:rPr lang="en-US" dirty="0" smtClean="0"/>
              <a:t> 2)</a:t>
            </a:r>
            <a:endParaRPr lang="en-US" dirty="0"/>
          </a:p>
        </p:txBody>
      </p:sp>
      <p:sp>
        <p:nvSpPr>
          <p:cNvPr id="5" name="Content Placeholder 4"/>
          <p:cNvSpPr>
            <a:spLocks noGrp="1"/>
          </p:cNvSpPr>
          <p:nvPr>
            <p:ph sz="half" idx="1"/>
          </p:nvPr>
        </p:nvSpPr>
        <p:spPr>
          <a:xfrm>
            <a:off x="255639" y="2222089"/>
            <a:ext cx="5764161" cy="3954873"/>
          </a:xfrm>
        </p:spPr>
        <p:txBody>
          <a:bodyPr>
            <a:noAutofit/>
          </a:bodyPr>
          <a:lstStyle/>
          <a:p>
            <a:pPr marL="0" indent="0">
              <a:spcBef>
                <a:spcPts val="0"/>
              </a:spcBef>
              <a:buNone/>
            </a:pPr>
            <a:r>
              <a:rPr lang="en-US" sz="1400" dirty="0">
                <a:solidFill>
                  <a:schemeClr val="accent6">
                    <a:lumMod val="50000"/>
                  </a:schemeClr>
                </a:solidFill>
              </a:rPr>
              <a:t># Moving Step by step through this:</a:t>
            </a:r>
          </a:p>
          <a:p>
            <a:pPr marL="0" indent="0">
              <a:spcBef>
                <a:spcPts val="0"/>
              </a:spcBef>
              <a:buNone/>
            </a:pPr>
            <a:r>
              <a:rPr lang="en-US" sz="1400" dirty="0">
                <a:solidFill>
                  <a:schemeClr val="accent6">
                    <a:lumMod val="50000"/>
                  </a:schemeClr>
                </a:solidFill>
              </a:rPr>
              <a:t># We start by creating a for loop, we use </a:t>
            </a:r>
            <a:r>
              <a:rPr lang="en-US" sz="1400" dirty="0" err="1">
                <a:solidFill>
                  <a:schemeClr val="accent6">
                    <a:lumMod val="50000"/>
                  </a:schemeClr>
                </a:solidFill>
              </a:rPr>
              <a:t>i</a:t>
            </a:r>
            <a:r>
              <a:rPr lang="en-US" sz="1400" dirty="0">
                <a:solidFill>
                  <a:schemeClr val="accent6">
                    <a:lumMod val="50000"/>
                  </a:schemeClr>
                </a:solidFill>
              </a:rPr>
              <a:t> as our iterator, </a:t>
            </a:r>
          </a:p>
          <a:p>
            <a:pPr marL="0" indent="0">
              <a:spcBef>
                <a:spcPts val="0"/>
              </a:spcBef>
              <a:buNone/>
            </a:pPr>
            <a:r>
              <a:rPr lang="en-US" sz="1400" dirty="0">
                <a:solidFill>
                  <a:schemeClr val="accent6">
                    <a:lumMod val="50000"/>
                  </a:schemeClr>
                </a:solidFill>
              </a:rPr>
              <a:t># </a:t>
            </a:r>
            <a:r>
              <a:rPr lang="en-US" sz="1400" dirty="0" err="1">
                <a:solidFill>
                  <a:schemeClr val="accent6">
                    <a:lumMod val="50000"/>
                  </a:schemeClr>
                </a:solidFill>
              </a:rPr>
              <a:t>i</a:t>
            </a:r>
            <a:r>
              <a:rPr lang="en-US" sz="1400" dirty="0">
                <a:solidFill>
                  <a:schemeClr val="accent6">
                    <a:lumMod val="50000"/>
                  </a:schemeClr>
                </a:solidFill>
              </a:rPr>
              <a:t> gets set to 1, the colon is like saying "to", row 10</a:t>
            </a:r>
          </a:p>
          <a:p>
            <a:pPr marL="0" indent="0">
              <a:spcBef>
                <a:spcPts val="0"/>
              </a:spcBef>
              <a:buNone/>
            </a:pPr>
            <a:r>
              <a:rPr lang="en-US" sz="1400" dirty="0">
                <a:solidFill>
                  <a:schemeClr val="accent6">
                    <a:lumMod val="50000"/>
                  </a:schemeClr>
                </a:solidFill>
              </a:rPr>
              <a:t># Our geocode function returns a 1 row 2 column </a:t>
            </a:r>
            <a:r>
              <a:rPr lang="en-US" sz="1400" dirty="0" err="1">
                <a:solidFill>
                  <a:schemeClr val="accent6">
                    <a:lumMod val="50000"/>
                  </a:schemeClr>
                </a:solidFill>
              </a:rPr>
              <a:t>dataframe</a:t>
            </a:r>
            <a:r>
              <a:rPr lang="en-US" sz="1400" dirty="0">
                <a:solidFill>
                  <a:schemeClr val="accent6">
                    <a:lumMod val="50000"/>
                  </a:schemeClr>
                </a:solidFill>
              </a:rPr>
              <a:t>, so we save it to an object called x</a:t>
            </a:r>
          </a:p>
          <a:p>
            <a:pPr marL="0" indent="0">
              <a:spcBef>
                <a:spcPts val="0"/>
              </a:spcBef>
              <a:buNone/>
            </a:pPr>
            <a:r>
              <a:rPr lang="en-US" sz="1400" dirty="0">
                <a:solidFill>
                  <a:schemeClr val="accent6">
                    <a:lumMod val="50000"/>
                  </a:schemeClr>
                </a:solidFill>
              </a:rPr>
              <a:t># We make sure that each row of "Address" is in character format by using the function </a:t>
            </a:r>
            <a:r>
              <a:rPr lang="en-US" sz="1400" dirty="0" err="1">
                <a:solidFill>
                  <a:schemeClr val="accent6">
                    <a:lumMod val="50000"/>
                  </a:schemeClr>
                </a:solidFill>
              </a:rPr>
              <a:t>as.character</a:t>
            </a:r>
            <a:endParaRPr lang="en-US" sz="1400" dirty="0">
              <a:solidFill>
                <a:schemeClr val="accent6">
                  <a:lumMod val="50000"/>
                </a:schemeClr>
              </a:solidFill>
            </a:endParaRPr>
          </a:p>
          <a:p>
            <a:pPr marL="0" indent="0">
              <a:spcBef>
                <a:spcPts val="0"/>
              </a:spcBef>
              <a:buNone/>
            </a:pPr>
            <a:r>
              <a:rPr lang="en-US" sz="1400" dirty="0">
                <a:solidFill>
                  <a:schemeClr val="accent6">
                    <a:lumMod val="50000"/>
                  </a:schemeClr>
                </a:solidFill>
              </a:rPr>
              <a:t># We are then accessing row </a:t>
            </a:r>
            <a:r>
              <a:rPr lang="en-US" sz="1400" dirty="0" err="1">
                <a:solidFill>
                  <a:schemeClr val="accent6">
                    <a:lumMod val="50000"/>
                  </a:schemeClr>
                </a:solidFill>
              </a:rPr>
              <a:t>i</a:t>
            </a:r>
            <a:r>
              <a:rPr lang="en-US" sz="1400" dirty="0">
                <a:solidFill>
                  <a:schemeClr val="accent6">
                    <a:lumMod val="50000"/>
                  </a:schemeClr>
                </a:solidFill>
              </a:rPr>
              <a:t>, of column 'Address' in </a:t>
            </a:r>
            <a:r>
              <a:rPr lang="en-US" sz="1400" dirty="0" err="1">
                <a:solidFill>
                  <a:schemeClr val="accent6">
                    <a:lumMod val="50000"/>
                  </a:schemeClr>
                </a:solidFill>
              </a:rPr>
              <a:t>mydata</a:t>
            </a:r>
            <a:endParaRPr lang="en-US" sz="1400" dirty="0">
              <a:solidFill>
                <a:schemeClr val="accent6">
                  <a:lumMod val="50000"/>
                </a:schemeClr>
              </a:solidFill>
            </a:endParaRPr>
          </a:p>
          <a:p>
            <a:pPr marL="0" indent="0">
              <a:spcBef>
                <a:spcPts val="0"/>
              </a:spcBef>
              <a:buNone/>
            </a:pPr>
            <a:r>
              <a:rPr lang="en-US" sz="1400" dirty="0">
                <a:solidFill>
                  <a:schemeClr val="accent6">
                    <a:lumMod val="50000"/>
                  </a:schemeClr>
                </a:solidFill>
              </a:rPr>
              <a:t># We are then setting row </a:t>
            </a:r>
            <a:r>
              <a:rPr lang="en-US" sz="1400" dirty="0" err="1">
                <a:solidFill>
                  <a:schemeClr val="accent6">
                    <a:lumMod val="50000"/>
                  </a:schemeClr>
                </a:solidFill>
              </a:rPr>
              <a:t>i</a:t>
            </a:r>
            <a:r>
              <a:rPr lang="en-US" sz="1400" dirty="0">
                <a:solidFill>
                  <a:schemeClr val="accent6">
                    <a:lumMod val="50000"/>
                  </a:schemeClr>
                </a:solidFill>
              </a:rPr>
              <a:t>, column "</a:t>
            </a:r>
            <a:r>
              <a:rPr lang="en-US" sz="1400" dirty="0" err="1">
                <a:solidFill>
                  <a:schemeClr val="accent6">
                    <a:lumMod val="50000"/>
                  </a:schemeClr>
                </a:solidFill>
              </a:rPr>
              <a:t>lon</a:t>
            </a:r>
            <a:r>
              <a:rPr lang="en-US" sz="1400" dirty="0">
                <a:solidFill>
                  <a:schemeClr val="accent6">
                    <a:lumMod val="50000"/>
                  </a:schemeClr>
                </a:solidFill>
              </a:rPr>
              <a:t>" of </a:t>
            </a:r>
            <a:r>
              <a:rPr lang="en-US" sz="1400" dirty="0" err="1">
                <a:solidFill>
                  <a:schemeClr val="accent6">
                    <a:lumMod val="50000"/>
                  </a:schemeClr>
                </a:solidFill>
              </a:rPr>
              <a:t>mydata</a:t>
            </a:r>
            <a:r>
              <a:rPr lang="en-US" sz="1400" dirty="0">
                <a:solidFill>
                  <a:schemeClr val="accent6">
                    <a:lumMod val="50000"/>
                  </a:schemeClr>
                </a:solidFill>
              </a:rPr>
              <a:t> as the column of x which is longitude</a:t>
            </a:r>
          </a:p>
          <a:p>
            <a:pPr marL="0" indent="0">
              <a:spcBef>
                <a:spcPts val="0"/>
              </a:spcBef>
              <a:buNone/>
            </a:pPr>
            <a:r>
              <a:rPr lang="en-US" sz="1400" dirty="0">
                <a:solidFill>
                  <a:schemeClr val="accent6">
                    <a:lumMod val="50000"/>
                  </a:schemeClr>
                </a:solidFill>
              </a:rPr>
              <a:t># We are then setting row </a:t>
            </a:r>
            <a:r>
              <a:rPr lang="en-US" sz="1400" dirty="0" err="1">
                <a:solidFill>
                  <a:schemeClr val="accent6">
                    <a:lumMod val="50000"/>
                  </a:schemeClr>
                </a:solidFill>
              </a:rPr>
              <a:t>i</a:t>
            </a:r>
            <a:r>
              <a:rPr lang="en-US" sz="1400" dirty="0">
                <a:solidFill>
                  <a:schemeClr val="accent6">
                    <a:lumMod val="50000"/>
                  </a:schemeClr>
                </a:solidFill>
              </a:rPr>
              <a:t>, column "</a:t>
            </a:r>
            <a:r>
              <a:rPr lang="en-US" sz="1400" dirty="0" err="1">
                <a:solidFill>
                  <a:schemeClr val="accent6">
                    <a:lumMod val="50000"/>
                  </a:schemeClr>
                </a:solidFill>
              </a:rPr>
              <a:t>lat</a:t>
            </a:r>
            <a:r>
              <a:rPr lang="en-US" sz="1400" dirty="0">
                <a:solidFill>
                  <a:schemeClr val="accent6">
                    <a:lumMod val="50000"/>
                  </a:schemeClr>
                </a:solidFill>
              </a:rPr>
              <a:t>" of </a:t>
            </a:r>
            <a:r>
              <a:rPr lang="en-US" sz="1400" dirty="0" err="1">
                <a:solidFill>
                  <a:schemeClr val="accent6">
                    <a:lumMod val="50000"/>
                  </a:schemeClr>
                </a:solidFill>
              </a:rPr>
              <a:t>mydata</a:t>
            </a:r>
            <a:r>
              <a:rPr lang="en-US" sz="1400" dirty="0">
                <a:solidFill>
                  <a:schemeClr val="accent6">
                    <a:lumMod val="50000"/>
                  </a:schemeClr>
                </a:solidFill>
              </a:rPr>
              <a:t> as the column of x which is latitude</a:t>
            </a:r>
          </a:p>
          <a:p>
            <a:pPr marL="0" indent="0">
              <a:spcBef>
                <a:spcPts val="0"/>
              </a:spcBef>
              <a:buNone/>
            </a:pPr>
            <a:r>
              <a:rPr lang="en-US" sz="1400" dirty="0">
                <a:solidFill>
                  <a:schemeClr val="accent6">
                    <a:lumMod val="50000"/>
                  </a:schemeClr>
                </a:solidFill>
              </a:rPr>
              <a:t># We slightly stall the loop, for .03 seconds, with </a:t>
            </a:r>
            <a:r>
              <a:rPr lang="en-US" sz="1400" dirty="0" err="1">
                <a:solidFill>
                  <a:schemeClr val="accent6">
                    <a:lumMod val="50000"/>
                  </a:schemeClr>
                </a:solidFill>
              </a:rPr>
              <a:t>Sys.sleep</a:t>
            </a:r>
            <a:r>
              <a:rPr lang="en-US" sz="1400" dirty="0">
                <a:solidFill>
                  <a:schemeClr val="accent6">
                    <a:lumMod val="50000"/>
                  </a:schemeClr>
                </a:solidFill>
              </a:rPr>
              <a:t> because there's a limit to how many geocodes you can do in a second</a:t>
            </a:r>
          </a:p>
          <a:p>
            <a:pPr marL="0" indent="0">
              <a:spcBef>
                <a:spcPts val="0"/>
              </a:spcBef>
              <a:buNone/>
            </a:pPr>
            <a:r>
              <a:rPr lang="en-US" sz="1400" dirty="0">
                <a:solidFill>
                  <a:schemeClr val="accent6">
                    <a:lumMod val="50000"/>
                  </a:schemeClr>
                </a:solidFill>
              </a:rPr>
              <a:t># Our for loop then automatically does this again and again for however many rows we input.</a:t>
            </a:r>
          </a:p>
          <a:p>
            <a:pPr marL="0" indent="0">
              <a:spcBef>
                <a:spcPts val="0"/>
              </a:spcBef>
              <a:buNone/>
            </a:pPr>
            <a:r>
              <a:rPr lang="en-US" sz="1400" dirty="0">
                <a:solidFill>
                  <a:schemeClr val="accent6">
                    <a:lumMod val="50000"/>
                  </a:schemeClr>
                </a:solidFill>
              </a:rPr>
              <a:t># We're limited to 2500 geocodes per day by google. However, you can go onto other computers,</a:t>
            </a:r>
          </a:p>
          <a:p>
            <a:pPr marL="0" indent="0">
              <a:spcBef>
                <a:spcPts val="0"/>
              </a:spcBef>
              <a:buNone/>
            </a:pPr>
            <a:r>
              <a:rPr lang="en-US" sz="1400" dirty="0">
                <a:solidFill>
                  <a:schemeClr val="accent6">
                    <a:lumMod val="50000"/>
                  </a:schemeClr>
                </a:solidFill>
              </a:rPr>
              <a:t>#   open this R code, change the range of rows you want to geocode, and run it.</a:t>
            </a:r>
          </a:p>
        </p:txBody>
      </p:sp>
      <p:sp>
        <p:nvSpPr>
          <p:cNvPr id="6" name="Content Placeholder 5"/>
          <p:cNvSpPr>
            <a:spLocks noGrp="1"/>
          </p:cNvSpPr>
          <p:nvPr>
            <p:ph sz="half" idx="2"/>
          </p:nvPr>
        </p:nvSpPr>
        <p:spPr>
          <a:xfrm>
            <a:off x="6172200" y="2664541"/>
            <a:ext cx="5181600" cy="3512421"/>
          </a:xfrm>
        </p:spPr>
        <p:txBody>
          <a:bodyPr>
            <a:normAutofit/>
          </a:bodyPr>
          <a:lstStyle/>
          <a:p>
            <a:pPr marL="0" indent="0">
              <a:spcBef>
                <a:spcPts val="0"/>
              </a:spcBef>
              <a:buNone/>
            </a:pPr>
            <a:endParaRPr lang="en-US" sz="1800" dirty="0"/>
          </a:p>
          <a:p>
            <a:pPr marL="0" indent="0">
              <a:spcBef>
                <a:spcPts val="0"/>
              </a:spcBef>
              <a:buNone/>
            </a:pPr>
            <a:r>
              <a:rPr lang="en-US" sz="1800" dirty="0"/>
              <a:t>for(</a:t>
            </a:r>
            <a:r>
              <a:rPr lang="en-US" sz="1800" dirty="0" err="1"/>
              <a:t>i</a:t>
            </a:r>
            <a:r>
              <a:rPr lang="en-US" sz="1800" dirty="0"/>
              <a:t> in 1:10){</a:t>
            </a:r>
          </a:p>
          <a:p>
            <a:pPr marL="0" indent="0">
              <a:spcBef>
                <a:spcPts val="0"/>
              </a:spcBef>
              <a:buNone/>
            </a:pPr>
            <a:r>
              <a:rPr lang="en-US" sz="1800" dirty="0"/>
              <a:t>  x &lt;- </a:t>
            </a:r>
            <a:r>
              <a:rPr lang="en-US" sz="1800" dirty="0" smtClean="0"/>
              <a:t>geocode(</a:t>
            </a:r>
            <a:r>
              <a:rPr lang="en-US" sz="1800" dirty="0" err="1" smtClean="0"/>
              <a:t>as.character</a:t>
            </a:r>
            <a:r>
              <a:rPr lang="en-US" sz="1800" dirty="0" smtClean="0"/>
              <a:t>(</a:t>
            </a:r>
            <a:r>
              <a:rPr lang="en-US" sz="1800" dirty="0" err="1" smtClean="0"/>
              <a:t>mydata</a:t>
            </a:r>
            <a:r>
              <a:rPr lang="en-US" sz="1800" dirty="0" smtClean="0"/>
              <a:t>[</a:t>
            </a:r>
            <a:r>
              <a:rPr lang="en-US" sz="1800" dirty="0" err="1" smtClean="0"/>
              <a:t>i</a:t>
            </a:r>
            <a:r>
              <a:rPr lang="en-US" sz="1800" dirty="0"/>
              <a:t>,"Address"]))</a:t>
            </a:r>
          </a:p>
          <a:p>
            <a:pPr marL="0" indent="0">
              <a:spcBef>
                <a:spcPts val="0"/>
              </a:spcBef>
              <a:buNone/>
            </a:pPr>
            <a:r>
              <a:rPr lang="en-US" sz="1800" dirty="0"/>
              <a:t>  </a:t>
            </a:r>
            <a:r>
              <a:rPr lang="en-US" sz="1800" dirty="0" err="1" smtClean="0"/>
              <a:t>mydata</a:t>
            </a:r>
            <a:r>
              <a:rPr lang="en-US" sz="1800" dirty="0" smtClean="0"/>
              <a:t>[</a:t>
            </a:r>
            <a:r>
              <a:rPr lang="en-US" sz="1800" dirty="0" err="1" smtClean="0"/>
              <a:t>i</a:t>
            </a:r>
            <a:r>
              <a:rPr lang="en-US" sz="1800" dirty="0"/>
              <a:t>,"</a:t>
            </a:r>
            <a:r>
              <a:rPr lang="en-US" sz="1800" dirty="0" err="1"/>
              <a:t>lon</a:t>
            </a:r>
            <a:r>
              <a:rPr lang="en-US" sz="1800" dirty="0"/>
              <a:t>"] &lt;- x[,"</a:t>
            </a:r>
            <a:r>
              <a:rPr lang="en-US" sz="1800" dirty="0" err="1"/>
              <a:t>lon</a:t>
            </a:r>
            <a:r>
              <a:rPr lang="en-US" sz="1800" dirty="0"/>
              <a:t>"]</a:t>
            </a:r>
          </a:p>
          <a:p>
            <a:pPr marL="0" indent="0">
              <a:spcBef>
                <a:spcPts val="0"/>
              </a:spcBef>
              <a:buNone/>
            </a:pPr>
            <a:r>
              <a:rPr lang="en-US" sz="1800" dirty="0"/>
              <a:t>  </a:t>
            </a:r>
            <a:r>
              <a:rPr lang="en-US" sz="1800" dirty="0" err="1" smtClean="0"/>
              <a:t>mydata</a:t>
            </a:r>
            <a:r>
              <a:rPr lang="en-US" sz="1800" dirty="0" smtClean="0"/>
              <a:t>[</a:t>
            </a:r>
            <a:r>
              <a:rPr lang="en-US" sz="1800" dirty="0" err="1" smtClean="0"/>
              <a:t>i</a:t>
            </a:r>
            <a:r>
              <a:rPr lang="en-US" sz="1800" dirty="0"/>
              <a:t>,"</a:t>
            </a:r>
            <a:r>
              <a:rPr lang="en-US" sz="1800" dirty="0" err="1"/>
              <a:t>lat</a:t>
            </a:r>
            <a:r>
              <a:rPr lang="en-US" sz="1800" dirty="0"/>
              <a:t>"] &lt;- x[,"</a:t>
            </a:r>
            <a:r>
              <a:rPr lang="en-US" sz="1800" dirty="0" err="1"/>
              <a:t>lat</a:t>
            </a:r>
            <a:r>
              <a:rPr lang="en-US" sz="1800" dirty="0"/>
              <a:t>"]</a:t>
            </a:r>
          </a:p>
          <a:p>
            <a:pPr marL="0" indent="0">
              <a:spcBef>
                <a:spcPts val="0"/>
              </a:spcBef>
              <a:buNone/>
            </a:pPr>
            <a:r>
              <a:rPr lang="en-US" sz="1800" dirty="0"/>
              <a:t>  </a:t>
            </a:r>
            <a:r>
              <a:rPr lang="en-US" sz="1800" dirty="0" err="1"/>
              <a:t>Sys.sleep</a:t>
            </a:r>
            <a:r>
              <a:rPr lang="en-US" sz="1800" dirty="0"/>
              <a:t>(.03</a:t>
            </a:r>
            <a:r>
              <a:rPr lang="en-US" sz="1800" dirty="0" smtClean="0"/>
              <a:t>)</a:t>
            </a:r>
          </a:p>
          <a:p>
            <a:pPr marL="0" indent="0">
              <a:spcBef>
                <a:spcPts val="0"/>
              </a:spcBef>
              <a:buNone/>
            </a:pPr>
            <a:r>
              <a:rPr lang="en-US" sz="1800" dirty="0" smtClean="0"/>
              <a:t>}</a:t>
            </a:r>
            <a:endParaRPr lang="en-US" sz="1800" dirty="0"/>
          </a:p>
        </p:txBody>
      </p:sp>
      <p:cxnSp>
        <p:nvCxnSpPr>
          <p:cNvPr id="8" name="Straight Connector 7"/>
          <p:cNvCxnSpPr/>
          <p:nvPr/>
        </p:nvCxnSpPr>
        <p:spPr>
          <a:xfrm>
            <a:off x="6019800" y="2074606"/>
            <a:ext cx="0" cy="4326194"/>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062316" y="1744141"/>
            <a:ext cx="1546123" cy="369332"/>
          </a:xfrm>
          <a:prstGeom prst="rect">
            <a:avLst/>
          </a:prstGeom>
          <a:noFill/>
        </p:spPr>
        <p:txBody>
          <a:bodyPr wrap="square" rtlCol="0">
            <a:spAutoFit/>
          </a:bodyPr>
          <a:lstStyle/>
          <a:p>
            <a:r>
              <a:rPr lang="en-US" u="sng" dirty="0" smtClean="0"/>
              <a:t>Comments</a:t>
            </a:r>
            <a:endParaRPr lang="en-US" u="sng" dirty="0"/>
          </a:p>
        </p:txBody>
      </p:sp>
      <p:sp>
        <p:nvSpPr>
          <p:cNvPr id="10" name="TextBox 9"/>
          <p:cNvSpPr txBox="1"/>
          <p:nvPr/>
        </p:nvSpPr>
        <p:spPr>
          <a:xfrm>
            <a:off x="8431162" y="1744141"/>
            <a:ext cx="747252" cy="369332"/>
          </a:xfrm>
          <a:prstGeom prst="rect">
            <a:avLst/>
          </a:prstGeom>
          <a:noFill/>
        </p:spPr>
        <p:txBody>
          <a:bodyPr wrap="square" rtlCol="0">
            <a:spAutoFit/>
          </a:bodyPr>
          <a:lstStyle/>
          <a:p>
            <a:r>
              <a:rPr lang="en-US" u="sng" dirty="0" smtClean="0"/>
              <a:t>Code</a:t>
            </a:r>
            <a:endParaRPr lang="en-US" u="sng" dirty="0"/>
          </a:p>
        </p:txBody>
      </p:sp>
    </p:spTree>
    <p:extLst>
      <p:ext uri="{BB962C8B-B14F-4D97-AF65-F5344CB8AC3E}">
        <p14:creationId xmlns:p14="http://schemas.microsoft.com/office/powerpoint/2010/main" val="3812758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to Campus</a:t>
            </a:r>
            <a:endParaRPr lang="en-US" dirty="0"/>
          </a:p>
        </p:txBody>
      </p:sp>
      <p:sp>
        <p:nvSpPr>
          <p:cNvPr id="3" name="Content Placeholder 2"/>
          <p:cNvSpPr>
            <a:spLocks noGrp="1"/>
          </p:cNvSpPr>
          <p:nvPr>
            <p:ph sz="half" idx="1"/>
          </p:nvPr>
        </p:nvSpPr>
        <p:spPr/>
        <p:txBody>
          <a:bodyPr>
            <a:noAutofit/>
          </a:bodyPr>
          <a:lstStyle/>
          <a:p>
            <a:pPr marL="0" indent="0">
              <a:spcBef>
                <a:spcPts val="0"/>
              </a:spcBef>
              <a:buNone/>
            </a:pPr>
            <a:r>
              <a:rPr lang="en-US" sz="1600" dirty="0">
                <a:solidFill>
                  <a:schemeClr val="accent6">
                    <a:lumMod val="75000"/>
                  </a:schemeClr>
                </a:solidFill>
              </a:rPr>
              <a:t># We now use package geosphere (which requires package </a:t>
            </a:r>
            <a:r>
              <a:rPr lang="en-US" sz="1600" dirty="0" err="1">
                <a:solidFill>
                  <a:schemeClr val="accent6">
                    <a:lumMod val="75000"/>
                  </a:schemeClr>
                </a:solidFill>
              </a:rPr>
              <a:t>sp</a:t>
            </a:r>
            <a:r>
              <a:rPr lang="en-US" sz="1600" dirty="0">
                <a:solidFill>
                  <a:schemeClr val="accent6">
                    <a:lumMod val="75000"/>
                  </a:schemeClr>
                </a:solidFill>
              </a:rPr>
              <a:t>) to calculate distance to campus</a:t>
            </a:r>
          </a:p>
          <a:p>
            <a:pPr marL="0" indent="0">
              <a:spcBef>
                <a:spcPts val="0"/>
              </a:spcBef>
              <a:buNone/>
            </a:pPr>
            <a:r>
              <a:rPr lang="en-US" sz="1600" dirty="0">
                <a:solidFill>
                  <a:schemeClr val="accent6">
                    <a:lumMod val="75000"/>
                  </a:schemeClr>
                </a:solidFill>
              </a:rPr>
              <a:t># First we create a column and name it 'Distance'</a:t>
            </a:r>
          </a:p>
          <a:p>
            <a:pPr marL="0" indent="0">
              <a:spcBef>
                <a:spcPts val="0"/>
              </a:spcBef>
              <a:buNone/>
            </a:pPr>
            <a:r>
              <a:rPr lang="en-US" sz="1600" dirty="0">
                <a:solidFill>
                  <a:schemeClr val="accent6">
                    <a:lumMod val="75000"/>
                  </a:schemeClr>
                </a:solidFill>
              </a:rPr>
              <a:t># Then we geocode our campus address</a:t>
            </a:r>
          </a:p>
          <a:p>
            <a:pPr marL="0" indent="0">
              <a:spcBef>
                <a:spcPts val="0"/>
              </a:spcBef>
              <a:buNone/>
            </a:pPr>
            <a:r>
              <a:rPr lang="en-US" sz="1600" dirty="0">
                <a:solidFill>
                  <a:schemeClr val="accent6">
                    <a:lumMod val="75000"/>
                  </a:schemeClr>
                </a:solidFill>
              </a:rPr>
              <a:t># </a:t>
            </a:r>
            <a:r>
              <a:rPr lang="en-US" sz="1600" dirty="0" err="1">
                <a:solidFill>
                  <a:schemeClr val="accent6">
                    <a:lumMod val="75000"/>
                  </a:schemeClr>
                </a:solidFill>
              </a:rPr>
              <a:t>distGeo</a:t>
            </a:r>
            <a:r>
              <a:rPr lang="en-US" sz="1600" dirty="0">
                <a:solidFill>
                  <a:schemeClr val="accent6">
                    <a:lumMod val="75000"/>
                  </a:schemeClr>
                </a:solidFill>
              </a:rPr>
              <a:t> requires longitude and latitude to be 1 object, so our campus coordinates are fine as a single </a:t>
            </a:r>
            <a:r>
              <a:rPr lang="en-US" sz="1600" dirty="0" err="1">
                <a:solidFill>
                  <a:schemeClr val="accent6">
                    <a:lumMod val="75000"/>
                  </a:schemeClr>
                </a:solidFill>
              </a:rPr>
              <a:t>dataframe</a:t>
            </a:r>
            <a:r>
              <a:rPr lang="en-US" sz="1600" dirty="0">
                <a:solidFill>
                  <a:schemeClr val="accent6">
                    <a:lumMod val="75000"/>
                  </a:schemeClr>
                </a:solidFill>
              </a:rPr>
              <a:t> (1 row, 2 columns)</a:t>
            </a:r>
          </a:p>
          <a:p>
            <a:pPr marL="0" indent="0">
              <a:spcBef>
                <a:spcPts val="0"/>
              </a:spcBef>
              <a:buNone/>
            </a:pPr>
            <a:r>
              <a:rPr lang="en-US" sz="1600" dirty="0">
                <a:solidFill>
                  <a:schemeClr val="accent6">
                    <a:lumMod val="75000"/>
                  </a:schemeClr>
                </a:solidFill>
              </a:rPr>
              <a:t># In our for loop, we first enter object 'campus', a data frame, but must bring back together our two </a:t>
            </a:r>
            <a:r>
              <a:rPr lang="en-US" sz="1600" dirty="0" err="1">
                <a:solidFill>
                  <a:schemeClr val="accent6">
                    <a:lumMod val="75000"/>
                  </a:schemeClr>
                </a:solidFill>
              </a:rPr>
              <a:t>lon-lat</a:t>
            </a:r>
            <a:r>
              <a:rPr lang="en-US" sz="1600" dirty="0">
                <a:solidFill>
                  <a:schemeClr val="accent6">
                    <a:lumMod val="75000"/>
                  </a:schemeClr>
                </a:solidFill>
              </a:rPr>
              <a:t> </a:t>
            </a:r>
          </a:p>
          <a:p>
            <a:pPr marL="0" indent="0">
              <a:spcBef>
                <a:spcPts val="0"/>
              </a:spcBef>
              <a:buNone/>
            </a:pPr>
            <a:r>
              <a:rPr lang="en-US" sz="1600" dirty="0">
                <a:solidFill>
                  <a:schemeClr val="accent6">
                    <a:lumMod val="75000"/>
                  </a:schemeClr>
                </a:solidFill>
              </a:rPr>
              <a:t>#   columns in </a:t>
            </a:r>
            <a:r>
              <a:rPr lang="en-US" sz="1600" dirty="0" err="1">
                <a:solidFill>
                  <a:schemeClr val="accent6">
                    <a:lumMod val="75000"/>
                  </a:schemeClr>
                </a:solidFill>
              </a:rPr>
              <a:t>mydata</a:t>
            </a:r>
            <a:endParaRPr lang="en-US" sz="1600" dirty="0">
              <a:solidFill>
                <a:schemeClr val="accent6">
                  <a:lumMod val="75000"/>
                </a:schemeClr>
              </a:solidFill>
            </a:endParaRPr>
          </a:p>
          <a:p>
            <a:pPr marL="0" indent="0">
              <a:spcBef>
                <a:spcPts val="0"/>
              </a:spcBef>
              <a:buNone/>
            </a:pPr>
            <a:r>
              <a:rPr lang="en-US" sz="1600" dirty="0">
                <a:solidFill>
                  <a:schemeClr val="accent6">
                    <a:lumMod val="75000"/>
                  </a:schemeClr>
                </a:solidFill>
              </a:rPr>
              <a:t># For this we use the function 'c' (combine). It creates a vector of the </a:t>
            </a:r>
            <a:r>
              <a:rPr lang="en-US" sz="1600" dirty="0" err="1">
                <a:solidFill>
                  <a:schemeClr val="accent6">
                    <a:lumMod val="75000"/>
                  </a:schemeClr>
                </a:solidFill>
              </a:rPr>
              <a:t>lon</a:t>
            </a:r>
            <a:r>
              <a:rPr lang="en-US" sz="1600" dirty="0">
                <a:solidFill>
                  <a:schemeClr val="accent6">
                    <a:lumMod val="75000"/>
                  </a:schemeClr>
                </a:solidFill>
              </a:rPr>
              <a:t> and </a:t>
            </a:r>
            <a:r>
              <a:rPr lang="en-US" sz="1600" dirty="0" err="1">
                <a:solidFill>
                  <a:schemeClr val="accent6">
                    <a:lumMod val="75000"/>
                  </a:schemeClr>
                </a:solidFill>
              </a:rPr>
              <a:t>lat</a:t>
            </a:r>
            <a:r>
              <a:rPr lang="en-US" sz="1600" dirty="0">
                <a:solidFill>
                  <a:schemeClr val="accent6">
                    <a:lumMod val="75000"/>
                  </a:schemeClr>
                </a:solidFill>
              </a:rPr>
              <a:t> of our student's address.</a:t>
            </a:r>
          </a:p>
          <a:p>
            <a:pPr marL="0" indent="0">
              <a:spcBef>
                <a:spcPts val="0"/>
              </a:spcBef>
              <a:buNone/>
            </a:pPr>
            <a:r>
              <a:rPr lang="en-US" sz="1600" dirty="0">
                <a:solidFill>
                  <a:schemeClr val="accent6">
                    <a:lumMod val="75000"/>
                  </a:schemeClr>
                </a:solidFill>
              </a:rPr>
              <a:t># </a:t>
            </a:r>
            <a:r>
              <a:rPr lang="en-US" sz="1600" dirty="0" err="1">
                <a:solidFill>
                  <a:schemeClr val="accent6">
                    <a:lumMod val="75000"/>
                  </a:schemeClr>
                </a:solidFill>
              </a:rPr>
              <a:t>distGeo</a:t>
            </a:r>
            <a:r>
              <a:rPr lang="en-US" sz="1600" dirty="0">
                <a:solidFill>
                  <a:schemeClr val="accent6">
                    <a:lumMod val="75000"/>
                  </a:schemeClr>
                </a:solidFill>
              </a:rPr>
              <a:t> returns a distance in meters, so then I simply convert it into miles</a:t>
            </a:r>
          </a:p>
          <a:p>
            <a:pPr marL="0" indent="0">
              <a:spcBef>
                <a:spcPts val="0"/>
              </a:spcBef>
              <a:buNone/>
            </a:pPr>
            <a:r>
              <a:rPr lang="en-US" sz="1600" dirty="0">
                <a:solidFill>
                  <a:schemeClr val="accent6">
                    <a:lumMod val="75000"/>
                  </a:schemeClr>
                </a:solidFill>
              </a:rPr>
              <a:t># I then save our new distance in miles into row </a:t>
            </a:r>
            <a:r>
              <a:rPr lang="en-US" sz="1600" dirty="0" err="1">
                <a:solidFill>
                  <a:schemeClr val="accent6">
                    <a:lumMod val="75000"/>
                  </a:schemeClr>
                </a:solidFill>
              </a:rPr>
              <a:t>i</a:t>
            </a:r>
            <a:r>
              <a:rPr lang="en-US" sz="1600" dirty="0">
                <a:solidFill>
                  <a:schemeClr val="accent6">
                    <a:lumMod val="75000"/>
                  </a:schemeClr>
                </a:solidFill>
              </a:rPr>
              <a:t>, column 'Distance'</a:t>
            </a:r>
          </a:p>
          <a:p>
            <a:pPr marL="0" indent="0">
              <a:spcBef>
                <a:spcPts val="0"/>
              </a:spcBef>
              <a:buNone/>
            </a:pPr>
            <a:r>
              <a:rPr lang="en-US" sz="1600" dirty="0">
                <a:solidFill>
                  <a:schemeClr val="accent6">
                    <a:lumMod val="75000"/>
                  </a:schemeClr>
                </a:solidFill>
              </a:rPr>
              <a:t># For more information on the '</a:t>
            </a:r>
            <a:r>
              <a:rPr lang="en-US" sz="1600" dirty="0" err="1">
                <a:solidFill>
                  <a:schemeClr val="accent6">
                    <a:lumMod val="75000"/>
                  </a:schemeClr>
                </a:solidFill>
              </a:rPr>
              <a:t>distGeo</a:t>
            </a:r>
            <a:r>
              <a:rPr lang="en-US" sz="1600" dirty="0">
                <a:solidFill>
                  <a:schemeClr val="accent6">
                    <a:lumMod val="75000"/>
                  </a:schemeClr>
                </a:solidFill>
              </a:rPr>
              <a:t>' package, go to</a:t>
            </a:r>
          </a:p>
          <a:p>
            <a:pPr marL="0" indent="0">
              <a:spcBef>
                <a:spcPts val="0"/>
              </a:spcBef>
              <a:buNone/>
            </a:pPr>
            <a:r>
              <a:rPr lang="en-US" sz="1600" dirty="0">
                <a:solidFill>
                  <a:schemeClr val="accent6">
                    <a:lumMod val="75000"/>
                  </a:schemeClr>
                </a:solidFill>
              </a:rPr>
              <a:t># ftp://cran.r-project.org/pub/R/web/packages/geosphere/geosphere.pdf</a:t>
            </a:r>
          </a:p>
        </p:txBody>
      </p:sp>
      <p:sp>
        <p:nvSpPr>
          <p:cNvPr id="4" name="Content Placeholder 3"/>
          <p:cNvSpPr>
            <a:spLocks noGrp="1"/>
          </p:cNvSpPr>
          <p:nvPr>
            <p:ph sz="half" idx="2"/>
          </p:nvPr>
        </p:nvSpPr>
        <p:spPr/>
        <p:txBody>
          <a:bodyPr>
            <a:normAutofit fontScale="55000" lnSpcReduction="20000"/>
          </a:bodyPr>
          <a:lstStyle/>
          <a:p>
            <a:pPr marL="0" indent="0">
              <a:buNone/>
            </a:pPr>
            <a:r>
              <a:rPr lang="en-US" dirty="0" err="1"/>
              <a:t>install.packages</a:t>
            </a:r>
            <a:r>
              <a:rPr lang="en-US" dirty="0"/>
              <a:t>("</a:t>
            </a:r>
            <a:r>
              <a:rPr lang="en-US" dirty="0" err="1"/>
              <a:t>sp</a:t>
            </a:r>
            <a:r>
              <a:rPr lang="en-US" dirty="0"/>
              <a:t>")</a:t>
            </a:r>
          </a:p>
          <a:p>
            <a:pPr marL="0" indent="0">
              <a:buNone/>
            </a:pPr>
            <a:r>
              <a:rPr lang="en-US" dirty="0" err="1"/>
              <a:t>install.packages</a:t>
            </a:r>
            <a:r>
              <a:rPr lang="en-US" dirty="0"/>
              <a:t>("geosphere")</a:t>
            </a:r>
          </a:p>
          <a:p>
            <a:pPr marL="0" indent="0">
              <a:buNone/>
            </a:pPr>
            <a:r>
              <a:rPr lang="en-US" dirty="0"/>
              <a:t>library(</a:t>
            </a:r>
            <a:r>
              <a:rPr lang="en-US" dirty="0" err="1"/>
              <a:t>sp</a:t>
            </a:r>
            <a:r>
              <a:rPr lang="en-US" dirty="0"/>
              <a:t>)</a:t>
            </a:r>
          </a:p>
          <a:p>
            <a:pPr marL="0" indent="0">
              <a:buNone/>
            </a:pPr>
            <a:r>
              <a:rPr lang="en-US" dirty="0"/>
              <a:t>library(geosphere)</a:t>
            </a:r>
          </a:p>
          <a:p>
            <a:pPr marL="0" indent="0">
              <a:buNone/>
            </a:pPr>
            <a:endParaRPr lang="en-US" dirty="0"/>
          </a:p>
          <a:p>
            <a:pPr marL="0" indent="0">
              <a:buNone/>
            </a:pPr>
            <a:r>
              <a:rPr lang="en-US" dirty="0" err="1" smtClean="0"/>
              <a:t>mydata</a:t>
            </a:r>
            <a:r>
              <a:rPr lang="en-US" dirty="0" smtClean="0"/>
              <a:t>[,</a:t>
            </a:r>
            <a:r>
              <a:rPr lang="en-US" dirty="0"/>
              <a:t>14] &lt;- NA ; </a:t>
            </a:r>
            <a:r>
              <a:rPr lang="en-US" dirty="0" err="1" smtClean="0"/>
              <a:t>colnames</a:t>
            </a:r>
            <a:r>
              <a:rPr lang="en-US" dirty="0" smtClean="0"/>
              <a:t>(</a:t>
            </a:r>
            <a:r>
              <a:rPr lang="en-US" dirty="0" err="1" smtClean="0"/>
              <a:t>mydata</a:t>
            </a:r>
            <a:r>
              <a:rPr lang="en-US" dirty="0" smtClean="0"/>
              <a:t>)[</a:t>
            </a:r>
            <a:r>
              <a:rPr lang="en-US" dirty="0"/>
              <a:t>14] &lt;- "Distance"</a:t>
            </a:r>
          </a:p>
          <a:p>
            <a:pPr marL="0" indent="0">
              <a:buNone/>
            </a:pPr>
            <a:r>
              <a:rPr lang="en-US" dirty="0" err="1"/>
              <a:t>campusGeo</a:t>
            </a:r>
            <a:r>
              <a:rPr lang="en-US" dirty="0"/>
              <a:t> &lt;- geocode("4729 Wil-o-paw </a:t>
            </a:r>
            <a:r>
              <a:rPr lang="en-US" dirty="0" err="1"/>
              <a:t>dr,Coloma,MI</a:t>
            </a:r>
            <a:r>
              <a:rPr lang="en-US" dirty="0"/>
              <a:t> 49038")</a:t>
            </a:r>
          </a:p>
          <a:p>
            <a:pPr marL="0" indent="0">
              <a:buNone/>
            </a:pPr>
            <a:endParaRPr lang="en-US" dirty="0"/>
          </a:p>
          <a:p>
            <a:pPr marL="0" indent="0">
              <a:buNone/>
            </a:pPr>
            <a:r>
              <a:rPr lang="en-US" dirty="0"/>
              <a:t>for(</a:t>
            </a:r>
            <a:r>
              <a:rPr lang="en-US" dirty="0" err="1"/>
              <a:t>i</a:t>
            </a:r>
            <a:r>
              <a:rPr lang="en-US" dirty="0"/>
              <a:t> in 1:10){</a:t>
            </a:r>
          </a:p>
          <a:p>
            <a:pPr marL="0" indent="0">
              <a:buNone/>
            </a:pPr>
            <a:r>
              <a:rPr lang="en-US" dirty="0"/>
              <a:t>  </a:t>
            </a:r>
            <a:r>
              <a:rPr lang="en-US" dirty="0" err="1"/>
              <a:t>InMeters</a:t>
            </a:r>
            <a:r>
              <a:rPr lang="en-US" dirty="0"/>
              <a:t> &lt;- </a:t>
            </a:r>
            <a:r>
              <a:rPr lang="en-US" sz="2500" dirty="0" err="1" smtClean="0"/>
              <a:t>distGeo</a:t>
            </a:r>
            <a:r>
              <a:rPr lang="en-US" sz="2500" dirty="0" smtClean="0"/>
              <a:t>(</a:t>
            </a:r>
            <a:r>
              <a:rPr lang="en-US" sz="2500" dirty="0" err="1" smtClean="0"/>
              <a:t>campusGeo,c</a:t>
            </a:r>
            <a:r>
              <a:rPr lang="en-US" sz="2500" dirty="0" smtClean="0"/>
              <a:t>(</a:t>
            </a:r>
            <a:r>
              <a:rPr lang="en-US" sz="2500" dirty="0" err="1" smtClean="0"/>
              <a:t>mydata</a:t>
            </a:r>
            <a:r>
              <a:rPr lang="en-US" sz="2500" dirty="0" smtClean="0"/>
              <a:t>[</a:t>
            </a:r>
            <a:r>
              <a:rPr lang="en-US" sz="2500" dirty="0" err="1" smtClean="0"/>
              <a:t>i</a:t>
            </a:r>
            <a:r>
              <a:rPr lang="en-US" sz="2500" dirty="0"/>
              <a:t>,"</a:t>
            </a:r>
            <a:r>
              <a:rPr lang="en-US" sz="2500" dirty="0" err="1"/>
              <a:t>lon</a:t>
            </a:r>
            <a:r>
              <a:rPr lang="en-US" sz="2500" dirty="0" smtClean="0"/>
              <a:t>"],</a:t>
            </a:r>
            <a:r>
              <a:rPr lang="en-US" sz="2500" dirty="0" err="1" smtClean="0"/>
              <a:t>mydata</a:t>
            </a:r>
            <a:r>
              <a:rPr lang="en-US" sz="2500" dirty="0" smtClean="0"/>
              <a:t>[</a:t>
            </a:r>
            <a:r>
              <a:rPr lang="en-US" sz="2500" dirty="0" err="1" smtClean="0"/>
              <a:t>i</a:t>
            </a:r>
            <a:r>
              <a:rPr lang="en-US" sz="2500" dirty="0"/>
              <a:t>,"</a:t>
            </a:r>
            <a:r>
              <a:rPr lang="en-US" sz="2500" dirty="0" err="1"/>
              <a:t>lat</a:t>
            </a:r>
            <a:r>
              <a:rPr lang="en-US" sz="2500" dirty="0"/>
              <a:t>"]))</a:t>
            </a:r>
          </a:p>
          <a:p>
            <a:pPr marL="0" indent="0">
              <a:buNone/>
            </a:pPr>
            <a:r>
              <a:rPr lang="en-US" dirty="0"/>
              <a:t>  </a:t>
            </a:r>
            <a:r>
              <a:rPr lang="en-US" dirty="0" err="1"/>
              <a:t>InMiles</a:t>
            </a:r>
            <a:r>
              <a:rPr lang="en-US" dirty="0"/>
              <a:t> &lt;- </a:t>
            </a:r>
            <a:r>
              <a:rPr lang="en-US" dirty="0" err="1"/>
              <a:t>InMeters</a:t>
            </a:r>
            <a:r>
              <a:rPr lang="en-US" dirty="0"/>
              <a:t>*0.000621371</a:t>
            </a:r>
          </a:p>
          <a:p>
            <a:pPr marL="0" indent="0">
              <a:buNone/>
            </a:pPr>
            <a:r>
              <a:rPr lang="en-US" dirty="0"/>
              <a:t>  </a:t>
            </a:r>
            <a:r>
              <a:rPr lang="en-US" dirty="0" err="1" smtClean="0"/>
              <a:t>mydata</a:t>
            </a:r>
            <a:r>
              <a:rPr lang="en-US" dirty="0" smtClean="0"/>
              <a:t>[</a:t>
            </a:r>
            <a:r>
              <a:rPr lang="en-US" dirty="0" err="1" smtClean="0"/>
              <a:t>i</a:t>
            </a:r>
            <a:r>
              <a:rPr lang="en-US" dirty="0"/>
              <a:t>,"Distance"] &lt;- </a:t>
            </a:r>
            <a:r>
              <a:rPr lang="en-US" dirty="0" err="1"/>
              <a:t>InMiles</a:t>
            </a:r>
            <a:endParaRPr lang="en-US" dirty="0"/>
          </a:p>
          <a:p>
            <a:pPr marL="0" indent="0">
              <a:buNone/>
            </a:pPr>
            <a:r>
              <a:rPr lang="en-US" dirty="0"/>
              <a:t>}</a:t>
            </a:r>
          </a:p>
        </p:txBody>
      </p:sp>
      <p:cxnSp>
        <p:nvCxnSpPr>
          <p:cNvPr id="5" name="Straight Connector 4"/>
          <p:cNvCxnSpPr/>
          <p:nvPr/>
        </p:nvCxnSpPr>
        <p:spPr>
          <a:xfrm>
            <a:off x="6019800" y="1690688"/>
            <a:ext cx="0" cy="4326194"/>
          </a:xfrm>
          <a:prstGeom prst="line">
            <a:avLst/>
          </a:prstGeom>
          <a:ln w="38100"/>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2655938" y="1446000"/>
            <a:ext cx="1546123" cy="369332"/>
          </a:xfrm>
          <a:prstGeom prst="rect">
            <a:avLst/>
          </a:prstGeom>
          <a:noFill/>
        </p:spPr>
        <p:txBody>
          <a:bodyPr wrap="square" rtlCol="0">
            <a:spAutoFit/>
          </a:bodyPr>
          <a:lstStyle/>
          <a:p>
            <a:r>
              <a:rPr lang="en-US" u="sng" dirty="0" smtClean="0"/>
              <a:t>Comments</a:t>
            </a:r>
            <a:endParaRPr lang="en-US" u="sng" dirty="0"/>
          </a:p>
        </p:txBody>
      </p:sp>
      <p:sp>
        <p:nvSpPr>
          <p:cNvPr id="7" name="TextBox 6"/>
          <p:cNvSpPr txBox="1"/>
          <p:nvPr/>
        </p:nvSpPr>
        <p:spPr>
          <a:xfrm>
            <a:off x="8863781" y="1446000"/>
            <a:ext cx="747252" cy="369332"/>
          </a:xfrm>
          <a:prstGeom prst="rect">
            <a:avLst/>
          </a:prstGeom>
          <a:noFill/>
        </p:spPr>
        <p:txBody>
          <a:bodyPr wrap="square" rtlCol="0">
            <a:spAutoFit/>
          </a:bodyPr>
          <a:lstStyle/>
          <a:p>
            <a:r>
              <a:rPr lang="en-US" u="sng" dirty="0" smtClean="0"/>
              <a:t>Code</a:t>
            </a:r>
            <a:endParaRPr lang="en-US" u="sng" dirty="0"/>
          </a:p>
        </p:txBody>
      </p:sp>
    </p:spTree>
    <p:extLst>
      <p:ext uri="{BB962C8B-B14F-4D97-AF65-F5344CB8AC3E}">
        <p14:creationId xmlns:p14="http://schemas.microsoft.com/office/powerpoint/2010/main" val="268594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Time to Campus</a:t>
            </a:r>
            <a:endParaRPr lang="en-US" dirty="0"/>
          </a:p>
        </p:txBody>
      </p:sp>
      <p:sp>
        <p:nvSpPr>
          <p:cNvPr id="3" name="Content Placeholder 2"/>
          <p:cNvSpPr>
            <a:spLocks noGrp="1"/>
          </p:cNvSpPr>
          <p:nvPr>
            <p:ph sz="half" idx="1"/>
          </p:nvPr>
        </p:nvSpPr>
        <p:spPr/>
        <p:txBody>
          <a:bodyPr>
            <a:noAutofit/>
          </a:bodyPr>
          <a:lstStyle/>
          <a:p>
            <a:pPr marL="0" indent="0">
              <a:spcBef>
                <a:spcPts val="0"/>
              </a:spcBef>
              <a:buNone/>
            </a:pPr>
            <a:r>
              <a:rPr lang="en-US" sz="1300" dirty="0">
                <a:solidFill>
                  <a:schemeClr val="accent6">
                    <a:lumMod val="75000"/>
                  </a:schemeClr>
                </a:solidFill>
              </a:rPr>
              <a:t># We now use package </a:t>
            </a:r>
            <a:r>
              <a:rPr lang="en-US" sz="1300" dirty="0" err="1">
                <a:solidFill>
                  <a:schemeClr val="accent6">
                    <a:lumMod val="75000"/>
                  </a:schemeClr>
                </a:solidFill>
              </a:rPr>
              <a:t>gmapsdistance</a:t>
            </a:r>
            <a:r>
              <a:rPr lang="en-US" sz="1300" dirty="0">
                <a:solidFill>
                  <a:schemeClr val="accent6">
                    <a:lumMod val="75000"/>
                  </a:schemeClr>
                </a:solidFill>
              </a:rPr>
              <a:t> to find the travel time to campus</a:t>
            </a:r>
          </a:p>
          <a:p>
            <a:pPr marL="0" indent="0">
              <a:spcBef>
                <a:spcPts val="0"/>
              </a:spcBef>
              <a:buNone/>
            </a:pPr>
            <a:r>
              <a:rPr lang="en-US" sz="1300" dirty="0">
                <a:solidFill>
                  <a:schemeClr val="accent6">
                    <a:lumMod val="75000"/>
                  </a:schemeClr>
                </a:solidFill>
              </a:rPr>
              <a:t># We create a 15th column and call it 'Time'</a:t>
            </a:r>
          </a:p>
          <a:p>
            <a:pPr marL="0" indent="0">
              <a:spcBef>
                <a:spcPts val="0"/>
              </a:spcBef>
              <a:buNone/>
            </a:pPr>
            <a:r>
              <a:rPr lang="en-US" sz="1300" dirty="0">
                <a:solidFill>
                  <a:schemeClr val="accent6">
                    <a:lumMod val="75000"/>
                  </a:schemeClr>
                </a:solidFill>
              </a:rPr>
              <a:t># The format we need to feed </a:t>
            </a:r>
            <a:r>
              <a:rPr lang="en-US" sz="1300" dirty="0" err="1">
                <a:solidFill>
                  <a:schemeClr val="accent6">
                    <a:lumMod val="75000"/>
                  </a:schemeClr>
                </a:solidFill>
              </a:rPr>
              <a:t>gmapsdistance</a:t>
            </a:r>
            <a:r>
              <a:rPr lang="en-US" sz="1300" dirty="0">
                <a:solidFill>
                  <a:schemeClr val="accent6">
                    <a:lumMod val="75000"/>
                  </a:schemeClr>
                </a:solidFill>
              </a:rPr>
              <a:t> is "</a:t>
            </a:r>
            <a:r>
              <a:rPr lang="en-US" sz="1300" dirty="0" err="1">
                <a:solidFill>
                  <a:schemeClr val="accent6">
                    <a:lumMod val="75000"/>
                  </a:schemeClr>
                </a:solidFill>
              </a:rPr>
              <a:t>latitude+longitude</a:t>
            </a:r>
            <a:r>
              <a:rPr lang="en-US" sz="1300" dirty="0">
                <a:solidFill>
                  <a:schemeClr val="accent6">
                    <a:lumMod val="75000"/>
                  </a:schemeClr>
                </a:solidFill>
              </a:rPr>
              <a:t>"</a:t>
            </a:r>
          </a:p>
          <a:p>
            <a:pPr marL="0" indent="0">
              <a:spcBef>
                <a:spcPts val="0"/>
              </a:spcBef>
              <a:buNone/>
            </a:pPr>
            <a:r>
              <a:rPr lang="en-US" sz="1300" dirty="0">
                <a:solidFill>
                  <a:schemeClr val="accent6">
                    <a:lumMod val="75000"/>
                  </a:schemeClr>
                </a:solidFill>
              </a:rPr>
              <a:t># We use function 'paste' which acts like concatenate in excel. </a:t>
            </a:r>
            <a:r>
              <a:rPr lang="en-US" sz="1300" dirty="0" err="1">
                <a:solidFill>
                  <a:schemeClr val="accent6">
                    <a:lumMod val="75000"/>
                  </a:schemeClr>
                </a:solidFill>
              </a:rPr>
              <a:t>sep</a:t>
            </a:r>
            <a:r>
              <a:rPr lang="en-US" sz="1300" dirty="0">
                <a:solidFill>
                  <a:schemeClr val="accent6">
                    <a:lumMod val="75000"/>
                  </a:schemeClr>
                </a:solidFill>
              </a:rPr>
              <a:t>="" keeps R from putting a space between the 3 inputs</a:t>
            </a:r>
          </a:p>
          <a:p>
            <a:pPr marL="0" indent="0">
              <a:spcBef>
                <a:spcPts val="0"/>
              </a:spcBef>
              <a:buNone/>
            </a:pPr>
            <a:r>
              <a:rPr lang="en-US" sz="1300" dirty="0">
                <a:solidFill>
                  <a:schemeClr val="accent6">
                    <a:lumMod val="75000"/>
                  </a:schemeClr>
                </a:solidFill>
              </a:rPr>
              <a:t># First I create </a:t>
            </a:r>
            <a:r>
              <a:rPr lang="en-US" sz="1300" dirty="0" err="1">
                <a:solidFill>
                  <a:schemeClr val="accent6">
                    <a:lumMod val="75000"/>
                  </a:schemeClr>
                </a:solidFill>
              </a:rPr>
              <a:t>campusCoord</a:t>
            </a:r>
            <a:r>
              <a:rPr lang="en-US" sz="1300" dirty="0">
                <a:solidFill>
                  <a:schemeClr val="accent6">
                    <a:lumMod val="75000"/>
                  </a:schemeClr>
                </a:solidFill>
              </a:rPr>
              <a:t>, which uses </a:t>
            </a:r>
            <a:r>
              <a:rPr lang="en-US" sz="1300" dirty="0" err="1">
                <a:solidFill>
                  <a:schemeClr val="accent6">
                    <a:lumMod val="75000"/>
                  </a:schemeClr>
                </a:solidFill>
              </a:rPr>
              <a:t>campusGeo</a:t>
            </a:r>
            <a:r>
              <a:rPr lang="en-US" sz="1300" dirty="0">
                <a:solidFill>
                  <a:schemeClr val="accent6">
                    <a:lumMod val="75000"/>
                  </a:schemeClr>
                </a:solidFill>
              </a:rPr>
              <a:t> created earlier. </a:t>
            </a:r>
          </a:p>
          <a:p>
            <a:pPr marL="0" indent="0">
              <a:spcBef>
                <a:spcPts val="0"/>
              </a:spcBef>
              <a:buNone/>
            </a:pPr>
            <a:r>
              <a:rPr lang="en-US" sz="1300" dirty="0">
                <a:solidFill>
                  <a:schemeClr val="accent6">
                    <a:lumMod val="75000"/>
                  </a:schemeClr>
                </a:solidFill>
              </a:rPr>
              <a:t># The for loop starts by creating the same "</a:t>
            </a:r>
            <a:r>
              <a:rPr lang="en-US" sz="1300" dirty="0" err="1">
                <a:solidFill>
                  <a:schemeClr val="accent6">
                    <a:lumMod val="75000"/>
                  </a:schemeClr>
                </a:solidFill>
              </a:rPr>
              <a:t>latitude+longitude</a:t>
            </a:r>
            <a:r>
              <a:rPr lang="en-US" sz="1300" dirty="0">
                <a:solidFill>
                  <a:schemeClr val="accent6">
                    <a:lumMod val="75000"/>
                  </a:schemeClr>
                </a:solidFill>
              </a:rPr>
              <a:t>" format for our student record, and assigning it to x.</a:t>
            </a:r>
          </a:p>
          <a:p>
            <a:pPr marL="0" indent="0">
              <a:spcBef>
                <a:spcPts val="0"/>
              </a:spcBef>
              <a:buNone/>
            </a:pPr>
            <a:r>
              <a:rPr lang="en-US" sz="1300" dirty="0">
                <a:solidFill>
                  <a:schemeClr val="accent6">
                    <a:lumMod val="75000"/>
                  </a:schemeClr>
                </a:solidFill>
              </a:rPr>
              <a:t>#    I create this "</a:t>
            </a:r>
            <a:r>
              <a:rPr lang="en-US" sz="1300" dirty="0" err="1">
                <a:solidFill>
                  <a:schemeClr val="accent6">
                    <a:lumMod val="75000"/>
                  </a:schemeClr>
                </a:solidFill>
              </a:rPr>
              <a:t>lat+lon</a:t>
            </a:r>
            <a:r>
              <a:rPr lang="en-US" sz="1300" dirty="0">
                <a:solidFill>
                  <a:schemeClr val="accent6">
                    <a:lumMod val="75000"/>
                  </a:schemeClr>
                </a:solidFill>
              </a:rPr>
              <a:t>" string within the for loop because I don't want extra columns cluttering </a:t>
            </a:r>
            <a:r>
              <a:rPr lang="en-US" sz="1300" dirty="0" err="1">
                <a:solidFill>
                  <a:schemeClr val="accent6">
                    <a:lumMod val="75000"/>
                  </a:schemeClr>
                </a:solidFill>
              </a:rPr>
              <a:t>mydata</a:t>
            </a:r>
            <a:r>
              <a:rPr lang="en-US" sz="1300" dirty="0">
                <a:solidFill>
                  <a:schemeClr val="accent6">
                    <a:lumMod val="75000"/>
                  </a:schemeClr>
                </a:solidFill>
              </a:rPr>
              <a:t>.</a:t>
            </a:r>
          </a:p>
          <a:p>
            <a:pPr marL="0" indent="0">
              <a:spcBef>
                <a:spcPts val="0"/>
              </a:spcBef>
              <a:buNone/>
            </a:pPr>
            <a:r>
              <a:rPr lang="en-US" sz="1300" dirty="0">
                <a:solidFill>
                  <a:schemeClr val="accent6">
                    <a:lumMod val="75000"/>
                  </a:schemeClr>
                </a:solidFill>
              </a:rPr>
              <a:t># I input </a:t>
            </a:r>
            <a:r>
              <a:rPr lang="en-US" sz="1300" dirty="0" err="1">
                <a:solidFill>
                  <a:schemeClr val="accent6">
                    <a:lumMod val="75000"/>
                  </a:schemeClr>
                </a:solidFill>
              </a:rPr>
              <a:t>campusCoord</a:t>
            </a:r>
            <a:r>
              <a:rPr lang="en-US" sz="1300" dirty="0">
                <a:solidFill>
                  <a:schemeClr val="accent6">
                    <a:lumMod val="75000"/>
                  </a:schemeClr>
                </a:solidFill>
              </a:rPr>
              <a:t> and x into the function </a:t>
            </a:r>
            <a:r>
              <a:rPr lang="en-US" sz="1300" dirty="0" err="1">
                <a:solidFill>
                  <a:schemeClr val="accent6">
                    <a:lumMod val="75000"/>
                  </a:schemeClr>
                </a:solidFill>
              </a:rPr>
              <a:t>gmapsdistance</a:t>
            </a:r>
            <a:r>
              <a:rPr lang="en-US" sz="1300" dirty="0">
                <a:solidFill>
                  <a:schemeClr val="accent6">
                    <a:lumMod val="75000"/>
                  </a:schemeClr>
                </a:solidFill>
              </a:rPr>
              <a:t>. There are 4 modes (</a:t>
            </a:r>
            <a:r>
              <a:rPr lang="en-US" sz="1300" dirty="0" err="1">
                <a:solidFill>
                  <a:schemeClr val="accent6">
                    <a:lumMod val="75000"/>
                  </a:schemeClr>
                </a:solidFill>
              </a:rPr>
              <a:t>bicycling,driving,walking,transit</a:t>
            </a:r>
            <a:r>
              <a:rPr lang="en-US" sz="1300" dirty="0">
                <a:solidFill>
                  <a:schemeClr val="accent6">
                    <a:lumMod val="75000"/>
                  </a:schemeClr>
                </a:solidFill>
              </a:rPr>
              <a:t>), I choose "driving"</a:t>
            </a:r>
          </a:p>
          <a:p>
            <a:pPr marL="0" indent="0">
              <a:spcBef>
                <a:spcPts val="0"/>
              </a:spcBef>
              <a:buNone/>
            </a:pPr>
            <a:r>
              <a:rPr lang="en-US" sz="1300" dirty="0">
                <a:solidFill>
                  <a:schemeClr val="accent6">
                    <a:lumMod val="75000"/>
                  </a:schemeClr>
                </a:solidFill>
              </a:rPr>
              <a:t># This returns a "list" (another R object) I label t1 containing Time (in seconds), Distance (in Meters), and a Status Check.</a:t>
            </a:r>
          </a:p>
          <a:p>
            <a:pPr marL="0" indent="0">
              <a:spcBef>
                <a:spcPts val="0"/>
              </a:spcBef>
              <a:buNone/>
            </a:pPr>
            <a:r>
              <a:rPr lang="en-US" sz="1300" dirty="0">
                <a:solidFill>
                  <a:schemeClr val="accent6">
                    <a:lumMod val="75000"/>
                  </a:schemeClr>
                </a:solidFill>
              </a:rPr>
              <a:t>#    The distance returned by the function is the traveling distance, not 'as the crow flies' like we calculated previously</a:t>
            </a:r>
          </a:p>
          <a:p>
            <a:pPr marL="0" indent="0">
              <a:spcBef>
                <a:spcPts val="0"/>
              </a:spcBef>
              <a:buNone/>
            </a:pPr>
            <a:r>
              <a:rPr lang="en-US" sz="1300" dirty="0">
                <a:solidFill>
                  <a:schemeClr val="accent6">
                    <a:lumMod val="75000"/>
                  </a:schemeClr>
                </a:solidFill>
              </a:rPr>
              <a:t># I only want time, so I access the first object in the list with "t1[1]" and make sure it's numeric with </a:t>
            </a:r>
            <a:r>
              <a:rPr lang="en-US" sz="1300" dirty="0" err="1">
                <a:solidFill>
                  <a:schemeClr val="accent6">
                    <a:lumMod val="75000"/>
                  </a:schemeClr>
                </a:solidFill>
              </a:rPr>
              <a:t>as.numeric</a:t>
            </a:r>
            <a:endParaRPr lang="en-US" sz="1300" dirty="0">
              <a:solidFill>
                <a:schemeClr val="accent6">
                  <a:lumMod val="75000"/>
                </a:schemeClr>
              </a:solidFill>
            </a:endParaRPr>
          </a:p>
          <a:p>
            <a:pPr marL="0" indent="0">
              <a:spcBef>
                <a:spcPts val="0"/>
              </a:spcBef>
              <a:buNone/>
            </a:pPr>
            <a:r>
              <a:rPr lang="en-US" sz="1300" dirty="0">
                <a:solidFill>
                  <a:schemeClr val="accent6">
                    <a:lumMod val="75000"/>
                  </a:schemeClr>
                </a:solidFill>
              </a:rPr>
              <a:t># Time in seconds (</a:t>
            </a:r>
            <a:r>
              <a:rPr lang="en-US" sz="1300" dirty="0" err="1">
                <a:solidFill>
                  <a:schemeClr val="accent6">
                    <a:lumMod val="75000"/>
                  </a:schemeClr>
                </a:solidFill>
              </a:rPr>
              <a:t>timeSeconds</a:t>
            </a:r>
            <a:r>
              <a:rPr lang="en-US" sz="1300" dirty="0">
                <a:solidFill>
                  <a:schemeClr val="accent6">
                    <a:lumMod val="75000"/>
                  </a:schemeClr>
                </a:solidFill>
              </a:rPr>
              <a:t>) is not realistic, so I turn that into hours by dividing by 3600. Assign that to </a:t>
            </a:r>
            <a:r>
              <a:rPr lang="en-US" sz="1300" dirty="0" err="1">
                <a:solidFill>
                  <a:schemeClr val="accent6">
                    <a:lumMod val="75000"/>
                  </a:schemeClr>
                </a:solidFill>
              </a:rPr>
              <a:t>timeHours</a:t>
            </a:r>
            <a:endParaRPr lang="en-US" sz="1300" dirty="0">
              <a:solidFill>
                <a:schemeClr val="accent6">
                  <a:lumMod val="75000"/>
                </a:schemeClr>
              </a:solidFill>
            </a:endParaRPr>
          </a:p>
          <a:p>
            <a:pPr marL="0" indent="0">
              <a:spcBef>
                <a:spcPts val="0"/>
              </a:spcBef>
              <a:buNone/>
            </a:pPr>
            <a:r>
              <a:rPr lang="en-US" sz="1300" dirty="0">
                <a:solidFill>
                  <a:schemeClr val="accent6">
                    <a:lumMod val="75000"/>
                  </a:schemeClr>
                </a:solidFill>
              </a:rPr>
              <a:t># I then assign that number to row </a:t>
            </a:r>
            <a:r>
              <a:rPr lang="en-US" sz="1300" dirty="0" err="1">
                <a:solidFill>
                  <a:schemeClr val="accent6">
                    <a:lumMod val="75000"/>
                  </a:schemeClr>
                </a:solidFill>
              </a:rPr>
              <a:t>i</a:t>
            </a:r>
            <a:r>
              <a:rPr lang="en-US" sz="1300" dirty="0">
                <a:solidFill>
                  <a:schemeClr val="accent6">
                    <a:lumMod val="75000"/>
                  </a:schemeClr>
                </a:solidFill>
              </a:rPr>
              <a:t>, column 'Time' in </a:t>
            </a:r>
            <a:r>
              <a:rPr lang="en-US" sz="1300" dirty="0" err="1">
                <a:solidFill>
                  <a:schemeClr val="accent6">
                    <a:lumMod val="75000"/>
                  </a:schemeClr>
                </a:solidFill>
              </a:rPr>
              <a:t>mydata</a:t>
            </a:r>
            <a:r>
              <a:rPr lang="en-US" sz="1300" dirty="0">
                <a:solidFill>
                  <a:schemeClr val="accent6">
                    <a:lumMod val="75000"/>
                  </a:schemeClr>
                </a:solidFill>
              </a:rPr>
              <a:t>.</a:t>
            </a:r>
          </a:p>
          <a:p>
            <a:pPr marL="0" indent="0">
              <a:spcBef>
                <a:spcPts val="0"/>
              </a:spcBef>
              <a:buNone/>
            </a:pPr>
            <a:r>
              <a:rPr lang="en-US" sz="1300" dirty="0">
                <a:solidFill>
                  <a:schemeClr val="accent6">
                    <a:lumMod val="75000"/>
                  </a:schemeClr>
                </a:solidFill>
              </a:rPr>
              <a:t># For more information on the '</a:t>
            </a:r>
            <a:r>
              <a:rPr lang="en-US" sz="1300" dirty="0" err="1">
                <a:solidFill>
                  <a:schemeClr val="accent6">
                    <a:lumMod val="75000"/>
                  </a:schemeClr>
                </a:solidFill>
              </a:rPr>
              <a:t>gmapsdistance</a:t>
            </a:r>
            <a:r>
              <a:rPr lang="en-US" sz="1300" dirty="0">
                <a:solidFill>
                  <a:schemeClr val="accent6">
                    <a:lumMod val="75000"/>
                  </a:schemeClr>
                </a:solidFill>
              </a:rPr>
              <a:t>' package, go to</a:t>
            </a:r>
          </a:p>
          <a:p>
            <a:pPr marL="0" indent="0">
              <a:spcBef>
                <a:spcPts val="0"/>
              </a:spcBef>
              <a:buNone/>
            </a:pPr>
            <a:r>
              <a:rPr lang="en-US" sz="1300" dirty="0">
                <a:solidFill>
                  <a:schemeClr val="accent6">
                    <a:lumMod val="75000"/>
                  </a:schemeClr>
                </a:solidFill>
              </a:rPr>
              <a:t># https://cran.r-project.org/web/packages/gmapsdistance/gmapsdistance.pdf</a:t>
            </a:r>
          </a:p>
        </p:txBody>
      </p:sp>
      <p:sp>
        <p:nvSpPr>
          <p:cNvPr id="4" name="Content Placeholder 3"/>
          <p:cNvSpPr>
            <a:spLocks noGrp="1"/>
          </p:cNvSpPr>
          <p:nvPr>
            <p:ph sz="half" idx="2"/>
          </p:nvPr>
        </p:nvSpPr>
        <p:spPr/>
        <p:txBody>
          <a:bodyPr>
            <a:noAutofit/>
          </a:bodyPr>
          <a:lstStyle/>
          <a:p>
            <a:pPr marL="0" indent="0">
              <a:buNone/>
            </a:pPr>
            <a:r>
              <a:rPr lang="en-US" sz="1400" dirty="0" err="1"/>
              <a:t>install.packages</a:t>
            </a:r>
            <a:r>
              <a:rPr lang="en-US" sz="1400" dirty="0"/>
              <a:t>("</a:t>
            </a:r>
            <a:r>
              <a:rPr lang="en-US" sz="1400" dirty="0" err="1"/>
              <a:t>gmapsdistance</a:t>
            </a:r>
            <a:r>
              <a:rPr lang="en-US" sz="1400" dirty="0"/>
              <a:t>")</a:t>
            </a:r>
          </a:p>
          <a:p>
            <a:pPr marL="0" indent="0">
              <a:buNone/>
            </a:pPr>
            <a:r>
              <a:rPr lang="en-US" sz="1400" dirty="0"/>
              <a:t>library(</a:t>
            </a:r>
            <a:r>
              <a:rPr lang="en-US" sz="1400" dirty="0" err="1"/>
              <a:t>gmapsdistance</a:t>
            </a:r>
            <a:r>
              <a:rPr lang="en-US" sz="1400" dirty="0"/>
              <a:t>)</a:t>
            </a:r>
          </a:p>
          <a:p>
            <a:pPr marL="0" indent="0">
              <a:buNone/>
            </a:pPr>
            <a:endParaRPr lang="en-US" sz="1400" dirty="0"/>
          </a:p>
          <a:p>
            <a:pPr marL="0" indent="0">
              <a:buNone/>
            </a:pPr>
            <a:r>
              <a:rPr lang="en-US" sz="1400" dirty="0" err="1" smtClean="0"/>
              <a:t>mydata</a:t>
            </a:r>
            <a:r>
              <a:rPr lang="en-US" sz="1400" dirty="0" smtClean="0"/>
              <a:t>[,</a:t>
            </a:r>
            <a:r>
              <a:rPr lang="en-US" sz="1400" dirty="0"/>
              <a:t>15] &lt;- NA ; </a:t>
            </a:r>
            <a:r>
              <a:rPr lang="en-US" sz="1400" dirty="0" err="1" smtClean="0"/>
              <a:t>colnames</a:t>
            </a:r>
            <a:r>
              <a:rPr lang="en-US" sz="1400" dirty="0" smtClean="0"/>
              <a:t>(</a:t>
            </a:r>
            <a:r>
              <a:rPr lang="en-US" sz="1400" dirty="0" err="1" smtClean="0"/>
              <a:t>mydata</a:t>
            </a:r>
            <a:r>
              <a:rPr lang="en-US" sz="1400" dirty="0" smtClean="0"/>
              <a:t>)[</a:t>
            </a:r>
            <a:r>
              <a:rPr lang="en-US" sz="1400" dirty="0"/>
              <a:t>15] &lt;- "Time"</a:t>
            </a:r>
          </a:p>
          <a:p>
            <a:pPr marL="0" indent="0">
              <a:buNone/>
            </a:pPr>
            <a:r>
              <a:rPr lang="en-US" sz="1400" dirty="0" err="1"/>
              <a:t>campusCoord</a:t>
            </a:r>
            <a:r>
              <a:rPr lang="en-US" sz="1400" dirty="0"/>
              <a:t> &lt;- paste(</a:t>
            </a:r>
            <a:r>
              <a:rPr lang="en-US" sz="1400" dirty="0" err="1"/>
              <a:t>campusGeo</a:t>
            </a:r>
            <a:r>
              <a:rPr lang="en-US" sz="1400" dirty="0"/>
              <a:t>[2],"+",</a:t>
            </a:r>
            <a:r>
              <a:rPr lang="en-US" sz="1400" dirty="0" err="1"/>
              <a:t>campusGeo</a:t>
            </a:r>
            <a:r>
              <a:rPr lang="en-US" sz="1400" dirty="0"/>
              <a:t>[1],</a:t>
            </a:r>
            <a:r>
              <a:rPr lang="en-US" sz="1400" dirty="0" err="1"/>
              <a:t>sep</a:t>
            </a:r>
            <a:r>
              <a:rPr lang="en-US" sz="1400" dirty="0"/>
              <a:t> = "")</a:t>
            </a:r>
          </a:p>
          <a:p>
            <a:pPr marL="0" indent="0">
              <a:buNone/>
            </a:pPr>
            <a:endParaRPr lang="en-US" sz="1400" dirty="0"/>
          </a:p>
          <a:p>
            <a:pPr marL="0" indent="0">
              <a:buNone/>
            </a:pPr>
            <a:r>
              <a:rPr lang="en-US" sz="1400" dirty="0"/>
              <a:t>for(</a:t>
            </a:r>
            <a:r>
              <a:rPr lang="en-US" sz="1400" dirty="0" err="1"/>
              <a:t>i</a:t>
            </a:r>
            <a:r>
              <a:rPr lang="en-US" sz="1400" dirty="0"/>
              <a:t> in 1:10){</a:t>
            </a:r>
          </a:p>
          <a:p>
            <a:pPr marL="0" indent="0">
              <a:buNone/>
            </a:pPr>
            <a:r>
              <a:rPr lang="en-US" sz="1400" dirty="0"/>
              <a:t>  x &lt;- </a:t>
            </a:r>
            <a:r>
              <a:rPr lang="en-US" sz="1400" dirty="0" smtClean="0"/>
              <a:t>paste(</a:t>
            </a:r>
            <a:r>
              <a:rPr lang="en-US" sz="1400" dirty="0" err="1" smtClean="0"/>
              <a:t>mydata</a:t>
            </a:r>
            <a:r>
              <a:rPr lang="en-US" sz="1400" dirty="0" smtClean="0"/>
              <a:t>[</a:t>
            </a:r>
            <a:r>
              <a:rPr lang="en-US" sz="1400" dirty="0" err="1" smtClean="0"/>
              <a:t>i</a:t>
            </a:r>
            <a:r>
              <a:rPr lang="en-US" sz="1400" dirty="0"/>
              <a:t>,"</a:t>
            </a:r>
            <a:r>
              <a:rPr lang="en-US" sz="1400" dirty="0" err="1"/>
              <a:t>lat</a:t>
            </a:r>
            <a:r>
              <a:rPr lang="en-US" sz="1400" dirty="0" smtClean="0"/>
              <a:t>"],"+",</a:t>
            </a:r>
            <a:r>
              <a:rPr lang="en-US" sz="1400" dirty="0" err="1" smtClean="0"/>
              <a:t>mydata</a:t>
            </a:r>
            <a:r>
              <a:rPr lang="en-US" sz="1400" dirty="0" smtClean="0"/>
              <a:t>[</a:t>
            </a:r>
            <a:r>
              <a:rPr lang="en-US" sz="1400" dirty="0" err="1" smtClean="0"/>
              <a:t>i</a:t>
            </a:r>
            <a:r>
              <a:rPr lang="en-US" sz="1400" dirty="0"/>
              <a:t>,"</a:t>
            </a:r>
            <a:r>
              <a:rPr lang="en-US" sz="1400" dirty="0" err="1"/>
              <a:t>lon</a:t>
            </a:r>
            <a:r>
              <a:rPr lang="en-US" sz="1400" dirty="0"/>
              <a:t>"],</a:t>
            </a:r>
            <a:r>
              <a:rPr lang="en-US" sz="1400" dirty="0" err="1"/>
              <a:t>sep</a:t>
            </a:r>
            <a:r>
              <a:rPr lang="en-US" sz="1400" dirty="0"/>
              <a:t> = "")</a:t>
            </a:r>
          </a:p>
          <a:p>
            <a:pPr marL="0" indent="0">
              <a:buNone/>
            </a:pPr>
            <a:r>
              <a:rPr lang="en-US" sz="1400" dirty="0"/>
              <a:t>  t1 &lt;- </a:t>
            </a:r>
            <a:r>
              <a:rPr lang="en-US" sz="1400" dirty="0" err="1"/>
              <a:t>gmapsdistance</a:t>
            </a:r>
            <a:r>
              <a:rPr lang="en-US" sz="1400" dirty="0"/>
              <a:t>(</a:t>
            </a:r>
            <a:r>
              <a:rPr lang="en-US" sz="1400" dirty="0" err="1"/>
              <a:t>campusCoord,x,mode</a:t>
            </a:r>
            <a:r>
              <a:rPr lang="en-US" sz="1400" dirty="0"/>
              <a:t> = "driving")</a:t>
            </a:r>
          </a:p>
          <a:p>
            <a:pPr marL="0" indent="0">
              <a:buNone/>
            </a:pPr>
            <a:r>
              <a:rPr lang="en-US" sz="1400" dirty="0"/>
              <a:t>  </a:t>
            </a:r>
            <a:r>
              <a:rPr lang="en-US" sz="1400" dirty="0" err="1"/>
              <a:t>timeSeconds</a:t>
            </a:r>
            <a:r>
              <a:rPr lang="en-US" sz="1400" dirty="0"/>
              <a:t> &lt;- </a:t>
            </a:r>
            <a:r>
              <a:rPr lang="en-US" sz="1400" dirty="0" err="1"/>
              <a:t>as.numeric</a:t>
            </a:r>
            <a:r>
              <a:rPr lang="en-US" sz="1400" dirty="0"/>
              <a:t>(t1[1])</a:t>
            </a:r>
          </a:p>
          <a:p>
            <a:pPr marL="0" indent="0">
              <a:buNone/>
            </a:pPr>
            <a:r>
              <a:rPr lang="en-US" sz="1400" dirty="0"/>
              <a:t>  </a:t>
            </a:r>
            <a:r>
              <a:rPr lang="en-US" sz="1400" dirty="0" err="1"/>
              <a:t>timeHours</a:t>
            </a:r>
            <a:r>
              <a:rPr lang="en-US" sz="1400" dirty="0"/>
              <a:t> &lt;- (</a:t>
            </a:r>
            <a:r>
              <a:rPr lang="en-US" sz="1400" dirty="0" err="1"/>
              <a:t>timeSeconds</a:t>
            </a:r>
            <a:r>
              <a:rPr lang="en-US" sz="1400" dirty="0"/>
              <a:t>/3600)</a:t>
            </a:r>
          </a:p>
          <a:p>
            <a:pPr marL="0" indent="0">
              <a:buNone/>
            </a:pPr>
            <a:r>
              <a:rPr lang="en-US" sz="1400" dirty="0"/>
              <a:t>  </a:t>
            </a:r>
            <a:r>
              <a:rPr lang="en-US" sz="1400" dirty="0" err="1" smtClean="0"/>
              <a:t>mydata</a:t>
            </a:r>
            <a:r>
              <a:rPr lang="en-US" sz="1400" dirty="0" smtClean="0"/>
              <a:t>[</a:t>
            </a:r>
            <a:r>
              <a:rPr lang="en-US" sz="1400" dirty="0" err="1" smtClean="0"/>
              <a:t>i</a:t>
            </a:r>
            <a:r>
              <a:rPr lang="en-US" sz="1400" dirty="0"/>
              <a:t>,"Time"] &lt;- </a:t>
            </a:r>
            <a:r>
              <a:rPr lang="en-US" sz="1400" dirty="0" err="1"/>
              <a:t>timeHours</a:t>
            </a:r>
            <a:endParaRPr lang="en-US" sz="1400" dirty="0"/>
          </a:p>
          <a:p>
            <a:pPr marL="0" indent="0">
              <a:buNone/>
            </a:pPr>
            <a:r>
              <a:rPr lang="en-US" sz="1400" dirty="0"/>
              <a:t>}</a:t>
            </a:r>
          </a:p>
        </p:txBody>
      </p:sp>
      <p:sp>
        <p:nvSpPr>
          <p:cNvPr id="5" name="TextBox 4"/>
          <p:cNvSpPr txBox="1"/>
          <p:nvPr/>
        </p:nvSpPr>
        <p:spPr>
          <a:xfrm>
            <a:off x="2439628" y="1456293"/>
            <a:ext cx="1546123" cy="369332"/>
          </a:xfrm>
          <a:prstGeom prst="rect">
            <a:avLst/>
          </a:prstGeom>
          <a:noFill/>
        </p:spPr>
        <p:txBody>
          <a:bodyPr wrap="square" rtlCol="0">
            <a:spAutoFit/>
          </a:bodyPr>
          <a:lstStyle/>
          <a:p>
            <a:r>
              <a:rPr lang="en-US" u="sng" dirty="0" smtClean="0"/>
              <a:t>Comments</a:t>
            </a:r>
            <a:endParaRPr lang="en-US" u="sng" dirty="0"/>
          </a:p>
        </p:txBody>
      </p:sp>
      <p:sp>
        <p:nvSpPr>
          <p:cNvPr id="6" name="TextBox 5"/>
          <p:cNvSpPr txBox="1"/>
          <p:nvPr/>
        </p:nvSpPr>
        <p:spPr>
          <a:xfrm>
            <a:off x="8863781" y="1446000"/>
            <a:ext cx="747252" cy="369332"/>
          </a:xfrm>
          <a:prstGeom prst="rect">
            <a:avLst/>
          </a:prstGeom>
          <a:noFill/>
        </p:spPr>
        <p:txBody>
          <a:bodyPr wrap="square" rtlCol="0">
            <a:spAutoFit/>
          </a:bodyPr>
          <a:lstStyle/>
          <a:p>
            <a:r>
              <a:rPr lang="en-US" u="sng" dirty="0" smtClean="0"/>
              <a:t>Code</a:t>
            </a:r>
            <a:endParaRPr lang="en-US" u="sng" dirty="0"/>
          </a:p>
        </p:txBody>
      </p:sp>
      <p:cxnSp>
        <p:nvCxnSpPr>
          <p:cNvPr id="7" name="Straight Connector 6"/>
          <p:cNvCxnSpPr/>
          <p:nvPr/>
        </p:nvCxnSpPr>
        <p:spPr>
          <a:xfrm>
            <a:off x="6019800" y="1690688"/>
            <a:ext cx="0" cy="432619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8904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our </a:t>
            </a:r>
            <a:r>
              <a:rPr lang="en-US" dirty="0" err="1" smtClean="0"/>
              <a:t>Dataframe</a:t>
            </a:r>
            <a:endParaRPr lang="en-US" dirty="0"/>
          </a:p>
        </p:txBody>
      </p:sp>
      <p:sp>
        <p:nvSpPr>
          <p:cNvPr id="8" name="Content Placeholder 7"/>
          <p:cNvSpPr>
            <a:spLocks noGrp="1"/>
          </p:cNvSpPr>
          <p:nvPr>
            <p:ph idx="1"/>
          </p:nvPr>
        </p:nvSpPr>
        <p:spPr/>
        <p:txBody>
          <a:bodyPr>
            <a:normAutofit fontScale="92500"/>
          </a:bodyPr>
          <a:lstStyle/>
          <a:p>
            <a:pPr marL="0" indent="0">
              <a:buNone/>
            </a:pPr>
            <a:r>
              <a:rPr lang="en-US" dirty="0">
                <a:solidFill>
                  <a:schemeClr val="accent6">
                    <a:lumMod val="75000"/>
                  </a:schemeClr>
                </a:solidFill>
              </a:rPr>
              <a:t># We use write.csv to export our </a:t>
            </a:r>
            <a:r>
              <a:rPr lang="en-US" dirty="0" err="1" smtClean="0">
                <a:solidFill>
                  <a:schemeClr val="accent6">
                    <a:lumMod val="75000"/>
                  </a:schemeClr>
                </a:solidFill>
              </a:rPr>
              <a:t>dataframe</a:t>
            </a:r>
            <a:endParaRPr lang="en-US" dirty="0" smtClean="0">
              <a:solidFill>
                <a:schemeClr val="accent6">
                  <a:lumMod val="75000"/>
                </a:schemeClr>
              </a:solidFill>
            </a:endParaRPr>
          </a:p>
          <a:p>
            <a:pPr marL="0" indent="0">
              <a:buNone/>
            </a:pPr>
            <a:r>
              <a:rPr lang="en-US" dirty="0">
                <a:solidFill>
                  <a:schemeClr val="accent6">
                    <a:lumMod val="75000"/>
                  </a:schemeClr>
                </a:solidFill>
              </a:rPr>
              <a:t># We export our campus </a:t>
            </a:r>
            <a:r>
              <a:rPr lang="en-US" dirty="0" err="1">
                <a:solidFill>
                  <a:schemeClr val="accent6">
                    <a:lumMod val="75000"/>
                  </a:schemeClr>
                </a:solidFill>
              </a:rPr>
              <a:t>seperately</a:t>
            </a:r>
            <a:r>
              <a:rPr lang="en-US" dirty="0">
                <a:solidFill>
                  <a:schemeClr val="accent6">
                    <a:lumMod val="75000"/>
                  </a:schemeClr>
                </a:solidFill>
              </a:rPr>
              <a:t> because it's not actually a part of the data</a:t>
            </a:r>
          </a:p>
          <a:p>
            <a:pPr marL="0" indent="0">
              <a:buNone/>
            </a:pPr>
            <a:r>
              <a:rPr lang="en-US" dirty="0" smtClean="0">
                <a:solidFill>
                  <a:schemeClr val="accent6">
                    <a:lumMod val="75000"/>
                  </a:schemeClr>
                </a:solidFill>
              </a:rPr>
              <a:t># This one is pretty simple, you just need to know your file path</a:t>
            </a:r>
          </a:p>
          <a:p>
            <a:pPr marL="0" indent="0">
              <a:buNone/>
            </a:pPr>
            <a:r>
              <a:rPr lang="en-US" dirty="0" smtClean="0">
                <a:solidFill>
                  <a:schemeClr val="accent6">
                    <a:lumMod val="75000"/>
                  </a:schemeClr>
                </a:solidFill>
              </a:rPr>
              <a:t># Be careful not to save over the original file you import.</a:t>
            </a:r>
            <a:endParaRPr lang="en-US" dirty="0">
              <a:solidFill>
                <a:schemeClr val="accent6">
                  <a:lumMod val="75000"/>
                </a:schemeClr>
              </a:solidFill>
            </a:endParaRPr>
          </a:p>
          <a:p>
            <a:pPr marL="0" indent="0">
              <a:buNone/>
            </a:pPr>
            <a:endParaRPr lang="en-US" dirty="0"/>
          </a:p>
          <a:p>
            <a:pPr marL="0" indent="0">
              <a:buNone/>
            </a:pPr>
            <a:endParaRPr lang="en-US" dirty="0"/>
          </a:p>
          <a:p>
            <a:pPr marL="0" indent="0">
              <a:buNone/>
            </a:pPr>
            <a:r>
              <a:rPr lang="en-US" dirty="0" smtClean="0"/>
              <a:t>write.csv(</a:t>
            </a:r>
            <a:r>
              <a:rPr lang="en-US" dirty="0" err="1" smtClean="0"/>
              <a:t>mydata</a:t>
            </a:r>
            <a:r>
              <a:rPr lang="en-US" dirty="0" smtClean="0"/>
              <a:t>, </a:t>
            </a:r>
            <a:r>
              <a:rPr lang="en-US" dirty="0"/>
              <a:t>"C:/Users/dvollrat/Desktop/StudentData_geocoded.csv</a:t>
            </a:r>
            <a:r>
              <a:rPr lang="en-US" dirty="0" smtClean="0"/>
              <a:t>")</a:t>
            </a:r>
          </a:p>
          <a:p>
            <a:pPr marL="0" indent="0">
              <a:buNone/>
            </a:pPr>
            <a:r>
              <a:rPr lang="en-US" dirty="0"/>
              <a:t>write.csv(</a:t>
            </a:r>
            <a:r>
              <a:rPr lang="en-US" dirty="0" err="1"/>
              <a:t>campusGeo</a:t>
            </a:r>
            <a:r>
              <a:rPr lang="en-US" dirty="0"/>
              <a:t>,"C:/Users/dvollrat/Desktop/Campus.csv")</a:t>
            </a:r>
          </a:p>
        </p:txBody>
      </p:sp>
    </p:spTree>
    <p:extLst>
      <p:ext uri="{BB962C8B-B14F-4D97-AF65-F5344CB8AC3E}">
        <p14:creationId xmlns:p14="http://schemas.microsoft.com/office/powerpoint/2010/main" val="352573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CSVT</a:t>
            </a:r>
            <a:endParaRPr lang="en-US" dirty="0"/>
          </a:p>
        </p:txBody>
      </p:sp>
      <p:sp>
        <p:nvSpPr>
          <p:cNvPr id="3" name="Content Placeholder 2"/>
          <p:cNvSpPr>
            <a:spLocks noGrp="1"/>
          </p:cNvSpPr>
          <p:nvPr>
            <p:ph idx="1"/>
          </p:nvPr>
        </p:nvSpPr>
        <p:spPr>
          <a:xfrm>
            <a:off x="838200" y="1504335"/>
            <a:ext cx="10515600" cy="4672628"/>
          </a:xfrm>
        </p:spPr>
        <p:txBody>
          <a:bodyPr>
            <a:normAutofit fontScale="70000" lnSpcReduction="20000"/>
          </a:bodyPr>
          <a:lstStyle/>
          <a:p>
            <a:r>
              <a:rPr lang="en-US" dirty="0" smtClean="0"/>
              <a:t>Changing the type of a variable in QGIS can be difficult</a:t>
            </a:r>
          </a:p>
          <a:p>
            <a:r>
              <a:rPr lang="en-US" dirty="0" smtClean="0"/>
              <a:t>A CSVT file works in conjunction with a CSV file</a:t>
            </a:r>
          </a:p>
          <a:p>
            <a:r>
              <a:rPr lang="en-US" dirty="0" smtClean="0"/>
              <a:t>The CSVT file sets the data type for each column of a CSV file</a:t>
            </a:r>
          </a:p>
          <a:p>
            <a:r>
              <a:rPr lang="en-US" dirty="0" smtClean="0"/>
              <a:t>CSVT files are one long string of types</a:t>
            </a:r>
          </a:p>
          <a:p>
            <a:pPr lvl="1"/>
            <a:r>
              <a:rPr lang="en-US" dirty="0" smtClean="0"/>
              <a:t>Example: “String”, “String”, “Real”, “Integer”, “Date”…..</a:t>
            </a:r>
          </a:p>
          <a:p>
            <a:r>
              <a:rPr lang="en-US" dirty="0" smtClean="0"/>
              <a:t>Only use one of the 4 types in the example above</a:t>
            </a:r>
          </a:p>
          <a:p>
            <a:pPr lvl="1"/>
            <a:r>
              <a:rPr lang="en-US" dirty="0" smtClean="0"/>
              <a:t>String</a:t>
            </a:r>
          </a:p>
          <a:p>
            <a:pPr lvl="1"/>
            <a:r>
              <a:rPr lang="en-US" dirty="0" smtClean="0"/>
              <a:t>Real</a:t>
            </a:r>
          </a:p>
          <a:p>
            <a:pPr lvl="1"/>
            <a:r>
              <a:rPr lang="en-US" dirty="0" smtClean="0"/>
              <a:t>Integer</a:t>
            </a:r>
          </a:p>
          <a:p>
            <a:pPr lvl="1"/>
            <a:r>
              <a:rPr lang="en-US" dirty="0" smtClean="0"/>
              <a:t>Date</a:t>
            </a:r>
          </a:p>
          <a:p>
            <a:r>
              <a:rPr lang="en-US" dirty="0" smtClean="0"/>
              <a:t>The </a:t>
            </a:r>
            <a:r>
              <a:rPr lang="en-US" dirty="0"/>
              <a:t>simplest way to do this is to just open notepad and write it out</a:t>
            </a:r>
          </a:p>
          <a:p>
            <a:r>
              <a:rPr lang="en-US" dirty="0" smtClean="0"/>
              <a:t>When </a:t>
            </a:r>
            <a:r>
              <a:rPr lang="en-US" dirty="0"/>
              <a:t>you save it, you must save it as the same name and same location as the csv going into QGIS</a:t>
            </a:r>
          </a:p>
          <a:p>
            <a:r>
              <a:rPr lang="en-US" dirty="0" smtClean="0"/>
              <a:t>Then </a:t>
            </a:r>
            <a:r>
              <a:rPr lang="en-US" dirty="0"/>
              <a:t>just add .</a:t>
            </a:r>
            <a:r>
              <a:rPr lang="en-US" dirty="0" err="1"/>
              <a:t>csvt</a:t>
            </a:r>
            <a:r>
              <a:rPr lang="en-US" dirty="0"/>
              <a:t> to force it into that file type</a:t>
            </a:r>
          </a:p>
          <a:p>
            <a:r>
              <a:rPr lang="en-US" dirty="0" smtClean="0"/>
              <a:t>Our </a:t>
            </a:r>
            <a:r>
              <a:rPr lang="en-US" dirty="0"/>
              <a:t>example above would be saved </a:t>
            </a:r>
            <a:r>
              <a:rPr lang="en-US" dirty="0" err="1"/>
              <a:t>StudentData_geocoded.csvt</a:t>
            </a:r>
            <a:endParaRPr lang="en-US" dirty="0"/>
          </a:p>
        </p:txBody>
      </p:sp>
    </p:spTree>
    <p:extLst>
      <p:ext uri="{BB962C8B-B14F-4D97-AF65-F5344CB8AC3E}">
        <p14:creationId xmlns:p14="http://schemas.microsoft.com/office/powerpoint/2010/main" val="209385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61878" y="546102"/>
            <a:ext cx="5729373" cy="2470149"/>
          </a:xfrm>
          <a:prstGeom prst="rect">
            <a:avLst/>
          </a:prstGeom>
        </p:spPr>
      </p:pic>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a:xfrm>
            <a:off x="838200" y="1690688"/>
            <a:ext cx="10515600" cy="4859440"/>
          </a:xfrm>
        </p:spPr>
        <p:txBody>
          <a:bodyPr/>
          <a:lstStyle/>
          <a:p>
            <a:r>
              <a:rPr lang="en-US" dirty="0" smtClean="0"/>
              <a:t>Structure data for geocoding</a:t>
            </a:r>
          </a:p>
          <a:p>
            <a:r>
              <a:rPr lang="en-US" dirty="0"/>
              <a:t>G</a:t>
            </a:r>
            <a:r>
              <a:rPr lang="en-US" dirty="0" smtClean="0"/>
              <a:t>eocode in R</a:t>
            </a:r>
          </a:p>
          <a:p>
            <a:r>
              <a:rPr lang="en-US" dirty="0"/>
              <a:t>U</a:t>
            </a:r>
            <a:r>
              <a:rPr lang="en-US" dirty="0" smtClean="0"/>
              <a:t>se Google APIs to get travel time information</a:t>
            </a:r>
          </a:p>
          <a:p>
            <a:r>
              <a:rPr lang="en-US" dirty="0" smtClean="0"/>
              <a:t>Importing into QGIS</a:t>
            </a:r>
          </a:p>
          <a:p>
            <a:r>
              <a:rPr lang="en-US" dirty="0"/>
              <a:t>M</a:t>
            </a:r>
            <a:r>
              <a:rPr lang="en-US" dirty="0" smtClean="0"/>
              <a:t>ap points in QGIS </a:t>
            </a:r>
          </a:p>
          <a:p>
            <a:r>
              <a:rPr lang="en-US" dirty="0"/>
              <a:t>D</a:t>
            </a:r>
            <a:r>
              <a:rPr lang="en-US" dirty="0" smtClean="0"/>
              <a:t>isplay characteristics of students on a map</a:t>
            </a:r>
          </a:p>
          <a:p>
            <a:r>
              <a:rPr lang="en-US" dirty="0" smtClean="0"/>
              <a:t>Projects I’ve completed in the past</a:t>
            </a:r>
          </a:p>
        </p:txBody>
      </p:sp>
    </p:spTree>
    <p:extLst>
      <p:ext uri="{BB962C8B-B14F-4D97-AF65-F5344CB8AC3E}">
        <p14:creationId xmlns:p14="http://schemas.microsoft.com/office/powerpoint/2010/main" val="1409622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Shapefiles off the Internet</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Shapefiles (.</a:t>
            </a:r>
            <a:r>
              <a:rPr lang="en-US" sz="2000" dirty="0" err="1" smtClean="0"/>
              <a:t>shp</a:t>
            </a:r>
            <a:r>
              <a:rPr lang="en-US" sz="2000" dirty="0" smtClean="0"/>
              <a:t>) are the maps we will be using in QGIS. There are many different sources for maps but a popular one comes from the U.S. Census called TIGER. </a:t>
            </a:r>
          </a:p>
          <a:p>
            <a:pPr marL="0" indent="0">
              <a:buNone/>
            </a:pPr>
            <a:r>
              <a:rPr lang="en-US" sz="2000" dirty="0">
                <a:hlinkClick r:id="rId2"/>
              </a:rPr>
              <a:t>https://</a:t>
            </a:r>
            <a:r>
              <a:rPr lang="en-US" sz="2000" dirty="0" smtClean="0">
                <a:hlinkClick r:id="rId2"/>
              </a:rPr>
              <a:t>www.census.gov/geo/maps-data/data/tiger-cart-boundary.html</a:t>
            </a:r>
            <a:endParaRPr lang="en-US" sz="2000" dirty="0" smtClean="0"/>
          </a:p>
          <a:p>
            <a:pPr marL="0" indent="0">
              <a:buNone/>
            </a:pPr>
            <a:r>
              <a:rPr lang="en-US" sz="2000" dirty="0" smtClean="0"/>
              <a:t>These will almost always download as .zip files. </a:t>
            </a:r>
          </a:p>
          <a:p>
            <a:pPr marL="0" indent="0">
              <a:buNone/>
            </a:pPr>
            <a:r>
              <a:rPr lang="en-US" sz="2000" dirty="0" smtClean="0"/>
              <a:t>Once you download the zip file and save it where you want, right click and select “Extract All”</a:t>
            </a:r>
          </a:p>
          <a:p>
            <a:pPr marL="0" indent="0">
              <a:buNone/>
            </a:pPr>
            <a:r>
              <a:rPr lang="en-US" sz="2000" dirty="0" smtClean="0"/>
              <a:t>IMPORTANT: Even though we only use the .</a:t>
            </a:r>
            <a:r>
              <a:rPr lang="en-US" sz="2000" dirty="0" err="1" smtClean="0"/>
              <a:t>shp</a:t>
            </a:r>
            <a:r>
              <a:rPr lang="en-US" sz="2000" dirty="0" smtClean="0"/>
              <a:t> file, all the files use each other. Do not delete the other files from the download just because it seems like you don’t use them.</a:t>
            </a:r>
          </a:p>
          <a:p>
            <a:pPr marL="0" indent="0">
              <a:buNone/>
            </a:pPr>
            <a:r>
              <a:rPr lang="en-US" sz="2000" dirty="0" smtClean="0"/>
              <a:t>Once you’ve extracted the folder, drag and drop the file with extension .</a:t>
            </a:r>
            <a:r>
              <a:rPr lang="en-US" sz="2000" dirty="0" err="1" smtClean="0"/>
              <a:t>shp</a:t>
            </a:r>
            <a:r>
              <a:rPr lang="en-US" sz="2000" dirty="0" smtClean="0"/>
              <a:t> and type SHP File into QGIS.</a:t>
            </a:r>
          </a:p>
          <a:p>
            <a:pPr marL="0" indent="0">
              <a:buNone/>
            </a:pPr>
            <a:endParaRPr lang="en-US" sz="2000" dirty="0"/>
          </a:p>
        </p:txBody>
      </p:sp>
      <p:pic>
        <p:nvPicPr>
          <p:cNvPr id="4" name="Picture 3"/>
          <p:cNvPicPr>
            <a:picLocks noChangeAspect="1"/>
          </p:cNvPicPr>
          <p:nvPr/>
        </p:nvPicPr>
        <p:blipFill>
          <a:blip r:embed="rId3"/>
          <a:stretch>
            <a:fillRect/>
          </a:stretch>
        </p:blipFill>
        <p:spPr>
          <a:xfrm>
            <a:off x="3841341" y="4886599"/>
            <a:ext cx="3709834" cy="1677048"/>
          </a:xfrm>
          <a:prstGeom prst="rect">
            <a:avLst/>
          </a:prstGeom>
        </p:spPr>
      </p:pic>
    </p:spTree>
    <p:extLst>
      <p:ext uri="{BB962C8B-B14F-4D97-AF65-F5344CB8AC3E}">
        <p14:creationId xmlns:p14="http://schemas.microsoft.com/office/powerpoint/2010/main" val="402899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Our CSVs to QGIS</a:t>
            </a:r>
            <a:endParaRPr lang="en-US" dirty="0"/>
          </a:p>
        </p:txBody>
      </p:sp>
      <p:pic>
        <p:nvPicPr>
          <p:cNvPr id="5" name="Picture 4"/>
          <p:cNvPicPr>
            <a:picLocks noChangeAspect="1"/>
          </p:cNvPicPr>
          <p:nvPr/>
        </p:nvPicPr>
        <p:blipFill>
          <a:blip r:embed="rId2"/>
          <a:stretch>
            <a:fillRect/>
          </a:stretch>
        </p:blipFill>
        <p:spPr>
          <a:xfrm>
            <a:off x="4511931" y="2878726"/>
            <a:ext cx="6175734" cy="3559030"/>
          </a:xfrm>
          <a:prstGeom prst="rect">
            <a:avLst/>
          </a:prstGeom>
        </p:spPr>
      </p:pic>
      <p:pic>
        <p:nvPicPr>
          <p:cNvPr id="7" name="Picture 6"/>
          <p:cNvPicPr>
            <a:picLocks noChangeAspect="1"/>
          </p:cNvPicPr>
          <p:nvPr/>
        </p:nvPicPr>
        <p:blipFill>
          <a:blip r:embed="rId3"/>
          <a:stretch>
            <a:fillRect/>
          </a:stretch>
        </p:blipFill>
        <p:spPr>
          <a:xfrm>
            <a:off x="2008238" y="2526890"/>
            <a:ext cx="390486" cy="3910866"/>
          </a:xfrm>
          <a:prstGeom prst="rect">
            <a:avLst/>
          </a:prstGeom>
        </p:spPr>
      </p:pic>
      <p:sp>
        <p:nvSpPr>
          <p:cNvPr id="8" name="TextBox 7"/>
          <p:cNvSpPr txBox="1"/>
          <p:nvPr/>
        </p:nvSpPr>
        <p:spPr>
          <a:xfrm>
            <a:off x="1330079" y="1785623"/>
            <a:ext cx="2137289" cy="646331"/>
          </a:xfrm>
          <a:prstGeom prst="rect">
            <a:avLst/>
          </a:prstGeom>
          <a:noFill/>
        </p:spPr>
        <p:txBody>
          <a:bodyPr wrap="square" rtlCol="0">
            <a:spAutoFit/>
          </a:bodyPr>
          <a:lstStyle/>
          <a:p>
            <a:r>
              <a:rPr lang="en-US" dirty="0" smtClean="0"/>
              <a:t>Create a Layer from a Delimited Layer</a:t>
            </a:r>
            <a:endParaRPr lang="en-US" dirty="0"/>
          </a:p>
        </p:txBody>
      </p:sp>
      <p:sp>
        <p:nvSpPr>
          <p:cNvPr id="9" name="TextBox 8"/>
          <p:cNvSpPr txBox="1"/>
          <p:nvPr/>
        </p:nvSpPr>
        <p:spPr>
          <a:xfrm>
            <a:off x="4433273" y="1880559"/>
            <a:ext cx="6254392" cy="646331"/>
          </a:xfrm>
          <a:prstGeom prst="rect">
            <a:avLst/>
          </a:prstGeom>
          <a:noFill/>
        </p:spPr>
        <p:txBody>
          <a:bodyPr wrap="square" rtlCol="0">
            <a:spAutoFit/>
          </a:bodyPr>
          <a:lstStyle/>
          <a:p>
            <a:pPr marL="342900" indent="-342900">
              <a:buAutoNum type="arabicPeriod"/>
            </a:pPr>
            <a:r>
              <a:rPr lang="en-US" dirty="0" smtClean="0"/>
              <a:t>Browse and then find file </a:t>
            </a:r>
          </a:p>
          <a:p>
            <a:pPr marL="342900" indent="-342900">
              <a:buAutoNum type="arabicPeriod"/>
            </a:pPr>
            <a:r>
              <a:rPr lang="en-US" dirty="0" smtClean="0"/>
              <a:t>Be sure to add X field and Y field as our ‘</a:t>
            </a:r>
            <a:r>
              <a:rPr lang="en-US" dirty="0" err="1" smtClean="0"/>
              <a:t>lon</a:t>
            </a:r>
            <a:r>
              <a:rPr lang="en-US" dirty="0" smtClean="0"/>
              <a:t>’ and ‘</a:t>
            </a:r>
            <a:r>
              <a:rPr lang="en-US" dirty="0" err="1" smtClean="0"/>
              <a:t>lat</a:t>
            </a:r>
            <a:r>
              <a:rPr lang="en-US" dirty="0" smtClean="0"/>
              <a:t>’</a:t>
            </a:r>
            <a:endParaRPr lang="en-US" dirty="0"/>
          </a:p>
        </p:txBody>
      </p:sp>
    </p:spTree>
    <p:extLst>
      <p:ext uri="{BB962C8B-B14F-4D97-AF65-F5344CB8AC3E}">
        <p14:creationId xmlns:p14="http://schemas.microsoft.com/office/powerpoint/2010/main" val="3258151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Campus and Change Symbol</a:t>
            </a:r>
            <a:endParaRPr lang="en-US" dirty="0"/>
          </a:p>
        </p:txBody>
      </p:sp>
      <p:sp>
        <p:nvSpPr>
          <p:cNvPr id="3" name="Content Placeholder 2"/>
          <p:cNvSpPr>
            <a:spLocks noGrp="1"/>
          </p:cNvSpPr>
          <p:nvPr>
            <p:ph idx="1"/>
          </p:nvPr>
        </p:nvSpPr>
        <p:spPr>
          <a:xfrm>
            <a:off x="838200" y="1383173"/>
            <a:ext cx="10515600" cy="4830814"/>
          </a:xfrm>
        </p:spPr>
        <p:txBody>
          <a:bodyPr>
            <a:normAutofit/>
          </a:bodyPr>
          <a:lstStyle/>
          <a:p>
            <a:r>
              <a:rPr lang="en-US" dirty="0" smtClean="0"/>
              <a:t>Follow previous steps with our “campus” csv file.</a:t>
            </a:r>
          </a:p>
          <a:p>
            <a:r>
              <a:rPr lang="en-US" dirty="0" smtClean="0"/>
              <a:t>Right click “Campus” in the Layers Panel</a:t>
            </a:r>
          </a:p>
          <a:p>
            <a:r>
              <a:rPr lang="en-US" dirty="0" smtClean="0"/>
              <a:t>Go to Properties, on left hand side choose “Style”</a:t>
            </a:r>
          </a:p>
          <a:p>
            <a:r>
              <a:rPr lang="en-US" dirty="0" smtClean="0"/>
              <a:t>At the top, Marker should be highlighted</a:t>
            </a:r>
          </a:p>
          <a:p>
            <a:pPr lvl="1"/>
            <a:r>
              <a:rPr lang="en-US" dirty="0" smtClean="0"/>
              <a:t>You can choose different symbols</a:t>
            </a:r>
          </a:p>
          <a:p>
            <a:pPr lvl="1"/>
            <a:r>
              <a:rPr lang="en-US" dirty="0" smtClean="0"/>
              <a:t>You can change the color</a:t>
            </a:r>
          </a:p>
          <a:p>
            <a:pPr lvl="1"/>
            <a:r>
              <a:rPr lang="en-US" dirty="0" smtClean="0"/>
              <a:t>You can change the size</a:t>
            </a:r>
          </a:p>
          <a:p>
            <a:pPr lvl="1"/>
            <a:r>
              <a:rPr lang="en-US" dirty="0" smtClean="0"/>
              <a:t>Etc.</a:t>
            </a:r>
          </a:p>
          <a:p>
            <a:r>
              <a:rPr lang="en-US" dirty="0" smtClean="0"/>
              <a:t>To move the campus symbol in front of our student symbols:</a:t>
            </a:r>
          </a:p>
          <a:p>
            <a:pPr lvl="1"/>
            <a:r>
              <a:rPr lang="en-US" dirty="0" smtClean="0"/>
              <a:t>In the Layers Panel, drag Campus above </a:t>
            </a:r>
            <a:r>
              <a:rPr lang="en-US" dirty="0" err="1" smtClean="0"/>
              <a:t>StudentData_geocoded</a:t>
            </a:r>
            <a:endParaRPr lang="en-US" dirty="0" smtClean="0"/>
          </a:p>
          <a:p>
            <a:pPr lvl="1"/>
            <a:endParaRPr lang="en-US" dirty="0" smtClean="0"/>
          </a:p>
        </p:txBody>
      </p:sp>
      <p:pic>
        <p:nvPicPr>
          <p:cNvPr id="4" name="Picture 3"/>
          <p:cNvPicPr>
            <a:picLocks noChangeAspect="1"/>
          </p:cNvPicPr>
          <p:nvPr/>
        </p:nvPicPr>
        <p:blipFill>
          <a:blip r:embed="rId2"/>
          <a:stretch>
            <a:fillRect/>
          </a:stretch>
        </p:blipFill>
        <p:spPr>
          <a:xfrm>
            <a:off x="9116090" y="1383173"/>
            <a:ext cx="2813971" cy="1813258"/>
          </a:xfrm>
          <a:prstGeom prst="rect">
            <a:avLst/>
          </a:prstGeom>
        </p:spPr>
      </p:pic>
    </p:spTree>
    <p:extLst>
      <p:ext uri="{BB962C8B-B14F-4D97-AF65-F5344CB8AC3E}">
        <p14:creationId xmlns:p14="http://schemas.microsoft.com/office/powerpoint/2010/main" val="61467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we’re at now</a:t>
            </a:r>
            <a:endParaRPr lang="en-US" dirty="0"/>
          </a:p>
        </p:txBody>
      </p:sp>
      <p:pic>
        <p:nvPicPr>
          <p:cNvPr id="4" name="Content Placeholder 3"/>
          <p:cNvPicPr>
            <a:picLocks noGrp="1" noChangeAspect="1"/>
          </p:cNvPicPr>
          <p:nvPr>
            <p:ph idx="1"/>
          </p:nvPr>
        </p:nvPicPr>
        <p:blipFill>
          <a:blip r:embed="rId2"/>
          <a:stretch>
            <a:fillRect/>
          </a:stretch>
        </p:blipFill>
        <p:spPr>
          <a:xfrm>
            <a:off x="1732474" y="2294321"/>
            <a:ext cx="8353425" cy="3590925"/>
          </a:xfrm>
          <a:prstGeom prst="rect">
            <a:avLst/>
          </a:prstGeom>
        </p:spPr>
      </p:pic>
    </p:spTree>
    <p:extLst>
      <p:ext uri="{BB962C8B-B14F-4D97-AF65-F5344CB8AC3E}">
        <p14:creationId xmlns:p14="http://schemas.microsoft.com/office/powerpoint/2010/main" val="3124311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Aggregating by Geographic Boundary</a:t>
            </a:r>
            <a:endParaRPr lang="en-US" dirty="0"/>
          </a:p>
        </p:txBody>
      </p:sp>
      <p:pic>
        <p:nvPicPr>
          <p:cNvPr id="6" name="Content Placeholder 5"/>
          <p:cNvPicPr>
            <a:picLocks noGrp="1" noChangeAspect="1"/>
          </p:cNvPicPr>
          <p:nvPr>
            <p:ph sz="half" idx="1"/>
          </p:nvPr>
        </p:nvPicPr>
        <p:blipFill>
          <a:blip r:embed="rId2"/>
          <a:stretch>
            <a:fillRect/>
          </a:stretch>
        </p:blipFill>
        <p:spPr>
          <a:xfrm>
            <a:off x="6540911" y="1444881"/>
            <a:ext cx="5181600" cy="3927987"/>
          </a:xfrm>
          <a:prstGeom prst="rect">
            <a:avLst/>
          </a:prstGeom>
        </p:spPr>
      </p:pic>
      <p:sp>
        <p:nvSpPr>
          <p:cNvPr id="7" name="Content Placeholder 6"/>
          <p:cNvSpPr>
            <a:spLocks noGrp="1"/>
          </p:cNvSpPr>
          <p:nvPr>
            <p:ph sz="half" idx="2"/>
          </p:nvPr>
        </p:nvSpPr>
        <p:spPr>
          <a:xfrm>
            <a:off x="838200" y="1690688"/>
            <a:ext cx="5181600" cy="4351338"/>
          </a:xfrm>
        </p:spPr>
        <p:txBody>
          <a:bodyPr>
            <a:normAutofit/>
          </a:bodyPr>
          <a:lstStyle/>
          <a:p>
            <a:pPr>
              <a:lnSpc>
                <a:spcPct val="100000"/>
              </a:lnSpc>
            </a:pPr>
            <a:r>
              <a:rPr lang="en-US" sz="1800" dirty="0" smtClean="0"/>
              <a:t>(On our top ribbon) Vector &gt; Data Management Tools &gt;Join Attributes by location</a:t>
            </a:r>
          </a:p>
          <a:p>
            <a:pPr lvl="1">
              <a:lnSpc>
                <a:spcPct val="100000"/>
              </a:lnSpc>
            </a:pPr>
            <a:r>
              <a:rPr lang="en-US" sz="1400" dirty="0" smtClean="0"/>
              <a:t>Target layer should be the location shapefile you are aggregating up to.</a:t>
            </a:r>
          </a:p>
          <a:p>
            <a:pPr lvl="1">
              <a:lnSpc>
                <a:spcPct val="100000"/>
              </a:lnSpc>
            </a:pPr>
            <a:r>
              <a:rPr lang="en-US" sz="1400" dirty="0" smtClean="0"/>
              <a:t>Join layer should be the layer with your data</a:t>
            </a:r>
          </a:p>
          <a:p>
            <a:pPr lvl="1">
              <a:lnSpc>
                <a:spcPct val="100000"/>
              </a:lnSpc>
            </a:pPr>
            <a:r>
              <a:rPr lang="en-US" sz="1400" dirty="0" smtClean="0"/>
              <a:t>Geometric predicate will probably always be ‘contains’</a:t>
            </a:r>
          </a:p>
          <a:p>
            <a:pPr lvl="1">
              <a:lnSpc>
                <a:spcPct val="100000"/>
              </a:lnSpc>
            </a:pPr>
            <a:r>
              <a:rPr lang="en-US" sz="1400" dirty="0" smtClean="0"/>
              <a:t>Attribute summary should be “Take summary of intersecting features”</a:t>
            </a:r>
          </a:p>
          <a:p>
            <a:pPr lvl="1">
              <a:lnSpc>
                <a:spcPct val="100000"/>
              </a:lnSpc>
            </a:pPr>
            <a:r>
              <a:rPr lang="en-US" sz="1400" dirty="0" smtClean="0"/>
              <a:t>Statistics are up to you, mean and sum work well.</a:t>
            </a:r>
          </a:p>
          <a:p>
            <a:pPr lvl="1">
              <a:lnSpc>
                <a:spcPct val="100000"/>
              </a:lnSpc>
            </a:pPr>
            <a:r>
              <a:rPr lang="en-US" sz="1400" dirty="0" smtClean="0"/>
              <a:t>Sometimes you may only want to keep the ‘places’ which contain your data (States/Counties that have students from them). In that case, choose “Only keep matching records.”</a:t>
            </a:r>
          </a:p>
          <a:p>
            <a:pPr>
              <a:lnSpc>
                <a:spcPct val="100000"/>
              </a:lnSpc>
            </a:pPr>
            <a:r>
              <a:rPr lang="en-US" sz="1400" dirty="0" smtClean="0"/>
              <a:t>This tool is helpful when we want to aggregate data by locations not typically found in an address. You may want to aggregate by county. Community colleges in large metros may want to know where students live by census tract. All we would need are county and census tract maps, which are easy to find online.</a:t>
            </a:r>
            <a:endParaRPr lang="en-US" sz="1200" dirty="0"/>
          </a:p>
          <a:p>
            <a:pPr>
              <a:lnSpc>
                <a:spcPct val="100000"/>
              </a:lnSpc>
            </a:pPr>
            <a:endParaRPr lang="en-US" sz="1800" dirty="0" smtClean="0"/>
          </a:p>
          <a:p>
            <a:pPr marL="457200" lvl="1" indent="0">
              <a:lnSpc>
                <a:spcPct val="100000"/>
              </a:lnSpc>
              <a:buNone/>
            </a:pPr>
            <a:endParaRPr lang="en-US" sz="1400" dirty="0" smtClean="0"/>
          </a:p>
          <a:p>
            <a:endParaRPr lang="en-US" dirty="0"/>
          </a:p>
        </p:txBody>
      </p:sp>
      <p:sp>
        <p:nvSpPr>
          <p:cNvPr id="3" name="TextBox 2"/>
          <p:cNvSpPr txBox="1"/>
          <p:nvPr/>
        </p:nvSpPr>
        <p:spPr>
          <a:xfrm>
            <a:off x="6528619" y="5525729"/>
            <a:ext cx="524059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When we do this, QGIS is also creating a variable called ‘count’ which counts the students in each state. Although we won’t use it in this project, it’s something that someone will want to use eventually.</a:t>
            </a:r>
            <a:endParaRPr lang="en-US" sz="1400" dirty="0"/>
          </a:p>
        </p:txBody>
      </p:sp>
    </p:spTree>
    <p:extLst>
      <p:ext uri="{BB962C8B-B14F-4D97-AF65-F5344CB8AC3E}">
        <p14:creationId xmlns:p14="http://schemas.microsoft.com/office/powerpoint/2010/main" val="99218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 Maps</a:t>
            </a:r>
            <a:endParaRPr lang="en-US" dirty="0"/>
          </a:p>
        </p:txBody>
      </p:sp>
      <p:sp>
        <p:nvSpPr>
          <p:cNvPr id="3" name="Content Placeholder 2"/>
          <p:cNvSpPr>
            <a:spLocks noGrp="1"/>
          </p:cNvSpPr>
          <p:nvPr>
            <p:ph sz="half" idx="1"/>
          </p:nvPr>
        </p:nvSpPr>
        <p:spPr/>
        <p:txBody>
          <a:bodyPr>
            <a:normAutofit/>
          </a:bodyPr>
          <a:lstStyle/>
          <a:p>
            <a:r>
              <a:rPr lang="en-US" sz="1600" dirty="0" smtClean="0"/>
              <a:t>Now we want to label our new “Joined Layer” by one of the new aggregate statistics we just created.</a:t>
            </a:r>
          </a:p>
          <a:p>
            <a:r>
              <a:rPr lang="en-US" sz="1600" dirty="0" smtClean="0"/>
              <a:t>Right click our “Joined Layer” in the Layers Panel</a:t>
            </a:r>
            <a:endParaRPr lang="en-US" sz="1200" dirty="0" smtClean="0"/>
          </a:p>
          <a:p>
            <a:r>
              <a:rPr lang="en-US" sz="1600" dirty="0" smtClean="0"/>
              <a:t>Then go to Properties. </a:t>
            </a:r>
          </a:p>
          <a:p>
            <a:r>
              <a:rPr lang="en-US" sz="1600" dirty="0" smtClean="0"/>
              <a:t>On the left hand side, go to labels. </a:t>
            </a:r>
          </a:p>
          <a:p>
            <a:r>
              <a:rPr lang="en-US" sz="1600" dirty="0" smtClean="0"/>
              <a:t>Make sure “Show labels for this layer” is selected</a:t>
            </a:r>
          </a:p>
          <a:p>
            <a:r>
              <a:rPr lang="en-US" sz="1600" dirty="0" smtClean="0"/>
              <a:t>Choose a statistic for “Label with”</a:t>
            </a:r>
          </a:p>
          <a:p>
            <a:r>
              <a:rPr lang="en-US" sz="1200" dirty="0" smtClean="0"/>
              <a:t>I want to make a special point at something that tripped me up a lot when I was learning. When we joined the layers and created means, QGIS only created means of variables of type “Real” or “Integer”.  If you skip the </a:t>
            </a:r>
            <a:r>
              <a:rPr lang="en-US" sz="1200" dirty="0" err="1" smtClean="0"/>
              <a:t>csvt</a:t>
            </a:r>
            <a:r>
              <a:rPr lang="en-US" sz="1200" dirty="0" smtClean="0"/>
              <a:t> step and don’t make sure your ACT, SAT, GPA (or whatever quantifiable variable) is of type Real or Integer, you’re not going to get means of these variables at the aggregation and joining step.</a:t>
            </a:r>
            <a:endParaRPr lang="en-US" sz="1400" dirty="0" smtClean="0"/>
          </a:p>
          <a:p>
            <a:endParaRPr lang="en-US" sz="1200" dirty="0"/>
          </a:p>
          <a:p>
            <a:endParaRPr lang="en-US" sz="1600" dirty="0" smtClean="0"/>
          </a:p>
        </p:txBody>
      </p:sp>
      <p:pic>
        <p:nvPicPr>
          <p:cNvPr id="5" name="Content Placeholder 4"/>
          <p:cNvPicPr>
            <a:picLocks noGrp="1" noChangeAspect="1"/>
          </p:cNvPicPr>
          <p:nvPr>
            <p:ph sz="half" idx="2"/>
          </p:nvPr>
        </p:nvPicPr>
        <p:blipFill>
          <a:blip r:embed="rId2"/>
          <a:stretch>
            <a:fillRect/>
          </a:stretch>
        </p:blipFill>
        <p:spPr>
          <a:xfrm>
            <a:off x="6339348" y="1825625"/>
            <a:ext cx="5181600" cy="3528007"/>
          </a:xfrm>
          <a:prstGeom prst="rect">
            <a:avLst/>
          </a:prstGeom>
        </p:spPr>
      </p:pic>
      <p:cxnSp>
        <p:nvCxnSpPr>
          <p:cNvPr id="7" name="Straight Arrow Connector 6"/>
          <p:cNvCxnSpPr/>
          <p:nvPr/>
        </p:nvCxnSpPr>
        <p:spPr>
          <a:xfrm flipH="1">
            <a:off x="7983794" y="1477938"/>
            <a:ext cx="717755" cy="5604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983794" y="2212258"/>
            <a:ext cx="875071" cy="196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551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function in QGIS</a:t>
            </a:r>
            <a:endParaRPr lang="en-US" dirty="0"/>
          </a:p>
        </p:txBody>
      </p:sp>
      <p:sp>
        <p:nvSpPr>
          <p:cNvPr id="3" name="Content Placeholder 2"/>
          <p:cNvSpPr>
            <a:spLocks noGrp="1"/>
          </p:cNvSpPr>
          <p:nvPr>
            <p:ph sz="half" idx="1"/>
          </p:nvPr>
        </p:nvSpPr>
        <p:spPr>
          <a:xfrm>
            <a:off x="838200" y="1825625"/>
            <a:ext cx="4186084" cy="4351338"/>
          </a:xfrm>
        </p:spPr>
        <p:txBody>
          <a:bodyPr>
            <a:normAutofit/>
          </a:bodyPr>
          <a:lstStyle/>
          <a:p>
            <a:r>
              <a:rPr lang="en-US" sz="1600" dirty="0" smtClean="0"/>
              <a:t>This new label likely looks horrible. Our GPA data is of type Real and set to go up to 24 decimal places.</a:t>
            </a:r>
          </a:p>
          <a:p>
            <a:r>
              <a:rPr lang="en-US" sz="1600" dirty="0" smtClean="0"/>
              <a:t> Repeat our steps, but this type select the epsilon to the right of our ‘label with’ field.</a:t>
            </a:r>
          </a:p>
          <a:p>
            <a:r>
              <a:rPr lang="en-US" sz="1600" dirty="0" smtClean="0"/>
              <a:t>This ‘Expression dialog’ window is typical of what we see when we manipulate data in QGIS. </a:t>
            </a:r>
          </a:p>
          <a:p>
            <a:r>
              <a:rPr lang="en-US" sz="1600" dirty="0" smtClean="0"/>
              <a:t>Enter, in the left window in the “Expression dialog”:</a:t>
            </a:r>
          </a:p>
          <a:p>
            <a:pPr marL="457200" lvl="1" indent="0">
              <a:buNone/>
            </a:pPr>
            <a:r>
              <a:rPr lang="en-US" sz="1200" dirty="0" smtClean="0"/>
              <a:t>Round(“meanGPA”,2)</a:t>
            </a:r>
          </a:p>
          <a:p>
            <a:endParaRPr lang="en-US" sz="1600" dirty="0"/>
          </a:p>
        </p:txBody>
      </p:sp>
      <p:pic>
        <p:nvPicPr>
          <p:cNvPr id="8" name="Picture 7"/>
          <p:cNvPicPr>
            <a:picLocks noChangeAspect="1"/>
          </p:cNvPicPr>
          <p:nvPr/>
        </p:nvPicPr>
        <p:blipFill>
          <a:blip r:embed="rId2"/>
          <a:stretch>
            <a:fillRect/>
          </a:stretch>
        </p:blipFill>
        <p:spPr>
          <a:xfrm>
            <a:off x="5633884" y="1825625"/>
            <a:ext cx="6334432" cy="4317217"/>
          </a:xfrm>
          <a:prstGeom prst="rect">
            <a:avLst/>
          </a:prstGeom>
        </p:spPr>
      </p:pic>
      <p:cxnSp>
        <p:nvCxnSpPr>
          <p:cNvPr id="10" name="Straight Arrow Connector 9"/>
          <p:cNvCxnSpPr/>
          <p:nvPr/>
        </p:nvCxnSpPr>
        <p:spPr>
          <a:xfrm>
            <a:off x="10795820" y="1612030"/>
            <a:ext cx="862780" cy="5984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747819" y="1396181"/>
            <a:ext cx="471949" cy="8142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16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838200" y="1811943"/>
            <a:ext cx="8099323" cy="3537105"/>
          </a:xfrm>
          <a:prstGeom prst="rect">
            <a:avLst/>
          </a:prstGeom>
        </p:spPr>
      </p:pic>
      <p:sp>
        <p:nvSpPr>
          <p:cNvPr id="2" name="Title 1"/>
          <p:cNvSpPr>
            <a:spLocks noGrp="1"/>
          </p:cNvSpPr>
          <p:nvPr>
            <p:ph type="title"/>
          </p:nvPr>
        </p:nvSpPr>
        <p:spPr/>
        <p:txBody>
          <a:bodyPr/>
          <a:lstStyle/>
          <a:p>
            <a:r>
              <a:rPr lang="en-US" dirty="0" smtClean="0"/>
              <a:t>Where we are now</a:t>
            </a:r>
            <a:endParaRPr lang="en-US" dirty="0"/>
          </a:p>
        </p:txBody>
      </p:sp>
      <p:sp>
        <p:nvSpPr>
          <p:cNvPr id="4" name="Content Placeholder 3"/>
          <p:cNvSpPr>
            <a:spLocks noGrp="1"/>
          </p:cNvSpPr>
          <p:nvPr>
            <p:ph sz="half" idx="2"/>
          </p:nvPr>
        </p:nvSpPr>
        <p:spPr>
          <a:xfrm>
            <a:off x="7737987" y="4210994"/>
            <a:ext cx="3183194" cy="766433"/>
          </a:xfrm>
        </p:spPr>
        <p:txBody>
          <a:bodyPr>
            <a:normAutofit/>
          </a:bodyPr>
          <a:lstStyle/>
          <a:p>
            <a:pPr marL="0" indent="0">
              <a:buNone/>
            </a:pPr>
            <a:r>
              <a:rPr lang="en-US" sz="1200" dirty="0" smtClean="0"/>
              <a:t>Note that I didn’t lose my campus layer, my student point level layer, or my state background layer. I’m just showing the Joined Layer on top to show our results.</a:t>
            </a:r>
            <a:endParaRPr lang="en-US" sz="1200" dirty="0"/>
          </a:p>
        </p:txBody>
      </p:sp>
    </p:spTree>
    <p:extLst>
      <p:ext uri="{BB962C8B-B14F-4D97-AF65-F5344CB8AC3E}">
        <p14:creationId xmlns:p14="http://schemas.microsoft.com/office/powerpoint/2010/main" val="2498531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185952" y="1966454"/>
            <a:ext cx="5758779" cy="4210509"/>
          </a:xfrm>
          <a:prstGeom prst="rect">
            <a:avLst/>
          </a:prstGeom>
        </p:spPr>
      </p:pic>
      <p:sp>
        <p:nvSpPr>
          <p:cNvPr id="2" name="Title 1"/>
          <p:cNvSpPr>
            <a:spLocks noGrp="1"/>
          </p:cNvSpPr>
          <p:nvPr>
            <p:ph type="title"/>
          </p:nvPr>
        </p:nvSpPr>
        <p:spPr/>
        <p:txBody>
          <a:bodyPr/>
          <a:lstStyle/>
          <a:p>
            <a:r>
              <a:rPr lang="en-US" dirty="0" smtClean="0"/>
              <a:t>Style our states based on </a:t>
            </a:r>
            <a:r>
              <a:rPr lang="en-US" dirty="0" err="1" smtClean="0"/>
              <a:t>meanGPA</a:t>
            </a:r>
            <a:endParaRPr lang="en-US" dirty="0"/>
          </a:p>
        </p:txBody>
      </p:sp>
      <p:sp>
        <p:nvSpPr>
          <p:cNvPr id="3" name="Content Placeholder 2"/>
          <p:cNvSpPr>
            <a:spLocks noGrp="1"/>
          </p:cNvSpPr>
          <p:nvPr>
            <p:ph sz="half" idx="1"/>
          </p:nvPr>
        </p:nvSpPr>
        <p:spPr/>
        <p:txBody>
          <a:bodyPr>
            <a:normAutofit fontScale="92500" lnSpcReduction="10000"/>
          </a:bodyPr>
          <a:lstStyle/>
          <a:p>
            <a:r>
              <a:rPr lang="en-US" sz="1400" dirty="0" smtClean="0"/>
              <a:t>To show the differences in </a:t>
            </a:r>
            <a:r>
              <a:rPr lang="en-US" sz="1400" dirty="0" err="1" smtClean="0"/>
              <a:t>meanGPA</a:t>
            </a:r>
            <a:r>
              <a:rPr lang="en-US" sz="1400" dirty="0" smtClean="0"/>
              <a:t> by state and to look for patterns, we are now going to style the states on a graduated scale based on </a:t>
            </a:r>
            <a:r>
              <a:rPr lang="en-US" sz="1400" dirty="0" err="1" smtClean="0"/>
              <a:t>meanGPA</a:t>
            </a:r>
            <a:endParaRPr lang="en-US" sz="1400" dirty="0" smtClean="0"/>
          </a:p>
          <a:p>
            <a:r>
              <a:rPr lang="en-US" sz="1400" dirty="0" smtClean="0"/>
              <a:t>Right click Joined layer in Layers Panel</a:t>
            </a:r>
          </a:p>
          <a:p>
            <a:r>
              <a:rPr lang="en-US" sz="1400" dirty="0" smtClean="0"/>
              <a:t>Go to Properties &gt; Style</a:t>
            </a:r>
          </a:p>
          <a:p>
            <a:r>
              <a:rPr lang="en-US" sz="1400" dirty="0" smtClean="0"/>
              <a:t>At the top, select “Graduated” from the drop down (see arrow 1).</a:t>
            </a:r>
          </a:p>
          <a:p>
            <a:r>
              <a:rPr lang="en-US" sz="1400" dirty="0" smtClean="0"/>
              <a:t>Select </a:t>
            </a:r>
            <a:r>
              <a:rPr lang="en-US" sz="1400" dirty="0" err="1" smtClean="0"/>
              <a:t>meanGPA</a:t>
            </a:r>
            <a:r>
              <a:rPr lang="en-US" sz="1400" dirty="0" smtClean="0"/>
              <a:t> for “Column” (arrow 2)</a:t>
            </a:r>
          </a:p>
          <a:p>
            <a:r>
              <a:rPr lang="en-US" sz="1400" dirty="0" smtClean="0"/>
              <a:t>Select “Apply” if the fields in Classes aren’t populating like they are in the picture on the right.</a:t>
            </a:r>
          </a:p>
          <a:p>
            <a:r>
              <a:rPr lang="en-US" sz="1400" dirty="0" smtClean="0"/>
              <a:t>There are 5 modes (arrow 3):</a:t>
            </a:r>
          </a:p>
          <a:p>
            <a:pPr lvl="1"/>
            <a:r>
              <a:rPr lang="en-US" sz="1000" dirty="0" smtClean="0"/>
              <a:t>Equal Interval: All colors equal numeric range</a:t>
            </a:r>
          </a:p>
          <a:p>
            <a:pPr lvl="1"/>
            <a:r>
              <a:rPr lang="en-US" sz="1000" dirty="0" smtClean="0"/>
              <a:t>Quantile: Equal number of states (or whatever) in each color category</a:t>
            </a:r>
          </a:p>
          <a:p>
            <a:pPr lvl="1"/>
            <a:r>
              <a:rPr lang="en-US" sz="1000" dirty="0" smtClean="0"/>
              <a:t>Natural Breaks: Looks for substantial gaps in the ordering of the data.</a:t>
            </a:r>
          </a:p>
          <a:p>
            <a:pPr lvl="1"/>
            <a:r>
              <a:rPr lang="en-US" sz="1000" dirty="0" smtClean="0"/>
              <a:t>Standard deviation: Finds mean, colors based on S.D.</a:t>
            </a:r>
          </a:p>
          <a:p>
            <a:pPr lvl="1"/>
            <a:r>
              <a:rPr lang="en-US" sz="1000" dirty="0" smtClean="0"/>
              <a:t>Pretty Breaks: Rounds so the category ranges look clean</a:t>
            </a:r>
          </a:p>
          <a:p>
            <a:r>
              <a:rPr lang="en-US" sz="1400" dirty="0" smtClean="0"/>
              <a:t>Classes are the amount of color categories you have. This really depends on your data and what you’re trying to show. It might make sense to have 2 and it might make sense to have 15. For seeing patterns some patterns on a map with hundreds/thousands of locations (or polygonal areas), 15 might make sense.</a:t>
            </a:r>
          </a:p>
          <a:p>
            <a:pPr marL="0" indent="0">
              <a:buNone/>
            </a:pPr>
            <a:endParaRPr lang="en-US" sz="1400" dirty="0" smtClean="0"/>
          </a:p>
          <a:p>
            <a:endParaRPr lang="en-US" sz="1400" dirty="0"/>
          </a:p>
        </p:txBody>
      </p:sp>
      <p:cxnSp>
        <p:nvCxnSpPr>
          <p:cNvPr id="7" name="Straight Arrow Connector 6"/>
          <p:cNvCxnSpPr/>
          <p:nvPr/>
        </p:nvCxnSpPr>
        <p:spPr>
          <a:xfrm flipH="1">
            <a:off x="8209935" y="4326194"/>
            <a:ext cx="78658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8032955" y="1825625"/>
            <a:ext cx="1101213" cy="5242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097729" y="4326194"/>
            <a:ext cx="104221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502013" y="1514168"/>
            <a:ext cx="707922" cy="5997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219522" y="1300895"/>
            <a:ext cx="301686" cy="369332"/>
          </a:xfrm>
          <a:prstGeom prst="rect">
            <a:avLst/>
          </a:prstGeom>
          <a:noFill/>
        </p:spPr>
        <p:txBody>
          <a:bodyPr wrap="none" rtlCol="0">
            <a:spAutoFit/>
          </a:bodyPr>
          <a:lstStyle/>
          <a:p>
            <a:r>
              <a:rPr lang="en-US" dirty="0" smtClean="0"/>
              <a:t>1</a:t>
            </a:r>
            <a:endParaRPr lang="en-US" dirty="0"/>
          </a:p>
        </p:txBody>
      </p:sp>
      <p:sp>
        <p:nvSpPr>
          <p:cNvPr id="19" name="TextBox 18"/>
          <p:cNvSpPr txBox="1"/>
          <p:nvPr/>
        </p:nvSpPr>
        <p:spPr>
          <a:xfrm>
            <a:off x="9163419" y="1563659"/>
            <a:ext cx="301686" cy="369332"/>
          </a:xfrm>
          <a:prstGeom prst="rect">
            <a:avLst/>
          </a:prstGeom>
          <a:noFill/>
        </p:spPr>
        <p:txBody>
          <a:bodyPr wrap="none" rtlCol="0">
            <a:spAutoFit/>
          </a:bodyPr>
          <a:lstStyle/>
          <a:p>
            <a:r>
              <a:rPr lang="en-US" dirty="0"/>
              <a:t>2</a:t>
            </a:r>
          </a:p>
        </p:txBody>
      </p:sp>
      <p:sp>
        <p:nvSpPr>
          <p:cNvPr id="20" name="TextBox 19"/>
          <p:cNvSpPr txBox="1"/>
          <p:nvPr/>
        </p:nvSpPr>
        <p:spPr>
          <a:xfrm>
            <a:off x="9012576" y="4141528"/>
            <a:ext cx="301686" cy="369332"/>
          </a:xfrm>
          <a:prstGeom prst="rect">
            <a:avLst/>
          </a:prstGeom>
          <a:noFill/>
        </p:spPr>
        <p:txBody>
          <a:bodyPr wrap="none" rtlCol="0">
            <a:spAutoFit/>
          </a:bodyPr>
          <a:lstStyle/>
          <a:p>
            <a:r>
              <a:rPr lang="en-US" dirty="0" smtClean="0"/>
              <a:t>3</a:t>
            </a:r>
            <a:endParaRPr lang="en-US" dirty="0"/>
          </a:p>
        </p:txBody>
      </p:sp>
      <p:sp>
        <p:nvSpPr>
          <p:cNvPr id="21" name="TextBox 20"/>
          <p:cNvSpPr txBox="1"/>
          <p:nvPr/>
        </p:nvSpPr>
        <p:spPr>
          <a:xfrm>
            <a:off x="9819066" y="4141528"/>
            <a:ext cx="301686"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3191611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now</a:t>
            </a:r>
            <a:endParaRPr lang="en-US" dirty="0"/>
          </a:p>
        </p:txBody>
      </p:sp>
      <p:pic>
        <p:nvPicPr>
          <p:cNvPr id="5" name="Content Placeholder 4"/>
          <p:cNvPicPr>
            <a:picLocks noGrp="1" noChangeAspect="1"/>
          </p:cNvPicPr>
          <p:nvPr>
            <p:ph sz="half" idx="1"/>
          </p:nvPr>
        </p:nvPicPr>
        <p:blipFill>
          <a:blip r:embed="rId2"/>
          <a:stretch>
            <a:fillRect/>
          </a:stretch>
        </p:blipFill>
        <p:spPr>
          <a:xfrm>
            <a:off x="1074174" y="2057733"/>
            <a:ext cx="7617542" cy="3332675"/>
          </a:xfrm>
          <a:prstGeom prst="rect">
            <a:avLst/>
          </a:prstGeom>
        </p:spPr>
      </p:pic>
      <p:sp>
        <p:nvSpPr>
          <p:cNvPr id="4" name="Content Placeholder 3"/>
          <p:cNvSpPr>
            <a:spLocks noGrp="1"/>
          </p:cNvSpPr>
          <p:nvPr>
            <p:ph sz="half" idx="2"/>
          </p:nvPr>
        </p:nvSpPr>
        <p:spPr>
          <a:xfrm>
            <a:off x="7580671" y="4149213"/>
            <a:ext cx="3605981" cy="1329660"/>
          </a:xfrm>
        </p:spPr>
        <p:txBody>
          <a:bodyPr>
            <a:normAutofit/>
          </a:bodyPr>
          <a:lstStyle/>
          <a:p>
            <a:r>
              <a:rPr lang="en-US" sz="1600" dirty="0" smtClean="0"/>
              <a:t>Note that I’ve recolored my original state shapefile black and brought my campus forward. Also a reminder that these GPAs are random so don’t look for any patterns.</a:t>
            </a:r>
            <a:endParaRPr lang="en-US" sz="1600" dirty="0"/>
          </a:p>
        </p:txBody>
      </p:sp>
    </p:spTree>
    <p:extLst>
      <p:ext uri="{BB962C8B-B14F-4D97-AF65-F5344CB8AC3E}">
        <p14:creationId xmlns:p14="http://schemas.microsoft.com/office/powerpoint/2010/main" val="1988858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Downloading R, </a:t>
            </a:r>
            <a:r>
              <a:rPr lang="en-US" dirty="0" err="1" smtClean="0"/>
              <a:t>Rstudio</a:t>
            </a:r>
            <a:r>
              <a:rPr lang="en-US" dirty="0" smtClean="0"/>
              <a:t>, and QGIS </a:t>
            </a:r>
            <a:endParaRPr lang="en-US" dirty="0"/>
          </a:p>
        </p:txBody>
      </p:sp>
      <p:sp>
        <p:nvSpPr>
          <p:cNvPr id="3" name="Content Placeholder 2"/>
          <p:cNvSpPr>
            <a:spLocks noGrp="1"/>
          </p:cNvSpPr>
          <p:nvPr>
            <p:ph idx="1"/>
          </p:nvPr>
        </p:nvSpPr>
        <p:spPr/>
        <p:txBody>
          <a:bodyPr>
            <a:normAutofit/>
          </a:bodyPr>
          <a:lstStyle/>
          <a:p>
            <a:pPr marL="0" indent="0">
              <a:buNone/>
            </a:pPr>
            <a:r>
              <a:rPr lang="en-US" u="sng" dirty="0" smtClean="0"/>
              <a:t>R</a:t>
            </a:r>
          </a:p>
          <a:p>
            <a:pPr marL="0" indent="0">
              <a:buNone/>
            </a:pPr>
            <a:r>
              <a:rPr lang="en-US" sz="2000" dirty="0" smtClean="0"/>
              <a:t>http://cran.stat.ucla.edu/</a:t>
            </a:r>
          </a:p>
          <a:p>
            <a:pPr marL="0" indent="0">
              <a:buNone/>
            </a:pPr>
            <a:endParaRPr lang="en-US" dirty="0"/>
          </a:p>
          <a:p>
            <a:pPr marL="0" indent="0">
              <a:buNone/>
            </a:pPr>
            <a:r>
              <a:rPr lang="en-US" u="sng" dirty="0" err="1" smtClean="0"/>
              <a:t>RStudio</a:t>
            </a:r>
            <a:endParaRPr lang="en-US" u="sng" dirty="0" smtClean="0"/>
          </a:p>
          <a:p>
            <a:pPr marL="0" indent="0">
              <a:buNone/>
            </a:pPr>
            <a:r>
              <a:rPr lang="en-US" sz="2000" dirty="0" smtClean="0"/>
              <a:t>https://www.rstudio.com/products/rstudio/download/</a:t>
            </a:r>
          </a:p>
          <a:p>
            <a:pPr marL="0" indent="0">
              <a:buNone/>
            </a:pPr>
            <a:endParaRPr lang="en-US" dirty="0" smtClean="0"/>
          </a:p>
          <a:p>
            <a:pPr marL="0" indent="0">
              <a:buNone/>
            </a:pPr>
            <a:r>
              <a:rPr lang="en-US" u="sng" dirty="0" smtClean="0"/>
              <a:t>QGIS</a:t>
            </a:r>
          </a:p>
          <a:p>
            <a:pPr marL="0" indent="0">
              <a:buNone/>
            </a:pPr>
            <a:r>
              <a:rPr lang="en-US" sz="2000" dirty="0" smtClean="0"/>
              <a:t>http://www.qgis.org/en/site/forusers/download.html</a:t>
            </a:r>
          </a:p>
          <a:p>
            <a:pPr marL="0" indent="0">
              <a:buNone/>
            </a:pPr>
            <a:r>
              <a:rPr lang="en-US" sz="2000" dirty="0" smtClean="0"/>
              <a:t>*I always download 64 bit</a:t>
            </a:r>
            <a:endParaRPr lang="en-US" sz="2000" dirty="0"/>
          </a:p>
        </p:txBody>
      </p:sp>
    </p:spTree>
    <p:extLst>
      <p:ext uri="{BB962C8B-B14F-4D97-AF65-F5344CB8AC3E}">
        <p14:creationId xmlns:p14="http://schemas.microsoft.com/office/powerpoint/2010/main" val="1243478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Composing our map</a:t>
            </a:r>
            <a:endParaRPr lang="en-US" dirty="0"/>
          </a:p>
        </p:txBody>
      </p:sp>
      <p:sp>
        <p:nvSpPr>
          <p:cNvPr id="3" name="Content Placeholder 2"/>
          <p:cNvSpPr>
            <a:spLocks noGrp="1"/>
          </p:cNvSpPr>
          <p:nvPr>
            <p:ph sz="half" idx="1"/>
          </p:nvPr>
        </p:nvSpPr>
        <p:spPr/>
        <p:txBody>
          <a:bodyPr>
            <a:normAutofit fontScale="92500" lnSpcReduction="20000"/>
          </a:bodyPr>
          <a:lstStyle/>
          <a:p>
            <a:r>
              <a:rPr lang="en-US" sz="1600" dirty="0" smtClean="0"/>
              <a:t>Print Composer allows us to create something presentable out of the map we just created.</a:t>
            </a:r>
          </a:p>
          <a:p>
            <a:r>
              <a:rPr lang="en-US" sz="1600" dirty="0" smtClean="0"/>
              <a:t>Go to ‘Project’ &gt; ‘New Print Composer’</a:t>
            </a:r>
          </a:p>
          <a:p>
            <a:r>
              <a:rPr lang="en-US" sz="1600" dirty="0" smtClean="0"/>
              <a:t>This should open a window which should be blank. Select the ‘Add Map’ icon on the left hand side.</a:t>
            </a:r>
          </a:p>
          <a:p>
            <a:r>
              <a:rPr lang="en-US" sz="1600" dirty="0" smtClean="0"/>
              <a:t>Drag a rectangle on the open white space.</a:t>
            </a:r>
          </a:p>
          <a:p>
            <a:r>
              <a:rPr lang="en-US" sz="1600" dirty="0" smtClean="0"/>
              <a:t>To add a legend, select the ‘add new legend’ icon on the left hand side.</a:t>
            </a:r>
            <a:endParaRPr lang="en-US" sz="1600" dirty="0"/>
          </a:p>
          <a:p>
            <a:r>
              <a:rPr lang="en-US" sz="1600" dirty="0"/>
              <a:t>Drag a rectangle on the open white space</a:t>
            </a:r>
            <a:r>
              <a:rPr lang="en-US" sz="1600" dirty="0" smtClean="0"/>
              <a:t>.</a:t>
            </a:r>
          </a:p>
          <a:p>
            <a:r>
              <a:rPr lang="en-US" sz="1600" dirty="0" smtClean="0"/>
              <a:t>To get rid of some of the extra items on our legend, select the legend. Find the “Item properties” tab on the right hand window. Click the triangle for “Legend items”.</a:t>
            </a:r>
          </a:p>
          <a:p>
            <a:r>
              <a:rPr lang="en-US" sz="1600" dirty="0" smtClean="0"/>
              <a:t>You can remove items you don’t want by click them and then the big red minus (-) sign. You can also rename items by clicking them and then the pencil and paper icon.</a:t>
            </a:r>
          </a:p>
          <a:p>
            <a:r>
              <a:rPr lang="en-US" sz="1600" dirty="0" smtClean="0"/>
              <a:t>A good guide to the basics of Print Composer can be found at: http</a:t>
            </a:r>
            <a:r>
              <a:rPr lang="en-US" sz="1600" dirty="0"/>
              <a:t>://docs.qgis.org/2.0/en/docs/user_manual/print_composer/print_composer.html</a:t>
            </a:r>
          </a:p>
        </p:txBody>
      </p:sp>
      <p:pic>
        <p:nvPicPr>
          <p:cNvPr id="5" name="Content Placeholder 4"/>
          <p:cNvPicPr>
            <a:picLocks noGrp="1" noChangeAspect="1"/>
          </p:cNvPicPr>
          <p:nvPr>
            <p:ph sz="half" idx="2"/>
          </p:nvPr>
        </p:nvPicPr>
        <p:blipFill>
          <a:blip r:embed="rId2"/>
          <a:stretch>
            <a:fillRect/>
          </a:stretch>
        </p:blipFill>
        <p:spPr>
          <a:xfrm>
            <a:off x="6656439" y="1373340"/>
            <a:ext cx="354370" cy="4351338"/>
          </a:xfrm>
          <a:prstGeom prst="rect">
            <a:avLst/>
          </a:prstGeom>
        </p:spPr>
      </p:pic>
      <p:cxnSp>
        <p:nvCxnSpPr>
          <p:cNvPr id="7" name="Straight Arrow Connector 6"/>
          <p:cNvCxnSpPr/>
          <p:nvPr/>
        </p:nvCxnSpPr>
        <p:spPr>
          <a:xfrm>
            <a:off x="5938684" y="2772697"/>
            <a:ext cx="644012" cy="2359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60026" y="3490452"/>
            <a:ext cx="796413" cy="3441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209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Where we are now</a:t>
            </a:r>
            <a:endParaRPr lang="en-US" dirty="0"/>
          </a:p>
        </p:txBody>
      </p:sp>
      <p:pic>
        <p:nvPicPr>
          <p:cNvPr id="10" name="Content Placeholder 9"/>
          <p:cNvPicPr>
            <a:picLocks noGrp="1" noChangeAspect="1"/>
          </p:cNvPicPr>
          <p:nvPr>
            <p:ph idx="1"/>
          </p:nvPr>
        </p:nvPicPr>
        <p:blipFill>
          <a:blip r:embed="rId2"/>
          <a:stretch>
            <a:fillRect/>
          </a:stretch>
        </p:blipFill>
        <p:spPr>
          <a:xfrm>
            <a:off x="1676093" y="1876639"/>
            <a:ext cx="8185662" cy="4451851"/>
          </a:xfrm>
          <a:prstGeom prst="rect">
            <a:avLst/>
          </a:prstGeom>
        </p:spPr>
      </p:pic>
    </p:spTree>
    <p:extLst>
      <p:ext uri="{BB962C8B-B14F-4D97-AF65-F5344CB8AC3E}">
        <p14:creationId xmlns:p14="http://schemas.microsoft.com/office/powerpoint/2010/main" val="981598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our Map</a:t>
            </a:r>
            <a:endParaRPr lang="en-US" dirty="0"/>
          </a:p>
        </p:txBody>
      </p:sp>
      <p:sp>
        <p:nvSpPr>
          <p:cNvPr id="3" name="Content Placeholder 2"/>
          <p:cNvSpPr>
            <a:spLocks noGrp="1"/>
          </p:cNvSpPr>
          <p:nvPr>
            <p:ph sz="half" idx="1"/>
          </p:nvPr>
        </p:nvSpPr>
        <p:spPr/>
        <p:txBody>
          <a:bodyPr/>
          <a:lstStyle/>
          <a:p>
            <a:r>
              <a:rPr lang="en-US" dirty="0" smtClean="0"/>
              <a:t>Now it’s time to save our map.</a:t>
            </a:r>
          </a:p>
          <a:p>
            <a:r>
              <a:rPr lang="en-US" dirty="0" smtClean="0"/>
              <a:t>At the top are icons for the different formats for exporting. I prefer PDF but that’s just a personal preference.</a:t>
            </a:r>
            <a:endParaRPr lang="en-US" dirty="0"/>
          </a:p>
        </p:txBody>
      </p:sp>
      <p:pic>
        <p:nvPicPr>
          <p:cNvPr id="5" name="Picture 4"/>
          <p:cNvPicPr>
            <a:picLocks noChangeAspect="1"/>
          </p:cNvPicPr>
          <p:nvPr/>
        </p:nvPicPr>
        <p:blipFill>
          <a:blip r:embed="rId2"/>
          <a:stretch>
            <a:fillRect/>
          </a:stretch>
        </p:blipFill>
        <p:spPr>
          <a:xfrm>
            <a:off x="6499123" y="3484947"/>
            <a:ext cx="4267200" cy="600075"/>
          </a:xfrm>
          <a:prstGeom prst="rect">
            <a:avLst/>
          </a:prstGeom>
        </p:spPr>
      </p:pic>
      <p:cxnSp>
        <p:nvCxnSpPr>
          <p:cNvPr id="7" name="Straight Arrow Connector 6"/>
          <p:cNvCxnSpPr/>
          <p:nvPr/>
        </p:nvCxnSpPr>
        <p:spPr>
          <a:xfrm flipH="1">
            <a:off x="9832257" y="2865387"/>
            <a:ext cx="471949" cy="8750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419303" y="2821858"/>
            <a:ext cx="19665" cy="8750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632723" y="2885832"/>
            <a:ext cx="383458" cy="8546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4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129" y="2439731"/>
            <a:ext cx="2603090" cy="1325563"/>
          </a:xfrm>
        </p:spPr>
        <p:txBody>
          <a:bodyPr/>
          <a:lstStyle/>
          <a:p>
            <a:r>
              <a:rPr lang="en-US" dirty="0" smtClean="0"/>
              <a:t>Thank You</a:t>
            </a:r>
            <a:endParaRPr lang="en-US" dirty="0"/>
          </a:p>
        </p:txBody>
      </p:sp>
    </p:spTree>
    <p:extLst>
      <p:ext uri="{BB962C8B-B14F-4D97-AF65-F5344CB8AC3E}">
        <p14:creationId xmlns:p14="http://schemas.microsoft.com/office/powerpoint/2010/main" val="2051876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nityU_PowerPoint_LightGr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57833" y="1283476"/>
            <a:ext cx="8928438" cy="3385542"/>
          </a:xfrm>
          <a:prstGeom prst="rect">
            <a:avLst/>
          </a:prstGeom>
          <a:noFill/>
        </p:spPr>
        <p:txBody>
          <a:bodyPr wrap="square" rtlCol="0">
            <a:spAutoFit/>
          </a:bodyPr>
          <a:lstStyle/>
          <a:p>
            <a:pPr algn="r"/>
            <a:r>
              <a:rPr lang="en-US" sz="4000" dirty="0" smtClean="0">
                <a:solidFill>
                  <a:schemeClr val="bg1"/>
                </a:solidFill>
                <a:cs typeface="Arial Narrow"/>
              </a:rPr>
              <a:t>Using R and QGIS for Geospatial Analysis</a:t>
            </a:r>
          </a:p>
          <a:p>
            <a:pPr algn="r"/>
            <a:r>
              <a:rPr lang="en-US" sz="4000" dirty="0" smtClean="0">
                <a:solidFill>
                  <a:schemeClr val="bg1"/>
                </a:solidFill>
                <a:cs typeface="Arial Narrow"/>
              </a:rPr>
              <a:t>TAIR Presentation</a:t>
            </a:r>
          </a:p>
          <a:p>
            <a:pPr algn="r"/>
            <a:r>
              <a:rPr lang="en-US" sz="4000" dirty="0" smtClean="0">
                <a:solidFill>
                  <a:schemeClr val="bg1"/>
                </a:solidFill>
                <a:cs typeface="Arial Narrow"/>
              </a:rPr>
              <a:t>February 2017</a:t>
            </a:r>
          </a:p>
          <a:p>
            <a:pPr algn="r"/>
            <a:r>
              <a:rPr lang="en-US" sz="4000" dirty="0" smtClean="0">
                <a:solidFill>
                  <a:schemeClr val="bg1"/>
                </a:solidFill>
                <a:cs typeface="Arial Narrow"/>
              </a:rPr>
              <a:t>Houston, Texas</a:t>
            </a:r>
          </a:p>
          <a:p>
            <a:pPr algn="r"/>
            <a:endParaRPr lang="en-US" sz="5400" dirty="0">
              <a:solidFill>
                <a:schemeClr val="bg1"/>
              </a:solidFill>
              <a:cs typeface="Arial Narrow"/>
            </a:endParaRPr>
          </a:p>
        </p:txBody>
      </p:sp>
      <p:sp>
        <p:nvSpPr>
          <p:cNvPr id="7" name="TextBox 6"/>
          <p:cNvSpPr txBox="1"/>
          <p:nvPr/>
        </p:nvSpPr>
        <p:spPr>
          <a:xfrm>
            <a:off x="353474" y="4542110"/>
            <a:ext cx="9665597" cy="2271391"/>
          </a:xfrm>
          <a:prstGeom prst="rect">
            <a:avLst/>
          </a:prstGeom>
          <a:noFill/>
        </p:spPr>
        <p:txBody>
          <a:bodyPr wrap="square" rtlCol="0">
            <a:spAutoFit/>
          </a:bodyPr>
          <a:lstStyle/>
          <a:p>
            <a:r>
              <a:rPr lang="en-US" b="1" dirty="0" smtClean="0">
                <a:solidFill>
                  <a:schemeClr val="tx1">
                    <a:lumMod val="75000"/>
                    <a:lumOff val="25000"/>
                  </a:schemeClr>
                </a:solidFill>
                <a:cs typeface="Arial Narrow"/>
              </a:rPr>
              <a:t>Dan </a:t>
            </a:r>
            <a:r>
              <a:rPr lang="en-US" b="1" dirty="0" err="1" smtClean="0">
                <a:solidFill>
                  <a:schemeClr val="tx1">
                    <a:lumMod val="75000"/>
                    <a:lumOff val="25000"/>
                  </a:schemeClr>
                </a:solidFill>
                <a:cs typeface="Arial Narrow"/>
              </a:rPr>
              <a:t>Vollrath</a:t>
            </a:r>
            <a:endParaRPr lang="en-US" b="1" dirty="0" smtClean="0">
              <a:solidFill>
                <a:schemeClr val="tx1">
                  <a:lumMod val="75000"/>
                  <a:lumOff val="25000"/>
                </a:schemeClr>
              </a:solidFill>
              <a:cs typeface="Arial Narrow"/>
            </a:endParaRPr>
          </a:p>
          <a:p>
            <a:r>
              <a:rPr lang="en-US" b="1" dirty="0" smtClean="0">
                <a:solidFill>
                  <a:schemeClr val="tx1">
                    <a:lumMod val="75000"/>
                    <a:lumOff val="25000"/>
                  </a:schemeClr>
                </a:solidFill>
                <a:cs typeface="Arial Narrow"/>
              </a:rPr>
              <a:t>Institutional Research Analyst</a:t>
            </a:r>
            <a:endParaRPr lang="en-US" b="1" dirty="0">
              <a:solidFill>
                <a:schemeClr val="tx1">
                  <a:lumMod val="75000"/>
                  <a:lumOff val="25000"/>
                </a:schemeClr>
              </a:solidFill>
              <a:cs typeface="Arial Narrow"/>
            </a:endParaRPr>
          </a:p>
          <a:p>
            <a:pPr>
              <a:lnSpc>
                <a:spcPct val="120000"/>
              </a:lnSpc>
            </a:pPr>
            <a:r>
              <a:rPr lang="en-US" b="1" dirty="0" smtClean="0">
                <a:solidFill>
                  <a:schemeClr val="tx1">
                    <a:lumMod val="75000"/>
                    <a:lumOff val="25000"/>
                  </a:schemeClr>
                </a:solidFill>
                <a:cs typeface="Arial Narrow"/>
              </a:rPr>
              <a:t>Trinity</a:t>
            </a:r>
            <a:r>
              <a:rPr lang="en-US" sz="1600" b="1" dirty="0" smtClean="0">
                <a:solidFill>
                  <a:schemeClr val="tx1">
                    <a:lumMod val="75000"/>
                    <a:lumOff val="25000"/>
                  </a:schemeClr>
                </a:solidFill>
                <a:cs typeface="Arial Narrow"/>
              </a:rPr>
              <a:t> </a:t>
            </a:r>
            <a:r>
              <a:rPr lang="en-US" b="1" dirty="0" smtClean="0">
                <a:solidFill>
                  <a:schemeClr val="tx1">
                    <a:lumMod val="75000"/>
                    <a:lumOff val="25000"/>
                  </a:schemeClr>
                </a:solidFill>
                <a:cs typeface="Arial Narrow"/>
              </a:rPr>
              <a:t>University</a:t>
            </a:r>
          </a:p>
          <a:p>
            <a:pPr>
              <a:lnSpc>
                <a:spcPct val="120000"/>
              </a:lnSpc>
            </a:pPr>
            <a:r>
              <a:rPr lang="en-US" b="1" dirty="0" smtClean="0">
                <a:solidFill>
                  <a:schemeClr val="tx1">
                    <a:lumMod val="75000"/>
                    <a:lumOff val="25000"/>
                  </a:schemeClr>
                </a:solidFill>
                <a:cs typeface="Arial Narrow"/>
              </a:rPr>
              <a:t>210-999-8483</a:t>
            </a:r>
          </a:p>
          <a:p>
            <a:pPr>
              <a:lnSpc>
                <a:spcPct val="120000"/>
              </a:lnSpc>
            </a:pPr>
            <a:r>
              <a:rPr lang="en-US" b="1" dirty="0" smtClean="0">
                <a:solidFill>
                  <a:schemeClr val="tx1">
                    <a:lumMod val="75000"/>
                    <a:lumOff val="25000"/>
                  </a:schemeClr>
                </a:solidFill>
                <a:cs typeface="Arial Narrow"/>
              </a:rPr>
              <a:t>dvollrat@trinity.edu</a:t>
            </a:r>
          </a:p>
          <a:p>
            <a:pPr>
              <a:lnSpc>
                <a:spcPct val="120000"/>
              </a:lnSpc>
            </a:pPr>
            <a:r>
              <a:rPr lang="en-US" b="1" dirty="0" smtClean="0">
                <a:solidFill>
                  <a:schemeClr val="tx1">
                    <a:lumMod val="75000"/>
                    <a:lumOff val="25000"/>
                  </a:schemeClr>
                </a:solidFill>
                <a:cs typeface="Arial Narrow"/>
              </a:rPr>
              <a:t>Please feel free to contact me with any questions you may have about todays presentation. </a:t>
            </a:r>
          </a:p>
          <a:p>
            <a:pPr>
              <a:lnSpc>
                <a:spcPct val="120000"/>
              </a:lnSpc>
            </a:pPr>
            <a:endParaRPr lang="en-US" sz="1600" b="1" dirty="0">
              <a:solidFill>
                <a:schemeClr val="tx1">
                  <a:lumMod val="75000"/>
                  <a:lumOff val="25000"/>
                </a:schemeClr>
              </a:solidFill>
              <a:cs typeface="Arial Narrow"/>
            </a:endParaRPr>
          </a:p>
        </p:txBody>
      </p:sp>
    </p:spTree>
    <p:extLst>
      <p:ext uri="{BB962C8B-B14F-4D97-AF65-F5344CB8AC3E}">
        <p14:creationId xmlns:p14="http://schemas.microsoft.com/office/powerpoint/2010/main" val="3369432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128" y="2439731"/>
            <a:ext cx="3782961" cy="1325563"/>
          </a:xfrm>
        </p:spPr>
        <p:txBody>
          <a:bodyPr/>
          <a:lstStyle/>
          <a:p>
            <a:r>
              <a:rPr lang="en-US" dirty="0" smtClean="0"/>
              <a:t>Bonus Tools</a:t>
            </a:r>
            <a:endParaRPr lang="en-US" dirty="0"/>
          </a:p>
        </p:txBody>
      </p:sp>
    </p:spTree>
    <p:extLst>
      <p:ext uri="{BB962C8B-B14F-4D97-AF65-F5344CB8AC3E}">
        <p14:creationId xmlns:p14="http://schemas.microsoft.com/office/powerpoint/2010/main" val="2630836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who’s within 500 miles of campus</a:t>
            </a:r>
            <a:endParaRPr lang="en-US" dirty="0"/>
          </a:p>
        </p:txBody>
      </p:sp>
      <p:sp>
        <p:nvSpPr>
          <p:cNvPr id="8" name="Content Placeholder 7"/>
          <p:cNvSpPr>
            <a:spLocks noGrp="1"/>
          </p:cNvSpPr>
          <p:nvPr>
            <p:ph sz="half" idx="1"/>
          </p:nvPr>
        </p:nvSpPr>
        <p:spPr/>
        <p:txBody>
          <a:bodyPr>
            <a:normAutofit lnSpcReduction="10000"/>
          </a:bodyPr>
          <a:lstStyle/>
          <a:p>
            <a:r>
              <a:rPr lang="en-US" sz="1400" dirty="0" smtClean="0"/>
              <a:t>Make sure the student data layer is selected in the layers panel. Use the information icon pictured right. This icon lets us know the data behind any point/area on our map. The data shows up in the window on the right. Find a dot which has a distance from campus of ~500 miles. For our data, that was John Doe 65, right on the Kansas/Missouri border. </a:t>
            </a:r>
          </a:p>
          <a:p>
            <a:r>
              <a:rPr lang="en-US" sz="1400" dirty="0" smtClean="0"/>
              <a:t>Use the measurement tool pictured right. Switch from meters to degrees. Using the crosshairs, click on our campus (as precisely as possible) and then click on John Doe 65 (or whichever student you’ve found). </a:t>
            </a:r>
          </a:p>
          <a:p>
            <a:r>
              <a:rPr lang="en-US" sz="1400" dirty="0" smtClean="0"/>
              <a:t>You should have found something in the ballpark of 9.07 degrees.</a:t>
            </a:r>
          </a:p>
          <a:p>
            <a:r>
              <a:rPr lang="en-US" sz="1400" dirty="0" smtClean="0"/>
              <a:t>Click the Campus layer in Layers Panel. Select Vector&gt;Geoprocessing tools&gt;Fixed distance buffer. Input layer should be Campus. Distance should be 9.07 (or whatever you’ve found), and I like to use about 10 segments. Run it.</a:t>
            </a:r>
          </a:p>
          <a:p>
            <a:r>
              <a:rPr lang="en-US" sz="1400" dirty="0" smtClean="0"/>
              <a:t>Right click buffer, go to properties, set the transparency above 50%. </a:t>
            </a:r>
          </a:p>
          <a:p>
            <a:r>
              <a:rPr lang="en-US" sz="1400" dirty="0" smtClean="0"/>
              <a:t>Your new buffer should end very close to the student you measured from. </a:t>
            </a:r>
          </a:p>
        </p:txBody>
      </p:sp>
      <p:pic>
        <p:nvPicPr>
          <p:cNvPr id="10" name="Content Placeholder 9"/>
          <p:cNvPicPr>
            <a:picLocks noGrp="1" noChangeAspect="1"/>
          </p:cNvPicPr>
          <p:nvPr>
            <p:ph sz="half" idx="2"/>
          </p:nvPr>
        </p:nvPicPr>
        <p:blipFill>
          <a:blip r:embed="rId2"/>
          <a:stretch>
            <a:fillRect/>
          </a:stretch>
        </p:blipFill>
        <p:spPr>
          <a:xfrm>
            <a:off x="6341499" y="1957874"/>
            <a:ext cx="438150" cy="409575"/>
          </a:xfrm>
          <a:prstGeom prst="rect">
            <a:avLst/>
          </a:prstGeom>
        </p:spPr>
      </p:pic>
      <p:pic>
        <p:nvPicPr>
          <p:cNvPr id="11" name="Picture 10"/>
          <p:cNvPicPr>
            <a:picLocks noChangeAspect="1"/>
          </p:cNvPicPr>
          <p:nvPr/>
        </p:nvPicPr>
        <p:blipFill>
          <a:blip r:embed="rId3"/>
          <a:stretch>
            <a:fillRect/>
          </a:stretch>
        </p:blipFill>
        <p:spPr>
          <a:xfrm>
            <a:off x="6293874" y="3036170"/>
            <a:ext cx="533400" cy="333375"/>
          </a:xfrm>
          <a:prstGeom prst="rect">
            <a:avLst/>
          </a:prstGeom>
        </p:spPr>
      </p:pic>
      <p:sp>
        <p:nvSpPr>
          <p:cNvPr id="12" name="TextBox 11"/>
          <p:cNvSpPr txBox="1"/>
          <p:nvPr/>
        </p:nvSpPr>
        <p:spPr>
          <a:xfrm>
            <a:off x="7315200" y="1825625"/>
            <a:ext cx="4473677" cy="1477328"/>
          </a:xfrm>
          <a:prstGeom prst="rect">
            <a:avLst/>
          </a:prstGeom>
          <a:noFill/>
        </p:spPr>
        <p:txBody>
          <a:bodyPr wrap="square" rtlCol="0">
            <a:spAutoFit/>
          </a:bodyPr>
          <a:lstStyle/>
          <a:p>
            <a:r>
              <a:rPr lang="en-US" sz="1200" dirty="0" smtClean="0"/>
              <a:t>Admittedly</a:t>
            </a:r>
            <a:r>
              <a:rPr lang="en-US" sz="1200" dirty="0"/>
              <a:t>, I haven’t figured out the best way to do this yet. QGIS is using a CRS (Coordinate Reference System) and the buffer tool </a:t>
            </a:r>
            <a:r>
              <a:rPr lang="en-US" sz="1200" dirty="0" smtClean="0"/>
              <a:t>uses degrees. All we’re doing with the measurement tool is back of the envelope converting miles to degrees. This is more of a visual tool, if you say, want to know average GPA of everyone within 100 miles, just use the distances we calculated in R. </a:t>
            </a:r>
            <a:endParaRPr lang="en-US" sz="1200" dirty="0"/>
          </a:p>
          <a:p>
            <a:endParaRPr lang="en-US" dirty="0"/>
          </a:p>
        </p:txBody>
      </p:sp>
      <p:pic>
        <p:nvPicPr>
          <p:cNvPr id="13" name="Picture 12"/>
          <p:cNvPicPr>
            <a:picLocks noChangeAspect="1"/>
          </p:cNvPicPr>
          <p:nvPr/>
        </p:nvPicPr>
        <p:blipFill>
          <a:blip r:embed="rId4"/>
          <a:stretch>
            <a:fillRect/>
          </a:stretch>
        </p:blipFill>
        <p:spPr>
          <a:xfrm>
            <a:off x="7403690" y="3608681"/>
            <a:ext cx="3831508" cy="2568282"/>
          </a:xfrm>
          <a:prstGeom prst="rect">
            <a:avLst/>
          </a:prstGeom>
        </p:spPr>
      </p:pic>
      <p:sp>
        <p:nvSpPr>
          <p:cNvPr id="14" name="TextBox 13"/>
          <p:cNvSpPr txBox="1"/>
          <p:nvPr/>
        </p:nvSpPr>
        <p:spPr>
          <a:xfrm>
            <a:off x="838200" y="1307690"/>
            <a:ext cx="5181600" cy="382998"/>
          </a:xfrm>
          <a:prstGeom prst="rect">
            <a:avLst/>
          </a:prstGeom>
          <a:noFill/>
        </p:spPr>
        <p:txBody>
          <a:bodyPr wrap="square" rtlCol="0">
            <a:spAutoFit/>
          </a:bodyPr>
          <a:lstStyle/>
          <a:p>
            <a:r>
              <a:rPr lang="en-US" dirty="0" smtClean="0"/>
              <a:t>Information, Measurement, and Buffer tools</a:t>
            </a:r>
            <a:endParaRPr lang="en-US" dirty="0"/>
          </a:p>
        </p:txBody>
      </p:sp>
    </p:spTree>
    <p:extLst>
      <p:ext uri="{BB962C8B-B14F-4D97-AF65-F5344CB8AC3E}">
        <p14:creationId xmlns:p14="http://schemas.microsoft.com/office/powerpoint/2010/main" val="246277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08017" y="3037024"/>
            <a:ext cx="7223566" cy="3274876"/>
          </a:xfrm>
          <a:prstGeom prst="rect">
            <a:avLst/>
          </a:prstGeom>
        </p:spPr>
      </p:pic>
      <p:sp>
        <p:nvSpPr>
          <p:cNvPr id="2" name="Title 1"/>
          <p:cNvSpPr>
            <a:spLocks noGrp="1"/>
          </p:cNvSpPr>
          <p:nvPr>
            <p:ph type="title"/>
          </p:nvPr>
        </p:nvSpPr>
        <p:spPr/>
        <p:txBody>
          <a:bodyPr/>
          <a:lstStyle/>
          <a:p>
            <a:r>
              <a:rPr lang="en-US" dirty="0" smtClean="0"/>
              <a:t>Label students within the buffer zone</a:t>
            </a:r>
            <a:endParaRPr lang="en-US" dirty="0"/>
          </a:p>
        </p:txBody>
      </p:sp>
      <p:sp>
        <p:nvSpPr>
          <p:cNvPr id="3" name="Content Placeholder 2"/>
          <p:cNvSpPr>
            <a:spLocks noGrp="1"/>
          </p:cNvSpPr>
          <p:nvPr>
            <p:ph sz="half" idx="1"/>
          </p:nvPr>
        </p:nvSpPr>
        <p:spPr/>
        <p:txBody>
          <a:bodyPr>
            <a:normAutofit/>
          </a:bodyPr>
          <a:lstStyle/>
          <a:p>
            <a:r>
              <a:rPr lang="en-US" sz="1400" dirty="0" smtClean="0"/>
              <a:t>Now we want to </a:t>
            </a:r>
            <a:r>
              <a:rPr lang="en-US" sz="1400" dirty="0"/>
              <a:t>differently </a:t>
            </a:r>
            <a:r>
              <a:rPr lang="en-US" sz="1400" dirty="0" smtClean="0"/>
              <a:t> symbolize the students within the 500 mile buffer zone we just created. </a:t>
            </a:r>
          </a:p>
          <a:p>
            <a:r>
              <a:rPr lang="en-US" sz="1400" dirty="0" smtClean="0"/>
              <a:t>Go to Vector &gt; Geoprocessing Tools &gt; Intersection. Use our student data as the Input layer and our Buffer layer as the Intersect layer.</a:t>
            </a:r>
          </a:p>
          <a:p>
            <a:r>
              <a:rPr lang="en-US" sz="1400" dirty="0" smtClean="0"/>
              <a:t>I played around with the style to get what you see in the picture here.</a:t>
            </a:r>
            <a:endParaRPr lang="en-US" sz="1400" dirty="0"/>
          </a:p>
        </p:txBody>
      </p:sp>
    </p:spTree>
    <p:extLst>
      <p:ext uri="{BB962C8B-B14F-4D97-AF65-F5344CB8AC3E}">
        <p14:creationId xmlns:p14="http://schemas.microsoft.com/office/powerpoint/2010/main" val="20560402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Layers</a:t>
            </a:r>
            <a:endParaRPr lang="en-US" dirty="0"/>
          </a:p>
        </p:txBody>
      </p:sp>
      <p:sp>
        <p:nvSpPr>
          <p:cNvPr id="3" name="Content Placeholder 2"/>
          <p:cNvSpPr>
            <a:spLocks noGrp="1"/>
          </p:cNvSpPr>
          <p:nvPr>
            <p:ph sz="half" idx="1"/>
          </p:nvPr>
        </p:nvSpPr>
        <p:spPr/>
        <p:txBody>
          <a:bodyPr>
            <a:normAutofit fontScale="92500" lnSpcReduction="20000"/>
          </a:bodyPr>
          <a:lstStyle/>
          <a:p>
            <a:r>
              <a:rPr lang="en-US" sz="1800" dirty="0" smtClean="0"/>
              <a:t>Earlier, we joined by location because it’s the more globally useful method. You can also join layers in the properties menu. To demonstrate this, use the </a:t>
            </a:r>
            <a:r>
              <a:rPr lang="en-US" sz="1800" dirty="0" err="1" smtClean="0"/>
              <a:t>zipcode</a:t>
            </a:r>
            <a:r>
              <a:rPr lang="en-US" sz="1800" dirty="0" smtClean="0"/>
              <a:t> shapefile I’ve hopefully made available.</a:t>
            </a:r>
          </a:p>
          <a:p>
            <a:r>
              <a:rPr lang="en-US" sz="1800" dirty="0" smtClean="0"/>
              <a:t>Add the zip code shapefile, right click it in the Layers Panel, select properties. Go to Joins on the left hand side. Hit the green plus sign button. </a:t>
            </a:r>
            <a:endParaRPr lang="en-US" sz="1800" dirty="0"/>
          </a:p>
          <a:p>
            <a:r>
              <a:rPr lang="en-US" sz="1800" dirty="0" smtClean="0"/>
              <a:t>Set Join Layer to </a:t>
            </a:r>
            <a:r>
              <a:rPr lang="en-US" sz="1800" dirty="0" err="1" smtClean="0"/>
              <a:t>StudentData_geocoded</a:t>
            </a:r>
            <a:r>
              <a:rPr lang="en-US" sz="1800" dirty="0" smtClean="0"/>
              <a:t>, Join Field to ZIP and Target field to ZCTA5CE10.</a:t>
            </a:r>
          </a:p>
          <a:p>
            <a:r>
              <a:rPr lang="en-US" sz="1800" dirty="0" smtClean="0"/>
              <a:t>I mostly use this method if I’ve already aggregated the Student Data using some other tool (Excel, R, </a:t>
            </a:r>
            <a:r>
              <a:rPr lang="en-US" sz="1800" dirty="0" err="1" smtClean="0"/>
              <a:t>etc</a:t>
            </a:r>
            <a:r>
              <a:rPr lang="en-US" sz="1800" dirty="0" smtClean="0"/>
              <a:t>) so that each row of data matches up with only one shape on the map. Notice in the example above there is no aggregation happening. QGIS is going to grab the information from the Student Data record it matches with first. It’s fine if you just want to show which areas have students in them (see example to right), but you won’t get something like ‘average GPA’, ‘sum of donation dollars from’, etc.</a:t>
            </a:r>
          </a:p>
          <a:p>
            <a:endParaRPr lang="en-US" sz="1800" dirty="0"/>
          </a:p>
        </p:txBody>
      </p:sp>
      <p:pic>
        <p:nvPicPr>
          <p:cNvPr id="5" name="Picture 4"/>
          <p:cNvPicPr>
            <a:picLocks noChangeAspect="1"/>
          </p:cNvPicPr>
          <p:nvPr/>
        </p:nvPicPr>
        <p:blipFill>
          <a:blip r:embed="rId2"/>
          <a:stretch>
            <a:fillRect/>
          </a:stretch>
        </p:blipFill>
        <p:spPr>
          <a:xfrm>
            <a:off x="6880430" y="2098170"/>
            <a:ext cx="3752850" cy="3276600"/>
          </a:xfrm>
          <a:prstGeom prst="rect">
            <a:avLst/>
          </a:prstGeom>
        </p:spPr>
      </p:pic>
    </p:spTree>
    <p:extLst>
      <p:ext uri="{BB962C8B-B14F-4D97-AF65-F5344CB8AC3E}">
        <p14:creationId xmlns:p14="http://schemas.microsoft.com/office/powerpoint/2010/main" val="1272452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average location of your students</a:t>
            </a:r>
            <a:endParaRPr lang="en-US" dirty="0"/>
          </a:p>
        </p:txBody>
      </p:sp>
      <p:sp>
        <p:nvSpPr>
          <p:cNvPr id="3" name="Content Placeholder 2"/>
          <p:cNvSpPr>
            <a:spLocks noGrp="1"/>
          </p:cNvSpPr>
          <p:nvPr>
            <p:ph sz="half" idx="1"/>
          </p:nvPr>
        </p:nvSpPr>
        <p:spPr/>
        <p:txBody>
          <a:bodyPr/>
          <a:lstStyle/>
          <a:p>
            <a:r>
              <a:rPr lang="en-US" sz="1800" dirty="0" smtClean="0"/>
              <a:t>Using this tool you are able to find the mean location of your group of students. I’m not sure how useful this one statistic is on its own, but I believe it might be interesting to track over time.</a:t>
            </a:r>
          </a:p>
          <a:p>
            <a:r>
              <a:rPr lang="en-US" sz="1800" dirty="0" smtClean="0"/>
              <a:t>Go to Vector&gt;Analysis tools&gt;mean coordinates. Enter your student level data for Input layer.</a:t>
            </a:r>
            <a:endParaRPr lang="en-US" sz="1800" dirty="0"/>
          </a:p>
        </p:txBody>
      </p:sp>
      <p:pic>
        <p:nvPicPr>
          <p:cNvPr id="5" name="Picture 4"/>
          <p:cNvPicPr>
            <a:picLocks noChangeAspect="1"/>
          </p:cNvPicPr>
          <p:nvPr/>
        </p:nvPicPr>
        <p:blipFill>
          <a:blip r:embed="rId2"/>
          <a:stretch>
            <a:fillRect/>
          </a:stretch>
        </p:blipFill>
        <p:spPr>
          <a:xfrm>
            <a:off x="3660980" y="3490502"/>
            <a:ext cx="6092620" cy="2686461"/>
          </a:xfrm>
          <a:prstGeom prst="rect">
            <a:avLst/>
          </a:prstGeom>
        </p:spPr>
      </p:pic>
      <p:cxnSp>
        <p:nvCxnSpPr>
          <p:cNvPr id="7" name="Straight Arrow Connector 6"/>
          <p:cNvCxnSpPr/>
          <p:nvPr/>
        </p:nvCxnSpPr>
        <p:spPr>
          <a:xfrm flipH="1">
            <a:off x="7020232" y="4267200"/>
            <a:ext cx="108155" cy="5665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9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38200" y="1825625"/>
            <a:ext cx="5181600" cy="1015898"/>
          </a:xfrm>
        </p:spPr>
        <p:txBody>
          <a:bodyPr/>
          <a:lstStyle/>
          <a:p>
            <a:r>
              <a:rPr lang="en-US" dirty="0" smtClean="0"/>
              <a:t>R is a language and environment for statistical computing</a:t>
            </a:r>
            <a:endParaRPr lang="en-US" dirty="0"/>
          </a:p>
        </p:txBody>
      </p:sp>
      <p:sp>
        <p:nvSpPr>
          <p:cNvPr id="7" name="Content Placeholder 6"/>
          <p:cNvSpPr>
            <a:spLocks noGrp="1"/>
          </p:cNvSpPr>
          <p:nvPr>
            <p:ph sz="half" idx="2"/>
          </p:nvPr>
        </p:nvSpPr>
        <p:spPr/>
        <p:txBody>
          <a:bodyPr/>
          <a:lstStyle/>
          <a:p>
            <a:r>
              <a:rPr lang="en-US" dirty="0" err="1" smtClean="0"/>
              <a:t>RStudio</a:t>
            </a:r>
            <a:r>
              <a:rPr lang="en-US" dirty="0" smtClean="0"/>
              <a:t> is an environment for using R.</a:t>
            </a:r>
          </a:p>
          <a:p>
            <a:r>
              <a:rPr lang="en-US" dirty="0" smtClean="0"/>
              <a:t>Allows us to use R more intuitively.</a:t>
            </a:r>
            <a:endParaRPr lang="en-US" dirty="0"/>
          </a:p>
        </p:txBody>
      </p:sp>
      <p:pic>
        <p:nvPicPr>
          <p:cNvPr id="4" name="Picture 3"/>
          <p:cNvPicPr>
            <a:picLocks noChangeAspect="1"/>
          </p:cNvPicPr>
          <p:nvPr/>
        </p:nvPicPr>
        <p:blipFill>
          <a:blip r:embed="rId2"/>
          <a:stretch>
            <a:fillRect/>
          </a:stretch>
        </p:blipFill>
        <p:spPr>
          <a:xfrm>
            <a:off x="2281391" y="484981"/>
            <a:ext cx="1390650" cy="1085850"/>
          </a:xfrm>
          <a:prstGeom prst="rect">
            <a:avLst/>
          </a:prstGeom>
        </p:spPr>
      </p:pic>
      <p:pic>
        <p:nvPicPr>
          <p:cNvPr id="8" name="Picture 7"/>
          <p:cNvPicPr>
            <a:picLocks noChangeAspect="1"/>
          </p:cNvPicPr>
          <p:nvPr/>
        </p:nvPicPr>
        <p:blipFill>
          <a:blip r:embed="rId3"/>
          <a:stretch>
            <a:fillRect/>
          </a:stretch>
        </p:blipFill>
        <p:spPr>
          <a:xfrm>
            <a:off x="7517786" y="556879"/>
            <a:ext cx="2490427" cy="942053"/>
          </a:xfrm>
          <a:prstGeom prst="rect">
            <a:avLst/>
          </a:prstGeom>
        </p:spPr>
      </p:pic>
      <p:sp>
        <p:nvSpPr>
          <p:cNvPr id="9" name="Content Placeholder 5"/>
          <p:cNvSpPr txBox="1">
            <a:spLocks/>
          </p:cNvSpPr>
          <p:nvPr/>
        </p:nvSpPr>
        <p:spPr>
          <a:xfrm>
            <a:off x="838200" y="4218459"/>
            <a:ext cx="5181600" cy="19585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CRAN is the network of servers allowing us to use R. When you download R, it will ask you to choose your location, finding the nearest server.</a:t>
            </a:r>
            <a:endParaRPr lang="en-US" dirty="0"/>
          </a:p>
        </p:txBody>
      </p:sp>
      <p:sp>
        <p:nvSpPr>
          <p:cNvPr id="10" name="TextBox 9"/>
          <p:cNvSpPr txBox="1"/>
          <p:nvPr/>
        </p:nvSpPr>
        <p:spPr>
          <a:xfrm>
            <a:off x="2024139" y="3295128"/>
            <a:ext cx="1905154" cy="923330"/>
          </a:xfrm>
          <a:prstGeom prst="rect">
            <a:avLst/>
          </a:prstGeom>
          <a:noFill/>
        </p:spPr>
        <p:txBody>
          <a:bodyPr wrap="square" rtlCol="0">
            <a:spAutoFit/>
          </a:bodyPr>
          <a:lstStyle/>
          <a:p>
            <a:r>
              <a:rPr lang="en-US" sz="5400" dirty="0" smtClean="0"/>
              <a:t>CRAN</a:t>
            </a:r>
            <a:endParaRPr lang="en-US" dirty="0"/>
          </a:p>
        </p:txBody>
      </p:sp>
    </p:spTree>
    <p:extLst>
      <p:ext uri="{BB962C8B-B14F-4D97-AF65-F5344CB8AC3E}">
        <p14:creationId xmlns:p14="http://schemas.microsoft.com/office/powerpoint/2010/main" val="3848170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Location Zoom Insert</a:t>
            </a:r>
            <a:endParaRPr lang="en-US" dirty="0"/>
          </a:p>
        </p:txBody>
      </p:sp>
      <p:sp>
        <p:nvSpPr>
          <p:cNvPr id="3" name="Content Placeholder 2"/>
          <p:cNvSpPr>
            <a:spLocks noGrp="1"/>
          </p:cNvSpPr>
          <p:nvPr>
            <p:ph sz="half" idx="1"/>
          </p:nvPr>
        </p:nvSpPr>
        <p:spPr/>
        <p:txBody>
          <a:bodyPr>
            <a:normAutofit fontScale="85000" lnSpcReduction="10000"/>
          </a:bodyPr>
          <a:lstStyle/>
          <a:p>
            <a:r>
              <a:rPr lang="en-US" sz="1800" dirty="0" smtClean="0"/>
              <a:t>In our map, we lost out on the details about the states in the Northeast. So, to create a zoomed in insert onto our original map we follow these steps. </a:t>
            </a:r>
          </a:p>
          <a:p>
            <a:r>
              <a:rPr lang="en-US" sz="1800" dirty="0" smtClean="0"/>
              <a:t>Start with our original map with the graduated color scheme in Print Composer (PC). Go back to the QGIS mapping window and find the zoom tool (magnifying glass with plus sign). Zoom into the Northeast.</a:t>
            </a:r>
          </a:p>
          <a:p>
            <a:r>
              <a:rPr lang="en-US" sz="1800" dirty="0" smtClean="0"/>
              <a:t>Go back to PC and select ‘Add Map’ like before. Drag this map just like we did before, but in an open space, not covering our original map.</a:t>
            </a:r>
          </a:p>
          <a:p>
            <a:r>
              <a:rPr lang="en-US" sz="1800" dirty="0" smtClean="0"/>
              <a:t>It doesn’t look very good without a border, so go to the Item Properties tab on the right hand side of PC. Scroll down and select the box next to “Frame”. Set your preferred dimensions.</a:t>
            </a:r>
          </a:p>
          <a:p>
            <a:r>
              <a:rPr lang="en-US" sz="1800" dirty="0" smtClean="0"/>
              <a:t>Now we want to see where our little map came from on our big map. Under the “Items” grouping on the right hand side, make sure the big map is selected. Then go down to Item Properties again and find ‘Overview” (a couple spots above Frame). Green Plus sign &gt; Map frame = [name of small map]. You can play with the formatting from there.</a:t>
            </a:r>
            <a:endParaRPr lang="en-US" sz="1800" dirty="0"/>
          </a:p>
        </p:txBody>
      </p:sp>
      <p:pic>
        <p:nvPicPr>
          <p:cNvPr id="5" name="Content Placeholder 4"/>
          <p:cNvPicPr>
            <a:picLocks noGrp="1" noChangeAspect="1"/>
          </p:cNvPicPr>
          <p:nvPr>
            <p:ph sz="half" idx="2"/>
          </p:nvPr>
        </p:nvPicPr>
        <p:blipFill>
          <a:blip r:embed="rId2"/>
          <a:stretch>
            <a:fillRect/>
          </a:stretch>
        </p:blipFill>
        <p:spPr>
          <a:xfrm>
            <a:off x="6096000" y="1690688"/>
            <a:ext cx="5181600" cy="3339829"/>
          </a:xfrm>
          <a:prstGeom prst="rect">
            <a:avLst/>
          </a:prstGeom>
        </p:spPr>
      </p:pic>
    </p:spTree>
    <p:extLst>
      <p:ext uri="{BB962C8B-B14F-4D97-AF65-F5344CB8AC3E}">
        <p14:creationId xmlns:p14="http://schemas.microsoft.com/office/powerpoint/2010/main" val="2316416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a:t>
            </a:r>
            <a:r>
              <a:rPr lang="en-US" dirty="0" err="1" smtClean="0"/>
              <a:t>Heatmap</a:t>
            </a:r>
            <a:endParaRPr lang="en-US" dirty="0"/>
          </a:p>
        </p:txBody>
      </p:sp>
      <p:sp>
        <p:nvSpPr>
          <p:cNvPr id="3" name="Content Placeholder 2"/>
          <p:cNvSpPr>
            <a:spLocks noGrp="1"/>
          </p:cNvSpPr>
          <p:nvPr>
            <p:ph sz="half" idx="1"/>
          </p:nvPr>
        </p:nvSpPr>
        <p:spPr/>
        <p:txBody>
          <a:bodyPr>
            <a:normAutofit fontScale="92500" lnSpcReduction="20000"/>
          </a:bodyPr>
          <a:lstStyle/>
          <a:p>
            <a:r>
              <a:rPr lang="en-US" sz="2000" dirty="0" smtClean="0"/>
              <a:t>To create a </a:t>
            </a:r>
            <a:r>
              <a:rPr lang="en-US" sz="2000" dirty="0" err="1" smtClean="0"/>
              <a:t>heatmap</a:t>
            </a:r>
            <a:r>
              <a:rPr lang="en-US" sz="2000" dirty="0" smtClean="0"/>
              <a:t> of our students:</a:t>
            </a:r>
          </a:p>
          <a:p>
            <a:r>
              <a:rPr lang="en-US" sz="2000" dirty="0" smtClean="0"/>
              <a:t>Right click on our </a:t>
            </a:r>
            <a:r>
              <a:rPr lang="en-US" sz="2000" dirty="0" err="1" smtClean="0"/>
              <a:t>StudentData_geocoded</a:t>
            </a:r>
            <a:r>
              <a:rPr lang="en-US" sz="2000" dirty="0" smtClean="0"/>
              <a:t> layer in our Layers Panel, then click properties.</a:t>
            </a:r>
          </a:p>
          <a:p>
            <a:r>
              <a:rPr lang="en-US" sz="2000" dirty="0" smtClean="0"/>
              <a:t>Go to the Style tab on the left hand side, go to the drop down at the very top and select </a:t>
            </a:r>
            <a:r>
              <a:rPr lang="en-US" sz="2000" dirty="0" err="1" smtClean="0"/>
              <a:t>Heatmap</a:t>
            </a:r>
            <a:r>
              <a:rPr lang="en-US" sz="2000" dirty="0" smtClean="0"/>
              <a:t>.</a:t>
            </a:r>
          </a:p>
          <a:p>
            <a:r>
              <a:rPr lang="en-US" sz="2000" dirty="0" smtClean="0"/>
              <a:t>To get the map in the background to show up, go down to the Layer rendering area and set the transparency above 0.</a:t>
            </a:r>
          </a:p>
          <a:p>
            <a:r>
              <a:rPr lang="en-US" sz="2000" dirty="0" smtClean="0"/>
              <a:t>Note how the </a:t>
            </a:r>
            <a:r>
              <a:rPr lang="en-US" sz="2000" dirty="0" err="1" smtClean="0"/>
              <a:t>heatmap</a:t>
            </a:r>
            <a:r>
              <a:rPr lang="en-US" sz="2000" dirty="0" smtClean="0"/>
              <a:t> changes when we zoom in (right). In the country map Michigan doesn’t have much color because it has a low number of students compared to places like Texas. When we zoom in, Michigan is no longer being compared to places like Texas, so locations with students become darker. Also note how the color on the map centralizes around the cities when we zoom into Texas.</a:t>
            </a:r>
            <a:endParaRPr lang="en-US" sz="2000" dirty="0"/>
          </a:p>
        </p:txBody>
      </p:sp>
      <p:pic>
        <p:nvPicPr>
          <p:cNvPr id="5" name="Content Placeholder 4"/>
          <p:cNvPicPr>
            <a:picLocks noGrp="1" noChangeAspect="1"/>
          </p:cNvPicPr>
          <p:nvPr>
            <p:ph sz="half" idx="2"/>
          </p:nvPr>
        </p:nvPicPr>
        <p:blipFill>
          <a:blip r:embed="rId2"/>
          <a:stretch>
            <a:fillRect/>
          </a:stretch>
        </p:blipFill>
        <p:spPr>
          <a:xfrm>
            <a:off x="6096000" y="1516729"/>
            <a:ext cx="5181600" cy="2274056"/>
          </a:xfrm>
          <a:prstGeom prst="rect">
            <a:avLst/>
          </a:prstGeom>
        </p:spPr>
      </p:pic>
      <p:pic>
        <p:nvPicPr>
          <p:cNvPr id="6" name="Picture 5"/>
          <p:cNvPicPr>
            <a:picLocks noChangeAspect="1"/>
          </p:cNvPicPr>
          <p:nvPr/>
        </p:nvPicPr>
        <p:blipFill>
          <a:blip r:embed="rId3"/>
          <a:stretch>
            <a:fillRect/>
          </a:stretch>
        </p:blipFill>
        <p:spPr>
          <a:xfrm>
            <a:off x="6096000" y="3937924"/>
            <a:ext cx="2702014" cy="2553620"/>
          </a:xfrm>
          <a:prstGeom prst="rect">
            <a:avLst/>
          </a:prstGeom>
        </p:spPr>
      </p:pic>
      <p:pic>
        <p:nvPicPr>
          <p:cNvPr id="7" name="Picture 6"/>
          <p:cNvPicPr>
            <a:picLocks noChangeAspect="1"/>
          </p:cNvPicPr>
          <p:nvPr/>
        </p:nvPicPr>
        <p:blipFill>
          <a:blip r:embed="rId4"/>
          <a:stretch>
            <a:fillRect/>
          </a:stretch>
        </p:blipFill>
        <p:spPr>
          <a:xfrm>
            <a:off x="8874215" y="4127156"/>
            <a:ext cx="2768163" cy="2386195"/>
          </a:xfrm>
          <a:prstGeom prst="rect">
            <a:avLst/>
          </a:prstGeom>
        </p:spPr>
      </p:pic>
    </p:spTree>
    <p:extLst>
      <p:ext uri="{BB962C8B-B14F-4D97-AF65-F5344CB8AC3E}">
        <p14:creationId xmlns:p14="http://schemas.microsoft.com/office/powerpoint/2010/main" val="96013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06297" y="282575"/>
            <a:ext cx="1400175" cy="1543050"/>
          </a:xfrm>
          <a:prstGeom prst="rect">
            <a:avLst/>
          </a:prstGeom>
        </p:spPr>
      </p:pic>
      <p:sp>
        <p:nvSpPr>
          <p:cNvPr id="3" name="Content Placeholder 2"/>
          <p:cNvSpPr>
            <a:spLocks noGrp="1"/>
          </p:cNvSpPr>
          <p:nvPr>
            <p:ph sz="half" idx="1"/>
          </p:nvPr>
        </p:nvSpPr>
        <p:spPr>
          <a:xfrm>
            <a:off x="838199" y="1825625"/>
            <a:ext cx="10016613" cy="4351338"/>
          </a:xfrm>
        </p:spPr>
        <p:txBody>
          <a:bodyPr/>
          <a:lstStyle/>
          <a:p>
            <a:r>
              <a:rPr lang="en-US" dirty="0" smtClean="0"/>
              <a:t>Quantum Geographic Information System</a:t>
            </a:r>
          </a:p>
          <a:p>
            <a:pPr lvl="1"/>
            <a:r>
              <a:rPr lang="en-US" dirty="0" smtClean="0"/>
              <a:t>Tool to create, edit visualize, analyze, and publish geospatial information</a:t>
            </a:r>
            <a:endParaRPr lang="en-US" dirty="0"/>
          </a:p>
          <a:p>
            <a:r>
              <a:rPr lang="en-US" dirty="0" smtClean="0"/>
              <a:t>Created by Open Source Geospatial Foundation (</a:t>
            </a:r>
            <a:r>
              <a:rPr lang="en-US" dirty="0" err="1" smtClean="0"/>
              <a:t>OSGeo</a:t>
            </a:r>
            <a:r>
              <a:rPr lang="en-US" dirty="0" smtClean="0"/>
              <a:t>)</a:t>
            </a:r>
            <a:endParaRPr lang="en-US" dirty="0"/>
          </a:p>
        </p:txBody>
      </p:sp>
      <p:pic>
        <p:nvPicPr>
          <p:cNvPr id="4" name="Picture 3"/>
          <p:cNvPicPr>
            <a:picLocks noChangeAspect="1"/>
          </p:cNvPicPr>
          <p:nvPr/>
        </p:nvPicPr>
        <p:blipFill>
          <a:blip r:embed="rId3"/>
          <a:stretch>
            <a:fillRect/>
          </a:stretch>
        </p:blipFill>
        <p:spPr>
          <a:xfrm>
            <a:off x="2758600" y="3454369"/>
            <a:ext cx="6175810" cy="2799865"/>
          </a:xfrm>
          <a:prstGeom prst="rect">
            <a:avLst/>
          </a:prstGeom>
        </p:spPr>
      </p:pic>
    </p:spTree>
    <p:extLst>
      <p:ext uri="{BB962C8B-B14F-4D97-AF65-F5344CB8AC3E}">
        <p14:creationId xmlns:p14="http://schemas.microsoft.com/office/powerpoint/2010/main" val="2730755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Data</a:t>
            </a:r>
            <a:endParaRPr lang="en-US" dirty="0"/>
          </a:p>
        </p:txBody>
      </p:sp>
      <p:sp>
        <p:nvSpPr>
          <p:cNvPr id="6" name="Content Placeholder 5"/>
          <p:cNvSpPr>
            <a:spLocks noGrp="1"/>
          </p:cNvSpPr>
          <p:nvPr>
            <p:ph sz="half" idx="1"/>
          </p:nvPr>
        </p:nvSpPr>
        <p:spPr>
          <a:xfrm>
            <a:off x="838201" y="1369879"/>
            <a:ext cx="10237470" cy="3618271"/>
          </a:xfrm>
        </p:spPr>
        <p:txBody>
          <a:bodyPr/>
          <a:lstStyle/>
          <a:p>
            <a:r>
              <a:rPr lang="en-US" dirty="0" smtClean="0"/>
              <a:t>Incoming Cohort</a:t>
            </a:r>
          </a:p>
          <a:p>
            <a:r>
              <a:rPr lang="en-US" dirty="0" smtClean="0"/>
              <a:t>371 Students</a:t>
            </a:r>
          </a:p>
          <a:p>
            <a:r>
              <a:rPr lang="en-US" dirty="0" smtClean="0"/>
              <a:t>High School GPA, ACT, SAT etc.</a:t>
            </a:r>
          </a:p>
          <a:p>
            <a:endParaRPr lang="en-US" dirty="0"/>
          </a:p>
        </p:txBody>
      </p:sp>
      <p:pic>
        <p:nvPicPr>
          <p:cNvPr id="7" name="Picture 6"/>
          <p:cNvPicPr>
            <a:picLocks noChangeAspect="1"/>
          </p:cNvPicPr>
          <p:nvPr/>
        </p:nvPicPr>
        <p:blipFill>
          <a:blip r:embed="rId2"/>
          <a:stretch>
            <a:fillRect/>
          </a:stretch>
        </p:blipFill>
        <p:spPr>
          <a:xfrm>
            <a:off x="168563" y="3588385"/>
            <a:ext cx="11576745" cy="1399765"/>
          </a:xfrm>
          <a:prstGeom prst="rect">
            <a:avLst/>
          </a:prstGeom>
        </p:spPr>
      </p:pic>
    </p:spTree>
    <p:extLst>
      <p:ext uri="{BB962C8B-B14F-4D97-AF65-F5344CB8AC3E}">
        <p14:creationId xmlns:p14="http://schemas.microsoft.com/office/powerpoint/2010/main" val="3103059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Concatenating</a:t>
            </a:r>
            <a:endParaRPr lang="en-US" dirty="0"/>
          </a:p>
        </p:txBody>
      </p:sp>
      <p:sp>
        <p:nvSpPr>
          <p:cNvPr id="4" name="Content Placeholder 3"/>
          <p:cNvSpPr>
            <a:spLocks noGrp="1"/>
          </p:cNvSpPr>
          <p:nvPr>
            <p:ph sz="half" idx="2"/>
          </p:nvPr>
        </p:nvSpPr>
        <p:spPr>
          <a:xfrm>
            <a:off x="838200" y="1783491"/>
            <a:ext cx="10431780" cy="1439769"/>
          </a:xfrm>
        </p:spPr>
        <p:txBody>
          <a:bodyPr>
            <a:normAutofit fontScale="55000" lnSpcReduction="20000"/>
          </a:bodyPr>
          <a:lstStyle/>
          <a:p>
            <a:r>
              <a:rPr lang="en-US" dirty="0" smtClean="0"/>
              <a:t>Use concatenate in excel to combine the street address, city, state, and zip </a:t>
            </a:r>
          </a:p>
          <a:p>
            <a:r>
              <a:rPr lang="en-US" dirty="0" smtClean="0"/>
              <a:t>2</a:t>
            </a:r>
            <a:r>
              <a:rPr lang="en-US" baseline="30000" dirty="0" smtClean="0"/>
              <a:t>nd</a:t>
            </a:r>
            <a:r>
              <a:rPr lang="en-US" dirty="0" smtClean="0"/>
              <a:t> lines of addresses (APT #, etc.) are usually fine and R can still accurately geocode these addresses.</a:t>
            </a:r>
          </a:p>
          <a:p>
            <a:r>
              <a:rPr lang="en-US" dirty="0" smtClean="0"/>
              <a:t>Some students may have P.O. boxes. For some offices, it may make sense to simply not geocode these addresses. However, if you give R just the City, State, and Zip, it will be able to geocode this. Just eliminate the PO box information. R will give the </a:t>
            </a:r>
            <a:r>
              <a:rPr lang="en-US" dirty="0" err="1" smtClean="0"/>
              <a:t>Lat&amp;Lon</a:t>
            </a:r>
            <a:r>
              <a:rPr lang="en-US" dirty="0" smtClean="0"/>
              <a:t> information of the center of the city.</a:t>
            </a:r>
          </a:p>
          <a:p>
            <a:r>
              <a:rPr lang="en-US" dirty="0" smtClean="0"/>
              <a:t>I avoid using spaces until after the state</a:t>
            </a:r>
            <a:endParaRPr lang="en-US" dirty="0"/>
          </a:p>
        </p:txBody>
      </p:sp>
      <p:pic>
        <p:nvPicPr>
          <p:cNvPr id="7" name="Picture 6"/>
          <p:cNvPicPr>
            <a:picLocks noChangeAspect="1"/>
          </p:cNvPicPr>
          <p:nvPr/>
        </p:nvPicPr>
        <p:blipFill>
          <a:blip r:embed="rId2"/>
          <a:stretch>
            <a:fillRect/>
          </a:stretch>
        </p:blipFill>
        <p:spPr>
          <a:xfrm>
            <a:off x="838200" y="3316063"/>
            <a:ext cx="10647330" cy="1387793"/>
          </a:xfrm>
          <a:prstGeom prst="rect">
            <a:avLst/>
          </a:prstGeom>
        </p:spPr>
      </p:pic>
      <p:sp>
        <p:nvSpPr>
          <p:cNvPr id="8" name="Content Placeholder 3"/>
          <p:cNvSpPr>
            <a:spLocks noGrp="1"/>
          </p:cNvSpPr>
          <p:nvPr>
            <p:ph sz="half" idx="2"/>
          </p:nvPr>
        </p:nvSpPr>
        <p:spPr>
          <a:xfrm>
            <a:off x="838200" y="5010561"/>
            <a:ext cx="10431780" cy="1550259"/>
          </a:xfrm>
        </p:spPr>
        <p:txBody>
          <a:bodyPr>
            <a:normAutofit/>
          </a:bodyPr>
          <a:lstStyle/>
          <a:p>
            <a:r>
              <a:rPr lang="en-US" sz="2000" dirty="0" smtClean="0"/>
              <a:t>Also a good time to eliminate unneeded columns if working with large dataset. This is important in the process of going from R to QGIS.</a:t>
            </a:r>
          </a:p>
          <a:p>
            <a:r>
              <a:rPr lang="en-US" sz="2000" dirty="0" smtClean="0"/>
              <a:t>Save file as Comma Separated Value (.csv).</a:t>
            </a:r>
            <a:endParaRPr lang="en-US" sz="2000" dirty="0"/>
          </a:p>
        </p:txBody>
      </p:sp>
    </p:spTree>
    <p:extLst>
      <p:ext uri="{BB962C8B-B14F-4D97-AF65-F5344CB8AC3E}">
        <p14:creationId xmlns:p14="http://schemas.microsoft.com/office/powerpoint/2010/main" val="774976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Getting Started with </a:t>
            </a:r>
            <a:r>
              <a:rPr lang="en-US" dirty="0" err="1" smtClean="0"/>
              <a:t>RStudio</a:t>
            </a:r>
            <a:endParaRPr lang="en-US" dirty="0"/>
          </a:p>
        </p:txBody>
      </p:sp>
      <p:pic>
        <p:nvPicPr>
          <p:cNvPr id="11" name="Picture 10"/>
          <p:cNvPicPr>
            <a:picLocks noChangeAspect="1"/>
          </p:cNvPicPr>
          <p:nvPr/>
        </p:nvPicPr>
        <p:blipFill>
          <a:blip r:embed="rId2"/>
          <a:stretch>
            <a:fillRect/>
          </a:stretch>
        </p:blipFill>
        <p:spPr>
          <a:xfrm>
            <a:off x="1146810" y="1944766"/>
            <a:ext cx="381000" cy="257175"/>
          </a:xfrm>
          <a:prstGeom prst="rect">
            <a:avLst/>
          </a:prstGeom>
        </p:spPr>
      </p:pic>
      <p:sp>
        <p:nvSpPr>
          <p:cNvPr id="12" name="TextBox 11"/>
          <p:cNvSpPr txBox="1"/>
          <p:nvPr/>
        </p:nvSpPr>
        <p:spPr>
          <a:xfrm>
            <a:off x="331470" y="1875353"/>
            <a:ext cx="1123569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button in the top left corner allows us to open a new script.</a:t>
            </a:r>
          </a:p>
          <a:p>
            <a:pPr marL="285750" indent="-285750">
              <a:buFont typeface="Arial" panose="020B0604020202020204" pitchFamily="34" charset="0"/>
              <a:buChar char="•"/>
            </a:pPr>
            <a:r>
              <a:rPr lang="en-US" dirty="0" smtClean="0"/>
              <a:t>Scripts allow us to save and re-run code </a:t>
            </a:r>
          </a:p>
          <a:p>
            <a:pPr marL="285750" indent="-285750">
              <a:buFont typeface="Arial" panose="020B0604020202020204" pitchFamily="34" charset="0"/>
              <a:buChar char="•"/>
            </a:pPr>
            <a:r>
              <a:rPr lang="en-US" dirty="0" smtClean="0"/>
              <a:t>Pressing this button will open a new window in </a:t>
            </a:r>
            <a:r>
              <a:rPr lang="en-US" dirty="0" err="1" smtClean="0"/>
              <a:t>RStudio</a:t>
            </a:r>
            <a:endParaRPr lang="en-US" dirty="0" smtClean="0"/>
          </a:p>
          <a:p>
            <a:pPr marL="285750" indent="-285750">
              <a:buFont typeface="Arial" panose="020B0604020202020204" pitchFamily="34" charset="0"/>
              <a:buChar char="•"/>
            </a:pPr>
            <a:r>
              <a:rPr lang="en-US" dirty="0" smtClean="0"/>
              <a:t>To run a line of code from your script: click within the line and press </a:t>
            </a:r>
            <a:r>
              <a:rPr lang="en-US" dirty="0" err="1" smtClean="0"/>
              <a:t>CTRL+Enter</a:t>
            </a:r>
            <a:endParaRPr lang="en-US" dirty="0" smtClean="0"/>
          </a:p>
          <a:p>
            <a:pPr marL="285750" indent="-285750">
              <a:buFont typeface="Arial" panose="020B0604020202020204" pitchFamily="34" charset="0"/>
              <a:buChar char="•"/>
            </a:pPr>
            <a:r>
              <a:rPr lang="en-US" dirty="0" smtClean="0"/>
              <a:t>To run a block of code from your script: highlight it and press </a:t>
            </a:r>
            <a:r>
              <a:rPr lang="en-US" dirty="0" err="1" smtClean="0"/>
              <a:t>CTRL+Enter</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‘Console’ screen is where our lines of script will show up when you run them. </a:t>
            </a:r>
          </a:p>
          <a:p>
            <a:pPr marL="285750" indent="-285750">
              <a:buFont typeface="Arial" panose="020B0604020202020204" pitchFamily="34" charset="0"/>
              <a:buChar char="•"/>
            </a:pPr>
            <a:r>
              <a:rPr lang="en-US" dirty="0" smtClean="0"/>
              <a:t>We will also see output and errors in this screen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‘Environment’ is where all objects we’ve stored and packages when imported can be seen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bottom right window is where plots we’ve created and packages we’ve imported can be seen.</a:t>
            </a:r>
          </a:p>
          <a:p>
            <a:pPr marL="285750" indent="-285750">
              <a:buFont typeface="Arial" panose="020B0604020202020204" pitchFamily="34" charset="0"/>
              <a:buChar char="•"/>
            </a:pPr>
            <a:r>
              <a:rPr lang="en-US" dirty="0" smtClean="0"/>
              <a:t>This is also where we can find help, it’s best for quick lookups of functions.</a:t>
            </a:r>
            <a:endParaRPr lang="en-US" dirty="0"/>
          </a:p>
        </p:txBody>
      </p:sp>
    </p:spTree>
    <p:extLst>
      <p:ext uri="{BB962C8B-B14F-4D97-AF65-F5344CB8AC3E}">
        <p14:creationId xmlns:p14="http://schemas.microsoft.com/office/powerpoint/2010/main" val="3744294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a:t>
            </a:r>
            <a:endParaRPr lang="en-US" dirty="0"/>
          </a:p>
        </p:txBody>
      </p:sp>
      <p:sp>
        <p:nvSpPr>
          <p:cNvPr id="3" name="Content Placeholder 2"/>
          <p:cNvSpPr>
            <a:spLocks noGrp="1"/>
          </p:cNvSpPr>
          <p:nvPr>
            <p:ph idx="1"/>
          </p:nvPr>
        </p:nvSpPr>
        <p:spPr/>
        <p:txBody>
          <a:bodyPr/>
          <a:lstStyle/>
          <a:p>
            <a:r>
              <a:rPr lang="en-US" dirty="0" smtClean="0"/>
              <a:t>It is a good idea to annotate any code you create neatly, and plentifully</a:t>
            </a:r>
          </a:p>
          <a:p>
            <a:r>
              <a:rPr lang="en-US" dirty="0" smtClean="0"/>
              <a:t>Naming and dating allows others to know the who, when, why of your code.</a:t>
            </a:r>
          </a:p>
          <a:p>
            <a:r>
              <a:rPr lang="en-US" dirty="0" smtClean="0"/>
              <a:t>Hashtags (#) makes any line of code a comment</a:t>
            </a:r>
          </a:p>
          <a:p>
            <a:r>
              <a:rPr lang="en-US" dirty="0" smtClean="0"/>
              <a:t>We can still enter a comment, but nothing will happen</a:t>
            </a:r>
          </a:p>
          <a:p>
            <a:endParaRPr lang="en-US" dirty="0"/>
          </a:p>
        </p:txBody>
      </p:sp>
    </p:spTree>
    <p:extLst>
      <p:ext uri="{BB962C8B-B14F-4D97-AF65-F5344CB8AC3E}">
        <p14:creationId xmlns:p14="http://schemas.microsoft.com/office/powerpoint/2010/main" val="4930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4272</Words>
  <Application>Microsoft Office PowerPoint</Application>
  <PresentationFormat>Custom</PresentationFormat>
  <Paragraphs>332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Learning Goals</vt:lpstr>
      <vt:lpstr>Downloading R, Rstudio, and QGIS </vt:lpstr>
      <vt:lpstr>PowerPoint Presentation</vt:lpstr>
      <vt:lpstr>PowerPoint Presentation</vt:lpstr>
      <vt:lpstr>Our Data</vt:lpstr>
      <vt:lpstr>Concatenating</vt:lpstr>
      <vt:lpstr>Getting Started with RStudio</vt:lpstr>
      <vt:lpstr>Coding</vt:lpstr>
      <vt:lpstr>Packages</vt:lpstr>
      <vt:lpstr>Libraries</vt:lpstr>
      <vt:lpstr>Importing CSV files</vt:lpstr>
      <vt:lpstr>      Viewing Data  # Click on the object in the Environment window to view your dataframe # R is great because you can have multiple dataframes in your environment # Or use View(),   View(mydata)</vt:lpstr>
      <vt:lpstr>Geocoding (pt 1)</vt:lpstr>
      <vt:lpstr>Geocoding (pt 2)</vt:lpstr>
      <vt:lpstr>Distance to Campus</vt:lpstr>
      <vt:lpstr>Travel Time to Campus</vt:lpstr>
      <vt:lpstr>Exporting our Dataframe</vt:lpstr>
      <vt:lpstr>CSVT</vt:lpstr>
      <vt:lpstr>Downloading Shapefiles off the Internet</vt:lpstr>
      <vt:lpstr>Adding Our CSVs to QGIS</vt:lpstr>
      <vt:lpstr>Add Campus and Change Symbol</vt:lpstr>
      <vt:lpstr>Where we’re at now</vt:lpstr>
      <vt:lpstr>Aggregating by Geographic Boundary</vt:lpstr>
      <vt:lpstr>Labeling Maps</vt:lpstr>
      <vt:lpstr>Using a function in QGIS</vt:lpstr>
      <vt:lpstr>Where we are now</vt:lpstr>
      <vt:lpstr>Style our states based on meanGPA</vt:lpstr>
      <vt:lpstr>Where we are now</vt:lpstr>
      <vt:lpstr>Composing our map</vt:lpstr>
      <vt:lpstr>Where we are now</vt:lpstr>
      <vt:lpstr>Saving our Map</vt:lpstr>
      <vt:lpstr>Thank You</vt:lpstr>
      <vt:lpstr>PowerPoint Presentation</vt:lpstr>
      <vt:lpstr>Bonus Tools</vt:lpstr>
      <vt:lpstr>Finding who’s within 500 miles of campus</vt:lpstr>
      <vt:lpstr>Label students within the buffer zone</vt:lpstr>
      <vt:lpstr>Joining Layers</vt:lpstr>
      <vt:lpstr>Finding the average location of your students</vt:lpstr>
      <vt:lpstr>Creating a Location Zoom Insert</vt:lpstr>
      <vt:lpstr>Creating a Heatmap</vt:lpstr>
    </vt:vector>
  </TitlesOfParts>
  <Company>Trinity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 and QGIS for Geospatial Analysis</dc:title>
  <dc:creator>Vollrath, Daniel</dc:creator>
  <cp:lastModifiedBy>Michael J. Albert</cp:lastModifiedBy>
  <cp:revision>89</cp:revision>
  <dcterms:created xsi:type="dcterms:W3CDTF">2017-02-16T15:26:39Z</dcterms:created>
  <dcterms:modified xsi:type="dcterms:W3CDTF">2017-03-02T14:43:06Z</dcterms:modified>
</cp:coreProperties>
</file>