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4"/>
  </p:notesMasterIdLst>
  <p:sldIdLst>
    <p:sldId id="257" r:id="rId2"/>
    <p:sldId id="283" r:id="rId3"/>
    <p:sldId id="284" r:id="rId4"/>
    <p:sldId id="263" r:id="rId5"/>
    <p:sldId id="259" r:id="rId6"/>
    <p:sldId id="277" r:id="rId7"/>
    <p:sldId id="264" r:id="rId8"/>
    <p:sldId id="265" r:id="rId9"/>
    <p:sldId id="274" r:id="rId10"/>
    <p:sldId id="267" r:id="rId11"/>
    <p:sldId id="278" r:id="rId12"/>
    <p:sldId id="270" r:id="rId13"/>
    <p:sldId id="271" r:id="rId14"/>
    <p:sldId id="272" r:id="rId15"/>
    <p:sldId id="273" r:id="rId16"/>
    <p:sldId id="275" r:id="rId17"/>
    <p:sldId id="279" r:id="rId18"/>
    <p:sldId id="280" r:id="rId19"/>
    <p:sldId id="282" r:id="rId20"/>
    <p:sldId id="281" r:id="rId21"/>
    <p:sldId id="276"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242"/>
    <a:srgbClr val="005B83"/>
    <a:srgbClr val="8BD1E5"/>
    <a:srgbClr val="242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4660"/>
  </p:normalViewPr>
  <p:slideViewPr>
    <p:cSldViewPr snapToGrid="0">
      <p:cViewPr>
        <p:scale>
          <a:sx n="52" d="100"/>
          <a:sy n="52" d="100"/>
        </p:scale>
        <p:origin x="-3324" y="-16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64D48-0C95-4FB6-8CE9-7EA5F69F50DC}" type="datetimeFigureOut">
              <a:rPr lang="en-US" smtClean="0"/>
              <a:t>3/9/2017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C798A-60EA-4F3C-B644-E6CB0105F259}" type="slidenum">
              <a:rPr lang="en-US" smtClean="0"/>
              <a:t>‹#›</a:t>
            </a:fld>
            <a:endParaRPr lang="en-US"/>
          </a:p>
        </p:txBody>
      </p:sp>
    </p:spTree>
    <p:extLst>
      <p:ext uri="{BB962C8B-B14F-4D97-AF65-F5344CB8AC3E}">
        <p14:creationId xmlns:p14="http://schemas.microsoft.com/office/powerpoint/2010/main" val="138636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1</a:t>
            </a:fld>
            <a:endParaRPr lang="en-US"/>
          </a:p>
        </p:txBody>
      </p:sp>
    </p:spTree>
    <p:extLst>
      <p:ext uri="{BB962C8B-B14F-4D97-AF65-F5344CB8AC3E}">
        <p14:creationId xmlns:p14="http://schemas.microsoft.com/office/powerpoint/2010/main" val="13989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sz="1600" i="1" dirty="0" smtClean="0"/>
              <a:t>60x30TX</a:t>
            </a:r>
            <a:r>
              <a:rPr lang="en-US" altLang="en-US" sz="1600" dirty="0" smtClean="0"/>
              <a:t> builds on the success of the </a:t>
            </a:r>
            <a:r>
              <a:rPr lang="en-US" altLang="en-US" sz="1600" i="1" dirty="0" smtClean="0"/>
              <a:t>Closing the Gaps by 2015 </a:t>
            </a:r>
            <a:r>
              <a:rPr lang="en-US" altLang="en-US" sz="1600" dirty="0" smtClean="0"/>
              <a:t>strategic plan.</a:t>
            </a:r>
          </a:p>
          <a:p>
            <a:pPr marL="171450" lvl="0" indent="-171450">
              <a:buFontTx/>
              <a:buChar char="-"/>
            </a:pPr>
            <a:endParaRPr lang="en-US" sz="1600" kern="1200" dirty="0" smtClean="0">
              <a:solidFill>
                <a:schemeClr val="tx1"/>
              </a:solidFill>
              <a:effectLst/>
              <a:latin typeface="+mn-lt"/>
              <a:ea typeface="+mn-ea"/>
              <a:cs typeface="+mn-cs"/>
            </a:endParaRPr>
          </a:p>
          <a:p>
            <a:pPr marL="0" indent="0">
              <a:buFont typeface="Calibri" panose="020F0502020204030204" pitchFamily="34" charset="0"/>
              <a:buNone/>
              <a:defRPr/>
            </a:pPr>
            <a:endParaRPr lang="en-US" altLang="en-US" sz="1600" dirty="0" smtClean="0"/>
          </a:p>
          <a:p>
            <a:endParaRPr lang="en-US" dirty="0"/>
          </a:p>
        </p:txBody>
      </p:sp>
      <p:sp>
        <p:nvSpPr>
          <p:cNvPr id="4" name="Slide Number Placeholder 3"/>
          <p:cNvSpPr>
            <a:spLocks noGrp="1"/>
          </p:cNvSpPr>
          <p:nvPr>
            <p:ph type="sldNum" sz="quarter" idx="10"/>
          </p:nvPr>
        </p:nvSpPr>
        <p:spPr/>
        <p:txBody>
          <a:bodyPr/>
          <a:lstStyle/>
          <a:p>
            <a:fld id="{0EA8D66B-F8A1-4ECB-8F3D-C965CA46BA32}" type="slidenum">
              <a:rPr lang="en-US" smtClean="0"/>
              <a:t>2</a:t>
            </a:fld>
            <a:endParaRPr lang="en-US" dirty="0"/>
          </a:p>
        </p:txBody>
      </p:sp>
    </p:spTree>
    <p:extLst>
      <p:ext uri="{BB962C8B-B14F-4D97-AF65-F5344CB8AC3E}">
        <p14:creationId xmlns:p14="http://schemas.microsoft.com/office/powerpoint/2010/main" val="377655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z="1600" dirty="0"/>
              <a:t>The Strategic Planning Committee developed four student-centered goals.</a:t>
            </a:r>
          </a:p>
          <a:p>
            <a:pPr marL="174708" indent="-174708">
              <a:buFontTx/>
              <a:buChar char="-"/>
            </a:pPr>
            <a:r>
              <a:rPr lang="en-US" sz="1600" dirty="0"/>
              <a:t>The first deals with educational attainment, which is a fraction of the Texas population actually holding a degree or undergraduate certificate.</a:t>
            </a:r>
          </a:p>
          <a:p>
            <a:pPr marL="174708" indent="-174708">
              <a:buFontTx/>
              <a:buChar char="-"/>
            </a:pPr>
            <a:r>
              <a:rPr lang="en-US" sz="1600" dirty="0"/>
              <a:t>The second goal deals with degree and undergraduate certificate completion at Texas colleges and universities.</a:t>
            </a:r>
          </a:p>
          <a:p>
            <a:pPr marL="174708" indent="-174708">
              <a:buFontTx/>
              <a:buChar char="-"/>
            </a:pPr>
            <a:r>
              <a:rPr lang="en-US" sz="1600" dirty="0"/>
              <a:t>The third goal highlights the need for graduates to know the marketable skills they have acquired through their degree </a:t>
            </a:r>
            <a:r>
              <a:rPr lang="en-US" sz="1600" dirty="0" smtClean="0"/>
              <a:t>program, and through their higher education experience.</a:t>
            </a:r>
            <a:endParaRPr lang="en-US" sz="1600" dirty="0"/>
          </a:p>
          <a:p>
            <a:pPr marL="174708" indent="-174708">
              <a:buFontTx/>
              <a:buChar char="-"/>
            </a:pPr>
            <a:r>
              <a:rPr lang="en-US" sz="1600" dirty="0"/>
              <a:t>The fourth goal recognizes the need to address </a:t>
            </a:r>
            <a:r>
              <a:rPr lang="en-US" sz="1600" dirty="0" smtClean="0"/>
              <a:t>student loan </a:t>
            </a:r>
            <a:r>
              <a:rPr lang="en-US" sz="1600" dirty="0"/>
              <a:t>debt. </a:t>
            </a:r>
          </a:p>
          <a:p>
            <a:pPr marL="174708" indent="-174708">
              <a:buFontTx/>
              <a:buChar char="-"/>
              <a:defRPr/>
            </a:pPr>
            <a:r>
              <a:rPr lang="en-US" sz="1600" dirty="0"/>
              <a:t>Supporting students through completion to become more actively engaged citizens and to strengthen the Texas economy means addressing college affordability and making explicit the workplace skills students obtain in their programs.</a:t>
            </a:r>
          </a:p>
          <a:p>
            <a:pPr marL="174708" indent="-174708">
              <a:buFontTx/>
              <a:buChar cha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0EA8D66B-F8A1-4ECB-8F3D-C965CA46BA32}" type="slidenum">
              <a:rPr lang="en-US" smtClean="0"/>
              <a:t>3</a:t>
            </a:fld>
            <a:endParaRPr lang="en-US" dirty="0"/>
          </a:p>
        </p:txBody>
      </p:sp>
    </p:spTree>
    <p:extLst>
      <p:ext uri="{BB962C8B-B14F-4D97-AF65-F5344CB8AC3E}">
        <p14:creationId xmlns:p14="http://schemas.microsoft.com/office/powerpoint/2010/main" val="418923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2000" dirty="0" smtClean="0"/>
              <a:t>Here is the draft design of the new public facing portal.</a:t>
            </a:r>
            <a:r>
              <a:rPr lang="en-US" sz="2000" baseline="0" dirty="0" smtClean="0"/>
              <a:t> Compared with the existing home page, the new design aims to make the</a:t>
            </a:r>
            <a:r>
              <a:rPr lang="en-US" sz="2000" dirty="0" smtClean="0">
                <a:effectLst/>
              </a:rPr>
              <a:t> site simple and well organized, at the same time visually appealing to the site visitors. </a:t>
            </a:r>
            <a:br>
              <a:rPr lang="en-US" sz="2000" dirty="0" smtClean="0">
                <a:effectLst/>
              </a:rPr>
            </a:br>
            <a:endParaRPr lang="en-US" sz="2000" dirty="0"/>
          </a:p>
        </p:txBody>
      </p:sp>
      <p:sp>
        <p:nvSpPr>
          <p:cNvPr id="4" name="Slide Number Placeholder 3"/>
          <p:cNvSpPr>
            <a:spLocks noGrp="1"/>
          </p:cNvSpPr>
          <p:nvPr>
            <p:ph type="sldNum" sz="quarter" idx="10"/>
          </p:nvPr>
        </p:nvSpPr>
        <p:spPr/>
        <p:txBody>
          <a:bodyPr/>
          <a:lstStyle/>
          <a:p>
            <a:fld id="{2B2C798A-60EA-4F3C-B644-E6CB0105F259}" type="slidenum">
              <a:rPr lang="en-US" smtClean="0"/>
              <a:t>16</a:t>
            </a:fld>
            <a:endParaRPr lang="en-US" dirty="0"/>
          </a:p>
        </p:txBody>
      </p:sp>
    </p:spTree>
    <p:extLst>
      <p:ext uri="{BB962C8B-B14F-4D97-AF65-F5344CB8AC3E}">
        <p14:creationId xmlns:p14="http://schemas.microsoft.com/office/powerpoint/2010/main" val="15172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Responsive</a:t>
            </a:r>
            <a:r>
              <a:rPr lang="en-US" sz="2000" baseline="0" dirty="0" smtClean="0"/>
              <a:t> web design is incorporated in the new public portal to provide a greater user experience for all visitors. The new site can </a:t>
            </a:r>
            <a:r>
              <a:rPr lang="en-US" sz="1200" b="0" i="1" kern="1200" dirty="0" smtClean="0">
                <a:solidFill>
                  <a:schemeClr val="tx1"/>
                </a:solidFill>
                <a:effectLst/>
                <a:latin typeface="+mn-lt"/>
                <a:ea typeface="+mn-ea"/>
                <a:cs typeface="+mn-cs"/>
              </a:rPr>
              <a:t>adjust</a:t>
            </a:r>
            <a:r>
              <a:rPr lang="en-US" sz="1200" b="0" kern="1200" dirty="0" smtClean="0">
                <a:solidFill>
                  <a:schemeClr val="tx1"/>
                </a:solidFill>
                <a:effectLst/>
                <a:latin typeface="+mn-lt"/>
                <a:ea typeface="+mn-ea"/>
                <a:cs typeface="+mn-cs"/>
              </a:rPr>
              <a:t> the </a:t>
            </a:r>
            <a:r>
              <a:rPr lang="en-US" sz="1200" b="0" i="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and position of images, columns, and other elements based on the </a:t>
            </a:r>
            <a:r>
              <a:rPr lang="en-US" sz="1200" b="0" i="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of the device</a:t>
            </a:r>
            <a:r>
              <a:rPr lang="en-US" sz="1200" b="0" kern="1200" baseline="0" dirty="0" smtClean="0">
                <a:solidFill>
                  <a:schemeClr val="tx1"/>
                </a:solidFill>
                <a:effectLst/>
                <a:latin typeface="+mn-lt"/>
                <a:ea typeface="+mn-ea"/>
                <a:cs typeface="+mn-cs"/>
              </a:rPr>
              <a:t> used by a visitor when interacting with the website. </a:t>
            </a:r>
            <a:endParaRPr lang="en-US" sz="2000" dirty="0"/>
          </a:p>
        </p:txBody>
      </p:sp>
      <p:sp>
        <p:nvSpPr>
          <p:cNvPr id="4" name="Slide Number Placeholder 3"/>
          <p:cNvSpPr>
            <a:spLocks noGrp="1"/>
          </p:cNvSpPr>
          <p:nvPr>
            <p:ph type="sldNum" sz="quarter" idx="10"/>
          </p:nvPr>
        </p:nvSpPr>
        <p:spPr/>
        <p:txBody>
          <a:bodyPr/>
          <a:lstStyle/>
          <a:p>
            <a:fld id="{2B2C798A-60EA-4F3C-B644-E6CB0105F259}" type="slidenum">
              <a:rPr lang="en-US" smtClean="0"/>
              <a:t>21</a:t>
            </a:fld>
            <a:endParaRPr lang="en-US" dirty="0"/>
          </a:p>
        </p:txBody>
      </p:sp>
    </p:spTree>
    <p:extLst>
      <p:ext uri="{BB962C8B-B14F-4D97-AF65-F5344CB8AC3E}">
        <p14:creationId xmlns:p14="http://schemas.microsoft.com/office/powerpoint/2010/main" val="482475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458FC1-F8C8-41D1-8EAB-28A27F4E1556}"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B960B7-1A5D-4A40-9C6E-0A7BBAA5F990}" type="slidenum">
              <a:rPr lang="en-US" smtClean="0"/>
              <a:pPr/>
              <a:t>‹#›</a:t>
            </a:fld>
            <a:endParaRPr lang="en-US" dirty="0"/>
          </a:p>
        </p:txBody>
      </p:sp>
      <p:sp>
        <p:nvSpPr>
          <p:cNvPr id="8" name="Text Box 7"/>
          <p:cNvSpPr txBox="1"/>
          <p:nvPr userDrawn="1"/>
        </p:nvSpPr>
        <p:spPr>
          <a:xfrm>
            <a:off x="4936495" y="3133305"/>
            <a:ext cx="3907416" cy="1282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Texas Higher Education</a:t>
            </a:r>
            <a:endParaRPr lang="en-US" sz="3000" baseline="0" dirty="0">
              <a:effectLs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Coordinating Board</a:t>
            </a:r>
            <a:endParaRPr lang="en-US" sz="3000" baseline="0" dirty="0">
              <a:effectLst/>
              <a:ea typeface="Calibri" panose="020F0502020204030204" pitchFamily="34" charset="0"/>
              <a:cs typeface="Times New Roman" panose="02020603050405020304" pitchFamily="18" charset="0"/>
            </a:endParaRPr>
          </a:p>
        </p:txBody>
      </p:sp>
      <p:pic>
        <p:nvPicPr>
          <p:cNvPr id="9"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6495" y="1734432"/>
            <a:ext cx="3840480" cy="1398873"/>
          </a:xfrm>
          <a:prstGeom prst="rect">
            <a:avLst/>
          </a:prstGeom>
        </p:spPr>
      </p:pic>
    </p:spTree>
    <p:extLst>
      <p:ext uri="{BB962C8B-B14F-4D97-AF65-F5344CB8AC3E}">
        <p14:creationId xmlns:p14="http://schemas.microsoft.com/office/powerpoint/2010/main" val="676563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2D20B-9627-4ACA-A581-0A59FC76EABB}"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65483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62AC-092A-4C54-AB98-BAF81A9F464D}"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87135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D33214-8DB3-44B2-8FD2-F9A828318B48}"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dirty="0"/>
          </a:p>
        </p:txBody>
      </p:sp>
      <p:sp>
        <p:nvSpPr>
          <p:cNvPr id="9" name="Text Box 7"/>
          <p:cNvSpPr txBox="1"/>
          <p:nvPr userDrawn="1"/>
        </p:nvSpPr>
        <p:spPr>
          <a:xfrm>
            <a:off x="1366877" y="3333949"/>
            <a:ext cx="6400722" cy="16621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0000"/>
              </a:lnSpc>
              <a:spcBef>
                <a:spcPts val="0"/>
              </a:spcBef>
              <a:spcAft>
                <a:spcPts val="0"/>
              </a:spcAft>
            </a:pPr>
            <a:r>
              <a:rPr lang="en-US" sz="4800" b="1" baseline="0" dirty="0">
                <a:solidFill>
                  <a:srgbClr val="A6A6A6"/>
                </a:solidFill>
                <a:effectLst/>
                <a:ea typeface="Calibri" panose="020F0502020204030204" pitchFamily="34" charset="0"/>
                <a:cs typeface="Times New Roman" panose="02020603050405020304" pitchFamily="18" charset="0"/>
              </a:rPr>
              <a:t>Texas Higher Education</a:t>
            </a:r>
            <a:endParaRPr lang="en-US" sz="4800" baseline="0" dirty="0">
              <a:effectLs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4800" b="1" baseline="0" dirty="0">
                <a:solidFill>
                  <a:srgbClr val="A6A6A6"/>
                </a:solidFill>
                <a:effectLst/>
                <a:ea typeface="Calibri" panose="020F0502020204030204" pitchFamily="34" charset="0"/>
                <a:cs typeface="Times New Roman" panose="02020603050405020304" pitchFamily="18" charset="0"/>
              </a:rPr>
              <a:t>Coordinating Board</a:t>
            </a:r>
            <a:endParaRPr lang="en-US" sz="4800" baseline="0" dirty="0">
              <a:effectLst/>
              <a:ea typeface="Calibri" panose="020F0502020204030204" pitchFamily="34" charset="0"/>
              <a:cs typeface="Times New Roman" panose="02020603050405020304" pitchFamily="18" charset="0"/>
            </a:endParaRPr>
          </a:p>
        </p:txBody>
      </p:sp>
      <p:pic>
        <p:nvPicPr>
          <p:cNvPr id="10"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5930" y="1235637"/>
            <a:ext cx="5760720" cy="2098312"/>
          </a:xfrm>
          <a:prstGeom prst="rect">
            <a:avLst/>
          </a:prstGeom>
        </p:spPr>
      </p:pic>
    </p:spTree>
    <p:extLst>
      <p:ext uri="{BB962C8B-B14F-4D97-AF65-F5344CB8AC3E}">
        <p14:creationId xmlns:p14="http://schemas.microsoft.com/office/powerpoint/2010/main" val="37713429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C0ABB-9B14-4413-9BE6-9D87ABBD946C}"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00544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DE5B03C-E61A-4556-ABA9-E4D97D5BD3AA}" type="datetime1">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
        <p:nvSpPr>
          <p:cNvPr id="8" name="Title 7"/>
          <p:cNvSpPr>
            <a:spLocks noGrp="1"/>
          </p:cNvSpPr>
          <p:nvPr>
            <p:ph type="title"/>
          </p:nvPr>
        </p:nvSpPr>
        <p:spPr>
          <a:xfrm>
            <a:off x="628650" y="538929"/>
            <a:ext cx="7886700" cy="701731"/>
          </a:xfrm>
          <a:solidFill>
            <a:srgbClr val="005B83"/>
          </a:solidFill>
        </p:spPr>
        <p:txBody>
          <a:bodyPr>
            <a:spAutoFit/>
          </a:bodyPr>
          <a:lstStyle>
            <a:lvl1pPr algn="ct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82906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F07ED-CF37-4D94-B59C-E3C984ECACB2}" type="datetime1">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960B7-1A5D-4A40-9C6E-0A7BBAA5F990}" type="slidenum">
              <a:rPr lang="en-US" smtClean="0"/>
              <a:t>‹#›</a:t>
            </a:fld>
            <a:endParaRPr lang="en-US" dirty="0"/>
          </a:p>
        </p:txBody>
      </p:sp>
      <p:sp>
        <p:nvSpPr>
          <p:cNvPr id="10" name="Title 9"/>
          <p:cNvSpPr>
            <a:spLocks noGrp="1"/>
          </p:cNvSpPr>
          <p:nvPr>
            <p:ph type="title"/>
          </p:nvPr>
        </p:nvSpPr>
        <p:spPr>
          <a:xfrm>
            <a:off x="628650" y="365126"/>
            <a:ext cx="7886700" cy="114935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15604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64B7C3-C31F-4F34-89D7-18366AE55CF6}" type="datetime1">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387470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9C981A-55FF-4F91-ABE5-3C4766D61789}"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29831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C7F74-63C9-4AA7-9C52-F3588D71B927}"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245919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1CEFE0-AAD3-40A9-86A1-C65D59368D62}" type="datetime1">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334558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208075-6DEC-4183-A7F5-24B3C01629A3}" type="datetime1">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960B7-1A5D-4A40-9C6E-0A7BBAA5F990}" type="slidenum">
              <a:rPr lang="en-US" smtClean="0"/>
              <a:t>‹#›</a:t>
            </a:fld>
            <a:endParaRPr lang="en-US" dirty="0"/>
          </a:p>
        </p:txBody>
      </p:sp>
    </p:spTree>
    <p:extLst>
      <p:ext uri="{BB962C8B-B14F-4D97-AF65-F5344CB8AC3E}">
        <p14:creationId xmlns:p14="http://schemas.microsoft.com/office/powerpoint/2010/main" val="330570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C94DF-5859-41F0-A3A3-C133ACD3C839}" type="datetime1">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423649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D280F-7FF3-442C-8B23-B6C08430036C}" type="datetime1">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960B7-1A5D-4A40-9C6E-0A7BBAA5F990}" type="slidenum">
              <a:rPr lang="en-US" smtClean="0"/>
              <a:t>‹#›</a:t>
            </a:fld>
            <a:endParaRPr lang="en-US"/>
          </a:p>
        </p:txBody>
      </p:sp>
      <p:sp>
        <p:nvSpPr>
          <p:cNvPr id="5" name="TextBox 4"/>
          <p:cNvSpPr txBox="1"/>
          <p:nvPr userDrawn="1"/>
        </p:nvSpPr>
        <p:spPr>
          <a:xfrm>
            <a:off x="0" y="355138"/>
            <a:ext cx="9144000" cy="730712"/>
          </a:xfrm>
          <a:prstGeom prst="rect">
            <a:avLst/>
          </a:prstGeom>
          <a:solidFill>
            <a:srgbClr val="FFC000"/>
          </a:solidFill>
        </p:spPr>
        <p:txBody>
          <a:bodyPr wrap="none" rtlCol="0">
            <a:noAutofit/>
          </a:bodyPr>
          <a:lstStyle/>
          <a:p>
            <a:endParaRPr lang="en-US" sz="1350" dirty="0">
              <a:solidFill>
                <a:schemeClr val="bg1"/>
              </a:solidFill>
            </a:endParaRPr>
          </a:p>
        </p:txBody>
      </p:sp>
    </p:spTree>
    <p:extLst>
      <p:ext uri="{BB962C8B-B14F-4D97-AF65-F5344CB8AC3E}">
        <p14:creationId xmlns:p14="http://schemas.microsoft.com/office/powerpoint/2010/main" val="33514026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3C185-6130-4C9E-808D-DA44F3DF74EB}" type="datetime1">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305040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FA93B-71DF-4652-BAB3-6140CB129F36}" type="datetime1">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25529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C052B-8ED7-4757-9A71-39A5137BB16D}" type="datetime1">
              <a:rPr lang="en-US" smtClean="0"/>
              <a:t>3/9/2017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960B7-1A5D-4A40-9C6E-0A7BBAA5F990}" type="slidenum">
              <a:rPr lang="en-US" smtClean="0"/>
              <a:t>‹#›</a:t>
            </a:fld>
            <a:endParaRPr lang="en-US"/>
          </a:p>
        </p:txBody>
      </p:sp>
      <p:sp>
        <p:nvSpPr>
          <p:cNvPr id="7" name="Rectangle 6"/>
          <p:cNvSpPr/>
          <p:nvPr userDrawn="1"/>
        </p:nvSpPr>
        <p:spPr>
          <a:xfrm>
            <a:off x="0" y="6259591"/>
            <a:ext cx="9144000" cy="612541"/>
          </a:xfrm>
          <a:prstGeom prst="rect">
            <a:avLst/>
          </a:prstGeom>
          <a:solidFill>
            <a:srgbClr val="A6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8" name="Rectangle 7"/>
          <p:cNvSpPr/>
          <p:nvPr userDrawn="1"/>
        </p:nvSpPr>
        <p:spPr>
          <a:xfrm>
            <a:off x="0" y="0"/>
            <a:ext cx="9144000" cy="230188"/>
          </a:xfrm>
          <a:prstGeom prst="rect">
            <a:avLst/>
          </a:prstGeom>
          <a:solidFill>
            <a:srgbClr val="005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1359" y="6315290"/>
            <a:ext cx="1219200" cy="487680"/>
          </a:xfrm>
          <a:prstGeom prst="rect">
            <a:avLst/>
          </a:prstGeom>
        </p:spPr>
      </p:pic>
    </p:spTree>
    <p:extLst>
      <p:ext uri="{BB962C8B-B14F-4D97-AF65-F5344CB8AC3E}">
        <p14:creationId xmlns:p14="http://schemas.microsoft.com/office/powerpoint/2010/main" val="2561619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0" r:id="rId13"/>
    <p:sldLayoutId id="2147483652" r:id="rId14"/>
    <p:sldLayoutId id="2147483653" r:id="rId15"/>
    <p:sldLayoutId id="214748365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643" y="1069221"/>
            <a:ext cx="4134394" cy="2387600"/>
          </a:xfrm>
        </p:spPr>
        <p:txBody>
          <a:bodyPr>
            <a:normAutofit/>
          </a:bodyPr>
          <a:lstStyle/>
          <a:p>
            <a:r>
              <a:rPr lang="en-US" sz="4800" dirty="0" smtClean="0"/>
              <a:t>Accountability System</a:t>
            </a:r>
            <a:endParaRPr lang="en-US" sz="4800" dirty="0"/>
          </a:p>
        </p:txBody>
      </p:sp>
      <p:sp>
        <p:nvSpPr>
          <p:cNvPr id="4" name="Subtitle 3"/>
          <p:cNvSpPr>
            <a:spLocks noGrp="1"/>
          </p:cNvSpPr>
          <p:nvPr>
            <p:ph type="subTitle" idx="1"/>
          </p:nvPr>
        </p:nvSpPr>
        <p:spPr>
          <a:xfrm>
            <a:off x="779236" y="4517292"/>
            <a:ext cx="3443207" cy="1005841"/>
          </a:xfrm>
        </p:spPr>
        <p:txBody>
          <a:bodyPr>
            <a:normAutofit fontScale="62500" lnSpcReduction="20000"/>
          </a:bodyPr>
          <a:lstStyle/>
          <a:p>
            <a:r>
              <a:rPr lang="en-US" dirty="0" smtClean="0"/>
              <a:t>Bill Abasolo, JD</a:t>
            </a:r>
          </a:p>
          <a:p>
            <a:r>
              <a:rPr lang="en-US" dirty="0" smtClean="0"/>
              <a:t>Director of Strategic Planning and Analysis</a:t>
            </a:r>
          </a:p>
          <a:p>
            <a:r>
              <a:rPr lang="en-US" dirty="0" smtClean="0"/>
              <a:t>Division of Strategic Planning and Funding</a:t>
            </a:r>
            <a:endParaRPr lang="en-US" dirty="0"/>
          </a:p>
        </p:txBody>
      </p:sp>
    </p:spTree>
    <p:extLst>
      <p:ext uri="{BB962C8B-B14F-4D97-AF65-F5344CB8AC3E}">
        <p14:creationId xmlns:p14="http://schemas.microsoft.com/office/powerpoint/2010/main" val="203010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62242"/>
                </a:solidFill>
              </a:rPr>
              <a:t>Types of Data Available</a:t>
            </a:r>
            <a:endParaRPr lang="en-US" b="1" dirty="0">
              <a:solidFill>
                <a:srgbClr val="A62242"/>
              </a:solidFill>
            </a:endParaRPr>
          </a:p>
        </p:txBody>
      </p:sp>
      <p:sp>
        <p:nvSpPr>
          <p:cNvPr id="3" name="Text Placeholder 2"/>
          <p:cNvSpPr>
            <a:spLocks noGrp="1"/>
          </p:cNvSpPr>
          <p:nvPr>
            <p:ph type="body" idx="1"/>
          </p:nvPr>
        </p:nvSpPr>
        <p:spPr>
          <a:xfrm>
            <a:off x="840857" y="1431071"/>
            <a:ext cx="3868340" cy="823912"/>
          </a:xfrm>
        </p:spPr>
        <p:txBody>
          <a:bodyPr/>
          <a:lstStyle/>
          <a:p>
            <a:r>
              <a:rPr lang="en-US" sz="2800" u="sng" dirty="0" smtClean="0"/>
              <a:t>Closing the Gaps</a:t>
            </a:r>
            <a:r>
              <a:rPr lang="en-US" dirty="0" smtClean="0"/>
              <a:t>	</a:t>
            </a:r>
            <a:endParaRPr lang="en-US" dirty="0"/>
          </a:p>
        </p:txBody>
      </p:sp>
      <p:sp>
        <p:nvSpPr>
          <p:cNvPr id="4" name="Content Placeholder 3"/>
          <p:cNvSpPr>
            <a:spLocks noGrp="1"/>
          </p:cNvSpPr>
          <p:nvPr>
            <p:ph sz="half" idx="2"/>
          </p:nvPr>
        </p:nvSpPr>
        <p:spPr/>
        <p:txBody>
          <a:bodyPr>
            <a:normAutofit/>
          </a:bodyPr>
          <a:lstStyle/>
          <a:p>
            <a:pPr>
              <a:spcBef>
                <a:spcPts val="1200"/>
              </a:spcBef>
              <a:spcAft>
                <a:spcPts val="1200"/>
              </a:spcAft>
            </a:pPr>
            <a:r>
              <a:rPr lang="en-US" sz="2600" dirty="0" smtClean="0"/>
              <a:t>Enrollment</a:t>
            </a:r>
          </a:p>
          <a:p>
            <a:pPr>
              <a:spcBef>
                <a:spcPts val="1200"/>
              </a:spcBef>
              <a:spcAft>
                <a:spcPts val="1200"/>
              </a:spcAft>
            </a:pPr>
            <a:r>
              <a:rPr lang="en-US" sz="2600" dirty="0" smtClean="0"/>
              <a:t>Degrees awarded, graduation, and persistence rates</a:t>
            </a:r>
          </a:p>
          <a:p>
            <a:pPr>
              <a:spcBef>
                <a:spcPts val="1200"/>
              </a:spcBef>
              <a:spcAft>
                <a:spcPts val="1200"/>
              </a:spcAft>
            </a:pPr>
            <a:r>
              <a:rPr lang="en-US" sz="2600" dirty="0" smtClean="0"/>
              <a:t>Faculty and research</a:t>
            </a:r>
          </a:p>
          <a:p>
            <a:pPr>
              <a:spcBef>
                <a:spcPts val="1200"/>
              </a:spcBef>
              <a:spcAft>
                <a:spcPts val="1200"/>
              </a:spcAft>
            </a:pPr>
            <a:r>
              <a:rPr lang="en-US" sz="2600" dirty="0" smtClean="0"/>
              <a:t>Institutional efficiency and effectiveness </a:t>
            </a:r>
          </a:p>
        </p:txBody>
      </p:sp>
      <p:sp>
        <p:nvSpPr>
          <p:cNvPr id="5" name="Text Placeholder 4"/>
          <p:cNvSpPr>
            <a:spLocks noGrp="1"/>
          </p:cNvSpPr>
          <p:nvPr>
            <p:ph type="body" sz="quarter" idx="3"/>
          </p:nvPr>
        </p:nvSpPr>
        <p:spPr>
          <a:xfrm>
            <a:off x="5113704" y="1431071"/>
            <a:ext cx="3887391" cy="823912"/>
          </a:xfrm>
        </p:spPr>
        <p:txBody>
          <a:bodyPr>
            <a:normAutofit/>
          </a:bodyPr>
          <a:lstStyle/>
          <a:p>
            <a:r>
              <a:rPr lang="en-US" sz="2800" u="sng" dirty="0" smtClean="0"/>
              <a:t>60x30TX</a:t>
            </a:r>
            <a:endParaRPr lang="en-US" sz="2800" u="sng" dirty="0"/>
          </a:p>
        </p:txBody>
      </p:sp>
      <p:sp>
        <p:nvSpPr>
          <p:cNvPr id="6" name="Content Placeholder 5"/>
          <p:cNvSpPr>
            <a:spLocks noGrp="1"/>
          </p:cNvSpPr>
          <p:nvPr>
            <p:ph sz="quarter" idx="4"/>
          </p:nvPr>
        </p:nvSpPr>
        <p:spPr>
          <a:xfrm>
            <a:off x="4840165" y="2517042"/>
            <a:ext cx="3887391" cy="3684588"/>
          </a:xfrm>
        </p:spPr>
        <p:txBody>
          <a:bodyPr>
            <a:normAutofit fontScale="92500" lnSpcReduction="20000"/>
          </a:bodyPr>
          <a:lstStyle/>
          <a:p>
            <a:pPr>
              <a:spcBef>
                <a:spcPts val="1200"/>
              </a:spcBef>
              <a:spcAft>
                <a:spcPts val="1200"/>
              </a:spcAft>
            </a:pPr>
            <a:r>
              <a:rPr lang="en-US" dirty="0" smtClean="0"/>
              <a:t>Completion (credentials awarded</a:t>
            </a:r>
            <a:r>
              <a:rPr lang="en-US" dirty="0"/>
              <a:t>, graduation, and persistence </a:t>
            </a:r>
            <a:r>
              <a:rPr lang="en-US" dirty="0" smtClean="0"/>
              <a:t>rates)</a:t>
            </a:r>
            <a:endParaRPr lang="en-US" dirty="0"/>
          </a:p>
          <a:p>
            <a:pPr>
              <a:spcBef>
                <a:spcPts val="1200"/>
              </a:spcBef>
              <a:spcAft>
                <a:spcPts val="1200"/>
              </a:spcAft>
            </a:pPr>
            <a:r>
              <a:rPr lang="en-US" dirty="0" smtClean="0"/>
              <a:t>Post-graduation workforce and education outcomes</a:t>
            </a:r>
          </a:p>
          <a:p>
            <a:pPr>
              <a:spcBef>
                <a:spcPts val="1200"/>
              </a:spcBef>
              <a:spcAft>
                <a:spcPts val="1200"/>
              </a:spcAft>
            </a:pPr>
            <a:r>
              <a:rPr lang="en-US" dirty="0" smtClean="0"/>
              <a:t>Student debt and SCH to degree</a:t>
            </a:r>
          </a:p>
          <a:p>
            <a:pPr>
              <a:spcBef>
                <a:spcPts val="1200"/>
              </a:spcBef>
              <a:spcAft>
                <a:spcPts val="1200"/>
              </a:spcAft>
            </a:pPr>
            <a:r>
              <a:rPr lang="en-US" dirty="0" smtClean="0"/>
              <a:t>Sector-specific/other</a:t>
            </a:r>
            <a:endParaRPr lang="en-US" dirty="0"/>
          </a:p>
        </p:txBody>
      </p:sp>
      <p:sp>
        <p:nvSpPr>
          <p:cNvPr id="7" name="Slide Number Placeholder 6"/>
          <p:cNvSpPr>
            <a:spLocks noGrp="1"/>
          </p:cNvSpPr>
          <p:nvPr>
            <p:ph type="sldNum" sz="quarter" idx="12"/>
          </p:nvPr>
        </p:nvSpPr>
        <p:spPr/>
        <p:txBody>
          <a:bodyPr/>
          <a:lstStyle/>
          <a:p>
            <a:fld id="{42B960B7-1A5D-4A40-9C6E-0A7BBAA5F990}" type="slidenum">
              <a:rPr lang="en-US" smtClean="0"/>
              <a:t>10</a:t>
            </a:fld>
            <a:endParaRPr lang="en-US" dirty="0"/>
          </a:p>
        </p:txBody>
      </p:sp>
      <p:sp>
        <p:nvSpPr>
          <p:cNvPr id="8" name="Right Arrow 7"/>
          <p:cNvSpPr/>
          <p:nvPr/>
        </p:nvSpPr>
        <p:spPr>
          <a:xfrm>
            <a:off x="4056185" y="3319462"/>
            <a:ext cx="572966" cy="756150"/>
          </a:xfrm>
          <a:prstGeom prst="rightArrow">
            <a:avLst/>
          </a:prstGeom>
          <a:solidFill>
            <a:srgbClr val="8BD1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02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62242"/>
                </a:solidFill>
              </a:rPr>
              <a:t>Finding Accountability</a:t>
            </a:r>
            <a:endParaRPr lang="en-US" b="1" dirty="0">
              <a:solidFill>
                <a:srgbClr val="A62242"/>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t>11</a:t>
            </a:fld>
            <a:endParaRPr lang="en-US" dirty="0"/>
          </a:p>
        </p:txBody>
      </p:sp>
      <p:sp>
        <p:nvSpPr>
          <p:cNvPr id="13" name="Text Placeholder 2"/>
          <p:cNvSpPr txBox="1">
            <a:spLocks/>
          </p:cNvSpPr>
          <p:nvPr/>
        </p:nvSpPr>
        <p:spPr>
          <a:xfrm>
            <a:off x="412873" y="3039607"/>
            <a:ext cx="7886700" cy="1500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005B83"/>
                </a:solidFill>
              </a:rPr>
              <a:t>http://www.txhighereddata.org</a:t>
            </a:r>
            <a:endParaRPr lang="en-US" sz="3200" b="1" dirty="0">
              <a:solidFill>
                <a:srgbClr val="005B83"/>
              </a:solidFill>
            </a:endParaRPr>
          </a:p>
        </p:txBody>
      </p:sp>
    </p:spTree>
    <p:extLst>
      <p:ext uri="{BB962C8B-B14F-4D97-AF65-F5344CB8AC3E}">
        <p14:creationId xmlns:p14="http://schemas.microsoft.com/office/powerpoint/2010/main" val="110215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B960B7-1A5D-4A40-9C6E-0A7BBAA5F990}" type="slidenum">
              <a:rPr lang="en-US" smtClean="0"/>
              <a:t>12</a:t>
            </a:fld>
            <a:endParaRPr lang="en-US"/>
          </a:p>
        </p:txBody>
      </p:sp>
      <p:pic>
        <p:nvPicPr>
          <p:cNvPr id="7" name="Content Placeholder 6"/>
          <p:cNvPicPr>
            <a:picLocks noGrp="1" noChangeAspect="1"/>
          </p:cNvPicPr>
          <p:nvPr>
            <p:ph idx="1"/>
          </p:nvPr>
        </p:nvPicPr>
        <p:blipFill>
          <a:blip r:embed="rId2"/>
          <a:stretch>
            <a:fillRect/>
          </a:stretch>
        </p:blipFill>
        <p:spPr>
          <a:xfrm>
            <a:off x="248897" y="535578"/>
            <a:ext cx="8703759" cy="5210312"/>
          </a:xfrm>
          <a:prstGeom prst="rect">
            <a:avLst/>
          </a:prstGeom>
        </p:spPr>
      </p:pic>
    </p:spTree>
    <p:extLst>
      <p:ext uri="{BB962C8B-B14F-4D97-AF65-F5344CB8AC3E}">
        <p14:creationId xmlns:p14="http://schemas.microsoft.com/office/powerpoint/2010/main" val="165000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B960B7-1A5D-4A40-9C6E-0A7BBAA5F990}" type="slidenum">
              <a:rPr lang="en-US" smtClean="0"/>
              <a:t>13</a:t>
            </a:fld>
            <a:endParaRPr lang="en-US"/>
          </a:p>
        </p:txBody>
      </p:sp>
      <p:pic>
        <p:nvPicPr>
          <p:cNvPr id="7" name="Content Placeholder 6"/>
          <p:cNvPicPr>
            <a:picLocks noGrp="1" noChangeAspect="1"/>
          </p:cNvPicPr>
          <p:nvPr>
            <p:ph idx="1"/>
          </p:nvPr>
        </p:nvPicPr>
        <p:blipFill>
          <a:blip r:embed="rId2"/>
          <a:stretch>
            <a:fillRect/>
          </a:stretch>
        </p:blipFill>
        <p:spPr>
          <a:xfrm>
            <a:off x="217636" y="542475"/>
            <a:ext cx="8703759" cy="5210312"/>
          </a:xfrm>
          <a:prstGeom prst="rect">
            <a:avLst/>
          </a:prstGeom>
        </p:spPr>
      </p:pic>
      <p:sp>
        <p:nvSpPr>
          <p:cNvPr id="5" name="Oval 4"/>
          <p:cNvSpPr/>
          <p:nvPr/>
        </p:nvSpPr>
        <p:spPr>
          <a:xfrm>
            <a:off x="3651504" y="3108962"/>
            <a:ext cx="829056" cy="231648"/>
          </a:xfrm>
          <a:prstGeom prst="ellipse">
            <a:avLst/>
          </a:prstGeom>
          <a:noFill/>
          <a:ln>
            <a:solidFill>
              <a:srgbClr val="A62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7964240">
            <a:off x="3957811" y="1648252"/>
            <a:ext cx="3564757" cy="226696"/>
          </a:xfrm>
          <a:prstGeom prst="rightArrow">
            <a:avLst/>
          </a:prstGeom>
          <a:solidFill>
            <a:srgbClr val="C00000"/>
          </a:solidFill>
          <a:ln>
            <a:solidFill>
              <a:srgbClr val="A62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67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B960B7-1A5D-4A40-9C6E-0A7BBAA5F990}" type="slidenum">
              <a:rPr lang="en-US" smtClean="0"/>
              <a:t>14</a:t>
            </a:fld>
            <a:endParaRPr lang="en-US"/>
          </a:p>
        </p:txBody>
      </p:sp>
      <p:sp>
        <p:nvSpPr>
          <p:cNvPr id="5" name="Oval 4"/>
          <p:cNvSpPr/>
          <p:nvPr/>
        </p:nvSpPr>
        <p:spPr>
          <a:xfrm>
            <a:off x="3651504" y="3108962"/>
            <a:ext cx="829056" cy="231648"/>
          </a:xfrm>
          <a:prstGeom prst="ellipse">
            <a:avLst/>
          </a:prstGeom>
          <a:noFill/>
          <a:ln>
            <a:solidFill>
              <a:srgbClr val="A62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pic>
        <p:nvPicPr>
          <p:cNvPr id="8" name="Picture 7"/>
          <p:cNvPicPr>
            <a:picLocks noChangeAspect="1"/>
          </p:cNvPicPr>
          <p:nvPr/>
        </p:nvPicPr>
        <p:blipFill rotWithShape="1">
          <a:blip r:embed="rId2"/>
          <a:srcRect l="6874" t="6548" r="23174" b="15404"/>
          <a:stretch/>
        </p:blipFill>
        <p:spPr>
          <a:xfrm>
            <a:off x="158495" y="682752"/>
            <a:ext cx="8741665" cy="5486400"/>
          </a:xfrm>
          <a:prstGeom prst="rect">
            <a:avLst/>
          </a:prstGeom>
          <a:ln w="12700">
            <a:solidFill>
              <a:srgbClr val="005B83"/>
            </a:solidFill>
          </a:ln>
        </p:spPr>
      </p:pic>
      <p:sp>
        <p:nvSpPr>
          <p:cNvPr id="9" name="Oval 8"/>
          <p:cNvSpPr/>
          <p:nvPr/>
        </p:nvSpPr>
        <p:spPr>
          <a:xfrm>
            <a:off x="158495" y="768096"/>
            <a:ext cx="3084577" cy="2170176"/>
          </a:xfrm>
          <a:prstGeom prst="ellipse">
            <a:avLst/>
          </a:prstGeom>
          <a:noFill/>
          <a:ln>
            <a:solidFill>
              <a:srgbClr val="A62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2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B960B7-1A5D-4A40-9C6E-0A7BBAA5F990}" type="slidenum">
              <a:rPr lang="en-US" smtClean="0"/>
              <a:t>15</a:t>
            </a:fld>
            <a:endParaRPr lang="en-US"/>
          </a:p>
        </p:txBody>
      </p:sp>
      <p:sp>
        <p:nvSpPr>
          <p:cNvPr id="5" name="Oval 4"/>
          <p:cNvSpPr/>
          <p:nvPr/>
        </p:nvSpPr>
        <p:spPr>
          <a:xfrm>
            <a:off x="3651504" y="3108962"/>
            <a:ext cx="829056" cy="231648"/>
          </a:xfrm>
          <a:prstGeom prst="ellipse">
            <a:avLst/>
          </a:prstGeom>
          <a:noFill/>
          <a:ln>
            <a:solidFill>
              <a:srgbClr val="A62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p:cNvPicPr>
            <a:picLocks noGrp="1" noChangeAspect="1"/>
          </p:cNvPicPr>
          <p:nvPr>
            <p:ph idx="1"/>
          </p:nvPr>
        </p:nvPicPr>
        <p:blipFill>
          <a:blip r:embed="rId2"/>
          <a:stretch>
            <a:fillRect/>
          </a:stretch>
        </p:blipFill>
        <p:spPr>
          <a:xfrm>
            <a:off x="141426" y="397715"/>
            <a:ext cx="8862070" cy="5423058"/>
          </a:xfrm>
          <a:prstGeom prst="rect">
            <a:avLst/>
          </a:prstGeom>
        </p:spPr>
      </p:pic>
    </p:spTree>
    <p:extLst>
      <p:ext uri="{BB962C8B-B14F-4D97-AF65-F5344CB8AC3E}">
        <p14:creationId xmlns:p14="http://schemas.microsoft.com/office/powerpoint/2010/main" val="62452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1075" y="484977"/>
            <a:ext cx="6853816" cy="415498"/>
          </a:xfrm>
          <a:prstGeom prst="rect">
            <a:avLst/>
          </a:prstGeom>
          <a:noFill/>
        </p:spPr>
        <p:txBody>
          <a:bodyPr wrap="square" rtlCol="0">
            <a:spAutoFit/>
          </a:bodyPr>
          <a:lstStyle/>
          <a:p>
            <a:pPr algn="ctr"/>
            <a:r>
              <a:rPr lang="en-US" sz="2100" b="1" dirty="0" smtClean="0"/>
              <a:t>New Public Portal</a:t>
            </a:r>
            <a:endParaRPr lang="en-US" sz="2100" b="1" dirty="0"/>
          </a:p>
        </p:txBody>
      </p:sp>
      <p:sp>
        <p:nvSpPr>
          <p:cNvPr id="4" name="Slide Number Placeholder 3"/>
          <p:cNvSpPr>
            <a:spLocks noGrp="1"/>
          </p:cNvSpPr>
          <p:nvPr>
            <p:ph type="sldNum" sz="quarter" idx="12"/>
          </p:nvPr>
        </p:nvSpPr>
        <p:spPr/>
        <p:txBody>
          <a:bodyPr/>
          <a:lstStyle/>
          <a:p>
            <a:fld id="{42B960B7-1A5D-4A40-9C6E-0A7BBAA5F990}" type="slidenum">
              <a:rPr lang="en-US" sz="2000" b="1" smtClean="0">
                <a:solidFill>
                  <a:schemeClr val="bg1"/>
                </a:solidFill>
              </a:rPr>
              <a:t>16</a:t>
            </a:fld>
            <a:endParaRPr lang="en-US" sz="2000" b="1" dirty="0">
              <a:solidFill>
                <a:schemeClr val="bg1"/>
              </a:solidFill>
            </a:endParaRPr>
          </a:p>
        </p:txBody>
      </p:sp>
      <p:pic>
        <p:nvPicPr>
          <p:cNvPr id="6" name="Picture 5"/>
          <p:cNvPicPr>
            <a:picLocks noChangeAspect="1"/>
          </p:cNvPicPr>
          <p:nvPr/>
        </p:nvPicPr>
        <p:blipFill>
          <a:blip r:embed="rId3"/>
          <a:stretch>
            <a:fillRect/>
          </a:stretch>
        </p:blipFill>
        <p:spPr>
          <a:xfrm>
            <a:off x="320432" y="1676596"/>
            <a:ext cx="8319240" cy="3948266"/>
          </a:xfrm>
          <a:prstGeom prst="rect">
            <a:avLst/>
          </a:prstGeom>
        </p:spPr>
      </p:pic>
      <p:sp>
        <p:nvSpPr>
          <p:cNvPr id="7" name="Rectangle 6"/>
          <p:cNvSpPr/>
          <p:nvPr/>
        </p:nvSpPr>
        <p:spPr>
          <a:xfrm>
            <a:off x="320432" y="1676596"/>
            <a:ext cx="8319240" cy="3948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t>17</a:t>
            </a:fld>
            <a:endParaRPr lang="en-US" dirty="0"/>
          </a:p>
        </p:txBody>
      </p:sp>
      <p:pic>
        <p:nvPicPr>
          <p:cNvPr id="3" name="Picture 2"/>
          <p:cNvPicPr>
            <a:picLocks noChangeAspect="1"/>
          </p:cNvPicPr>
          <p:nvPr/>
        </p:nvPicPr>
        <p:blipFill>
          <a:blip r:embed="rId2"/>
          <a:stretch>
            <a:fillRect/>
          </a:stretch>
        </p:blipFill>
        <p:spPr>
          <a:xfrm>
            <a:off x="500932" y="1534602"/>
            <a:ext cx="8071554" cy="4404495"/>
          </a:xfrm>
          <a:prstGeom prst="rect">
            <a:avLst/>
          </a:prstGeom>
          <a:ln w="12700">
            <a:solidFill>
              <a:schemeClr val="tx1"/>
            </a:solidFill>
          </a:ln>
        </p:spPr>
      </p:pic>
      <p:sp>
        <p:nvSpPr>
          <p:cNvPr id="4" name="Rectangle 3"/>
          <p:cNvSpPr/>
          <p:nvPr/>
        </p:nvSpPr>
        <p:spPr>
          <a:xfrm>
            <a:off x="500932" y="1534602"/>
            <a:ext cx="8071554" cy="43652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1075" y="484977"/>
            <a:ext cx="6853816" cy="415498"/>
          </a:xfrm>
          <a:prstGeom prst="rect">
            <a:avLst/>
          </a:prstGeom>
          <a:noFill/>
        </p:spPr>
        <p:txBody>
          <a:bodyPr wrap="square" rtlCol="0">
            <a:spAutoFit/>
          </a:bodyPr>
          <a:lstStyle/>
          <a:p>
            <a:pPr algn="ctr"/>
            <a:r>
              <a:rPr lang="en-US" sz="2100" b="1" dirty="0" smtClean="0"/>
              <a:t>New Reports</a:t>
            </a:r>
            <a:endParaRPr lang="en-US" sz="2100" b="1" dirty="0"/>
          </a:p>
        </p:txBody>
      </p:sp>
    </p:spTree>
    <p:extLst>
      <p:ext uri="{BB962C8B-B14F-4D97-AF65-F5344CB8AC3E}">
        <p14:creationId xmlns:p14="http://schemas.microsoft.com/office/powerpoint/2010/main" val="398928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t>18</a:t>
            </a:fld>
            <a:endParaRPr lang="en-US"/>
          </a:p>
        </p:txBody>
      </p:sp>
      <p:pic>
        <p:nvPicPr>
          <p:cNvPr id="3" name="Picture 2"/>
          <p:cNvPicPr>
            <a:picLocks noChangeAspect="1"/>
          </p:cNvPicPr>
          <p:nvPr/>
        </p:nvPicPr>
        <p:blipFill>
          <a:blip r:embed="rId2"/>
          <a:stretch>
            <a:fillRect/>
          </a:stretch>
        </p:blipFill>
        <p:spPr>
          <a:xfrm>
            <a:off x="572494" y="1541622"/>
            <a:ext cx="7942856" cy="4330139"/>
          </a:xfrm>
          <a:prstGeom prst="rect">
            <a:avLst/>
          </a:prstGeom>
        </p:spPr>
      </p:pic>
      <p:sp>
        <p:nvSpPr>
          <p:cNvPr id="4" name="Rectangle 3"/>
          <p:cNvSpPr/>
          <p:nvPr/>
        </p:nvSpPr>
        <p:spPr>
          <a:xfrm>
            <a:off x="556591" y="1534602"/>
            <a:ext cx="7958759" cy="4341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1075" y="484977"/>
            <a:ext cx="6853816" cy="415498"/>
          </a:xfrm>
          <a:prstGeom prst="rect">
            <a:avLst/>
          </a:prstGeom>
          <a:noFill/>
        </p:spPr>
        <p:txBody>
          <a:bodyPr wrap="square" rtlCol="0">
            <a:spAutoFit/>
          </a:bodyPr>
          <a:lstStyle/>
          <a:p>
            <a:pPr algn="ctr"/>
            <a:r>
              <a:rPr lang="en-US" sz="2100" b="1" dirty="0" smtClean="0"/>
              <a:t>Sector Specific/Other</a:t>
            </a:r>
            <a:endParaRPr lang="en-US" sz="2100" b="1" dirty="0"/>
          </a:p>
        </p:txBody>
      </p:sp>
    </p:spTree>
    <p:extLst>
      <p:ext uri="{BB962C8B-B14F-4D97-AF65-F5344CB8AC3E}">
        <p14:creationId xmlns:p14="http://schemas.microsoft.com/office/powerpoint/2010/main" val="422358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t>19</a:t>
            </a:fld>
            <a:endParaRPr lang="en-US"/>
          </a:p>
        </p:txBody>
      </p:sp>
      <p:pic>
        <p:nvPicPr>
          <p:cNvPr id="3" name="Picture 2"/>
          <p:cNvPicPr>
            <a:picLocks noChangeAspect="1"/>
          </p:cNvPicPr>
          <p:nvPr/>
        </p:nvPicPr>
        <p:blipFill>
          <a:blip r:embed="rId2"/>
          <a:stretch>
            <a:fillRect/>
          </a:stretch>
        </p:blipFill>
        <p:spPr>
          <a:xfrm>
            <a:off x="540689" y="1525575"/>
            <a:ext cx="7974661" cy="4318633"/>
          </a:xfrm>
          <a:prstGeom prst="rect">
            <a:avLst/>
          </a:prstGeom>
        </p:spPr>
      </p:pic>
      <p:sp>
        <p:nvSpPr>
          <p:cNvPr id="4" name="TextBox 3"/>
          <p:cNvSpPr txBox="1"/>
          <p:nvPr/>
        </p:nvSpPr>
        <p:spPr>
          <a:xfrm>
            <a:off x="1051075" y="484977"/>
            <a:ext cx="6853816" cy="415498"/>
          </a:xfrm>
          <a:prstGeom prst="rect">
            <a:avLst/>
          </a:prstGeom>
          <a:noFill/>
        </p:spPr>
        <p:txBody>
          <a:bodyPr wrap="square" rtlCol="0">
            <a:spAutoFit/>
          </a:bodyPr>
          <a:lstStyle/>
          <a:p>
            <a:pPr algn="ctr"/>
            <a:r>
              <a:rPr lang="en-US" sz="2100" b="1" dirty="0" smtClean="0"/>
              <a:t>Resources</a:t>
            </a:r>
            <a:endParaRPr lang="en-US" sz="2100" b="1" dirty="0"/>
          </a:p>
        </p:txBody>
      </p:sp>
    </p:spTree>
    <p:extLst>
      <p:ext uri="{BB962C8B-B14F-4D97-AF65-F5344CB8AC3E}">
        <p14:creationId xmlns:p14="http://schemas.microsoft.com/office/powerpoint/2010/main" val="144857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000" b="1" dirty="0" smtClean="0">
                <a:solidFill>
                  <a:srgbClr val="A62242"/>
                </a:solidFill>
                <a:latin typeface="+mn-lt"/>
              </a:rPr>
              <a:t>Builds </a:t>
            </a:r>
            <a:r>
              <a:rPr lang="en-US" sz="4000" b="1" dirty="0">
                <a:solidFill>
                  <a:srgbClr val="A62242"/>
                </a:solidFill>
                <a:latin typeface="+mn-lt"/>
              </a:rPr>
              <a:t>on Past Achievements </a:t>
            </a:r>
          </a:p>
        </p:txBody>
      </p:sp>
      <p:pic>
        <p:nvPicPr>
          <p:cNvPr id="4" name="Picture 3"/>
          <p:cNvPicPr>
            <a:picLocks noChangeAspect="1"/>
          </p:cNvPicPr>
          <p:nvPr/>
        </p:nvPicPr>
        <p:blipFill>
          <a:blip r:embed="rId3"/>
          <a:stretch>
            <a:fillRect/>
          </a:stretch>
        </p:blipFill>
        <p:spPr>
          <a:xfrm>
            <a:off x="3149232" y="4354966"/>
            <a:ext cx="2839212" cy="9295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636" y="2433356"/>
            <a:ext cx="2788408" cy="1016069"/>
          </a:xfrm>
          <a:prstGeom prst="rect">
            <a:avLst/>
          </a:prstGeom>
        </p:spPr>
      </p:pic>
      <p:sp>
        <p:nvSpPr>
          <p:cNvPr id="3" name="Up Arrow 2"/>
          <p:cNvSpPr/>
          <p:nvPr/>
        </p:nvSpPr>
        <p:spPr>
          <a:xfrm>
            <a:off x="4214116" y="3474591"/>
            <a:ext cx="709448" cy="774885"/>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776316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t>20</a:t>
            </a:fld>
            <a:endParaRPr lang="en-US"/>
          </a:p>
        </p:txBody>
      </p:sp>
      <p:pic>
        <p:nvPicPr>
          <p:cNvPr id="3" name="Picture 2"/>
          <p:cNvPicPr>
            <a:picLocks noChangeAspect="1"/>
          </p:cNvPicPr>
          <p:nvPr/>
        </p:nvPicPr>
        <p:blipFill>
          <a:blip r:embed="rId2"/>
          <a:stretch>
            <a:fillRect/>
          </a:stretch>
        </p:blipFill>
        <p:spPr>
          <a:xfrm>
            <a:off x="339615" y="1948070"/>
            <a:ext cx="8481028" cy="3482671"/>
          </a:xfrm>
          <a:prstGeom prst="rect">
            <a:avLst/>
          </a:prstGeom>
        </p:spPr>
      </p:pic>
      <p:sp>
        <p:nvSpPr>
          <p:cNvPr id="4" name="Rectangle 3"/>
          <p:cNvSpPr/>
          <p:nvPr/>
        </p:nvSpPr>
        <p:spPr>
          <a:xfrm>
            <a:off x="333955" y="1940118"/>
            <a:ext cx="8476090" cy="3482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1075" y="484977"/>
            <a:ext cx="6853816" cy="415498"/>
          </a:xfrm>
          <a:prstGeom prst="rect">
            <a:avLst/>
          </a:prstGeom>
          <a:noFill/>
        </p:spPr>
        <p:txBody>
          <a:bodyPr wrap="square" rtlCol="0">
            <a:spAutoFit/>
          </a:bodyPr>
          <a:lstStyle/>
          <a:p>
            <a:pPr algn="ctr"/>
            <a:r>
              <a:rPr lang="en-US" sz="2100" b="1" dirty="0" smtClean="0"/>
              <a:t>Interactive</a:t>
            </a:r>
            <a:endParaRPr lang="en-US" sz="2100" b="1" dirty="0"/>
          </a:p>
        </p:txBody>
      </p:sp>
    </p:spTree>
    <p:extLst>
      <p:ext uri="{BB962C8B-B14F-4D97-AF65-F5344CB8AC3E}">
        <p14:creationId xmlns:p14="http://schemas.microsoft.com/office/powerpoint/2010/main" val="299951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9165" y="2427954"/>
            <a:ext cx="4634681" cy="1708160"/>
          </a:xfrm>
          <a:prstGeom prst="rect">
            <a:avLst/>
          </a:prstGeom>
          <a:noFill/>
        </p:spPr>
        <p:txBody>
          <a:bodyPr wrap="square" rtlCol="0">
            <a:spAutoFit/>
          </a:bodyPr>
          <a:lstStyle/>
          <a:p>
            <a:r>
              <a:rPr lang="en-US" sz="2100" b="1" dirty="0"/>
              <a:t>Responsive Web Design is incorporated in the new Accountability public portal to provide a greater user experience for all visitors, regardless of the device they use to interact with the website.</a:t>
            </a:r>
          </a:p>
        </p:txBody>
      </p:sp>
      <p:sp>
        <p:nvSpPr>
          <p:cNvPr id="5" name="TextBox 4"/>
          <p:cNvSpPr txBox="1"/>
          <p:nvPr/>
        </p:nvSpPr>
        <p:spPr>
          <a:xfrm>
            <a:off x="975275" y="559108"/>
            <a:ext cx="6853816" cy="415498"/>
          </a:xfrm>
          <a:prstGeom prst="rect">
            <a:avLst/>
          </a:prstGeom>
          <a:noFill/>
        </p:spPr>
        <p:txBody>
          <a:bodyPr wrap="square" rtlCol="0">
            <a:spAutoFit/>
          </a:bodyPr>
          <a:lstStyle/>
          <a:p>
            <a:pPr algn="ctr"/>
            <a:r>
              <a:rPr lang="en-US" sz="2100" b="1" dirty="0"/>
              <a:t>Responsive Web Design Provides Greater User Experience</a:t>
            </a:r>
          </a:p>
        </p:txBody>
      </p:sp>
      <p:pic>
        <p:nvPicPr>
          <p:cNvPr id="6" name="Picture 5"/>
          <p:cNvPicPr>
            <a:picLocks noChangeAspect="1"/>
          </p:cNvPicPr>
          <p:nvPr/>
        </p:nvPicPr>
        <p:blipFill>
          <a:blip r:embed="rId3"/>
          <a:stretch>
            <a:fillRect/>
          </a:stretch>
        </p:blipFill>
        <p:spPr>
          <a:xfrm>
            <a:off x="727949" y="1798354"/>
            <a:ext cx="2708560" cy="3934605"/>
          </a:xfrm>
          <a:prstGeom prst="rect">
            <a:avLst/>
          </a:prstGeom>
          <a:effectLst>
            <a:glow rad="101600">
              <a:schemeClr val="accent1">
                <a:satMod val="175000"/>
                <a:alpha val="40000"/>
              </a:schemeClr>
            </a:glow>
            <a:outerShdw blurRad="50800" dist="38100" dir="16200000" rotWithShape="0">
              <a:prstClr val="black">
                <a:alpha val="40000"/>
              </a:prstClr>
            </a:outerShdw>
          </a:effectLst>
        </p:spPr>
      </p:pic>
      <p:sp>
        <p:nvSpPr>
          <p:cNvPr id="4" name="Slide Number Placeholder 3"/>
          <p:cNvSpPr>
            <a:spLocks noGrp="1"/>
          </p:cNvSpPr>
          <p:nvPr>
            <p:ph type="sldNum" sz="quarter" idx="12"/>
          </p:nvPr>
        </p:nvSpPr>
        <p:spPr/>
        <p:txBody>
          <a:bodyPr/>
          <a:lstStyle/>
          <a:p>
            <a:fld id="{42B960B7-1A5D-4A40-9C6E-0A7BBAA5F990}" type="slidenum">
              <a:rPr lang="en-US" sz="2000" b="1" smtClean="0">
                <a:solidFill>
                  <a:schemeClr val="bg1"/>
                </a:solidFill>
              </a:rPr>
              <a:t>21</a:t>
            </a:fld>
            <a:endParaRPr lang="en-US" sz="2000" b="1" dirty="0">
              <a:solidFill>
                <a:schemeClr val="bg1"/>
              </a:solidFill>
            </a:endParaRPr>
          </a:p>
        </p:txBody>
      </p:sp>
    </p:spTree>
    <p:extLst>
      <p:ext uri="{BB962C8B-B14F-4D97-AF65-F5344CB8AC3E}">
        <p14:creationId xmlns:p14="http://schemas.microsoft.com/office/powerpoint/2010/main" val="234184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2B960B7-1A5D-4A40-9C6E-0A7BBAA5F990}" type="slidenum">
              <a:rPr lang="en-US" smtClean="0"/>
              <a:t>22</a:t>
            </a:fld>
            <a:endParaRPr lang="en-US" dirty="0"/>
          </a:p>
        </p:txBody>
      </p:sp>
    </p:spTree>
    <p:extLst>
      <p:ext uri="{BB962C8B-B14F-4D97-AF65-F5344CB8AC3E}">
        <p14:creationId xmlns:p14="http://schemas.microsoft.com/office/powerpoint/2010/main" val="3820294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2" y="304800"/>
            <a:ext cx="8709338" cy="838200"/>
          </a:xfrm>
        </p:spPr>
        <p:txBody>
          <a:bodyPr anchor="ctr">
            <a:noAutofit/>
          </a:bodyPr>
          <a:lstStyle/>
          <a:p>
            <a:pPr algn="ctr"/>
            <a:r>
              <a:rPr lang="en-US" altLang="en-US" sz="3200" b="1" dirty="0" smtClean="0">
                <a:solidFill>
                  <a:srgbClr val="A62242"/>
                </a:solidFill>
                <a:latin typeface="+mn-lt"/>
              </a:rPr>
              <a:t>Four Student-Centered </a:t>
            </a:r>
            <a:r>
              <a:rPr lang="en-US" altLang="en-US" sz="3200" b="1" dirty="0">
                <a:solidFill>
                  <a:srgbClr val="A62242"/>
                </a:solidFill>
                <a:latin typeface="+mn-lt"/>
              </a:rPr>
              <a:t>Goals</a:t>
            </a:r>
            <a:endParaRPr lang="en-US" sz="3200" dirty="0">
              <a:solidFill>
                <a:srgbClr val="A6224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55" y="1143000"/>
            <a:ext cx="7627256" cy="5005387"/>
          </a:xfrm>
          <a:prstGeom prst="rect">
            <a:avLst/>
          </a:prstGeom>
        </p:spPr>
      </p:pic>
    </p:spTree>
    <p:extLst>
      <p:ext uri="{BB962C8B-B14F-4D97-AF65-F5344CB8AC3E}">
        <p14:creationId xmlns:p14="http://schemas.microsoft.com/office/powerpoint/2010/main" val="434905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62242"/>
                </a:solidFill>
              </a:rPr>
              <a:t>Background</a:t>
            </a:r>
            <a:endParaRPr lang="en-US" b="1" dirty="0">
              <a:solidFill>
                <a:srgbClr val="A62242"/>
              </a:solidFill>
            </a:endParaRPr>
          </a:p>
        </p:txBody>
      </p:sp>
      <p:sp>
        <p:nvSpPr>
          <p:cNvPr id="3" name="Content Placeholder 2"/>
          <p:cNvSpPr>
            <a:spLocks noGrp="1"/>
          </p:cNvSpPr>
          <p:nvPr>
            <p:ph idx="1"/>
          </p:nvPr>
        </p:nvSpPr>
        <p:spPr>
          <a:xfrm>
            <a:off x="628649" y="1690689"/>
            <a:ext cx="8069873" cy="4316455"/>
          </a:xfrm>
        </p:spPr>
        <p:txBody>
          <a:bodyPr>
            <a:normAutofit/>
          </a:bodyPr>
          <a:lstStyle/>
          <a:p>
            <a:pPr>
              <a:spcBef>
                <a:spcPts val="1200"/>
              </a:spcBef>
              <a:spcAft>
                <a:spcPts val="1200"/>
              </a:spcAft>
            </a:pPr>
            <a:r>
              <a:rPr lang="en-US" sz="2600" dirty="0">
                <a:ln w="0"/>
                <a:ea typeface="Tahoma" panose="020B0604030504040204" pitchFamily="34" charset="0"/>
                <a:cs typeface="Tahoma" panose="020B0604030504040204" pitchFamily="34" charset="0"/>
              </a:rPr>
              <a:t>In January 2004, Governor Perry issued an Executive Order requiring the CB and state institutions to work together on an accountability system. </a:t>
            </a:r>
          </a:p>
          <a:p>
            <a:pPr>
              <a:spcBef>
                <a:spcPts val="1200"/>
              </a:spcBef>
              <a:spcAft>
                <a:spcPts val="1200"/>
              </a:spcAft>
            </a:pPr>
            <a:r>
              <a:rPr lang="en-US" sz="2600" dirty="0">
                <a:ln w="0"/>
                <a:ea typeface="Tahoma" panose="020B0604030504040204" pitchFamily="34" charset="0"/>
                <a:cs typeface="Tahoma" panose="020B0604030504040204" pitchFamily="34" charset="0"/>
              </a:rPr>
              <a:t>Community colleges agreed to participate in spring 2005</a:t>
            </a:r>
            <a:r>
              <a:rPr lang="en-US" sz="2600" dirty="0" smtClean="0">
                <a:ln w="0"/>
                <a:ea typeface="Tahoma" panose="020B0604030504040204" pitchFamily="34" charset="0"/>
                <a:cs typeface="Tahoma" panose="020B0604030504040204" pitchFamily="34" charset="0"/>
              </a:rPr>
              <a:t>.</a:t>
            </a:r>
            <a:endParaRPr lang="en-US" sz="2600" dirty="0">
              <a:ln w="0"/>
              <a:ea typeface="Tahoma" panose="020B0604030504040204" pitchFamily="34" charset="0"/>
              <a:cs typeface="Tahoma" panose="020B0604030504040204" pitchFamily="34" charset="0"/>
            </a:endParaRPr>
          </a:p>
          <a:p>
            <a:pPr>
              <a:spcBef>
                <a:spcPts val="1200"/>
              </a:spcBef>
              <a:spcAft>
                <a:spcPts val="1200"/>
              </a:spcAft>
            </a:pPr>
            <a:r>
              <a:rPr lang="en-US" sz="2600" dirty="0">
                <a:ln w="0"/>
                <a:ea typeface="Tahoma" panose="020B0604030504040204" pitchFamily="34" charset="0"/>
                <a:cs typeface="Tahoma" panose="020B0604030504040204" pitchFamily="34" charset="0"/>
              </a:rPr>
              <a:t>The measures were identified with the help of  the Council of University Presidents and Chancellors and the Texas Association of Community Colleges</a:t>
            </a:r>
            <a:r>
              <a:rPr lang="en-US" sz="2600" dirty="0" smtClean="0">
                <a:ln w="0"/>
                <a:ea typeface="Tahoma" panose="020B0604030504040204" pitchFamily="34" charset="0"/>
                <a:cs typeface="Tahoma" panose="020B0604030504040204" pitchFamily="34" charset="0"/>
              </a:rPr>
              <a:t>.</a:t>
            </a:r>
            <a:endParaRPr lang="en-US" sz="2600" dirty="0">
              <a:ln w="0"/>
              <a:ea typeface="Tahoma" panose="020B0604030504040204" pitchFamily="34" charset="0"/>
              <a:cs typeface="Tahoma" panose="020B0604030504040204" pitchFamily="34" charset="0"/>
            </a:endParaRPr>
          </a:p>
          <a:p>
            <a:pPr>
              <a:spcBef>
                <a:spcPts val="1200"/>
              </a:spcBef>
              <a:spcAft>
                <a:spcPts val="1200"/>
              </a:spcAft>
            </a:pPr>
            <a:r>
              <a:rPr lang="en-US" sz="2600" dirty="0">
                <a:ln w="0"/>
                <a:ea typeface="Tahoma" panose="020B0604030504040204" pitchFamily="34" charset="0"/>
                <a:cs typeface="Tahoma" panose="020B0604030504040204" pitchFamily="34" charset="0"/>
              </a:rPr>
              <a:t>Career schools were added in 2011.</a:t>
            </a:r>
          </a:p>
        </p:txBody>
      </p:sp>
      <p:sp>
        <p:nvSpPr>
          <p:cNvPr id="4" name="Slide Number Placeholder 3"/>
          <p:cNvSpPr>
            <a:spLocks noGrp="1"/>
          </p:cNvSpPr>
          <p:nvPr>
            <p:ph type="sldNum" sz="quarter" idx="12"/>
          </p:nvPr>
        </p:nvSpPr>
        <p:spPr/>
        <p:txBody>
          <a:bodyPr/>
          <a:lstStyle/>
          <a:p>
            <a:fld id="{42B960B7-1A5D-4A40-9C6E-0A7BBAA5F990}" type="slidenum">
              <a:rPr lang="en-US" smtClean="0"/>
              <a:t>4</a:t>
            </a:fld>
            <a:endParaRPr lang="en-US"/>
          </a:p>
        </p:txBody>
      </p:sp>
    </p:spTree>
    <p:extLst>
      <p:ext uri="{BB962C8B-B14F-4D97-AF65-F5344CB8AC3E}">
        <p14:creationId xmlns:p14="http://schemas.microsoft.com/office/powerpoint/2010/main" val="222728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4210" y="365127"/>
            <a:ext cx="8436005" cy="1127612"/>
          </a:xfrm>
        </p:spPr>
        <p:txBody>
          <a:bodyPr>
            <a:noAutofit/>
          </a:bodyPr>
          <a:lstStyle/>
          <a:p>
            <a:r>
              <a:rPr lang="en-US" sz="3600" b="1" dirty="0" smtClean="0">
                <a:solidFill>
                  <a:srgbClr val="A62242"/>
                </a:solidFill>
              </a:rPr>
              <a:t>Accountability Has Several Related Purposes</a:t>
            </a:r>
            <a:endParaRPr lang="en-US" sz="3600" b="1" dirty="0">
              <a:solidFill>
                <a:srgbClr val="A62242"/>
              </a:solidFill>
            </a:endParaRPr>
          </a:p>
        </p:txBody>
      </p:sp>
      <p:sp>
        <p:nvSpPr>
          <p:cNvPr id="8" name="Slide Number Placeholder 7"/>
          <p:cNvSpPr>
            <a:spLocks noGrp="1"/>
          </p:cNvSpPr>
          <p:nvPr>
            <p:ph type="sldNum" sz="quarter" idx="12"/>
          </p:nvPr>
        </p:nvSpPr>
        <p:spPr/>
        <p:txBody>
          <a:bodyPr/>
          <a:lstStyle/>
          <a:p>
            <a:fld id="{42B960B7-1A5D-4A40-9C6E-0A7BBAA5F990}" type="slidenum">
              <a:rPr lang="en-US" smtClean="0"/>
              <a:t>5</a:t>
            </a:fld>
            <a:endParaRPr lang="en-US" dirty="0"/>
          </a:p>
        </p:txBody>
      </p:sp>
      <p:sp>
        <p:nvSpPr>
          <p:cNvPr id="7" name="Content Placeholder 2"/>
          <p:cNvSpPr txBox="1">
            <a:spLocks/>
          </p:cNvSpPr>
          <p:nvPr/>
        </p:nvSpPr>
        <p:spPr>
          <a:xfrm>
            <a:off x="614210" y="1890347"/>
            <a:ext cx="7748251" cy="3630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en-US" dirty="0" smtClean="0">
                <a:ln w="0"/>
                <a:ea typeface="Tahoma" panose="020B0604030504040204" pitchFamily="34" charset="0"/>
                <a:cs typeface="Tahoma" panose="020B0604030504040204" pitchFamily="34" charset="0"/>
              </a:rPr>
              <a:t>Determine the effectiveness and quality of institutions</a:t>
            </a:r>
          </a:p>
          <a:p>
            <a:pPr>
              <a:spcBef>
                <a:spcPts val="1200"/>
              </a:spcBef>
              <a:spcAft>
                <a:spcPts val="1200"/>
              </a:spcAft>
            </a:pPr>
            <a:r>
              <a:rPr lang="en-US" dirty="0" smtClean="0">
                <a:ln w="0"/>
                <a:ea typeface="Tahoma" panose="020B0604030504040204" pitchFamily="34" charset="0"/>
                <a:cs typeface="Tahoma" panose="020B0604030504040204" pitchFamily="34" charset="0"/>
              </a:rPr>
              <a:t>Evaluate and compare institutional data to improve student and institutional outcomes</a:t>
            </a:r>
          </a:p>
          <a:p>
            <a:pPr>
              <a:spcBef>
                <a:spcPts val="1200"/>
              </a:spcBef>
              <a:spcAft>
                <a:spcPts val="1200"/>
              </a:spcAft>
            </a:pPr>
            <a:r>
              <a:rPr lang="en-US" dirty="0" smtClean="0">
                <a:ln w="0"/>
                <a:ea typeface="Tahoma" panose="020B0604030504040204" pitchFamily="34" charset="0"/>
                <a:cs typeface="Tahoma" panose="020B0604030504040204" pitchFamily="34" charset="0"/>
              </a:rPr>
              <a:t>Highlight state priorities for institutions and other users</a:t>
            </a:r>
          </a:p>
        </p:txBody>
      </p:sp>
    </p:spTree>
    <p:extLst>
      <p:ext uri="{BB962C8B-B14F-4D97-AF65-F5344CB8AC3E}">
        <p14:creationId xmlns:p14="http://schemas.microsoft.com/office/powerpoint/2010/main" val="1795517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A62242"/>
                </a:solidFill>
              </a:rPr>
              <a:t>Who Uses Accountability?</a:t>
            </a:r>
            <a:endParaRPr lang="en-US" b="1" dirty="0">
              <a:solidFill>
                <a:srgbClr val="A62242"/>
              </a:solidFill>
            </a:endParaRPr>
          </a:p>
        </p:txBody>
      </p:sp>
      <p:sp>
        <p:nvSpPr>
          <p:cNvPr id="4" name="Text Placeholder 3"/>
          <p:cNvSpPr>
            <a:spLocks noGrp="1"/>
          </p:cNvSpPr>
          <p:nvPr>
            <p:ph type="body" idx="1"/>
          </p:nvPr>
        </p:nvSpPr>
        <p:spPr>
          <a:xfrm>
            <a:off x="1695972" y="1527451"/>
            <a:ext cx="7377689" cy="823912"/>
          </a:xfrm>
        </p:spPr>
        <p:txBody>
          <a:bodyPr>
            <a:normAutofit/>
          </a:bodyPr>
          <a:lstStyle/>
          <a:p>
            <a:r>
              <a:rPr lang="en-US" sz="2800" u="sng" dirty="0" smtClean="0"/>
              <a:t>Decision makers </a:t>
            </a:r>
            <a:endParaRPr lang="en-US" sz="2800" u="sng" dirty="0"/>
          </a:p>
        </p:txBody>
      </p:sp>
      <p:sp>
        <p:nvSpPr>
          <p:cNvPr id="5" name="Content Placeholder 4"/>
          <p:cNvSpPr>
            <a:spLocks noGrp="1"/>
          </p:cNvSpPr>
          <p:nvPr>
            <p:ph sz="half" idx="2"/>
          </p:nvPr>
        </p:nvSpPr>
        <p:spPr>
          <a:xfrm>
            <a:off x="1481719" y="2511563"/>
            <a:ext cx="7233998" cy="3684588"/>
          </a:xfrm>
        </p:spPr>
        <p:txBody>
          <a:bodyPr/>
          <a:lstStyle/>
          <a:p>
            <a:pPr>
              <a:buFont typeface="Wingdings" panose="05000000000000000000" pitchFamily="2" charset="2"/>
              <a:buChar char="ü"/>
            </a:pPr>
            <a:r>
              <a:rPr lang="en-US" dirty="0" smtClean="0"/>
              <a:t>Legislators </a:t>
            </a:r>
          </a:p>
          <a:p>
            <a:pPr>
              <a:buFont typeface="Wingdings" panose="05000000000000000000" pitchFamily="2" charset="2"/>
              <a:buChar char="ü"/>
            </a:pPr>
            <a:r>
              <a:rPr lang="en-US" dirty="0" smtClean="0"/>
              <a:t>University Systems</a:t>
            </a:r>
          </a:p>
          <a:p>
            <a:pPr>
              <a:buFont typeface="Wingdings" panose="05000000000000000000" pitchFamily="2" charset="2"/>
              <a:buChar char="ü"/>
            </a:pPr>
            <a:r>
              <a:rPr lang="en-US" dirty="0" smtClean="0"/>
              <a:t>Community College Boards</a:t>
            </a:r>
          </a:p>
          <a:p>
            <a:pPr>
              <a:buFont typeface="Wingdings" panose="05000000000000000000" pitchFamily="2" charset="2"/>
              <a:buChar char="ü"/>
            </a:pPr>
            <a:r>
              <a:rPr lang="en-US" dirty="0" smtClean="0"/>
              <a:t>Institutions</a:t>
            </a:r>
          </a:p>
          <a:p>
            <a:pPr>
              <a:buFont typeface="Wingdings" panose="05000000000000000000" pitchFamily="2" charset="2"/>
              <a:buChar char="ü"/>
            </a:pPr>
            <a:r>
              <a:rPr lang="en-US" dirty="0" smtClean="0"/>
              <a:t>CB Staff </a:t>
            </a:r>
          </a:p>
          <a:p>
            <a:endParaRPr lang="en-US" dirty="0"/>
          </a:p>
        </p:txBody>
      </p:sp>
      <p:sp>
        <p:nvSpPr>
          <p:cNvPr id="8" name="Slide Number Placeholder 7"/>
          <p:cNvSpPr>
            <a:spLocks noGrp="1"/>
          </p:cNvSpPr>
          <p:nvPr>
            <p:ph type="sldNum" sz="quarter" idx="12"/>
          </p:nvPr>
        </p:nvSpPr>
        <p:spPr/>
        <p:txBody>
          <a:bodyPr/>
          <a:lstStyle/>
          <a:p>
            <a:fld id="{42B960B7-1A5D-4A40-9C6E-0A7BBAA5F990}" type="slidenum">
              <a:rPr lang="en-US" smtClean="0"/>
              <a:t>6</a:t>
            </a:fld>
            <a:endParaRPr lang="en-US" dirty="0"/>
          </a:p>
        </p:txBody>
      </p:sp>
    </p:spTree>
    <p:extLst>
      <p:ext uri="{BB962C8B-B14F-4D97-AF65-F5344CB8AC3E}">
        <p14:creationId xmlns:p14="http://schemas.microsoft.com/office/powerpoint/2010/main" val="4216736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755" y="365126"/>
            <a:ext cx="8901722" cy="1325563"/>
          </a:xfrm>
        </p:spPr>
        <p:txBody>
          <a:bodyPr>
            <a:normAutofit/>
          </a:bodyPr>
          <a:lstStyle/>
          <a:p>
            <a:r>
              <a:rPr lang="en-US" sz="4000" b="1" dirty="0" smtClean="0">
                <a:solidFill>
                  <a:srgbClr val="A62242"/>
                </a:solidFill>
              </a:rPr>
              <a:t>How Does THECB Use Accountability Data?</a:t>
            </a:r>
            <a:endParaRPr lang="en-US" sz="4000" b="1" dirty="0">
              <a:solidFill>
                <a:srgbClr val="A62242"/>
              </a:solidFill>
            </a:endParaRPr>
          </a:p>
        </p:txBody>
      </p:sp>
      <p:sp>
        <p:nvSpPr>
          <p:cNvPr id="5" name="Content Placeholder 4"/>
          <p:cNvSpPr>
            <a:spLocks noGrp="1"/>
          </p:cNvSpPr>
          <p:nvPr>
            <p:ph sz="half" idx="2"/>
          </p:nvPr>
        </p:nvSpPr>
        <p:spPr>
          <a:xfrm>
            <a:off x="851876" y="1690689"/>
            <a:ext cx="8140212" cy="4400053"/>
          </a:xfrm>
        </p:spPr>
        <p:txBody>
          <a:bodyPr>
            <a:normAutofit/>
          </a:bodyPr>
          <a:lstStyle/>
          <a:p>
            <a:pPr>
              <a:spcBef>
                <a:spcPts val="1200"/>
              </a:spcBef>
              <a:spcAft>
                <a:spcPts val="1200"/>
              </a:spcAft>
            </a:pPr>
            <a:r>
              <a:rPr lang="en-US" dirty="0" smtClean="0"/>
              <a:t>New program reviews and requests </a:t>
            </a:r>
          </a:p>
          <a:p>
            <a:pPr>
              <a:spcBef>
                <a:spcPts val="1200"/>
              </a:spcBef>
              <a:spcAft>
                <a:spcPts val="1200"/>
              </a:spcAft>
            </a:pPr>
            <a:r>
              <a:rPr lang="en-US" dirty="0" smtClean="0"/>
              <a:t>Online institutional resumes</a:t>
            </a:r>
          </a:p>
          <a:p>
            <a:pPr>
              <a:spcBef>
                <a:spcPts val="1200"/>
              </a:spcBef>
              <a:spcAft>
                <a:spcPts val="1200"/>
              </a:spcAft>
            </a:pPr>
            <a:r>
              <a:rPr lang="en-US" dirty="0" smtClean="0"/>
              <a:t>Texas Higher Education Almanac/Compare College TX</a:t>
            </a:r>
          </a:p>
          <a:p>
            <a:pPr>
              <a:spcBef>
                <a:spcPts val="1200"/>
              </a:spcBef>
              <a:spcAft>
                <a:spcPts val="1200"/>
              </a:spcAft>
            </a:pPr>
            <a:r>
              <a:rPr lang="en-US" dirty="0" smtClean="0"/>
              <a:t>Community college success points</a:t>
            </a:r>
          </a:p>
          <a:p>
            <a:pPr>
              <a:spcBef>
                <a:spcPts val="1200"/>
              </a:spcBef>
              <a:spcAft>
                <a:spcPts val="1200"/>
              </a:spcAft>
            </a:pPr>
            <a:r>
              <a:rPr lang="en-US" dirty="0" smtClean="0"/>
              <a:t>Institutional comparisons</a:t>
            </a:r>
          </a:p>
          <a:p>
            <a:pPr>
              <a:spcBef>
                <a:spcPts val="1200"/>
              </a:spcBef>
              <a:spcAft>
                <a:spcPts val="1200"/>
              </a:spcAft>
            </a:pPr>
            <a:r>
              <a:rPr lang="en-US" dirty="0" smtClean="0"/>
              <a:t>Regional planning</a:t>
            </a:r>
            <a:endParaRPr lang="en-US" dirty="0"/>
          </a:p>
        </p:txBody>
      </p:sp>
      <p:sp>
        <p:nvSpPr>
          <p:cNvPr id="8" name="Slide Number Placeholder 7"/>
          <p:cNvSpPr>
            <a:spLocks noGrp="1"/>
          </p:cNvSpPr>
          <p:nvPr>
            <p:ph type="sldNum" sz="quarter" idx="12"/>
          </p:nvPr>
        </p:nvSpPr>
        <p:spPr/>
        <p:txBody>
          <a:bodyPr/>
          <a:lstStyle/>
          <a:p>
            <a:fld id="{42B960B7-1A5D-4A40-9C6E-0A7BBAA5F990}" type="slidenum">
              <a:rPr lang="en-US" smtClean="0"/>
              <a:t>7</a:t>
            </a:fld>
            <a:endParaRPr lang="en-US" dirty="0"/>
          </a:p>
        </p:txBody>
      </p:sp>
    </p:spTree>
    <p:extLst>
      <p:ext uri="{BB962C8B-B14F-4D97-AF65-F5344CB8AC3E}">
        <p14:creationId xmlns:p14="http://schemas.microsoft.com/office/powerpoint/2010/main" val="286525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62242"/>
                </a:solidFill>
              </a:rPr>
              <a:t>Accountability Peer Groups</a:t>
            </a:r>
            <a:endParaRPr lang="en-US" b="1" dirty="0">
              <a:solidFill>
                <a:srgbClr val="A62242"/>
              </a:solidFill>
            </a:endParaRPr>
          </a:p>
        </p:txBody>
      </p:sp>
      <p:sp>
        <p:nvSpPr>
          <p:cNvPr id="3" name="Content Placeholder 2"/>
          <p:cNvSpPr>
            <a:spLocks noGrp="1"/>
          </p:cNvSpPr>
          <p:nvPr>
            <p:ph idx="1"/>
          </p:nvPr>
        </p:nvSpPr>
        <p:spPr>
          <a:xfrm>
            <a:off x="628649" y="1690689"/>
            <a:ext cx="8398119" cy="4486274"/>
          </a:xfrm>
        </p:spPr>
        <p:txBody>
          <a:bodyPr>
            <a:normAutofit fontScale="47500" lnSpcReduction="20000"/>
          </a:bodyPr>
          <a:lstStyle/>
          <a:p>
            <a:pPr marL="228600" lvl="1">
              <a:lnSpc>
                <a:spcPct val="110000"/>
              </a:lnSpc>
              <a:spcBef>
                <a:spcPts val="1200"/>
              </a:spcBef>
              <a:spcAft>
                <a:spcPts val="1200"/>
              </a:spcAft>
              <a:tabLst>
                <a:tab pos="228600" algn="l"/>
                <a:tab pos="1082675" algn="l"/>
                <a:tab pos="2225675" algn="l"/>
              </a:tabLst>
              <a:defRPr/>
            </a:pPr>
            <a:r>
              <a:rPr lang="en-US" sz="3800" b="1" dirty="0">
                <a:ln w="0"/>
                <a:solidFill>
                  <a:srgbClr val="005B83"/>
                </a:solidFill>
                <a:ea typeface="Tahoma" panose="020B0604030504040204" pitchFamily="34" charset="0"/>
                <a:cs typeface="Tahoma" panose="020B0604030504040204" pitchFamily="34" charset="0"/>
              </a:rPr>
              <a:t>Universities (5 Groups)</a:t>
            </a:r>
          </a:p>
          <a:p>
            <a:pPr marL="357188" lvl="3" indent="0" defTabSz="350838">
              <a:buClr>
                <a:srgbClr val="0563C1"/>
              </a:buClr>
              <a:buNone/>
              <a:tabLst>
                <a:tab pos="228600" algn="l"/>
                <a:tab pos="1082675" algn="l"/>
                <a:tab pos="2225675" algn="l"/>
              </a:tabLst>
              <a:defRPr/>
            </a:pPr>
            <a:r>
              <a:rPr lang="en-US" sz="2000" b="1" dirty="0">
                <a:solidFill>
                  <a:srgbClr val="663300"/>
                </a:solidFill>
              </a:rPr>
              <a:t> </a:t>
            </a:r>
            <a:r>
              <a:rPr lang="en-US" sz="2000" b="1" dirty="0">
                <a:solidFill>
                  <a:prstClr val="black"/>
                </a:solidFill>
              </a:rPr>
              <a:t>  </a:t>
            </a:r>
            <a:r>
              <a:rPr lang="en-US" sz="2000" b="1" dirty="0" smtClean="0">
                <a:solidFill>
                  <a:prstClr val="black"/>
                </a:solidFill>
              </a:rPr>
              <a:t> </a:t>
            </a:r>
            <a:r>
              <a:rPr lang="en-US" sz="2600" b="1" dirty="0" smtClean="0">
                <a:solidFill>
                  <a:prstClr val="black"/>
                </a:solidFill>
              </a:rPr>
              <a:t>Research</a:t>
            </a:r>
            <a:r>
              <a:rPr lang="en-US" sz="2600" b="1" dirty="0" smtClean="0">
                <a:solidFill>
                  <a:srgbClr val="663300"/>
                </a:solidFill>
              </a:rPr>
              <a:t> </a:t>
            </a:r>
            <a:r>
              <a:rPr lang="en-US" sz="2600" b="1" dirty="0">
                <a:solidFill>
                  <a:prstClr val="black"/>
                </a:solidFill>
              </a:rPr>
              <a:t>(2)</a:t>
            </a:r>
          </a:p>
          <a:p>
            <a:pPr marL="471488" lvl="4" indent="0" defTabSz="350838">
              <a:buClr>
                <a:srgbClr val="0563C1"/>
              </a:buClr>
              <a:buNone/>
              <a:tabLst>
                <a:tab pos="228600" algn="l"/>
                <a:tab pos="1082675" algn="l"/>
                <a:tab pos="2225675" algn="l"/>
              </a:tabLst>
              <a:defRPr/>
            </a:pPr>
            <a:r>
              <a:rPr lang="en-US" sz="2600" b="1" dirty="0">
                <a:solidFill>
                  <a:prstClr val="black"/>
                </a:solidFill>
              </a:rPr>
              <a:t> </a:t>
            </a:r>
            <a:r>
              <a:rPr lang="en-US" sz="2600" b="1" dirty="0" smtClean="0">
                <a:solidFill>
                  <a:prstClr val="black"/>
                </a:solidFill>
              </a:rPr>
              <a:t>Emerging </a:t>
            </a:r>
            <a:r>
              <a:rPr lang="en-US" sz="2600" b="1" dirty="0">
                <a:solidFill>
                  <a:prstClr val="black"/>
                </a:solidFill>
              </a:rPr>
              <a:t>Research (8)</a:t>
            </a:r>
          </a:p>
          <a:p>
            <a:pPr marL="471488" lvl="4" indent="0" defTabSz="350838">
              <a:buClr>
                <a:srgbClr val="0563C1"/>
              </a:buClr>
              <a:buNone/>
              <a:tabLst>
                <a:tab pos="228600" algn="l"/>
                <a:tab pos="1082675" algn="l"/>
                <a:tab pos="2225675" algn="l"/>
              </a:tabLst>
              <a:defRPr/>
            </a:pPr>
            <a:r>
              <a:rPr lang="en-US" sz="2600" b="1" dirty="0">
                <a:solidFill>
                  <a:prstClr val="black"/>
                </a:solidFill>
              </a:rPr>
              <a:t> </a:t>
            </a:r>
            <a:r>
              <a:rPr lang="en-US" sz="2600" b="1" dirty="0" smtClean="0">
                <a:solidFill>
                  <a:prstClr val="black"/>
                </a:solidFill>
              </a:rPr>
              <a:t>Doctoral </a:t>
            </a:r>
            <a:r>
              <a:rPr lang="en-US" sz="2600" b="1" dirty="0">
                <a:solidFill>
                  <a:prstClr val="black"/>
                </a:solidFill>
              </a:rPr>
              <a:t>(7)</a:t>
            </a:r>
          </a:p>
          <a:p>
            <a:pPr marL="471488" lvl="4" indent="0" defTabSz="350838">
              <a:buClr>
                <a:srgbClr val="0563C1"/>
              </a:buClr>
              <a:buNone/>
              <a:tabLst>
                <a:tab pos="228600" algn="l"/>
                <a:tab pos="1082675" algn="l"/>
                <a:tab pos="2225675" algn="l"/>
              </a:tabLst>
              <a:defRPr/>
            </a:pPr>
            <a:r>
              <a:rPr lang="en-US" sz="2600" b="1" dirty="0">
                <a:solidFill>
                  <a:prstClr val="black"/>
                </a:solidFill>
              </a:rPr>
              <a:t> </a:t>
            </a:r>
            <a:r>
              <a:rPr lang="en-US" sz="2600" b="1" dirty="0" smtClean="0">
                <a:solidFill>
                  <a:prstClr val="black"/>
                </a:solidFill>
              </a:rPr>
              <a:t>Comprehensive </a:t>
            </a:r>
            <a:r>
              <a:rPr lang="en-US" sz="2600" b="1" dirty="0">
                <a:solidFill>
                  <a:prstClr val="black"/>
                </a:solidFill>
              </a:rPr>
              <a:t>(6)</a:t>
            </a:r>
          </a:p>
          <a:p>
            <a:pPr marL="471488" lvl="4" indent="0" defTabSz="350838">
              <a:buClr>
                <a:srgbClr val="0563C1"/>
              </a:buClr>
              <a:buNone/>
              <a:tabLst>
                <a:tab pos="228600" algn="l"/>
                <a:tab pos="1082675" algn="l"/>
                <a:tab pos="2225675" algn="l"/>
              </a:tabLst>
              <a:defRPr/>
            </a:pPr>
            <a:r>
              <a:rPr lang="en-US" sz="2600" b="1" dirty="0">
                <a:solidFill>
                  <a:prstClr val="black"/>
                </a:solidFill>
              </a:rPr>
              <a:t> </a:t>
            </a:r>
            <a:r>
              <a:rPr lang="en-US" sz="2600" b="1" dirty="0" smtClean="0">
                <a:solidFill>
                  <a:prstClr val="black"/>
                </a:solidFill>
              </a:rPr>
              <a:t>Masters </a:t>
            </a:r>
            <a:r>
              <a:rPr lang="en-US" sz="2600" b="1" dirty="0">
                <a:solidFill>
                  <a:prstClr val="black"/>
                </a:solidFill>
              </a:rPr>
              <a:t>(</a:t>
            </a:r>
            <a:r>
              <a:rPr lang="en-US" sz="2600" b="1" dirty="0" smtClean="0">
                <a:solidFill>
                  <a:prstClr val="black"/>
                </a:solidFill>
              </a:rPr>
              <a:t>14)</a:t>
            </a:r>
            <a:endParaRPr lang="en-US" sz="2600" b="1" dirty="0">
              <a:solidFill>
                <a:prstClr val="black"/>
              </a:solidFill>
            </a:endParaRPr>
          </a:p>
          <a:p>
            <a:pPr marL="471488" lvl="4" indent="0" defTabSz="350838">
              <a:buClr>
                <a:prstClr val="black"/>
              </a:buClr>
              <a:buNone/>
              <a:tabLst>
                <a:tab pos="228600" algn="l"/>
                <a:tab pos="1082675" algn="l"/>
                <a:tab pos="2225675" algn="l"/>
              </a:tabLst>
              <a:defRPr/>
            </a:pPr>
            <a:endParaRPr lang="en-US" sz="2000" b="1" dirty="0">
              <a:solidFill>
                <a:prstClr val="black"/>
              </a:solidFill>
            </a:endParaRPr>
          </a:p>
          <a:p>
            <a:pPr marL="228600" lvl="1">
              <a:lnSpc>
                <a:spcPct val="110000"/>
              </a:lnSpc>
              <a:spcBef>
                <a:spcPts val="1200"/>
              </a:spcBef>
              <a:spcAft>
                <a:spcPts val="1200"/>
              </a:spcAft>
              <a:tabLst>
                <a:tab pos="228600" algn="l"/>
                <a:tab pos="1082675" algn="l"/>
                <a:tab pos="2225675" algn="l"/>
              </a:tabLst>
              <a:defRPr/>
            </a:pPr>
            <a:r>
              <a:rPr lang="en-US" sz="3800" b="1" dirty="0">
                <a:ln w="0"/>
                <a:solidFill>
                  <a:srgbClr val="005B83"/>
                </a:solidFill>
                <a:ea typeface="Tahoma" panose="020B0604030504040204" pitchFamily="34" charset="0"/>
                <a:cs typeface="Tahoma" panose="020B0604030504040204" pitchFamily="34" charset="0"/>
              </a:rPr>
              <a:t>Health-Related Institutions (10), plus data for medical schools at universities (2)</a:t>
            </a:r>
          </a:p>
          <a:p>
            <a:pPr marL="228600" lvl="1">
              <a:lnSpc>
                <a:spcPct val="110000"/>
              </a:lnSpc>
              <a:spcBef>
                <a:spcPts val="1200"/>
              </a:spcBef>
              <a:spcAft>
                <a:spcPts val="1200"/>
              </a:spcAft>
              <a:tabLst>
                <a:tab pos="228600" algn="l"/>
                <a:tab pos="1082675" algn="l"/>
                <a:tab pos="2225675" algn="l"/>
              </a:tabLst>
              <a:defRPr/>
            </a:pPr>
            <a:r>
              <a:rPr lang="en-US" sz="3800" b="1" dirty="0" smtClean="0">
                <a:ln w="0"/>
                <a:solidFill>
                  <a:srgbClr val="005B83"/>
                </a:solidFill>
                <a:ea typeface="Tahoma" panose="020B0604030504040204" pitchFamily="34" charset="0"/>
                <a:cs typeface="Tahoma" panose="020B0604030504040204" pitchFamily="34" charset="0"/>
              </a:rPr>
              <a:t>Texas </a:t>
            </a:r>
            <a:r>
              <a:rPr lang="en-US" sz="3800" b="1" dirty="0">
                <a:ln w="0"/>
                <a:solidFill>
                  <a:srgbClr val="005B83"/>
                </a:solidFill>
                <a:ea typeface="Tahoma" panose="020B0604030504040204" pitchFamily="34" charset="0"/>
                <a:cs typeface="Tahoma" panose="020B0604030504040204" pitchFamily="34" charset="0"/>
              </a:rPr>
              <a:t>State Technical Colleges and Lamar Institutions </a:t>
            </a:r>
            <a:r>
              <a:rPr lang="en-US" sz="3800" b="1" dirty="0" smtClean="0">
                <a:ln w="0"/>
                <a:solidFill>
                  <a:srgbClr val="005B83"/>
                </a:solidFill>
                <a:ea typeface="Tahoma" panose="020B0604030504040204" pitchFamily="34" charset="0"/>
                <a:cs typeface="Tahoma" panose="020B0604030504040204" pitchFamily="34" charset="0"/>
              </a:rPr>
              <a:t>(9)</a:t>
            </a:r>
            <a:endParaRPr lang="en-US" sz="3800" b="1" dirty="0">
              <a:solidFill>
                <a:srgbClr val="C00000"/>
              </a:solidFill>
            </a:endParaRPr>
          </a:p>
          <a:p>
            <a:pPr marL="228600" lvl="1">
              <a:lnSpc>
                <a:spcPct val="110000"/>
              </a:lnSpc>
              <a:spcBef>
                <a:spcPts val="1200"/>
              </a:spcBef>
              <a:spcAft>
                <a:spcPts val="1200"/>
              </a:spcAft>
              <a:tabLst>
                <a:tab pos="228600" algn="l"/>
                <a:tab pos="1082675" algn="l"/>
                <a:tab pos="2225675" algn="l"/>
              </a:tabLst>
              <a:defRPr/>
            </a:pPr>
            <a:r>
              <a:rPr lang="en-US" sz="3800" b="1" dirty="0">
                <a:ln w="0"/>
                <a:solidFill>
                  <a:srgbClr val="005B83"/>
                </a:solidFill>
                <a:ea typeface="Tahoma" panose="020B0604030504040204" pitchFamily="34" charset="0"/>
                <a:cs typeface="Tahoma" panose="020B0604030504040204" pitchFamily="34" charset="0"/>
              </a:rPr>
              <a:t>Community Colleges (4 Groups)</a:t>
            </a:r>
          </a:p>
          <a:p>
            <a:pPr marL="471488" lvl="4" indent="0" defTabSz="350838">
              <a:buClr>
                <a:srgbClr val="0563C1"/>
              </a:buClr>
              <a:buNone/>
              <a:tabLst>
                <a:tab pos="228600" algn="l"/>
                <a:tab pos="1082675" algn="l"/>
                <a:tab pos="2225675" algn="l"/>
              </a:tabLst>
              <a:defRPr/>
            </a:pPr>
            <a:r>
              <a:rPr lang="en-US" sz="2600" b="1" dirty="0">
                <a:solidFill>
                  <a:prstClr val="black"/>
                </a:solidFill>
              </a:rPr>
              <a:t> </a:t>
            </a:r>
            <a:r>
              <a:rPr lang="en-US" sz="2600" b="1" dirty="0" smtClean="0">
                <a:solidFill>
                  <a:prstClr val="black"/>
                </a:solidFill>
              </a:rPr>
              <a:t>Very </a:t>
            </a:r>
            <a:r>
              <a:rPr lang="en-US" sz="2600" b="1" dirty="0">
                <a:solidFill>
                  <a:prstClr val="black"/>
                </a:solidFill>
              </a:rPr>
              <a:t>Large (10)</a:t>
            </a:r>
          </a:p>
          <a:p>
            <a:pPr marL="471488" lvl="4" indent="0" defTabSz="350838">
              <a:buClr>
                <a:srgbClr val="0563C1"/>
              </a:buClr>
              <a:buNone/>
              <a:tabLst>
                <a:tab pos="228600" algn="l"/>
                <a:tab pos="1082675" algn="l"/>
                <a:tab pos="2225675" algn="l"/>
              </a:tabLst>
              <a:defRPr/>
            </a:pPr>
            <a:r>
              <a:rPr lang="en-US" sz="2600" b="1" dirty="0">
                <a:solidFill>
                  <a:prstClr val="black"/>
                </a:solidFill>
              </a:rPr>
              <a:t> </a:t>
            </a:r>
            <a:r>
              <a:rPr lang="en-US" sz="2600" b="1" dirty="0" smtClean="0">
                <a:solidFill>
                  <a:prstClr val="black"/>
                </a:solidFill>
              </a:rPr>
              <a:t>Large </a:t>
            </a:r>
            <a:r>
              <a:rPr lang="en-US" sz="2600" b="1" dirty="0">
                <a:solidFill>
                  <a:prstClr val="black"/>
                </a:solidFill>
              </a:rPr>
              <a:t>(9)</a:t>
            </a:r>
          </a:p>
          <a:p>
            <a:pPr marL="471488" lvl="4" indent="0" defTabSz="350838">
              <a:buClr>
                <a:srgbClr val="0563C1"/>
              </a:buClr>
              <a:buNone/>
              <a:tabLst>
                <a:tab pos="228600" algn="l"/>
                <a:tab pos="1082675" algn="l"/>
                <a:tab pos="2225675" algn="l"/>
              </a:tabLst>
              <a:defRPr/>
            </a:pPr>
            <a:r>
              <a:rPr lang="en-US" sz="2600" b="1" dirty="0">
                <a:solidFill>
                  <a:prstClr val="black"/>
                </a:solidFill>
              </a:rPr>
              <a:t> </a:t>
            </a:r>
            <a:r>
              <a:rPr lang="en-US" sz="2600" b="1" dirty="0" smtClean="0">
                <a:solidFill>
                  <a:prstClr val="black"/>
                </a:solidFill>
              </a:rPr>
              <a:t>Medium </a:t>
            </a:r>
            <a:r>
              <a:rPr lang="en-US" sz="2600" b="1" dirty="0">
                <a:solidFill>
                  <a:prstClr val="black"/>
                </a:solidFill>
              </a:rPr>
              <a:t>(22)</a:t>
            </a:r>
          </a:p>
          <a:p>
            <a:pPr marL="471488" lvl="4" indent="0" defTabSz="350838">
              <a:buClr>
                <a:srgbClr val="0563C1"/>
              </a:buClr>
              <a:buNone/>
              <a:tabLst>
                <a:tab pos="228600" algn="l"/>
                <a:tab pos="1082675" algn="l"/>
                <a:tab pos="2225675" algn="l"/>
              </a:tabLst>
              <a:defRPr/>
            </a:pPr>
            <a:r>
              <a:rPr lang="en-US" sz="2600" b="1" dirty="0">
                <a:solidFill>
                  <a:prstClr val="black"/>
                </a:solidFill>
              </a:rPr>
              <a:t> </a:t>
            </a:r>
            <a:r>
              <a:rPr lang="en-US" sz="2600" b="1" dirty="0" smtClean="0">
                <a:solidFill>
                  <a:prstClr val="black"/>
                </a:solidFill>
              </a:rPr>
              <a:t>Small </a:t>
            </a:r>
            <a:r>
              <a:rPr lang="en-US" sz="2600" b="1" dirty="0">
                <a:solidFill>
                  <a:prstClr val="black"/>
                </a:solidFill>
              </a:rPr>
              <a:t>(9)</a:t>
            </a:r>
          </a:p>
          <a:p>
            <a:pPr marL="0" indent="0">
              <a:buNone/>
            </a:pPr>
            <a:endParaRPr lang="en-US" dirty="0"/>
          </a:p>
        </p:txBody>
      </p:sp>
      <p:sp>
        <p:nvSpPr>
          <p:cNvPr id="4" name="Slide Number Placeholder 3"/>
          <p:cNvSpPr>
            <a:spLocks noGrp="1"/>
          </p:cNvSpPr>
          <p:nvPr>
            <p:ph type="sldNum" sz="quarter" idx="12"/>
          </p:nvPr>
        </p:nvSpPr>
        <p:spPr/>
        <p:txBody>
          <a:bodyPr/>
          <a:lstStyle/>
          <a:p>
            <a:fld id="{42B960B7-1A5D-4A40-9C6E-0A7BBAA5F990}" type="slidenum">
              <a:rPr lang="en-US" smtClean="0"/>
              <a:t>8</a:t>
            </a:fld>
            <a:endParaRPr lang="en-US"/>
          </a:p>
        </p:txBody>
      </p:sp>
    </p:spTree>
    <p:extLst>
      <p:ext uri="{BB962C8B-B14F-4D97-AF65-F5344CB8AC3E}">
        <p14:creationId xmlns:p14="http://schemas.microsoft.com/office/powerpoint/2010/main" val="283040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62242"/>
                </a:solidFill>
              </a:rPr>
              <a:t>Timeline for System Updates</a:t>
            </a:r>
            <a:endParaRPr lang="en-US" b="1" dirty="0">
              <a:solidFill>
                <a:srgbClr val="A62242"/>
              </a:solidFill>
            </a:endParaRPr>
          </a:p>
        </p:txBody>
      </p:sp>
      <p:sp>
        <p:nvSpPr>
          <p:cNvPr id="4" name="Slide Number Placeholder 3"/>
          <p:cNvSpPr>
            <a:spLocks noGrp="1"/>
          </p:cNvSpPr>
          <p:nvPr>
            <p:ph type="sldNum" sz="quarter" idx="12"/>
          </p:nvPr>
        </p:nvSpPr>
        <p:spPr/>
        <p:txBody>
          <a:bodyPr/>
          <a:lstStyle/>
          <a:p>
            <a:fld id="{42B960B7-1A5D-4A40-9C6E-0A7BBAA5F990}" type="slidenum">
              <a:rPr lang="en-US" smtClean="0"/>
              <a:t>9</a:t>
            </a:fld>
            <a:endParaRPr lang="en-US"/>
          </a:p>
        </p:txBody>
      </p:sp>
      <p:sp>
        <p:nvSpPr>
          <p:cNvPr id="5" name="Content Placeholder 4"/>
          <p:cNvSpPr>
            <a:spLocks noGrp="1"/>
          </p:cNvSpPr>
          <p:nvPr>
            <p:ph idx="1"/>
          </p:nvPr>
        </p:nvSpPr>
        <p:spPr>
          <a:xfrm>
            <a:off x="628650" y="1548714"/>
            <a:ext cx="7886700" cy="4628249"/>
          </a:xfrm>
        </p:spPr>
        <p:txBody>
          <a:bodyPr>
            <a:normAutofit fontScale="77500" lnSpcReduction="20000"/>
          </a:bodyPr>
          <a:lstStyle/>
          <a:p>
            <a:pPr>
              <a:spcBef>
                <a:spcPts val="1200"/>
              </a:spcBef>
              <a:spcAft>
                <a:spcPts val="1200"/>
              </a:spcAft>
            </a:pPr>
            <a:r>
              <a:rPr lang="en-US" dirty="0"/>
              <a:t>Redesign of software architecture and user </a:t>
            </a:r>
            <a:r>
              <a:rPr lang="en-US" dirty="0" smtClean="0"/>
              <a:t>interface – Dec 2015</a:t>
            </a:r>
            <a:endParaRPr lang="en-US" dirty="0"/>
          </a:p>
          <a:p>
            <a:pPr>
              <a:spcBef>
                <a:spcPts val="1200"/>
              </a:spcBef>
              <a:spcAft>
                <a:spcPts val="1200"/>
              </a:spcAft>
            </a:pPr>
            <a:r>
              <a:rPr lang="en-US" dirty="0" smtClean="0"/>
              <a:t>Institutions involved in review of measures - Spring and Fall 2016</a:t>
            </a:r>
          </a:p>
          <a:p>
            <a:pPr>
              <a:spcBef>
                <a:spcPts val="1200"/>
              </a:spcBef>
              <a:spcAft>
                <a:spcPts val="1200"/>
              </a:spcAft>
            </a:pPr>
            <a:r>
              <a:rPr lang="en-US" dirty="0" smtClean="0"/>
              <a:t>New measures and redesigned system soft-launch – Feb 2017</a:t>
            </a:r>
          </a:p>
          <a:p>
            <a:pPr marL="0" indent="0">
              <a:buNone/>
            </a:pPr>
            <a:endParaRPr lang="en-US" dirty="0" smtClean="0"/>
          </a:p>
          <a:p>
            <a:pPr marL="0" indent="0">
              <a:buNone/>
            </a:pPr>
            <a:r>
              <a:rPr lang="en-US" b="1" dirty="0" smtClean="0">
                <a:solidFill>
                  <a:srgbClr val="A62242"/>
                </a:solidFill>
              </a:rPr>
              <a:t>Why?</a:t>
            </a:r>
          </a:p>
          <a:p>
            <a:pPr lvl="1">
              <a:spcBef>
                <a:spcPts val="1200"/>
              </a:spcBef>
              <a:spcAft>
                <a:spcPts val="1200"/>
              </a:spcAft>
              <a:buFont typeface="Wingdings" panose="05000000000000000000" pitchFamily="2" charset="2"/>
              <a:buChar char="ü"/>
            </a:pPr>
            <a:r>
              <a:rPr lang="en-US" sz="2600" dirty="0" smtClean="0">
                <a:solidFill>
                  <a:srgbClr val="005B83"/>
                </a:solidFill>
              </a:rPr>
              <a:t>Measures aligned to the goals and targets of </a:t>
            </a:r>
            <a:r>
              <a:rPr lang="en-US" sz="2600" i="1" dirty="0" smtClean="0">
                <a:solidFill>
                  <a:srgbClr val="005B83"/>
                </a:solidFill>
              </a:rPr>
              <a:t>60x30TX</a:t>
            </a:r>
          </a:p>
          <a:p>
            <a:pPr lvl="1">
              <a:spcBef>
                <a:spcPts val="1200"/>
              </a:spcBef>
              <a:spcAft>
                <a:spcPts val="1200"/>
              </a:spcAft>
              <a:buFont typeface="Wingdings" panose="05000000000000000000" pitchFamily="2" charset="2"/>
              <a:buChar char="ü"/>
            </a:pPr>
            <a:r>
              <a:rPr lang="en-US" sz="2800" dirty="0" smtClean="0">
                <a:solidFill>
                  <a:srgbClr val="005B83"/>
                </a:solidFill>
              </a:rPr>
              <a:t>Fewer, clearer indicators of performance</a:t>
            </a:r>
          </a:p>
          <a:p>
            <a:pPr lvl="1">
              <a:spcBef>
                <a:spcPts val="1200"/>
              </a:spcBef>
              <a:spcAft>
                <a:spcPts val="1200"/>
              </a:spcAft>
              <a:buFont typeface="Wingdings" panose="05000000000000000000" pitchFamily="2" charset="2"/>
              <a:buChar char="ü"/>
            </a:pPr>
            <a:r>
              <a:rPr lang="en-US" sz="2800" dirty="0" smtClean="0">
                <a:solidFill>
                  <a:srgbClr val="005B83"/>
                </a:solidFill>
              </a:rPr>
              <a:t>Improve ease of navigation</a:t>
            </a:r>
          </a:p>
          <a:p>
            <a:pPr lvl="1">
              <a:spcBef>
                <a:spcPts val="1200"/>
              </a:spcBef>
              <a:spcAft>
                <a:spcPts val="1200"/>
              </a:spcAft>
              <a:buFont typeface="Wingdings" panose="05000000000000000000" pitchFamily="2" charset="2"/>
              <a:buChar char="ü"/>
            </a:pPr>
            <a:r>
              <a:rPr lang="en-US" sz="2800" dirty="0" smtClean="0">
                <a:solidFill>
                  <a:srgbClr val="005B83"/>
                </a:solidFill>
              </a:rPr>
              <a:t>Provide access to interactive data</a:t>
            </a:r>
          </a:p>
          <a:p>
            <a:endParaRPr lang="en-US" i="1" dirty="0"/>
          </a:p>
        </p:txBody>
      </p:sp>
    </p:spTree>
    <p:extLst>
      <p:ext uri="{BB962C8B-B14F-4D97-AF65-F5344CB8AC3E}">
        <p14:creationId xmlns:p14="http://schemas.microsoft.com/office/powerpoint/2010/main" val="1186494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667</Words>
  <Application>Microsoft Office PowerPoint</Application>
  <PresentationFormat>On-screen Show (4:3)</PresentationFormat>
  <Paragraphs>108</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Accountability System</vt:lpstr>
      <vt:lpstr>Builds on Past Achievements </vt:lpstr>
      <vt:lpstr>Four Student-Centered Goals</vt:lpstr>
      <vt:lpstr>Background</vt:lpstr>
      <vt:lpstr>Accountability Has Several Related Purposes</vt:lpstr>
      <vt:lpstr>Who Uses Accountability?</vt:lpstr>
      <vt:lpstr>How Does THECB Use Accountability Data?</vt:lpstr>
      <vt:lpstr>Accountability Peer Groups</vt:lpstr>
      <vt:lpstr>Timeline for System Updates</vt:lpstr>
      <vt:lpstr>Types of Data Available</vt:lpstr>
      <vt:lpstr>Finding Accountability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Sophia</dc:creator>
  <cp:lastModifiedBy>Michael J. Albert</cp:lastModifiedBy>
  <cp:revision>37</cp:revision>
  <dcterms:created xsi:type="dcterms:W3CDTF">2015-09-21T17:58:58Z</dcterms:created>
  <dcterms:modified xsi:type="dcterms:W3CDTF">2017-03-09T17:38:19Z</dcterms:modified>
</cp:coreProperties>
</file>