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7"/>
  </p:notesMasterIdLst>
  <p:handoutMasterIdLst>
    <p:handoutMasterId r:id="rId18"/>
  </p:handoutMasterIdLst>
  <p:sldIdLst>
    <p:sldId id="265" r:id="rId3"/>
    <p:sldId id="274" r:id="rId4"/>
    <p:sldId id="308" r:id="rId5"/>
    <p:sldId id="289" r:id="rId6"/>
    <p:sldId id="307" r:id="rId7"/>
    <p:sldId id="306" r:id="rId8"/>
    <p:sldId id="304" r:id="rId9"/>
    <p:sldId id="290" r:id="rId10"/>
    <p:sldId id="291" r:id="rId11"/>
    <p:sldId id="299" r:id="rId12"/>
    <p:sldId id="300" r:id="rId13"/>
    <p:sldId id="302" r:id="rId14"/>
    <p:sldId id="303" r:id="rId15"/>
    <p:sldId id="295" r:id="rId1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pos="6816" userDrawn="1">
          <p15:clr>
            <a:srgbClr val="A4A3A4"/>
          </p15:clr>
        </p15:guide>
        <p15:guide id="3" pos="816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79619" autoAdjust="0"/>
  </p:normalViewPr>
  <p:slideViewPr>
    <p:cSldViewPr>
      <p:cViewPr>
        <p:scale>
          <a:sx n="123" d="100"/>
          <a:sy n="123" d="100"/>
        </p:scale>
        <p:origin x="-114" y="-90"/>
      </p:cViewPr>
      <p:guideLst>
        <p:guide orient="horz" pos="2160"/>
        <p:guide pos="3840"/>
        <p:guide pos="6816"/>
        <p:guide pos="81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5" d="100"/>
          <a:sy n="95" d="100"/>
        </p:scale>
        <p:origin x="357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3/9/2017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3/9/2017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13753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10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May require more than one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213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May require more than one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826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May require more than one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7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May require more than one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0686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May require more than one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112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" y="0"/>
            <a:ext cx="12188699" cy="47993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ltGray">
          <a:xfrm>
            <a:off x="-2" y="4754880"/>
            <a:ext cx="12192002" cy="21031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 bwMode="white">
          <a:xfrm>
            <a:off x="-127" y="4724400"/>
            <a:ext cx="12188826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4800600"/>
            <a:ext cx="9144002" cy="11430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943600"/>
            <a:ext cx="9144002" cy="762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Alternate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892" y="685800"/>
            <a:ext cx="637032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3/9/2017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3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731520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214" y="2362200"/>
            <a:ext cx="3200400" cy="1993392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7315200" cy="68580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4" y="4355592"/>
            <a:ext cx="3200400" cy="164461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3/9/2017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3/9/2017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3/9/2017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3/9/2017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0"/>
            <a:ext cx="12188826" cy="4572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-1" y="4114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5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3/9/2017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lternate 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52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3/9/2017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4328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D43D-6574-4C7B-808D-C6C12215A4D4}" type="datetimeFigureOut">
              <a:rPr lang="en-US"/>
              <a:t>3/9/2017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E5F2-81AA-4605-B028-6FBA391056A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707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66344"/>
            <a:ext cx="9509760" cy="12344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3/9/2017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3/9/2017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3/9/2017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4212" y="685800"/>
            <a:ext cx="7239001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3/9/2017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1587" y="6583680"/>
            <a:ext cx="12188826" cy="2743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587" y="65836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3/9/2017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bg2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61" r:id="rId5"/>
    <p:sldLayoutId id="2147483653" r:id="rId6"/>
    <p:sldLayoutId id="2147483654" r:id="rId7"/>
    <p:sldLayoutId id="2147483655" r:id="rId8"/>
    <p:sldLayoutId id="2147483656" r:id="rId9"/>
    <p:sldLayoutId id="2147483663" r:id="rId10"/>
    <p:sldLayoutId id="2147483657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80000"/>
        <a:buFont typeface="Wingdings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80000"/>
        <a:buFont typeface="Wingdings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360">
          <p15:clr>
            <a:srgbClr val="F26B43"/>
          </p15:clr>
        </p15:guide>
        <p15:guide id="2" pos="40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dist.stat.tamu.edu/flash/SAS/" TargetMode="External"/><Relationship Id="rId2" Type="http://schemas.openxmlformats.org/officeDocument/2006/relationships/hyperlink" Target="http://support.sas.com/training/tutorial/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puffnet.dk/wp-content/uploads/EG_Self_Study.pdf" TargetMode="External"/><Relationship Id="rId4" Type="http://schemas.openxmlformats.org/officeDocument/2006/relationships/hyperlink" Target="http://www.stat.purdue.edu/docs/scs/SASshortcourse.pdf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UcZyjQTdnpY" TargetMode="External"/><Relationship Id="rId3" Type="http://schemas.openxmlformats.org/officeDocument/2006/relationships/hyperlink" Target="http://www.tutorialgateway.org/tableau/" TargetMode="External"/><Relationship Id="rId7" Type="http://schemas.openxmlformats.org/officeDocument/2006/relationships/hyperlink" Target="http://www.tableau.com/learn/tutorials/on-demand/getting-started-tableau-server-and-tableau-online" TargetMode="External"/><Relationship Id="rId2" Type="http://schemas.openxmlformats.org/officeDocument/2006/relationships/hyperlink" Target="http://www.tableau.com/learn/training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youtu.be/AZ-cy67GJck" TargetMode="External"/><Relationship Id="rId5" Type="http://schemas.openxmlformats.org/officeDocument/2006/relationships/hyperlink" Target="http://www.mulinblog.com/annotated-tableau-public-tutorial-video-a-quick-start-guide-for-instructors-and-first-timers/" TargetMode="External"/><Relationship Id="rId10" Type="http://schemas.openxmlformats.org/officeDocument/2006/relationships/hyperlink" Target="https://www.youtube.com/watch?v=CAZ3IAJEuCI" TargetMode="External"/><Relationship Id="rId4" Type="http://schemas.openxmlformats.org/officeDocument/2006/relationships/hyperlink" Target="http://www.peteraldhous.com/CAR/tableau_demo.pdf" TargetMode="External"/><Relationship Id="rId9" Type="http://schemas.openxmlformats.org/officeDocument/2006/relationships/hyperlink" Target="https://www.youtube.com/watch?v=C67VPldr09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public.tableausoftware.com/profile/delmar#!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4975654"/>
            <a:ext cx="9144002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Improving Report Turnaround Time: SAS EG, SAS Access/ODBC, Tableau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523999" y="6096000"/>
            <a:ext cx="9144002" cy="762000"/>
          </a:xfrm>
        </p:spPr>
        <p:txBody>
          <a:bodyPr/>
          <a:lstStyle/>
          <a:p>
            <a:r>
              <a:rPr lang="en-US" dirty="0" smtClean="0"/>
              <a:t>SUSHIL PALLEMONI | DEL MAR COLLEGE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80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76200"/>
            <a:ext cx="9509760" cy="764086"/>
          </a:xfrm>
        </p:spPr>
        <p:txBody>
          <a:bodyPr/>
          <a:lstStyle/>
          <a:p>
            <a:r>
              <a:rPr lang="en-US" dirty="0" smtClean="0"/>
              <a:t>Tableau 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990600"/>
            <a:ext cx="3887684" cy="3886200"/>
          </a:xfrm>
        </p:spPr>
        <p:txBody>
          <a:bodyPr/>
          <a:lstStyle/>
          <a:p>
            <a:r>
              <a:rPr lang="en-US" dirty="0"/>
              <a:t>Student Level Dashboards</a:t>
            </a:r>
          </a:p>
          <a:p>
            <a:r>
              <a:rPr lang="en-US" dirty="0" smtClean="0"/>
              <a:t>Create dashboards </a:t>
            </a:r>
            <a:r>
              <a:rPr lang="en-US" dirty="0"/>
              <a:t>in Tableau </a:t>
            </a:r>
            <a:r>
              <a:rPr lang="en-US" dirty="0" smtClean="0"/>
              <a:t>Desktop and </a:t>
            </a:r>
            <a:r>
              <a:rPr lang="en-US" dirty="0"/>
              <a:t>share </a:t>
            </a:r>
            <a:r>
              <a:rPr lang="en-US" dirty="0" smtClean="0"/>
              <a:t> them securely </a:t>
            </a:r>
            <a:r>
              <a:rPr lang="en-US" dirty="0"/>
              <a:t>with Tableau </a:t>
            </a:r>
            <a:r>
              <a:rPr lang="en-US" dirty="0" smtClean="0"/>
              <a:t>Server</a:t>
            </a:r>
          </a:p>
          <a:p>
            <a:r>
              <a:rPr lang="en-US" dirty="0" smtClean="0"/>
              <a:t>Secure Data (In-House Server)</a:t>
            </a:r>
          </a:p>
          <a:p>
            <a:r>
              <a:rPr lang="en-US" dirty="0"/>
              <a:t>Empower everyone to use data</a:t>
            </a:r>
            <a:endParaRPr lang="en-US" b="1" dirty="0"/>
          </a:p>
          <a:p>
            <a:r>
              <a:rPr lang="en-US" dirty="0"/>
              <a:t>Tableau Server is fast and easy to install and maintain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4495800"/>
            <a:ext cx="4010025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64225" y="1374775"/>
            <a:ext cx="4902200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52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Tableau Server Access (off Campus)</a:t>
            </a:r>
            <a:endParaRPr lang="en-US" dirty="0"/>
          </a:p>
        </p:txBody>
      </p:sp>
      <p:pic>
        <p:nvPicPr>
          <p:cNvPr id="1028" name="Picture 4" descr="http://s.hswstatic.com/gif/vpn-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514600"/>
            <a:ext cx="3429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1" y="1981201"/>
            <a:ext cx="2438400" cy="431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88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04800"/>
            <a:ext cx="4953000" cy="40538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Tableau Mobile</a:t>
            </a:r>
            <a:endParaRPr lang="en-US" dirty="0"/>
          </a:p>
        </p:txBody>
      </p:sp>
      <p:pic>
        <p:nvPicPr>
          <p:cNvPr id="4" name="Content Placeholder 3" descr="http://cdns.tblsft.com/sites/default/files/pages/touchyourdata.gif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414" y="2438400"/>
            <a:ext cx="4972683" cy="3591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6934200" y="1447800"/>
            <a:ext cx="3200400" cy="246538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43000" y="990601"/>
            <a:ext cx="54102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Touch </a:t>
            </a:r>
            <a:r>
              <a:rPr lang="en-US" dirty="0"/>
              <a:t>your </a:t>
            </a:r>
            <a:r>
              <a:rPr lang="en-US" dirty="0" smtClean="0"/>
              <a:t>data (</a:t>
            </a:r>
            <a:r>
              <a:rPr lang="en-US" dirty="0">
                <a:solidFill>
                  <a:srgbClr val="333333"/>
                </a:solidFill>
                <a:ea typeface="Times New Roman" panose="02020603050405020304" pitchFamily="18" charset="0"/>
              </a:rPr>
              <a:t>Data at your finger </a:t>
            </a:r>
            <a:r>
              <a:rPr lang="en-US" dirty="0" smtClean="0">
                <a:solidFill>
                  <a:srgbClr val="333333"/>
                </a:solidFill>
                <a:ea typeface="Times New Roman" panose="02020603050405020304" pitchFamily="18" charset="0"/>
              </a:rPr>
              <a:t>tips)</a:t>
            </a:r>
            <a:endParaRPr lang="en-US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Interact with your data using controls that are automatically optimized for touch</a:t>
            </a:r>
            <a:endParaRPr lang="en-US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b="1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620000" y="4572000"/>
            <a:ext cx="1828800" cy="40538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</a:rPr>
              <a:t>Live Demo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36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304" y="76200"/>
            <a:ext cx="9509760" cy="852424"/>
          </a:xfrm>
        </p:spPr>
        <p:txBody>
          <a:bodyPr/>
          <a:lstStyle/>
          <a:p>
            <a:r>
              <a:rPr lang="en-US" sz="3600" dirty="0" smtClean="0"/>
              <a:t>SAS Beginner Training Resources</a:t>
            </a:r>
            <a:r>
              <a:rPr lang="en-US" sz="3600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066800"/>
            <a:ext cx="9448800" cy="4325112"/>
          </a:xfrm>
        </p:spPr>
        <p:txBody>
          <a:bodyPr>
            <a:noAutofit/>
          </a:bodyPr>
          <a:lstStyle/>
          <a:p>
            <a:pPr marL="4572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b="1" dirty="0" smtClean="0"/>
              <a:t>Video </a:t>
            </a:r>
            <a:r>
              <a:rPr lang="en-US" sz="1400" b="1" dirty="0"/>
              <a:t>Tutorials: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400" u="sng" dirty="0">
                <a:hlinkClick r:id="rId2"/>
              </a:rPr>
              <a:t>http://support.sas.com/training/tutorial</a:t>
            </a:r>
            <a:r>
              <a:rPr lang="en-US" sz="1400" u="sng" dirty="0" smtClean="0">
                <a:hlinkClick r:id="rId2"/>
              </a:rPr>
              <a:t>/</a:t>
            </a:r>
            <a:endParaRPr lang="en-US" sz="1400" u="sng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400" u="sng" dirty="0"/>
              <a:t>https://www.youtube.com/watch?v=r1Yy_sYbfy0</a:t>
            </a:r>
            <a:endParaRPr lang="en-US" sz="1400" u="sng" dirty="0" smtClean="0"/>
          </a:p>
          <a:p>
            <a:pPr marL="4572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1400" b="1" dirty="0" smtClean="0"/>
          </a:p>
          <a:p>
            <a:pPr marL="4572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b="1" dirty="0" smtClean="0"/>
              <a:t>Tutorial with Sample Code</a:t>
            </a:r>
            <a:endParaRPr lang="en-US" sz="1400" b="1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400" u="sng" dirty="0">
                <a:hlinkClick r:id="rId3"/>
              </a:rPr>
              <a:t>http://dist.stat.tamu.edu/flash/SAS</a:t>
            </a:r>
            <a:r>
              <a:rPr lang="en-US" sz="1400" u="sng" dirty="0" smtClean="0">
                <a:hlinkClick r:id="rId3"/>
              </a:rPr>
              <a:t>/</a:t>
            </a:r>
            <a:endParaRPr lang="en-US" sz="1400" u="sng" dirty="0" smtClean="0"/>
          </a:p>
          <a:p>
            <a:pPr marL="4572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1400" b="1" dirty="0" smtClean="0"/>
          </a:p>
          <a:p>
            <a:pPr marL="4572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b="1" dirty="0" smtClean="0"/>
              <a:t>Types of Procedures</a:t>
            </a:r>
            <a:endParaRPr lang="en-US" sz="1400" b="1" dirty="0"/>
          </a:p>
          <a:p>
            <a:pPr marL="4572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dirty="0">
                <a:hlinkClick r:id="rId4"/>
              </a:rPr>
              <a:t>http://</a:t>
            </a:r>
            <a:r>
              <a:rPr lang="en-US" sz="1400" dirty="0" smtClean="0">
                <a:hlinkClick r:id="rId4"/>
              </a:rPr>
              <a:t>www.stat.purdue.edu/docs/scs/SASshortcourse.pdf</a:t>
            </a:r>
            <a:endParaRPr lang="en-US" sz="1400" dirty="0" smtClean="0"/>
          </a:p>
          <a:p>
            <a:pPr marL="4572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1400" b="1" dirty="0" smtClean="0"/>
          </a:p>
          <a:p>
            <a:pPr marL="4572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b="1" dirty="0" smtClean="0"/>
              <a:t>SAS Enterprise Guide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400" u="sng" dirty="0">
                <a:hlinkClick r:id="rId5"/>
              </a:rPr>
              <a:t>https://www.sas.com/storefront/aux/en/spstateg/57255_excerpt.pdf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400" u="sng" dirty="0" smtClean="0">
                <a:hlinkClick r:id="rId5"/>
              </a:rPr>
              <a:t>http</a:t>
            </a:r>
            <a:r>
              <a:rPr lang="en-US" sz="1400" u="sng" dirty="0">
                <a:hlinkClick r:id="rId5"/>
              </a:rPr>
              <a:t>://</a:t>
            </a:r>
            <a:r>
              <a:rPr lang="en-US" sz="1400" u="sng" dirty="0" smtClean="0">
                <a:hlinkClick r:id="rId5"/>
              </a:rPr>
              <a:t>puffnet.dk/wp-content/uploads/EG_Self_Study.pdf</a:t>
            </a:r>
            <a:endParaRPr lang="en-US" sz="1400" u="sng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400" u="sng" dirty="0"/>
              <a:t>https://</a:t>
            </a:r>
            <a:r>
              <a:rPr lang="en-US" sz="1400" u="sng" dirty="0" smtClean="0"/>
              <a:t>www.youtube.com/watch?v=jyCaDAysEMg</a:t>
            </a:r>
            <a:endParaRPr lang="en-US" sz="1400" u="sng" dirty="0"/>
          </a:p>
        </p:txBody>
      </p:sp>
    </p:spTree>
    <p:extLst>
      <p:ext uri="{BB962C8B-B14F-4D97-AF65-F5344CB8AC3E}">
        <p14:creationId xmlns:p14="http://schemas.microsoft.com/office/powerpoint/2010/main" val="314281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304" y="76200"/>
            <a:ext cx="9509760" cy="852424"/>
          </a:xfrm>
        </p:spPr>
        <p:txBody>
          <a:bodyPr/>
          <a:lstStyle/>
          <a:p>
            <a:r>
              <a:rPr lang="en-US" sz="3600" dirty="0"/>
              <a:t>Tableau Resources: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066800"/>
            <a:ext cx="9448800" cy="4325112"/>
          </a:xfrm>
        </p:spPr>
        <p:txBody>
          <a:bodyPr>
            <a:noAutofit/>
          </a:bodyPr>
          <a:lstStyle/>
          <a:p>
            <a:pPr marL="4572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b="1" dirty="0" smtClean="0"/>
              <a:t>Video </a:t>
            </a:r>
            <a:r>
              <a:rPr lang="en-US" sz="1400" b="1" dirty="0"/>
              <a:t>Tutorials: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400" u="sng" dirty="0">
                <a:hlinkClick r:id="rId2"/>
              </a:rPr>
              <a:t>http://</a:t>
            </a:r>
            <a:r>
              <a:rPr lang="en-US" sz="1400" u="sng" dirty="0" smtClean="0">
                <a:hlinkClick r:id="rId2"/>
              </a:rPr>
              <a:t>www.tableau.com/learn/training</a:t>
            </a:r>
            <a:r>
              <a:rPr lang="en-US" sz="1400" dirty="0"/>
              <a:t> </a:t>
            </a:r>
          </a:p>
          <a:p>
            <a:pPr marL="4572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b="1" dirty="0"/>
              <a:t>Step by Step Tutorial: Reporting &amp; Charting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400" u="sng" dirty="0">
                <a:hlinkClick r:id="rId3"/>
              </a:rPr>
              <a:t>http://www.tutorialgateway.org/tableau</a:t>
            </a:r>
            <a:r>
              <a:rPr lang="en-US" sz="1400" u="sng" dirty="0" smtClean="0">
                <a:hlinkClick r:id="rId3"/>
              </a:rPr>
              <a:t>/</a:t>
            </a:r>
            <a:endParaRPr lang="en-US" sz="1400" dirty="0"/>
          </a:p>
          <a:p>
            <a:pPr marL="4572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b="1" dirty="0"/>
              <a:t>Practice Dataset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400" u="sng" dirty="0">
                <a:hlinkClick r:id="rId4"/>
              </a:rPr>
              <a:t>http://</a:t>
            </a:r>
            <a:r>
              <a:rPr lang="en-US" sz="1400" u="sng" dirty="0" smtClean="0">
                <a:hlinkClick r:id="rId4"/>
              </a:rPr>
              <a:t>www.peteraldhous.com/CAR/tableau_demo.pdf</a:t>
            </a:r>
            <a:endParaRPr lang="en-US" sz="1400" dirty="0"/>
          </a:p>
          <a:p>
            <a:pPr marL="4572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b="1" dirty="0"/>
              <a:t>Tableau Public Tutorial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400" u="sng" dirty="0">
                <a:hlinkClick r:id="rId5"/>
              </a:rPr>
              <a:t>http://www.mulinblog.com/annotated-tableau-public-tutorial-video-a-quick-start-guide-for-instructors-and-first-timers/</a:t>
            </a:r>
            <a:endParaRPr lang="en-US" sz="14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400" u="sng" dirty="0">
                <a:hlinkClick r:id="rId6"/>
              </a:rPr>
              <a:t>https://</a:t>
            </a:r>
            <a:r>
              <a:rPr lang="en-US" sz="1400" u="sng" dirty="0" smtClean="0">
                <a:hlinkClick r:id="rId6"/>
              </a:rPr>
              <a:t>youtu.be/AZ-cy67GJck</a:t>
            </a:r>
            <a:endParaRPr lang="en-US" sz="1400" dirty="0"/>
          </a:p>
          <a:p>
            <a:pPr marL="4572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b="1" dirty="0"/>
              <a:t>Tableau Server Tutorial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400" u="sng" dirty="0">
                <a:hlinkClick r:id="rId7"/>
              </a:rPr>
              <a:t>http://www.tableau.com/learn/tutorials/on-demand/getting-started-tableau-server-and-tableau-online</a:t>
            </a:r>
            <a:endParaRPr lang="en-US" sz="14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400" u="sng" dirty="0">
                <a:hlinkClick r:id="rId8"/>
              </a:rPr>
              <a:t>https://</a:t>
            </a:r>
            <a:r>
              <a:rPr lang="en-US" sz="1400" u="sng" dirty="0" smtClean="0">
                <a:hlinkClick r:id="rId8"/>
              </a:rPr>
              <a:t>www.youtube.com/watch?v=UcZyjQTdnpY</a:t>
            </a:r>
            <a:endParaRPr lang="en-US" sz="1400" dirty="0"/>
          </a:p>
          <a:p>
            <a:pPr marL="4572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b="1" dirty="0"/>
              <a:t>YouTube Training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400" u="sng" dirty="0">
                <a:hlinkClick r:id="rId9"/>
              </a:rPr>
              <a:t>https://www.youtube.com/watch?v=C67VPldr09E</a:t>
            </a:r>
            <a:endParaRPr lang="en-US" sz="14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400" u="sng" dirty="0">
                <a:hlinkClick r:id="rId10"/>
              </a:rPr>
              <a:t>https://www.youtube.com/watch?v=CAZ3IAJEuCI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0441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7696200" cy="152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1676400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sz="2400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SAS Enterprise Guide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SAS Access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Demo: Automating Reports using SAS EG/SAS Access</a:t>
            </a: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Tableau Dashboards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Tableau Public / Tableau Server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Demo: Tableau Dashboards (Tableau Public/Tableau Server)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Accessing  Dashboards via Laptop / iPad App / iPhone app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SAS Resources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Tableau Resources</a:t>
            </a:r>
          </a:p>
        </p:txBody>
      </p:sp>
    </p:spTree>
    <p:extLst>
      <p:ext uri="{BB962C8B-B14F-4D97-AF65-F5344CB8AC3E}">
        <p14:creationId xmlns:p14="http://schemas.microsoft.com/office/powerpoint/2010/main" val="333281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magic butt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667000"/>
            <a:ext cx="2667000" cy="2006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geni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295400"/>
            <a:ext cx="4953000" cy="509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33600" y="381000"/>
            <a:ext cx="7165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Can you press that Magic Button and pull the report?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53836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SAS Enterprise Guide / SAS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SAS – Data Management / Analysis / Reporting / Visual Analytics</a:t>
            </a:r>
          </a:p>
          <a:p>
            <a:r>
              <a:rPr lang="en-US" dirty="0" smtClean="0"/>
              <a:t>SAS Enterprise Guide: </a:t>
            </a:r>
          </a:p>
          <a:p>
            <a:pPr lvl="1"/>
            <a:r>
              <a:rPr lang="en-US" dirty="0" smtClean="0"/>
              <a:t>Non Technical/Technical </a:t>
            </a:r>
          </a:p>
          <a:p>
            <a:pPr lvl="1"/>
            <a:r>
              <a:rPr lang="en-US" dirty="0" smtClean="0"/>
              <a:t>Less Programming</a:t>
            </a:r>
          </a:p>
          <a:p>
            <a:pPr lvl="1"/>
            <a:r>
              <a:rPr lang="en-US" dirty="0" smtClean="0"/>
              <a:t>Query Multiple data sets</a:t>
            </a:r>
          </a:p>
          <a:p>
            <a:pPr lvl="1"/>
            <a:r>
              <a:rPr lang="en-US" dirty="0" smtClean="0"/>
              <a:t> Visual Process Flow </a:t>
            </a:r>
          </a:p>
          <a:p>
            <a:pPr lvl="1"/>
            <a:r>
              <a:rPr lang="en-US" dirty="0" smtClean="0"/>
              <a:t> Complex Joins using Query builder/</a:t>
            </a:r>
          </a:p>
          <a:p>
            <a:r>
              <a:rPr lang="en-US" dirty="0" smtClean="0"/>
              <a:t>SAS / Access:</a:t>
            </a:r>
          </a:p>
          <a:p>
            <a:pPr lvl="1"/>
            <a:r>
              <a:rPr lang="en-US" dirty="0" smtClean="0"/>
              <a:t>Interface between SAS and other Databases</a:t>
            </a:r>
          </a:p>
          <a:p>
            <a:pPr lvl="1"/>
            <a:r>
              <a:rPr lang="en-US" dirty="0" smtClean="0"/>
              <a:t>Easy Access to Enterprise data from different platforms </a:t>
            </a:r>
          </a:p>
          <a:p>
            <a:pPr lvl="1"/>
            <a:r>
              <a:rPr lang="en-US" dirty="0" smtClean="0"/>
              <a:t>Fast Performance</a:t>
            </a:r>
          </a:p>
          <a:p>
            <a:pPr lvl="1"/>
            <a:r>
              <a:rPr lang="en-US" dirty="0" smtClean="0"/>
              <a:t>Supports Multiple Relational Databases (SQL, Oracle, Sybase, Teradata, MySQL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7663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Data Requests / 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Student Headcount/Enrollment (Credit/Continuing Education)</a:t>
            </a:r>
          </a:p>
          <a:p>
            <a:r>
              <a:rPr lang="en-US" dirty="0" smtClean="0"/>
              <a:t>Student Distribution List / Mailing Lists (PIA Requests)</a:t>
            </a:r>
          </a:p>
          <a:p>
            <a:r>
              <a:rPr lang="en-US" dirty="0" smtClean="0"/>
              <a:t>Graduation: Degrees/ Certificates</a:t>
            </a:r>
          </a:p>
          <a:p>
            <a:r>
              <a:rPr lang="en-US" dirty="0" smtClean="0"/>
              <a:t>Grade Distribution Reports</a:t>
            </a:r>
          </a:p>
          <a:p>
            <a:r>
              <a:rPr lang="en-US" dirty="0" smtClean="0"/>
              <a:t>Student Declared Majors</a:t>
            </a:r>
          </a:p>
          <a:p>
            <a:r>
              <a:rPr lang="en-US" dirty="0" smtClean="0"/>
              <a:t>Semester Credit Hours / Contact Hours</a:t>
            </a:r>
          </a:p>
          <a:p>
            <a:r>
              <a:rPr lang="en-US" dirty="0" smtClean="0"/>
              <a:t>Graduation Rates</a:t>
            </a:r>
          </a:p>
          <a:p>
            <a:r>
              <a:rPr lang="en-US" dirty="0" smtClean="0"/>
              <a:t>Retention Rates</a:t>
            </a:r>
          </a:p>
        </p:txBody>
      </p:sp>
    </p:spTree>
    <p:extLst>
      <p:ext uri="{BB962C8B-B14F-4D97-AF65-F5344CB8AC3E}">
        <p14:creationId xmlns:p14="http://schemas.microsoft.com/office/powerpoint/2010/main" val="389441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 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SAS  Access – Connecting to your Institutions Database from SAS EG</a:t>
            </a:r>
          </a:p>
          <a:p>
            <a:r>
              <a:rPr lang="en-US" dirty="0" smtClean="0"/>
              <a:t>Enrollment Data by department</a:t>
            </a:r>
          </a:p>
          <a:p>
            <a:r>
              <a:rPr lang="en-US" dirty="0" smtClean="0"/>
              <a:t>Headcount by Ethnicity and Gender</a:t>
            </a:r>
          </a:p>
          <a:p>
            <a:r>
              <a:rPr lang="en-US" dirty="0" smtClean="0"/>
              <a:t>Grade Distribution Report by Department</a:t>
            </a:r>
          </a:p>
          <a:p>
            <a:r>
              <a:rPr lang="en-US" dirty="0"/>
              <a:t>Grade Distribution Report by </a:t>
            </a:r>
            <a:r>
              <a:rPr lang="en-US" dirty="0" smtClean="0"/>
              <a:t>Department – Tableau Dashboard</a:t>
            </a:r>
          </a:p>
          <a:p>
            <a:r>
              <a:rPr lang="en-US" dirty="0"/>
              <a:t>Graduation (Degrees &amp; Certificates)</a:t>
            </a:r>
          </a:p>
          <a:p>
            <a:r>
              <a:rPr lang="en-US" dirty="0" smtClean="0"/>
              <a:t>Retention/Graduation Rates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29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Dashboards?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Easy to  read, access and interpret</a:t>
            </a:r>
          </a:p>
          <a:p>
            <a:pPr lvl="1"/>
            <a:r>
              <a:rPr lang="en-US" dirty="0" smtClean="0"/>
              <a:t>Concise one point access</a:t>
            </a:r>
          </a:p>
          <a:p>
            <a:r>
              <a:rPr lang="en-US" dirty="0" smtClean="0"/>
              <a:t>Key Performance Indicators (Steps leading to success of a goal)</a:t>
            </a:r>
          </a:p>
          <a:p>
            <a:pPr lvl="1"/>
            <a:r>
              <a:rPr lang="en-US" dirty="0" smtClean="0"/>
              <a:t>Enrollment data</a:t>
            </a:r>
          </a:p>
          <a:p>
            <a:pPr lvl="1"/>
            <a:r>
              <a:rPr lang="en-US" dirty="0" smtClean="0"/>
              <a:t>Graduation data</a:t>
            </a:r>
          </a:p>
          <a:p>
            <a:pPr lvl="1"/>
            <a:r>
              <a:rPr lang="en-US" dirty="0" smtClean="0"/>
              <a:t>Persistence data</a:t>
            </a:r>
          </a:p>
          <a:p>
            <a:r>
              <a:rPr lang="en-US" dirty="0" smtClean="0"/>
              <a:t>Visual Analytics</a:t>
            </a:r>
          </a:p>
          <a:p>
            <a:pPr lvl="1"/>
            <a:r>
              <a:rPr lang="en-US" dirty="0" smtClean="0"/>
              <a:t>Visually analyze data to identify Trends and Patterns</a:t>
            </a:r>
          </a:p>
        </p:txBody>
      </p:sp>
    </p:spTree>
    <p:extLst>
      <p:ext uri="{BB962C8B-B14F-4D97-AF65-F5344CB8AC3E}">
        <p14:creationId xmlns:p14="http://schemas.microsoft.com/office/powerpoint/2010/main" val="62050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key metrics that matter to your institution</a:t>
            </a:r>
            <a:endParaRPr lang="en-US" dirty="0"/>
          </a:p>
          <a:p>
            <a:r>
              <a:rPr lang="en-US" dirty="0" smtClean="0"/>
              <a:t>Cleanse your data.</a:t>
            </a:r>
          </a:p>
          <a:p>
            <a:r>
              <a:rPr lang="en-US" dirty="0" smtClean="0"/>
              <a:t>Keep it simple.</a:t>
            </a:r>
            <a:endParaRPr lang="en-US" dirty="0"/>
          </a:p>
          <a:p>
            <a:r>
              <a:rPr lang="en-US" dirty="0" smtClean="0"/>
              <a:t>Make it Interactive.</a:t>
            </a:r>
          </a:p>
          <a:p>
            <a:r>
              <a:rPr lang="en-US" dirty="0" smtClean="0"/>
              <a:t>Five to ten years of data for longitudinal analysis.</a:t>
            </a:r>
          </a:p>
          <a:p>
            <a:r>
              <a:rPr lang="en-US" dirty="0" smtClean="0"/>
              <a:t>Easy to use and access.</a:t>
            </a:r>
          </a:p>
        </p:txBody>
      </p:sp>
    </p:spTree>
    <p:extLst>
      <p:ext uri="{BB962C8B-B14F-4D97-AF65-F5344CB8AC3E}">
        <p14:creationId xmlns:p14="http://schemas.microsoft.com/office/powerpoint/2010/main" val="376586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61925"/>
            <a:ext cx="9509760" cy="822452"/>
          </a:xfrm>
        </p:spPr>
        <p:txBody>
          <a:bodyPr/>
          <a:lstStyle/>
          <a:p>
            <a:r>
              <a:rPr lang="en-US" dirty="0" smtClean="0"/>
              <a:t>Tableau Public (Free)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8072" y="1136586"/>
            <a:ext cx="9509760" cy="4127627"/>
          </a:xfrm>
        </p:spPr>
        <p:txBody>
          <a:bodyPr/>
          <a:lstStyle/>
          <a:p>
            <a:r>
              <a:rPr lang="en-US" dirty="0"/>
              <a:t>Support for data sets of up to 10 million rows </a:t>
            </a:r>
            <a:endParaRPr lang="en-US" dirty="0" smtClean="0"/>
          </a:p>
          <a:p>
            <a:r>
              <a:rPr lang="en-US" dirty="0"/>
              <a:t>An increased storage limit of 10 </a:t>
            </a:r>
            <a:r>
              <a:rPr lang="en-US" dirty="0" smtClean="0"/>
              <a:t>GB</a:t>
            </a:r>
          </a:p>
          <a:p>
            <a:r>
              <a:rPr lang="en-US" dirty="0"/>
              <a:t>The ability to limit the downloading of files from Tableau Public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743200"/>
            <a:ext cx="8324850" cy="29908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29000" y="5867400"/>
            <a:ext cx="3229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>
                <a:solidFill>
                  <a:srgbClr val="0000FF"/>
                </a:solidFill>
                <a:latin typeface="Times New Roman" panose="02020603050405020304" pitchFamily="18" charset="0"/>
                <a:hlinkClick r:id="rId3"/>
              </a:rPr>
              <a:t>Del Mar College: Tableau Public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45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anded Design Blue 16x9">
  <a:themeElements>
    <a:clrScheme name="Banded_Design_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lumMod val="0"/>
                <a:lumOff val="100000"/>
              </a:schemeClr>
            </a:gs>
            <a:gs pos="72000">
              <a:schemeClr val="phClr"/>
            </a:gs>
            <a:gs pos="100000">
              <a:schemeClr val="phClr">
                <a:lumMod val="90000"/>
              </a:schemeClr>
            </a:gs>
          </a:gsLst>
          <a:lin ang="5400000" scaled="1"/>
        </a:gradFill>
        <a:gradFill flip="none" rotWithShape="1">
          <a:gsLst>
            <a:gs pos="32000">
              <a:schemeClr val="phClr"/>
            </a:gs>
            <a:gs pos="100000">
              <a:schemeClr val="phClr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3149403-D037-43A9-A21D-FD77B990766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project plan presentation (widescreen)</Template>
  <TotalTime>0</TotalTime>
  <Words>510</Words>
  <Application>Microsoft Office PowerPoint</Application>
  <PresentationFormat>Custom</PresentationFormat>
  <Paragraphs>124</Paragraphs>
  <Slides>14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Banded Design Blue 16x9</vt:lpstr>
      <vt:lpstr>Improving Report Turnaround Time: SAS EG, SAS Access/ODBC, Tableau</vt:lpstr>
      <vt:lpstr>Agenda</vt:lpstr>
      <vt:lpstr>PowerPoint Presentation</vt:lpstr>
      <vt:lpstr>SAS Enterprise Guide / SAS Access</vt:lpstr>
      <vt:lpstr>Common Data Requests / Reports</vt:lpstr>
      <vt:lpstr>Live Demo</vt:lpstr>
      <vt:lpstr>Why Dashboards?</vt:lpstr>
      <vt:lpstr>Best Practices</vt:lpstr>
      <vt:lpstr>Tableau Public (Free)</vt:lpstr>
      <vt:lpstr>Tableau Server</vt:lpstr>
      <vt:lpstr>Tableau Server Access (off Campus)</vt:lpstr>
      <vt:lpstr>Tableau Mobile</vt:lpstr>
      <vt:lpstr>SAS Beginner Training Resources:</vt:lpstr>
      <vt:lpstr>Tableau Resources: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2016-02-24T22:32:32Z</dcterms:created>
  <dcterms:modified xsi:type="dcterms:W3CDTF">2017-03-09T14:47:13Z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TC034172719991</vt:lpwstr>
  </property>
</Properties>
</file>