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56" r:id="rId2"/>
    <p:sldId id="258" r:id="rId3"/>
    <p:sldId id="271" r:id="rId4"/>
    <p:sldId id="263" r:id="rId5"/>
    <p:sldId id="275" r:id="rId6"/>
    <p:sldId id="264" r:id="rId7"/>
    <p:sldId id="265" r:id="rId8"/>
    <p:sldId id="266" r:id="rId9"/>
    <p:sldId id="260" r:id="rId10"/>
    <p:sldId id="261" r:id="rId11"/>
    <p:sldId id="267" r:id="rId12"/>
    <p:sldId id="268" r:id="rId13"/>
    <p:sldId id="269" r:id="rId14"/>
    <p:sldId id="270" r:id="rId15"/>
    <p:sldId id="273" r:id="rId16"/>
    <p:sldId id="272" r:id="rId17"/>
    <p:sldId id="274" r:id="rId18"/>
    <p:sldId id="276"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57"/>
    <p:restoredTop sz="56407" autoAdjust="0"/>
  </p:normalViewPr>
  <p:slideViewPr>
    <p:cSldViewPr snapToGrid="0" snapToObjects="1">
      <p:cViewPr>
        <p:scale>
          <a:sx n="71" d="100"/>
          <a:sy n="71" d="100"/>
        </p:scale>
        <p:origin x="-186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5CCCE94-00D3-419D-8CAB-232871C8E6A9}" type="datetimeFigureOut">
              <a:rPr lang="en-US" smtClean="0"/>
              <a:t>3/9/2017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1015C8B-45CD-48C8-9C55-5C458ED8C5E0}" type="slidenum">
              <a:rPr lang="en-US" smtClean="0"/>
              <a:t>‹#›</a:t>
            </a:fld>
            <a:endParaRPr lang="en-US"/>
          </a:p>
        </p:txBody>
      </p:sp>
    </p:spTree>
    <p:extLst>
      <p:ext uri="{BB962C8B-B14F-4D97-AF65-F5344CB8AC3E}">
        <p14:creationId xmlns:p14="http://schemas.microsoft.com/office/powerpoint/2010/main" val="29067699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32ED728-EF5A-0344-8072-CAAD3A72E6A9}" type="datetimeFigureOut">
              <a:rPr lang="en-US" smtClean="0"/>
              <a:t>3/9/2017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65F9950-9459-B941-B2F4-06A870A19B95}" type="slidenum">
              <a:rPr lang="en-US" smtClean="0"/>
              <a:t>‹#›</a:t>
            </a:fld>
            <a:endParaRPr lang="en-US"/>
          </a:p>
        </p:txBody>
      </p:sp>
    </p:spTree>
    <p:extLst>
      <p:ext uri="{BB962C8B-B14F-4D97-AF65-F5344CB8AC3E}">
        <p14:creationId xmlns:p14="http://schemas.microsoft.com/office/powerpoint/2010/main" val="16362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you for the introduction</a:t>
            </a:r>
          </a:p>
          <a:p>
            <a:endParaRPr lang="en-US" dirty="0" smtClean="0"/>
          </a:p>
          <a:p>
            <a:r>
              <a:rPr lang="en-US" dirty="0" smtClean="0"/>
              <a:t>Welcome</a:t>
            </a:r>
            <a:r>
              <a:rPr lang="en-US" baseline="0" dirty="0" smtClean="0"/>
              <a:t> to my presentation on how we created a data warehouse using our CBM Reports and data from Banner.</a:t>
            </a:r>
            <a:endParaRPr lang="en-US" dirty="0"/>
          </a:p>
        </p:txBody>
      </p:sp>
      <p:sp>
        <p:nvSpPr>
          <p:cNvPr id="4" name="Slide Number Placeholder 3"/>
          <p:cNvSpPr>
            <a:spLocks noGrp="1"/>
          </p:cNvSpPr>
          <p:nvPr>
            <p:ph type="sldNum" sz="quarter" idx="10"/>
          </p:nvPr>
        </p:nvSpPr>
        <p:spPr/>
        <p:txBody>
          <a:bodyPr/>
          <a:lstStyle/>
          <a:p>
            <a:fld id="{165F9950-9459-B941-B2F4-06A870A19B95}" type="slidenum">
              <a:rPr lang="en-US" smtClean="0"/>
              <a:t>1</a:t>
            </a:fld>
            <a:endParaRPr lang="en-US"/>
          </a:p>
        </p:txBody>
      </p:sp>
    </p:spTree>
    <p:extLst>
      <p:ext uri="{BB962C8B-B14F-4D97-AF65-F5344CB8AC3E}">
        <p14:creationId xmlns:p14="http://schemas.microsoft.com/office/powerpoint/2010/main" val="26381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run these checks prior to submitting to THECB.  This cuts down on errors</a:t>
            </a:r>
            <a:r>
              <a:rPr lang="en-US" baseline="0" dirty="0" smtClean="0"/>
              <a:t> and re-run numbers.</a:t>
            </a:r>
            <a:endParaRPr lang="en-US" dirty="0"/>
          </a:p>
        </p:txBody>
      </p:sp>
      <p:sp>
        <p:nvSpPr>
          <p:cNvPr id="4" name="Slide Number Placeholder 3"/>
          <p:cNvSpPr>
            <a:spLocks noGrp="1"/>
          </p:cNvSpPr>
          <p:nvPr>
            <p:ph type="sldNum" sz="quarter" idx="10"/>
          </p:nvPr>
        </p:nvSpPr>
        <p:spPr/>
        <p:txBody>
          <a:bodyPr/>
          <a:lstStyle/>
          <a:p>
            <a:fld id="{165F9950-9459-B941-B2F4-06A870A19B95}" type="slidenum">
              <a:rPr lang="en-US" smtClean="0"/>
              <a:t>10</a:t>
            </a:fld>
            <a:endParaRPr lang="en-US"/>
          </a:p>
        </p:txBody>
      </p:sp>
    </p:spTree>
    <p:extLst>
      <p:ext uri="{BB962C8B-B14F-4D97-AF65-F5344CB8AC3E}">
        <p14:creationId xmlns:p14="http://schemas.microsoft.com/office/powerpoint/2010/main" val="3082682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different things to look at</a:t>
            </a:r>
            <a:r>
              <a:rPr lang="en-US" baseline="0" dirty="0" smtClean="0"/>
              <a:t> when determining what info to add to the CBM’s for warehousing.</a:t>
            </a:r>
            <a:endParaRPr lang="en-US" dirty="0"/>
          </a:p>
        </p:txBody>
      </p:sp>
      <p:sp>
        <p:nvSpPr>
          <p:cNvPr id="4" name="Slide Number Placeholder 3"/>
          <p:cNvSpPr>
            <a:spLocks noGrp="1"/>
          </p:cNvSpPr>
          <p:nvPr>
            <p:ph type="sldNum" sz="quarter" idx="10"/>
          </p:nvPr>
        </p:nvSpPr>
        <p:spPr/>
        <p:txBody>
          <a:bodyPr/>
          <a:lstStyle/>
          <a:p>
            <a:fld id="{165F9950-9459-B941-B2F4-06A870A19B95}" type="slidenum">
              <a:rPr lang="en-US" smtClean="0"/>
              <a:t>11</a:t>
            </a:fld>
            <a:endParaRPr lang="en-US"/>
          </a:p>
        </p:txBody>
      </p:sp>
    </p:spTree>
    <p:extLst>
      <p:ext uri="{BB962C8B-B14F-4D97-AF65-F5344CB8AC3E}">
        <p14:creationId xmlns:p14="http://schemas.microsoft.com/office/powerpoint/2010/main" val="4240454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all info maybe found in one location and multiple locations maybe needed to determine on variable.</a:t>
            </a:r>
            <a:endParaRPr lang="en-US" dirty="0"/>
          </a:p>
        </p:txBody>
      </p:sp>
      <p:sp>
        <p:nvSpPr>
          <p:cNvPr id="4" name="Slide Number Placeholder 3"/>
          <p:cNvSpPr>
            <a:spLocks noGrp="1"/>
          </p:cNvSpPr>
          <p:nvPr>
            <p:ph type="sldNum" sz="quarter" idx="10"/>
          </p:nvPr>
        </p:nvSpPr>
        <p:spPr/>
        <p:txBody>
          <a:bodyPr/>
          <a:lstStyle/>
          <a:p>
            <a:fld id="{165F9950-9459-B941-B2F4-06A870A19B95}" type="slidenum">
              <a:rPr lang="en-US" smtClean="0"/>
              <a:t>12</a:t>
            </a:fld>
            <a:endParaRPr lang="en-US"/>
          </a:p>
        </p:txBody>
      </p:sp>
    </p:spTree>
    <p:extLst>
      <p:ext uri="{BB962C8B-B14F-4D97-AF65-F5344CB8AC3E}">
        <p14:creationId xmlns:p14="http://schemas.microsoft.com/office/powerpoint/2010/main" val="214617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have</a:t>
            </a:r>
            <a:r>
              <a:rPr lang="en-US" baseline="0" dirty="0" smtClean="0"/>
              <a:t> </a:t>
            </a:r>
            <a:r>
              <a:rPr lang="en-US" dirty="0" smtClean="0"/>
              <a:t>the data you</a:t>
            </a:r>
            <a:r>
              <a:rPr lang="en-US" baseline="0" dirty="0" smtClean="0"/>
              <a:t> will need to determine the best place to put this data.  We used the 1,4, &amp; 8 as these where the most places we pulled data from.</a:t>
            </a:r>
            <a:endParaRPr lang="en-US" dirty="0"/>
          </a:p>
        </p:txBody>
      </p:sp>
      <p:sp>
        <p:nvSpPr>
          <p:cNvPr id="4" name="Slide Number Placeholder 3"/>
          <p:cNvSpPr>
            <a:spLocks noGrp="1"/>
          </p:cNvSpPr>
          <p:nvPr>
            <p:ph type="sldNum" sz="quarter" idx="10"/>
          </p:nvPr>
        </p:nvSpPr>
        <p:spPr/>
        <p:txBody>
          <a:bodyPr/>
          <a:lstStyle/>
          <a:p>
            <a:fld id="{165F9950-9459-B941-B2F4-06A870A19B95}" type="slidenum">
              <a:rPr lang="en-US" smtClean="0"/>
              <a:t>13</a:t>
            </a:fld>
            <a:endParaRPr lang="en-US"/>
          </a:p>
        </p:txBody>
      </p:sp>
    </p:spTree>
    <p:extLst>
      <p:ext uri="{BB962C8B-B14F-4D97-AF65-F5344CB8AC3E}">
        <p14:creationId xmlns:p14="http://schemas.microsoft.com/office/powerpoint/2010/main" val="4170355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takes us up to this point</a:t>
            </a:r>
            <a:endParaRPr lang="en-US" dirty="0"/>
          </a:p>
        </p:txBody>
      </p:sp>
      <p:sp>
        <p:nvSpPr>
          <p:cNvPr id="4" name="Slide Number Placeholder 3"/>
          <p:cNvSpPr>
            <a:spLocks noGrp="1"/>
          </p:cNvSpPr>
          <p:nvPr>
            <p:ph type="sldNum" sz="quarter" idx="10"/>
          </p:nvPr>
        </p:nvSpPr>
        <p:spPr/>
        <p:txBody>
          <a:bodyPr/>
          <a:lstStyle/>
          <a:p>
            <a:fld id="{165F9950-9459-B941-B2F4-06A870A19B95}" type="slidenum">
              <a:rPr lang="en-US" smtClean="0"/>
              <a:t>14</a:t>
            </a:fld>
            <a:endParaRPr lang="en-US"/>
          </a:p>
        </p:txBody>
      </p:sp>
    </p:spTree>
    <p:extLst>
      <p:ext uri="{BB962C8B-B14F-4D97-AF65-F5344CB8AC3E}">
        <p14:creationId xmlns:p14="http://schemas.microsoft.com/office/powerpoint/2010/main" val="4119503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took and looked at the</a:t>
            </a:r>
            <a:r>
              <a:rPr lang="en-US" baseline="0" dirty="0" smtClean="0"/>
              <a:t> data and came up with some basic areas for reporting.</a:t>
            </a:r>
            <a:endParaRPr lang="en-US" dirty="0"/>
          </a:p>
        </p:txBody>
      </p:sp>
      <p:sp>
        <p:nvSpPr>
          <p:cNvPr id="4" name="Slide Number Placeholder 3"/>
          <p:cNvSpPr>
            <a:spLocks noGrp="1"/>
          </p:cNvSpPr>
          <p:nvPr>
            <p:ph type="sldNum" sz="quarter" idx="10"/>
          </p:nvPr>
        </p:nvSpPr>
        <p:spPr/>
        <p:txBody>
          <a:bodyPr/>
          <a:lstStyle/>
          <a:p>
            <a:fld id="{165F9950-9459-B941-B2F4-06A870A19B95}" type="slidenum">
              <a:rPr lang="en-US" smtClean="0"/>
              <a:t>15</a:t>
            </a:fld>
            <a:endParaRPr lang="en-US"/>
          </a:p>
        </p:txBody>
      </p:sp>
    </p:spTree>
    <p:extLst>
      <p:ext uri="{BB962C8B-B14F-4D97-AF65-F5344CB8AC3E}">
        <p14:creationId xmlns:p14="http://schemas.microsoft.com/office/powerpoint/2010/main" val="4261576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5F9950-9459-B941-B2F4-06A870A19B95}" type="slidenum">
              <a:rPr lang="en-US" smtClean="0"/>
              <a:t>16</a:t>
            </a:fld>
            <a:endParaRPr lang="en-US"/>
          </a:p>
        </p:txBody>
      </p:sp>
    </p:spTree>
    <p:extLst>
      <p:ext uri="{BB962C8B-B14F-4D97-AF65-F5344CB8AC3E}">
        <p14:creationId xmlns:p14="http://schemas.microsoft.com/office/powerpoint/2010/main" val="17005182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examples of </a:t>
            </a:r>
            <a:r>
              <a:rPr lang="en-US" smtClean="0"/>
              <a:t>reports that we use.</a:t>
            </a:r>
            <a:endParaRPr lang="en-US"/>
          </a:p>
        </p:txBody>
      </p:sp>
      <p:sp>
        <p:nvSpPr>
          <p:cNvPr id="4" name="Slide Number Placeholder 3"/>
          <p:cNvSpPr>
            <a:spLocks noGrp="1"/>
          </p:cNvSpPr>
          <p:nvPr>
            <p:ph type="sldNum" sz="quarter" idx="10"/>
          </p:nvPr>
        </p:nvSpPr>
        <p:spPr/>
        <p:txBody>
          <a:bodyPr/>
          <a:lstStyle/>
          <a:p>
            <a:fld id="{165F9950-9459-B941-B2F4-06A870A19B95}" type="slidenum">
              <a:rPr lang="en-US" smtClean="0"/>
              <a:t>17</a:t>
            </a:fld>
            <a:endParaRPr lang="en-US"/>
          </a:p>
        </p:txBody>
      </p:sp>
    </p:spTree>
    <p:extLst>
      <p:ext uri="{BB962C8B-B14F-4D97-AF65-F5344CB8AC3E}">
        <p14:creationId xmlns:p14="http://schemas.microsoft.com/office/powerpoint/2010/main" val="700381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5F9950-9459-B941-B2F4-06A870A19B95}" type="slidenum">
              <a:rPr lang="en-US" smtClean="0"/>
              <a:t>18</a:t>
            </a:fld>
            <a:endParaRPr lang="en-US"/>
          </a:p>
        </p:txBody>
      </p:sp>
    </p:spTree>
    <p:extLst>
      <p:ext uri="{BB962C8B-B14F-4D97-AF65-F5344CB8AC3E}">
        <p14:creationId xmlns:p14="http://schemas.microsoft.com/office/powerpoint/2010/main" val="3185708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Texas A&amp;M University-Central Texas became a stand-alone university on May 27, 2009 as a member of The Texas A&amp;M University System.  A&amp;M-Central Texas is an upper-level institution offering bachelor’s and master’s degrees.</a:t>
            </a:r>
          </a:p>
          <a:p>
            <a:endParaRPr lang="en-US" dirty="0" smtClean="0"/>
          </a:p>
          <a:p>
            <a:pPr marL="0" indent="0">
              <a:buNone/>
            </a:pPr>
            <a:r>
              <a:rPr lang="en-US" dirty="0" smtClean="0"/>
              <a:t>The student population at A&amp;M-Central Texas is diverse and growing, currently serving over 2,500 students. Classes are offered at several convenient sites, including area community colleges and Fort Hood in order to accommodate both full- and part-time students and to serve the entire Central Texas area. The University provides a wide range of flexible course schedules, including online, evening and weekend classes.</a:t>
            </a:r>
          </a:p>
          <a:p>
            <a:endParaRPr lang="en-US" dirty="0"/>
          </a:p>
        </p:txBody>
      </p:sp>
      <p:sp>
        <p:nvSpPr>
          <p:cNvPr id="4" name="Slide Number Placeholder 3"/>
          <p:cNvSpPr>
            <a:spLocks noGrp="1"/>
          </p:cNvSpPr>
          <p:nvPr>
            <p:ph type="sldNum" sz="quarter" idx="10"/>
          </p:nvPr>
        </p:nvSpPr>
        <p:spPr/>
        <p:txBody>
          <a:bodyPr/>
          <a:lstStyle/>
          <a:p>
            <a:fld id="{165F9950-9459-B941-B2F4-06A870A19B95}" type="slidenum">
              <a:rPr lang="en-US" smtClean="0"/>
              <a:t>2</a:t>
            </a:fld>
            <a:endParaRPr lang="en-US"/>
          </a:p>
        </p:txBody>
      </p:sp>
    </p:spTree>
    <p:extLst>
      <p:ext uri="{BB962C8B-B14F-4D97-AF65-F5344CB8AC3E}">
        <p14:creationId xmlns:p14="http://schemas.microsoft.com/office/powerpoint/2010/main" val="3743932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all recognize these</a:t>
            </a:r>
            <a:r>
              <a:rPr lang="en-US" baseline="0" dirty="0" smtClean="0"/>
              <a:t> challenges.  By creating this warehouse we have been able to overcome some of these challenges.</a:t>
            </a:r>
            <a:endParaRPr lang="en-US" dirty="0"/>
          </a:p>
        </p:txBody>
      </p:sp>
      <p:sp>
        <p:nvSpPr>
          <p:cNvPr id="4" name="Slide Number Placeholder 3"/>
          <p:cNvSpPr>
            <a:spLocks noGrp="1"/>
          </p:cNvSpPr>
          <p:nvPr>
            <p:ph type="sldNum" sz="quarter" idx="10"/>
          </p:nvPr>
        </p:nvSpPr>
        <p:spPr/>
        <p:txBody>
          <a:bodyPr/>
          <a:lstStyle/>
          <a:p>
            <a:fld id="{165F9950-9459-B941-B2F4-06A870A19B95}" type="slidenum">
              <a:rPr lang="en-US" smtClean="0"/>
              <a:t>3</a:t>
            </a:fld>
            <a:endParaRPr lang="en-US"/>
          </a:p>
        </p:txBody>
      </p:sp>
    </p:spTree>
    <p:extLst>
      <p:ext uri="{BB962C8B-B14F-4D97-AF65-F5344CB8AC3E}">
        <p14:creationId xmlns:p14="http://schemas.microsoft.com/office/powerpoint/2010/main" val="913992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Trying to use just Banner has its set of challenges?</a:t>
            </a:r>
          </a:p>
          <a:p>
            <a:endParaRPr lang="en-US" dirty="0" smtClean="0"/>
          </a:p>
          <a:p>
            <a:r>
              <a:rPr lang="en-US" dirty="0" smtClean="0"/>
              <a:t>Complex:  How many tables does it take to get a students name and address?</a:t>
            </a:r>
          </a:p>
          <a:p>
            <a:endParaRPr lang="en-US" dirty="0" smtClean="0"/>
          </a:p>
          <a:p>
            <a:r>
              <a:rPr lang="en-US" dirty="0" smtClean="0"/>
              <a:t>Interpretation:  What does “transfer mean?”</a:t>
            </a:r>
          </a:p>
          <a:p>
            <a:endParaRPr lang="en-US" dirty="0" smtClean="0"/>
          </a:p>
          <a:p>
            <a:r>
              <a:rPr lang="en-US" dirty="0" smtClean="0"/>
              <a:t>Interdependencies:  To get class</a:t>
            </a:r>
            <a:r>
              <a:rPr lang="en-US" baseline="0" dirty="0" smtClean="0"/>
              <a:t> information and student information you may need multiple points of contact. (PIDM, CRN, TERM, SEQUENCE)</a:t>
            </a:r>
            <a:endParaRPr lang="en-US" dirty="0"/>
          </a:p>
        </p:txBody>
      </p:sp>
      <p:sp>
        <p:nvSpPr>
          <p:cNvPr id="4" name="Slide Number Placeholder 3"/>
          <p:cNvSpPr>
            <a:spLocks noGrp="1"/>
          </p:cNvSpPr>
          <p:nvPr>
            <p:ph type="sldNum" sz="quarter" idx="10"/>
          </p:nvPr>
        </p:nvSpPr>
        <p:spPr/>
        <p:txBody>
          <a:bodyPr/>
          <a:lstStyle/>
          <a:p>
            <a:fld id="{165F9950-9459-B941-B2F4-06A870A19B95}" type="slidenum">
              <a:rPr lang="en-US" smtClean="0"/>
              <a:t>4</a:t>
            </a:fld>
            <a:endParaRPr lang="en-US"/>
          </a:p>
        </p:txBody>
      </p:sp>
    </p:spTree>
    <p:extLst>
      <p:ext uri="{BB962C8B-B14F-4D97-AF65-F5344CB8AC3E}">
        <p14:creationId xmlns:p14="http://schemas.microsoft.com/office/powerpoint/2010/main" val="1448980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Basic overview</a:t>
            </a:r>
            <a:r>
              <a:rPr lang="en-US" baseline="0" dirty="0" smtClean="0"/>
              <a:t> of system</a:t>
            </a:r>
            <a:endParaRPr lang="en-US" dirty="0"/>
          </a:p>
        </p:txBody>
      </p:sp>
      <p:sp>
        <p:nvSpPr>
          <p:cNvPr id="4" name="Slide Number Placeholder 3"/>
          <p:cNvSpPr>
            <a:spLocks noGrp="1"/>
          </p:cNvSpPr>
          <p:nvPr>
            <p:ph type="sldNum" sz="quarter" idx="10"/>
          </p:nvPr>
        </p:nvSpPr>
        <p:spPr/>
        <p:txBody>
          <a:bodyPr/>
          <a:lstStyle/>
          <a:p>
            <a:fld id="{165F9950-9459-B941-B2F4-06A870A19B95}" type="slidenum">
              <a:rPr lang="en-US" smtClean="0"/>
              <a:t>5</a:t>
            </a:fld>
            <a:endParaRPr lang="en-US"/>
          </a:p>
        </p:txBody>
      </p:sp>
    </p:spTree>
    <p:extLst>
      <p:ext uri="{BB962C8B-B14F-4D97-AF65-F5344CB8AC3E}">
        <p14:creationId xmlns:p14="http://schemas.microsoft.com/office/powerpoint/2010/main" val="2391770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we characterized the CBM’s by focus.  This allowed us to better align the information in them.</a:t>
            </a:r>
            <a:endParaRPr lang="en-US" dirty="0"/>
          </a:p>
        </p:txBody>
      </p:sp>
      <p:sp>
        <p:nvSpPr>
          <p:cNvPr id="4" name="Slide Number Placeholder 3"/>
          <p:cNvSpPr>
            <a:spLocks noGrp="1"/>
          </p:cNvSpPr>
          <p:nvPr>
            <p:ph type="sldNum" sz="quarter" idx="10"/>
          </p:nvPr>
        </p:nvSpPr>
        <p:spPr/>
        <p:txBody>
          <a:bodyPr/>
          <a:lstStyle/>
          <a:p>
            <a:fld id="{165F9950-9459-B941-B2F4-06A870A19B95}" type="slidenum">
              <a:rPr lang="en-US" smtClean="0"/>
              <a:t>6</a:t>
            </a:fld>
            <a:endParaRPr lang="en-US"/>
          </a:p>
        </p:txBody>
      </p:sp>
    </p:spTree>
    <p:extLst>
      <p:ext uri="{BB962C8B-B14F-4D97-AF65-F5344CB8AC3E}">
        <p14:creationId xmlns:p14="http://schemas.microsoft.com/office/powerpoint/2010/main" val="1816100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we standardized the names across the CBM’s for easy alignment</a:t>
            </a:r>
            <a:r>
              <a:rPr lang="en-US" baseline="0" dirty="0" smtClean="0"/>
              <a:t> and easier merging when needed.</a:t>
            </a:r>
            <a:endParaRPr lang="en-US" dirty="0"/>
          </a:p>
        </p:txBody>
      </p:sp>
      <p:sp>
        <p:nvSpPr>
          <p:cNvPr id="4" name="Slide Number Placeholder 3"/>
          <p:cNvSpPr>
            <a:spLocks noGrp="1"/>
          </p:cNvSpPr>
          <p:nvPr>
            <p:ph type="sldNum" sz="quarter" idx="10"/>
          </p:nvPr>
        </p:nvSpPr>
        <p:spPr/>
        <p:txBody>
          <a:bodyPr/>
          <a:lstStyle/>
          <a:p>
            <a:fld id="{165F9950-9459-B941-B2F4-06A870A19B95}" type="slidenum">
              <a:rPr lang="en-US" smtClean="0"/>
              <a:t>7</a:t>
            </a:fld>
            <a:endParaRPr lang="en-US"/>
          </a:p>
        </p:txBody>
      </p:sp>
    </p:spTree>
    <p:extLst>
      <p:ext uri="{BB962C8B-B14F-4D97-AF65-F5344CB8AC3E}">
        <p14:creationId xmlns:p14="http://schemas.microsoft.com/office/powerpoint/2010/main" val="175904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we identified common fields</a:t>
            </a:r>
            <a:r>
              <a:rPr lang="en-US" baseline="0" dirty="0" smtClean="0"/>
              <a:t> to help determine where we could merge tables together when needed.</a:t>
            </a:r>
            <a:endParaRPr lang="en-US" dirty="0"/>
          </a:p>
        </p:txBody>
      </p:sp>
      <p:sp>
        <p:nvSpPr>
          <p:cNvPr id="4" name="Slide Number Placeholder 3"/>
          <p:cNvSpPr>
            <a:spLocks noGrp="1"/>
          </p:cNvSpPr>
          <p:nvPr>
            <p:ph type="sldNum" sz="quarter" idx="10"/>
          </p:nvPr>
        </p:nvSpPr>
        <p:spPr/>
        <p:txBody>
          <a:bodyPr/>
          <a:lstStyle/>
          <a:p>
            <a:fld id="{165F9950-9459-B941-B2F4-06A870A19B95}" type="slidenum">
              <a:rPr lang="en-US" smtClean="0"/>
              <a:t>8</a:t>
            </a:fld>
            <a:endParaRPr lang="en-US"/>
          </a:p>
        </p:txBody>
      </p:sp>
    </p:spTree>
    <p:extLst>
      <p:ext uri="{BB962C8B-B14F-4D97-AF65-F5344CB8AC3E}">
        <p14:creationId xmlns:p14="http://schemas.microsoft.com/office/powerpoint/2010/main" val="241276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inputting data you should break up the DAT file into three tables, Header, Body, EOF</a:t>
            </a:r>
          </a:p>
          <a:p>
            <a:endParaRPr lang="en-US" dirty="0" smtClean="0"/>
          </a:p>
          <a:p>
            <a:r>
              <a:rPr lang="en-US" dirty="0" smtClean="0"/>
              <a:t>These</a:t>
            </a:r>
            <a:r>
              <a:rPr lang="en-US" baseline="0" dirty="0" smtClean="0"/>
              <a:t> files can be used to conduct data checks of the CBM’s before submitting them to THECB.</a:t>
            </a:r>
            <a:endParaRPr lang="en-US" dirty="0"/>
          </a:p>
        </p:txBody>
      </p:sp>
      <p:sp>
        <p:nvSpPr>
          <p:cNvPr id="4" name="Slide Number Placeholder 3"/>
          <p:cNvSpPr>
            <a:spLocks noGrp="1"/>
          </p:cNvSpPr>
          <p:nvPr>
            <p:ph type="sldNum" sz="quarter" idx="10"/>
          </p:nvPr>
        </p:nvSpPr>
        <p:spPr/>
        <p:txBody>
          <a:bodyPr/>
          <a:lstStyle/>
          <a:p>
            <a:fld id="{165F9950-9459-B941-B2F4-06A870A19B95}" type="slidenum">
              <a:rPr lang="en-US" smtClean="0"/>
              <a:t>9</a:t>
            </a:fld>
            <a:endParaRPr lang="en-US"/>
          </a:p>
        </p:txBody>
      </p:sp>
    </p:spTree>
    <p:extLst>
      <p:ext uri="{BB962C8B-B14F-4D97-AF65-F5344CB8AC3E}">
        <p14:creationId xmlns:p14="http://schemas.microsoft.com/office/powerpoint/2010/main" val="4214781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F1378D-FE5E-8C4C-9516-195E2B81FAB2}"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F33724-4C03-2F49-8D18-70097736AB60}" type="slidenum">
              <a:rPr lang="en-US" smtClean="0"/>
              <a:t>‹#›</a:t>
            </a:fld>
            <a:endParaRPr lang="en-US"/>
          </a:p>
        </p:txBody>
      </p:sp>
    </p:spTree>
    <p:extLst>
      <p:ext uri="{BB962C8B-B14F-4D97-AF65-F5344CB8AC3E}">
        <p14:creationId xmlns:p14="http://schemas.microsoft.com/office/powerpoint/2010/main" val="282475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F1378D-FE5E-8C4C-9516-195E2B81FAB2}"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F33724-4C03-2F49-8D18-70097736AB60}" type="slidenum">
              <a:rPr lang="en-US" smtClean="0"/>
              <a:t>‹#›</a:t>
            </a:fld>
            <a:endParaRPr lang="en-US"/>
          </a:p>
        </p:txBody>
      </p:sp>
    </p:spTree>
    <p:extLst>
      <p:ext uri="{BB962C8B-B14F-4D97-AF65-F5344CB8AC3E}">
        <p14:creationId xmlns:p14="http://schemas.microsoft.com/office/powerpoint/2010/main" val="823564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F1378D-FE5E-8C4C-9516-195E2B81FAB2}"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F33724-4C03-2F49-8D18-70097736AB60}" type="slidenum">
              <a:rPr lang="en-US" smtClean="0"/>
              <a:t>‹#›</a:t>
            </a:fld>
            <a:endParaRPr lang="en-US"/>
          </a:p>
        </p:txBody>
      </p:sp>
    </p:spTree>
    <p:extLst>
      <p:ext uri="{BB962C8B-B14F-4D97-AF65-F5344CB8AC3E}">
        <p14:creationId xmlns:p14="http://schemas.microsoft.com/office/powerpoint/2010/main" val="1115438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F1378D-FE5E-8C4C-9516-195E2B81FAB2}"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F33724-4C03-2F49-8D18-70097736AB60}" type="slidenum">
              <a:rPr lang="en-US" smtClean="0"/>
              <a:t>‹#›</a:t>
            </a:fld>
            <a:endParaRPr lang="en-US"/>
          </a:p>
        </p:txBody>
      </p:sp>
    </p:spTree>
    <p:extLst>
      <p:ext uri="{BB962C8B-B14F-4D97-AF65-F5344CB8AC3E}">
        <p14:creationId xmlns:p14="http://schemas.microsoft.com/office/powerpoint/2010/main" val="1622650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F1378D-FE5E-8C4C-9516-195E2B81FAB2}"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F33724-4C03-2F49-8D18-70097736AB60}" type="slidenum">
              <a:rPr lang="en-US" smtClean="0"/>
              <a:t>‹#›</a:t>
            </a:fld>
            <a:endParaRPr lang="en-US"/>
          </a:p>
        </p:txBody>
      </p:sp>
    </p:spTree>
    <p:extLst>
      <p:ext uri="{BB962C8B-B14F-4D97-AF65-F5344CB8AC3E}">
        <p14:creationId xmlns:p14="http://schemas.microsoft.com/office/powerpoint/2010/main" val="984943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F1378D-FE5E-8C4C-9516-195E2B81FAB2}" type="datetimeFigureOut">
              <a:rPr lang="en-US" smtClean="0"/>
              <a:t>3/9/2017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F33724-4C03-2F49-8D18-70097736AB60}" type="slidenum">
              <a:rPr lang="en-US" smtClean="0"/>
              <a:t>‹#›</a:t>
            </a:fld>
            <a:endParaRPr lang="en-US"/>
          </a:p>
        </p:txBody>
      </p:sp>
    </p:spTree>
    <p:extLst>
      <p:ext uri="{BB962C8B-B14F-4D97-AF65-F5344CB8AC3E}">
        <p14:creationId xmlns:p14="http://schemas.microsoft.com/office/powerpoint/2010/main" val="1144108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F1378D-FE5E-8C4C-9516-195E2B81FAB2}" type="datetimeFigureOut">
              <a:rPr lang="en-US" smtClean="0"/>
              <a:t>3/9/2017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F33724-4C03-2F49-8D18-70097736AB60}" type="slidenum">
              <a:rPr lang="en-US" smtClean="0"/>
              <a:t>‹#›</a:t>
            </a:fld>
            <a:endParaRPr lang="en-US"/>
          </a:p>
        </p:txBody>
      </p:sp>
    </p:spTree>
    <p:extLst>
      <p:ext uri="{BB962C8B-B14F-4D97-AF65-F5344CB8AC3E}">
        <p14:creationId xmlns:p14="http://schemas.microsoft.com/office/powerpoint/2010/main" val="47021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F1378D-FE5E-8C4C-9516-195E2B81FAB2}" type="datetimeFigureOut">
              <a:rPr lang="en-US" smtClean="0"/>
              <a:t>3/9/2017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F33724-4C03-2F49-8D18-70097736AB60}" type="slidenum">
              <a:rPr lang="en-US" smtClean="0"/>
              <a:t>‹#›</a:t>
            </a:fld>
            <a:endParaRPr lang="en-US"/>
          </a:p>
        </p:txBody>
      </p:sp>
    </p:spTree>
    <p:extLst>
      <p:ext uri="{BB962C8B-B14F-4D97-AF65-F5344CB8AC3E}">
        <p14:creationId xmlns:p14="http://schemas.microsoft.com/office/powerpoint/2010/main" val="101027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F1378D-FE5E-8C4C-9516-195E2B81FAB2}" type="datetimeFigureOut">
              <a:rPr lang="en-US" smtClean="0"/>
              <a:t>3/9/2017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F33724-4C03-2F49-8D18-70097736AB60}" type="slidenum">
              <a:rPr lang="en-US" smtClean="0"/>
              <a:t>‹#›</a:t>
            </a:fld>
            <a:endParaRPr lang="en-US"/>
          </a:p>
        </p:txBody>
      </p:sp>
    </p:spTree>
    <p:extLst>
      <p:ext uri="{BB962C8B-B14F-4D97-AF65-F5344CB8AC3E}">
        <p14:creationId xmlns:p14="http://schemas.microsoft.com/office/powerpoint/2010/main" val="1457850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F1378D-FE5E-8C4C-9516-195E2B81FAB2}" type="datetimeFigureOut">
              <a:rPr lang="en-US" smtClean="0"/>
              <a:t>3/9/2017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F33724-4C03-2F49-8D18-70097736AB60}" type="slidenum">
              <a:rPr lang="en-US" smtClean="0"/>
              <a:t>‹#›</a:t>
            </a:fld>
            <a:endParaRPr lang="en-US"/>
          </a:p>
        </p:txBody>
      </p:sp>
    </p:spTree>
    <p:extLst>
      <p:ext uri="{BB962C8B-B14F-4D97-AF65-F5344CB8AC3E}">
        <p14:creationId xmlns:p14="http://schemas.microsoft.com/office/powerpoint/2010/main" val="1458777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F1378D-FE5E-8C4C-9516-195E2B81FAB2}" type="datetimeFigureOut">
              <a:rPr lang="en-US" smtClean="0"/>
              <a:t>3/9/2017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F33724-4C03-2F49-8D18-70097736AB60}" type="slidenum">
              <a:rPr lang="en-US" smtClean="0"/>
              <a:t>‹#›</a:t>
            </a:fld>
            <a:endParaRPr lang="en-US"/>
          </a:p>
        </p:txBody>
      </p:sp>
    </p:spTree>
    <p:extLst>
      <p:ext uri="{BB962C8B-B14F-4D97-AF65-F5344CB8AC3E}">
        <p14:creationId xmlns:p14="http://schemas.microsoft.com/office/powerpoint/2010/main" val="2007237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F1378D-FE5E-8C4C-9516-195E2B81FAB2}" type="datetimeFigureOut">
              <a:rPr lang="en-US" smtClean="0"/>
              <a:t>3/9/2017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F33724-4C03-2F49-8D18-70097736AB60}" type="slidenum">
              <a:rPr lang="en-US" smtClean="0"/>
              <a:t>‹#›</a:t>
            </a:fld>
            <a:endParaRPr lang="en-US"/>
          </a:p>
        </p:txBody>
      </p:sp>
    </p:spTree>
    <p:extLst>
      <p:ext uri="{BB962C8B-B14F-4D97-AF65-F5344CB8AC3E}">
        <p14:creationId xmlns:p14="http://schemas.microsoft.com/office/powerpoint/2010/main" val="16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136073" y="2038157"/>
            <a:ext cx="7492772" cy="2800767"/>
          </a:xfrm>
          <a:prstGeom prst="rect">
            <a:avLst/>
          </a:prstGeom>
          <a:noFill/>
        </p:spPr>
        <p:txBody>
          <a:bodyPr wrap="square" rtlCol="0">
            <a:spAutoFit/>
          </a:bodyPr>
          <a:lstStyle/>
          <a:p>
            <a:r>
              <a:rPr lang="en-US" sz="4400" spc="100" dirty="0">
                <a:solidFill>
                  <a:prstClr val="white"/>
                </a:solidFill>
                <a:latin typeface="Corbel"/>
                <a:ea typeface="+mj-ea"/>
                <a:cs typeface="+mj-cs"/>
              </a:rPr>
              <a:t>State </a:t>
            </a:r>
            <a:r>
              <a:rPr lang="en-US" sz="4400" spc="100" dirty="0" smtClean="0">
                <a:solidFill>
                  <a:prstClr val="white"/>
                </a:solidFill>
                <a:latin typeface="Corbel"/>
                <a:ea typeface="+mj-ea"/>
                <a:cs typeface="+mj-cs"/>
              </a:rPr>
              <a:t>Reporting</a:t>
            </a:r>
          </a:p>
          <a:p>
            <a:r>
              <a:rPr lang="en-US" sz="4400" spc="100" dirty="0" smtClean="0">
                <a:solidFill>
                  <a:prstClr val="white"/>
                </a:solidFill>
                <a:latin typeface="Corbel"/>
                <a:ea typeface="+mj-ea"/>
                <a:cs typeface="+mj-cs"/>
              </a:rPr>
              <a:t>Data Warehouse</a:t>
            </a:r>
          </a:p>
          <a:p>
            <a:r>
              <a:rPr lang="en-US" sz="4400" spc="100" dirty="0" smtClean="0">
                <a:solidFill>
                  <a:prstClr val="white"/>
                </a:solidFill>
                <a:latin typeface="Corbel"/>
                <a:ea typeface="+mj-ea"/>
                <a:cs typeface="+mj-cs"/>
              </a:rPr>
              <a:t>for Texas </a:t>
            </a:r>
            <a:r>
              <a:rPr lang="en-US" sz="4400" spc="100" dirty="0">
                <a:solidFill>
                  <a:prstClr val="white"/>
                </a:solidFill>
                <a:latin typeface="Corbel"/>
                <a:ea typeface="+mj-ea"/>
                <a:cs typeface="+mj-cs"/>
              </a:rPr>
              <a:t>Public </a:t>
            </a:r>
            <a:r>
              <a:rPr lang="en-US" sz="4400" spc="100" dirty="0" smtClean="0">
                <a:solidFill>
                  <a:prstClr val="white"/>
                </a:solidFill>
                <a:latin typeface="Corbel"/>
                <a:ea typeface="+mj-ea"/>
                <a:cs typeface="+mj-cs"/>
              </a:rPr>
              <a:t>Universities</a:t>
            </a:r>
          </a:p>
          <a:p>
            <a:r>
              <a:rPr lang="en-US" sz="4400" spc="100" dirty="0" smtClean="0">
                <a:solidFill>
                  <a:prstClr val="white"/>
                </a:solidFill>
                <a:latin typeface="Corbel"/>
                <a:ea typeface="+mj-ea"/>
                <a:cs typeface="+mj-cs"/>
              </a:rPr>
              <a:t>using </a:t>
            </a:r>
            <a:r>
              <a:rPr lang="en-US" sz="4400" spc="100" dirty="0">
                <a:solidFill>
                  <a:prstClr val="white"/>
                </a:solidFill>
                <a:latin typeface="Corbel"/>
                <a:ea typeface="+mj-ea"/>
                <a:cs typeface="+mj-cs"/>
              </a:rPr>
              <a:t>Banner</a:t>
            </a:r>
            <a:endParaRPr lang="en-US" sz="4400" b="1" dirty="0" smtClean="0">
              <a:solidFill>
                <a:schemeClr val="bg1"/>
              </a:solidFill>
              <a:latin typeface="Arial Black" charset="0"/>
              <a:ea typeface="Arial Black" charset="0"/>
              <a:cs typeface="Arial Black" charset="0"/>
            </a:endParaRPr>
          </a:p>
        </p:txBody>
      </p:sp>
      <p:sp>
        <p:nvSpPr>
          <p:cNvPr id="7" name="TextBox 6"/>
          <p:cNvSpPr txBox="1"/>
          <p:nvPr/>
        </p:nvSpPr>
        <p:spPr>
          <a:xfrm>
            <a:off x="1136072" y="4838924"/>
            <a:ext cx="7204363" cy="1569660"/>
          </a:xfrm>
          <a:prstGeom prst="rect">
            <a:avLst/>
          </a:prstGeom>
          <a:noFill/>
        </p:spPr>
        <p:txBody>
          <a:bodyPr wrap="square" rtlCol="0">
            <a:spAutoFit/>
          </a:bodyPr>
          <a:lstStyle/>
          <a:p>
            <a:r>
              <a:rPr lang="en-US" sz="2400" dirty="0" smtClean="0">
                <a:solidFill>
                  <a:schemeClr val="bg1"/>
                </a:solidFill>
                <a:latin typeface="Arial" charset="0"/>
                <a:ea typeface="Arial" charset="0"/>
                <a:cs typeface="Arial" charset="0"/>
              </a:rPr>
              <a:t>Mr. John Carroll</a:t>
            </a:r>
          </a:p>
          <a:p>
            <a:r>
              <a:rPr lang="en-US" sz="2400" dirty="0" smtClean="0">
                <a:solidFill>
                  <a:schemeClr val="bg1"/>
                </a:solidFill>
                <a:latin typeface="Arial" charset="0"/>
                <a:ea typeface="Arial" charset="0"/>
                <a:cs typeface="Arial" charset="0"/>
              </a:rPr>
              <a:t>Institutional Research Analyst</a:t>
            </a:r>
          </a:p>
          <a:p>
            <a:endParaRPr lang="en-US" sz="2400" dirty="0">
              <a:solidFill>
                <a:schemeClr val="bg1"/>
              </a:solidFill>
              <a:latin typeface="Arial" charset="0"/>
              <a:ea typeface="Arial" charset="0"/>
              <a:cs typeface="Arial" charset="0"/>
            </a:endParaRPr>
          </a:p>
          <a:p>
            <a:r>
              <a:rPr lang="en-US" sz="2400" dirty="0" smtClean="0">
                <a:solidFill>
                  <a:schemeClr val="bg1"/>
                </a:solidFill>
                <a:latin typeface="Arial" charset="0"/>
                <a:ea typeface="Arial" charset="0"/>
                <a:cs typeface="Arial" charset="0"/>
              </a:rPr>
              <a:t>j.carroll@tamuct.edu</a:t>
            </a:r>
          </a:p>
        </p:txBody>
      </p:sp>
      <p:sp>
        <p:nvSpPr>
          <p:cNvPr id="2" name="TextBox 1"/>
          <p:cNvSpPr txBox="1"/>
          <p:nvPr/>
        </p:nvSpPr>
        <p:spPr>
          <a:xfrm>
            <a:off x="10865709" y="131805"/>
            <a:ext cx="1252152" cy="369332"/>
          </a:xfrm>
          <a:prstGeom prst="rect">
            <a:avLst/>
          </a:prstGeom>
          <a:noFill/>
        </p:spPr>
        <p:txBody>
          <a:bodyPr wrap="square" rtlCol="0">
            <a:spAutoFit/>
          </a:bodyPr>
          <a:lstStyle/>
          <a:p>
            <a:r>
              <a:rPr lang="en-US" dirty="0" smtClean="0">
                <a:solidFill>
                  <a:schemeClr val="tx1">
                    <a:lumMod val="85000"/>
                    <a:lumOff val="15000"/>
                  </a:schemeClr>
                </a:solidFill>
                <a:latin typeface="Times New Roman" charset="0"/>
                <a:ea typeface="Times New Roman" charset="0"/>
                <a:cs typeface="Times New Roman" charset="0"/>
              </a:rPr>
              <a:t>TAIR 2017</a:t>
            </a:r>
          </a:p>
        </p:txBody>
      </p:sp>
      <p:sp>
        <p:nvSpPr>
          <p:cNvPr id="3" name="TextBox 2"/>
          <p:cNvSpPr txBox="1"/>
          <p:nvPr/>
        </p:nvSpPr>
        <p:spPr>
          <a:xfrm>
            <a:off x="127000" y="6448626"/>
            <a:ext cx="1009072" cy="276999"/>
          </a:xfrm>
          <a:prstGeom prst="rect">
            <a:avLst/>
          </a:prstGeom>
          <a:noFill/>
        </p:spPr>
        <p:txBody>
          <a:bodyPr wrap="square" rtlCol="0">
            <a:spAutoFit/>
          </a:bodyPr>
          <a:lstStyle/>
          <a:p>
            <a:r>
              <a:rPr lang="en-US" sz="1200" dirty="0" smtClean="0">
                <a:solidFill>
                  <a:schemeClr val="bg1"/>
                </a:solidFill>
                <a:latin typeface="Times New Roman" charset="0"/>
                <a:ea typeface="Times New Roman" charset="0"/>
                <a:cs typeface="Times New Roman" charset="0"/>
              </a:rPr>
              <a:t>27 Feb 2017</a:t>
            </a:r>
          </a:p>
        </p:txBody>
      </p:sp>
    </p:spTree>
    <p:extLst>
      <p:ext uri="{BB962C8B-B14F-4D97-AF65-F5344CB8AC3E}">
        <p14:creationId xmlns:p14="http://schemas.microsoft.com/office/powerpoint/2010/main" val="17844844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267128" y="328773"/>
            <a:ext cx="10294706" cy="707886"/>
          </a:xfrm>
          <a:prstGeom prst="rect">
            <a:avLst/>
          </a:prstGeom>
          <a:noFill/>
        </p:spPr>
        <p:txBody>
          <a:bodyPr wrap="square" rtlCol="0">
            <a:spAutoFit/>
          </a:bodyPr>
          <a:lstStyle/>
          <a:p>
            <a:r>
              <a:rPr lang="en-US" sz="4000" dirty="0" smtClean="0">
                <a:solidFill>
                  <a:schemeClr val="bg1"/>
                </a:solidFill>
                <a:latin typeface="Arial Black" charset="0"/>
                <a:ea typeface="Arial Black" charset="0"/>
                <a:cs typeface="Arial Black" charset="0"/>
              </a:rPr>
              <a:t>Checking CBM’s</a:t>
            </a:r>
            <a:endParaRPr lang="en-US" sz="4000" dirty="0">
              <a:solidFill>
                <a:schemeClr val="bg1"/>
              </a:solidFill>
              <a:latin typeface="Arial Black" charset="0"/>
              <a:ea typeface="Arial Black" charset="0"/>
              <a:cs typeface="Arial Black" charset="0"/>
            </a:endParaRPr>
          </a:p>
        </p:txBody>
      </p:sp>
      <p:sp>
        <p:nvSpPr>
          <p:cNvPr id="7" name="Content Placeholder 3"/>
          <p:cNvSpPr txBox="1">
            <a:spLocks/>
          </p:cNvSpPr>
          <p:nvPr/>
        </p:nvSpPr>
        <p:spPr>
          <a:xfrm>
            <a:off x="5414481" y="1770173"/>
            <a:ext cx="6151443" cy="4671815"/>
          </a:xfrm>
          <a:prstGeom prst="rect">
            <a:avLst/>
          </a:prstGeom>
          <a:solidFill>
            <a:sysClr val="window" lastClr="FFFFFF"/>
          </a:solidFill>
        </p:spPr>
        <p:txBody>
          <a:bodyPr vert="horz" lIns="91440" tIns="45720" rIns="91440" bIns="45720" rtlCol="0">
            <a:no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56C5FF"/>
              </a:buClr>
              <a:buSzPct val="100000"/>
              <a:buFont typeface="Arial" pitchFamily="34" charset="0"/>
              <a:buNone/>
              <a:tabLst/>
              <a:defRPr/>
            </a:pP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*Questionable Error check of Tuition Exemption (Item 20).;</a:t>
            </a:r>
          </a:p>
          <a:p>
            <a:pPr marL="0" marR="0" lvl="0" indent="0" algn="l" defTabSz="914400" rtl="0" eaLnBrk="1" fontAlgn="auto" latinLnBrk="0" hangingPunct="1">
              <a:lnSpc>
                <a:spcPct val="100000"/>
              </a:lnSpc>
              <a:spcBef>
                <a:spcPts val="0"/>
              </a:spcBef>
              <a:spcAft>
                <a:spcPts val="0"/>
              </a:spcAft>
              <a:buClr>
                <a:srgbClr val="56C5FF"/>
              </a:buClr>
              <a:buSzPct val="100000"/>
              <a:buFont typeface="Arial" pitchFamily="34" charset="0"/>
              <a:buNone/>
              <a:tabLst/>
              <a:defRPr/>
            </a:pP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Proc Print Data = work.CBM1 noobs label;</a:t>
            </a:r>
          </a:p>
          <a:p>
            <a:pPr marL="0" marR="0" lvl="0" indent="0" algn="l" defTabSz="914400" rtl="0" eaLnBrk="1" fontAlgn="auto" latinLnBrk="0" hangingPunct="1">
              <a:lnSpc>
                <a:spcPct val="100000"/>
              </a:lnSpc>
              <a:spcBef>
                <a:spcPts val="0"/>
              </a:spcBef>
              <a:spcAft>
                <a:spcPts val="0"/>
              </a:spcAft>
              <a:buClr>
                <a:srgbClr val="56C5FF"/>
              </a:buClr>
              <a:buSzPct val="100000"/>
              <a:buFont typeface="Arial" pitchFamily="34" charset="0"/>
              <a:buNone/>
              <a:tabLst/>
              <a:defRPr/>
            </a:pPr>
            <a:endPar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56C5FF"/>
              </a:buClr>
              <a:buSzPct val="100000"/>
              <a:buFont typeface="Arial" pitchFamily="34" charset="0"/>
              <a:buNone/>
              <a:tabLst/>
              <a:defRPr/>
            </a:pP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Where Item_7 = "3" and Item_8 &gt; 254 and Item_20 NE 1;</a:t>
            </a:r>
          </a:p>
          <a:p>
            <a:pPr marL="0" marR="0" lvl="0" indent="0" algn="l" defTabSz="914400" rtl="0" eaLnBrk="1" fontAlgn="auto" latinLnBrk="0" hangingPunct="1">
              <a:lnSpc>
                <a:spcPct val="100000"/>
              </a:lnSpc>
              <a:spcBef>
                <a:spcPts val="0"/>
              </a:spcBef>
              <a:spcAft>
                <a:spcPts val="0"/>
              </a:spcAft>
              <a:buClr>
                <a:srgbClr val="56C5FF"/>
              </a:buClr>
              <a:buSzPct val="100000"/>
              <a:buFont typeface="Arial" pitchFamily="34" charset="0"/>
              <a:buNone/>
              <a:tabLst/>
              <a:defRPr/>
            </a:pP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Var</a:t>
            </a: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Item_3 Item_7 Item_8 Item_20;</a:t>
            </a:r>
          </a:p>
          <a:p>
            <a:pPr marL="0" marR="0" lvl="0" indent="0" algn="l" defTabSz="914400" rtl="0" eaLnBrk="1" fontAlgn="auto" latinLnBrk="0" hangingPunct="1">
              <a:lnSpc>
                <a:spcPct val="100000"/>
              </a:lnSpc>
              <a:spcBef>
                <a:spcPts val="0"/>
              </a:spcBef>
              <a:spcAft>
                <a:spcPts val="0"/>
              </a:spcAft>
              <a:buClr>
                <a:srgbClr val="56C5FF"/>
              </a:buClr>
              <a:buSzPct val="100000"/>
              <a:buFont typeface="Arial" pitchFamily="34" charset="0"/>
              <a:buNone/>
              <a:tabLst/>
              <a:defRPr/>
            </a:pP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run;</a:t>
            </a:r>
          </a:p>
          <a:p>
            <a:pPr marL="0" marR="0" lvl="0" indent="0" algn="l" defTabSz="914400" rtl="0" eaLnBrk="1" fontAlgn="auto" latinLnBrk="0" hangingPunct="1">
              <a:lnSpc>
                <a:spcPct val="100000"/>
              </a:lnSpc>
              <a:spcBef>
                <a:spcPts val="0"/>
              </a:spcBef>
              <a:spcAft>
                <a:spcPts val="0"/>
              </a:spcAft>
              <a:buClr>
                <a:srgbClr val="56C5FF"/>
              </a:buClr>
              <a:buSzPct val="100000"/>
              <a:buFont typeface="Arial" pitchFamily="34" charset="0"/>
              <a:buNone/>
              <a:tabLst/>
              <a:defRPr/>
            </a:pP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Title4;</a:t>
            </a:r>
          </a:p>
          <a:p>
            <a:pPr marL="0" marR="0" lvl="0" indent="0" algn="l" defTabSz="914400" rtl="0" eaLnBrk="1" fontAlgn="auto" latinLnBrk="0" hangingPunct="1">
              <a:lnSpc>
                <a:spcPct val="100000"/>
              </a:lnSpc>
              <a:spcBef>
                <a:spcPts val="0"/>
              </a:spcBef>
              <a:spcAft>
                <a:spcPts val="0"/>
              </a:spcAft>
              <a:buClr>
                <a:srgbClr val="56C5FF"/>
              </a:buClr>
              <a:buSzPct val="100000"/>
              <a:buFont typeface="Arial" pitchFamily="34" charset="0"/>
              <a:buNone/>
              <a:tabLst/>
              <a:defRPr/>
            </a:pPr>
            <a:endPar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56C5FF"/>
              </a:buClr>
              <a:buSzPct val="100000"/>
              <a:buFont typeface="Arial" pitchFamily="34" charset="0"/>
              <a:buNone/>
              <a:tabLst/>
              <a:defRPr/>
            </a:pP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*Error check of Tuition Exemption (Item 20).;</a:t>
            </a:r>
          </a:p>
          <a:p>
            <a:pPr marL="0" marR="0" lvl="0" indent="0" algn="l" defTabSz="914400" rtl="0" eaLnBrk="1" fontAlgn="auto" latinLnBrk="0" hangingPunct="1">
              <a:lnSpc>
                <a:spcPct val="100000"/>
              </a:lnSpc>
              <a:spcBef>
                <a:spcPts val="0"/>
              </a:spcBef>
              <a:spcAft>
                <a:spcPts val="0"/>
              </a:spcAft>
              <a:buClr>
                <a:srgbClr val="56C5FF"/>
              </a:buClr>
              <a:buSzPct val="100000"/>
              <a:buFont typeface="Arial" pitchFamily="34" charset="0"/>
              <a:buNone/>
              <a:tabLst/>
              <a:defRPr/>
            </a:pP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Proc Print Data = work.CBM1 noobs label;</a:t>
            </a:r>
          </a:p>
          <a:p>
            <a:pPr marL="0" marR="0" lvl="0" indent="0" algn="l" defTabSz="914400" rtl="0" eaLnBrk="1" fontAlgn="auto" latinLnBrk="0" hangingPunct="1">
              <a:lnSpc>
                <a:spcPct val="100000"/>
              </a:lnSpc>
              <a:spcBef>
                <a:spcPts val="0"/>
              </a:spcBef>
              <a:spcAft>
                <a:spcPts val="0"/>
              </a:spcAft>
              <a:buClr>
                <a:srgbClr val="56C5FF"/>
              </a:buClr>
              <a:buSzPct val="100000"/>
              <a:buFont typeface="Arial" pitchFamily="34" charset="0"/>
              <a:buNone/>
              <a:tabLst/>
              <a:defRPr/>
            </a:pPr>
            <a:endPar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56C5FF"/>
              </a:buClr>
              <a:buSzPct val="100000"/>
              <a:buFont typeface="Arial" pitchFamily="34" charset="0"/>
              <a:buNone/>
              <a:tabLst/>
              <a:defRPr/>
            </a:pP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Where Item_7 = "3" and Item_20 NE 1 or Item_7 = "E" and Item_20 not in (21 .);</a:t>
            </a:r>
          </a:p>
          <a:p>
            <a:pPr marL="0" marR="0" lvl="0" indent="0" algn="l" defTabSz="914400" rtl="0" eaLnBrk="1" fontAlgn="auto" latinLnBrk="0" hangingPunct="1">
              <a:lnSpc>
                <a:spcPct val="100000"/>
              </a:lnSpc>
              <a:spcBef>
                <a:spcPts val="0"/>
              </a:spcBef>
              <a:spcAft>
                <a:spcPts val="0"/>
              </a:spcAft>
              <a:buClr>
                <a:srgbClr val="56C5FF"/>
              </a:buClr>
              <a:buSzPct val="100000"/>
              <a:buFont typeface="Arial" pitchFamily="34" charset="0"/>
              <a:buNone/>
              <a:tabLst/>
              <a:defRPr/>
            </a:pP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Var</a:t>
            </a: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Item_3 Item_7 Item_20;</a:t>
            </a:r>
          </a:p>
          <a:p>
            <a:pPr marL="0" marR="0" lvl="0" indent="0" algn="l" defTabSz="914400" rtl="0" eaLnBrk="1" fontAlgn="auto" latinLnBrk="0" hangingPunct="1">
              <a:lnSpc>
                <a:spcPct val="100000"/>
              </a:lnSpc>
              <a:spcBef>
                <a:spcPts val="0"/>
              </a:spcBef>
              <a:spcAft>
                <a:spcPts val="0"/>
              </a:spcAft>
              <a:buClr>
                <a:srgbClr val="56C5FF"/>
              </a:buClr>
              <a:buSzPct val="100000"/>
              <a:buFont typeface="Arial" pitchFamily="34" charset="0"/>
              <a:buNone/>
              <a:tabLst/>
              <a:defRPr/>
            </a:pP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run;</a:t>
            </a:r>
          </a:p>
          <a:p>
            <a:pPr marL="0" marR="0" lvl="0" indent="0" algn="l" defTabSz="914400" rtl="0" eaLnBrk="1" fontAlgn="auto" latinLnBrk="0" hangingPunct="1">
              <a:lnSpc>
                <a:spcPct val="100000"/>
              </a:lnSpc>
              <a:spcBef>
                <a:spcPts val="0"/>
              </a:spcBef>
              <a:spcAft>
                <a:spcPts val="0"/>
              </a:spcAft>
              <a:buClr>
                <a:srgbClr val="56C5FF"/>
              </a:buClr>
              <a:buSzPct val="100000"/>
              <a:buFont typeface="Arial" pitchFamily="34" charset="0"/>
              <a:buNone/>
              <a:tabLst/>
              <a:defRPr/>
            </a:pPr>
            <a:endPar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56C5FF"/>
              </a:buClr>
              <a:buSzPct val="100000"/>
              <a:buFont typeface="Arial" pitchFamily="34" charset="0"/>
              <a:buNone/>
              <a:tabLst/>
              <a:defRPr/>
            </a:pP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*Error check of SCH-UG Degree Program (Item 26).;</a:t>
            </a:r>
          </a:p>
          <a:p>
            <a:pPr marL="0" marR="0" lvl="0" indent="0" algn="l" defTabSz="914400" rtl="0" eaLnBrk="1" fontAlgn="auto" latinLnBrk="0" hangingPunct="1">
              <a:lnSpc>
                <a:spcPct val="100000"/>
              </a:lnSpc>
              <a:spcBef>
                <a:spcPts val="0"/>
              </a:spcBef>
              <a:spcAft>
                <a:spcPts val="0"/>
              </a:spcAft>
              <a:buClr>
                <a:srgbClr val="56C5FF"/>
              </a:buClr>
              <a:buSzPct val="100000"/>
              <a:buFont typeface="Arial" pitchFamily="34" charset="0"/>
              <a:buNone/>
              <a:tabLst/>
              <a:defRPr/>
            </a:pP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Proc Print Data = work.CBM1 noobs label;</a:t>
            </a:r>
          </a:p>
        </p:txBody>
      </p:sp>
      <p:sp>
        <p:nvSpPr>
          <p:cNvPr id="9" name="Content Placeholder 4"/>
          <p:cNvSpPr>
            <a:spLocks noGrp="1"/>
          </p:cNvSpPr>
          <p:nvPr>
            <p:ph sz="half" idx="1"/>
          </p:nvPr>
        </p:nvSpPr>
        <p:spPr>
          <a:xfrm>
            <a:off x="440268" y="1770174"/>
            <a:ext cx="4974214" cy="4114800"/>
          </a:xfrm>
        </p:spPr>
        <p:txBody>
          <a:bodyPr>
            <a:normAutofit/>
          </a:bodyPr>
          <a:lstStyle/>
          <a:p>
            <a:r>
              <a:rPr lang="en-US" dirty="0" smtClean="0"/>
              <a:t>Use CBM manual to check data in CBM files</a:t>
            </a:r>
          </a:p>
          <a:p>
            <a:pPr lvl="1"/>
            <a:r>
              <a:rPr lang="en-US" dirty="0" smtClean="0"/>
              <a:t>Individual CBM reports</a:t>
            </a:r>
          </a:p>
          <a:p>
            <a:pPr lvl="2"/>
            <a:r>
              <a:rPr lang="en-US" dirty="0" smtClean="0"/>
              <a:t>CBM001, CBM004, CBM008,. . .</a:t>
            </a:r>
          </a:p>
          <a:p>
            <a:pPr lvl="2"/>
            <a:endParaRPr lang="en-US" dirty="0" smtClean="0"/>
          </a:p>
          <a:p>
            <a:pPr lvl="1"/>
            <a:r>
              <a:rPr lang="en-US" dirty="0" smtClean="0"/>
              <a:t>Multiple CBM reports</a:t>
            </a:r>
          </a:p>
          <a:p>
            <a:pPr lvl="2"/>
            <a:r>
              <a:rPr lang="en-US" dirty="0" smtClean="0"/>
              <a:t>Balance check CBM001 vs. CBM004</a:t>
            </a:r>
          </a:p>
          <a:p>
            <a:pPr lvl="1"/>
            <a:endParaRPr lang="en-US" dirty="0" smtClean="0"/>
          </a:p>
          <a:p>
            <a:pPr lvl="1"/>
            <a:r>
              <a:rPr lang="en-US" dirty="0" smtClean="0"/>
              <a:t>Output results to PDF to share with data owners to fix errors.</a:t>
            </a:r>
            <a:endParaRPr lang="en-US" dirty="0"/>
          </a:p>
        </p:txBody>
      </p:sp>
    </p:spTree>
    <p:extLst>
      <p:ext uri="{BB962C8B-B14F-4D97-AF65-F5344CB8AC3E}">
        <p14:creationId xmlns:p14="http://schemas.microsoft.com/office/powerpoint/2010/main" val="20348683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267128" y="328773"/>
            <a:ext cx="10294706" cy="646331"/>
          </a:xfrm>
          <a:prstGeom prst="rect">
            <a:avLst/>
          </a:prstGeom>
          <a:noFill/>
        </p:spPr>
        <p:txBody>
          <a:bodyPr wrap="square" rtlCol="0">
            <a:spAutoFit/>
          </a:bodyPr>
          <a:lstStyle/>
          <a:p>
            <a:r>
              <a:rPr lang="en-US" sz="3600" dirty="0" smtClean="0">
                <a:solidFill>
                  <a:schemeClr val="bg1"/>
                </a:solidFill>
                <a:latin typeface="Arial Black" charset="0"/>
                <a:ea typeface="Arial Black" charset="0"/>
                <a:cs typeface="Arial Black" charset="0"/>
              </a:rPr>
              <a:t>What SIS data is not on CBM reports?</a:t>
            </a:r>
            <a:endParaRPr lang="en-US" sz="3600" dirty="0">
              <a:solidFill>
                <a:schemeClr val="bg1"/>
              </a:solidFill>
              <a:latin typeface="Arial Black" charset="0"/>
              <a:ea typeface="Arial Black" charset="0"/>
              <a:cs typeface="Arial Black" charset="0"/>
            </a:endParaRPr>
          </a:p>
        </p:txBody>
      </p:sp>
      <p:sp>
        <p:nvSpPr>
          <p:cNvPr id="7" name="Content Placeholder 3"/>
          <p:cNvSpPr>
            <a:spLocks noGrp="1"/>
          </p:cNvSpPr>
          <p:nvPr>
            <p:ph idx="1"/>
          </p:nvPr>
        </p:nvSpPr>
        <p:spPr>
          <a:xfrm>
            <a:off x="5171547" y="1280329"/>
            <a:ext cx="6400800" cy="5334000"/>
          </a:xfrm>
        </p:spPr>
        <p:txBody>
          <a:bodyPr>
            <a:normAutofit lnSpcReduction="10000"/>
          </a:bodyPr>
          <a:lstStyle/>
          <a:p>
            <a:pPr lvl="1"/>
            <a:endParaRPr lang="en-US" dirty="0" smtClean="0"/>
          </a:p>
          <a:p>
            <a:r>
              <a:rPr lang="en-US" dirty="0" smtClean="0"/>
              <a:t>Review previous requests and reports for data points that are moved.</a:t>
            </a:r>
          </a:p>
          <a:p>
            <a:pPr lvl="1"/>
            <a:r>
              <a:rPr lang="en-US" dirty="0" smtClean="0"/>
              <a:t>High Focus Areas</a:t>
            </a:r>
          </a:p>
          <a:p>
            <a:pPr lvl="2"/>
            <a:r>
              <a:rPr lang="en-US" dirty="0" smtClean="0"/>
              <a:t>Enrollment / Registration information</a:t>
            </a:r>
          </a:p>
          <a:p>
            <a:pPr lvl="2"/>
            <a:r>
              <a:rPr lang="en-US" dirty="0" smtClean="0"/>
              <a:t>Student address</a:t>
            </a:r>
          </a:p>
          <a:p>
            <a:pPr lvl="2"/>
            <a:r>
              <a:rPr lang="en-US" dirty="0" smtClean="0"/>
              <a:t>Student Demographics</a:t>
            </a:r>
          </a:p>
          <a:p>
            <a:pPr lvl="2"/>
            <a:r>
              <a:rPr lang="en-US" dirty="0" smtClean="0"/>
              <a:t>Retention</a:t>
            </a:r>
          </a:p>
          <a:p>
            <a:pPr lvl="2"/>
            <a:r>
              <a:rPr lang="en-US" dirty="0" smtClean="0"/>
              <a:t>GPA</a:t>
            </a:r>
          </a:p>
          <a:p>
            <a:pPr lvl="1"/>
            <a:endParaRPr lang="en-US" dirty="0"/>
          </a:p>
          <a:p>
            <a:r>
              <a:rPr lang="en-US" dirty="0" smtClean="0"/>
              <a:t>Determine location of information needed</a:t>
            </a:r>
          </a:p>
          <a:p>
            <a:pPr lvl="1"/>
            <a:r>
              <a:rPr lang="en-US" dirty="0" smtClean="0"/>
              <a:t>Needs to be consistent</a:t>
            </a:r>
          </a:p>
          <a:p>
            <a:pPr lvl="1"/>
            <a:r>
              <a:rPr lang="en-US" dirty="0" smtClean="0"/>
              <a:t>May need to be semester specific</a:t>
            </a:r>
            <a:endParaRPr lang="en-US" dirty="0"/>
          </a:p>
        </p:txBody>
      </p:sp>
      <p:pic>
        <p:nvPicPr>
          <p:cNvPr id="3" name="Picture 2"/>
          <p:cNvPicPr>
            <a:picLocks noChangeAspect="1"/>
          </p:cNvPicPr>
          <p:nvPr/>
        </p:nvPicPr>
        <p:blipFill>
          <a:blip r:embed="rId4"/>
          <a:stretch>
            <a:fillRect/>
          </a:stretch>
        </p:blipFill>
        <p:spPr>
          <a:xfrm>
            <a:off x="750624" y="2132194"/>
            <a:ext cx="3975564" cy="3337273"/>
          </a:xfrm>
          <a:prstGeom prst="rect">
            <a:avLst/>
          </a:prstGeom>
        </p:spPr>
      </p:pic>
    </p:spTree>
    <p:extLst>
      <p:ext uri="{BB962C8B-B14F-4D97-AF65-F5344CB8AC3E}">
        <p14:creationId xmlns:p14="http://schemas.microsoft.com/office/powerpoint/2010/main" val="23008668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267128" y="328773"/>
            <a:ext cx="10294706" cy="523220"/>
          </a:xfrm>
          <a:prstGeom prst="rect">
            <a:avLst/>
          </a:prstGeom>
          <a:noFill/>
        </p:spPr>
        <p:txBody>
          <a:bodyPr wrap="square" rtlCol="0">
            <a:spAutoFit/>
          </a:bodyPr>
          <a:lstStyle/>
          <a:p>
            <a:r>
              <a:rPr lang="en-US" sz="2800" dirty="0" smtClean="0">
                <a:solidFill>
                  <a:schemeClr val="bg1"/>
                </a:solidFill>
                <a:latin typeface="Arial Black" charset="0"/>
                <a:ea typeface="Arial Black" charset="0"/>
                <a:cs typeface="Arial Black" charset="0"/>
              </a:rPr>
              <a:t>Snapshot of SIS data added to CBMs when reported</a:t>
            </a:r>
            <a:endParaRPr lang="en-US" sz="2800" dirty="0">
              <a:solidFill>
                <a:schemeClr val="bg1"/>
              </a:solidFill>
              <a:latin typeface="Arial Black" charset="0"/>
              <a:ea typeface="Arial Black" charset="0"/>
              <a:cs typeface="Arial Black" charset="0"/>
            </a:endParaRPr>
          </a:p>
        </p:txBody>
      </p:sp>
      <p:graphicFrame>
        <p:nvGraphicFramePr>
          <p:cNvPr id="7" name="Content Placeholder 7"/>
          <p:cNvGraphicFramePr>
            <a:graphicFrameLocks/>
          </p:cNvGraphicFramePr>
          <p:nvPr>
            <p:extLst>
              <p:ext uri="{D42A27DB-BD31-4B8C-83A1-F6EECF244321}">
                <p14:modId xmlns:p14="http://schemas.microsoft.com/office/powerpoint/2010/main" val="2648908758"/>
              </p:ext>
            </p:extLst>
          </p:nvPr>
        </p:nvGraphicFramePr>
        <p:xfrm>
          <a:off x="267128" y="1909661"/>
          <a:ext cx="11150515" cy="3890670"/>
        </p:xfrm>
        <a:graphic>
          <a:graphicData uri="http://schemas.openxmlformats.org/drawingml/2006/table">
            <a:tbl>
              <a:tblPr>
                <a:tableStyleId>{2D5ABB26-0587-4C30-8999-92F81FD0307C}</a:tableStyleId>
              </a:tblPr>
              <a:tblGrid>
                <a:gridCol w="3803185"/>
                <a:gridCol w="3794724"/>
                <a:gridCol w="3552606"/>
              </a:tblGrid>
              <a:tr h="106451">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ctr" fontAlgn="b"/>
                      <a:r>
                        <a:rPr lang="en-US" sz="1800" u="none" strike="noStrike" dirty="0">
                          <a:effectLst/>
                        </a:rPr>
                        <a:t>ODSMGR.AS_STUDENT_DATA</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3585" marR="3585" marT="3585" marB="0" anchor="b"/>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ctr" fontAlgn="b"/>
                      <a:r>
                        <a:rPr lang="en-US" sz="1800" u="none" strike="noStrike" dirty="0">
                          <a:effectLst/>
                        </a:rPr>
                        <a:t>ODSMGR.AS_CATALOG_SCHEDULE</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3585" marR="3585" marT="3585" marB="0" anchor="b"/>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ctr" fontAlgn="b"/>
                      <a:r>
                        <a:rPr lang="en-US" sz="1800" u="none" strike="noStrike" dirty="0">
                          <a:effectLst/>
                        </a:rPr>
                        <a:t>Military</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3585" marR="3585" marT="3585" marB="0" anchor="b"/>
                </a:tc>
              </a:tr>
              <a:tr h="106451">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l" fontAlgn="b"/>
                      <a:r>
                        <a:rPr lang="en-US" sz="1800" u="none" strike="noStrike" dirty="0">
                          <a:effectLst/>
                        </a:rPr>
                        <a:t>PIDM_KEY</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3585" marR="3585" marT="3585" marB="0" anchor="b"/>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l" fontAlgn="b"/>
                      <a:r>
                        <a:rPr lang="en-US" sz="1800" u="none" strike="noStrike">
                          <a:effectLst/>
                        </a:rPr>
                        <a:t>TERM_CODE_KEY</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3585" marR="3585" marT="3585" marB="0" anchor="b"/>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l" fontAlgn="b"/>
                      <a:r>
                        <a:rPr lang="en-US" sz="1800" u="none" strike="noStrike" dirty="0" err="1">
                          <a:effectLst/>
                        </a:rPr>
                        <a:t>sgrvetn_vetc_code</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3585" marR="3585" marT="3585" marB="0" anchor="b"/>
                </a:tc>
              </a:tr>
              <a:tr h="106451">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l" fontAlgn="b"/>
                      <a:r>
                        <a:rPr lang="en-US" sz="1800" u="none" strike="noStrike" dirty="0">
                          <a:effectLst/>
                        </a:rPr>
                        <a:t>TERM_CODE_KEY</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3585" marR="3585" marT="3585" marB="0" anchor="b"/>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l" fontAlgn="b"/>
                      <a:r>
                        <a:rPr lang="en-US" sz="1800" u="none" strike="noStrike">
                          <a:effectLst/>
                        </a:rPr>
                        <a:t>TERM_DESC</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3585" marR="3585" marT="3585" marB="0" anchor="b"/>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l" fontAlgn="b"/>
                      <a:r>
                        <a:rPr lang="en-US" sz="1800" u="none" strike="noStrike" dirty="0" err="1">
                          <a:effectLst/>
                        </a:rPr>
                        <a:t>szrhemb_military_type</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3585" marR="3585" marT="3585" marB="0" anchor="b"/>
                </a:tc>
              </a:tr>
              <a:tr h="106451">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l" fontAlgn="b"/>
                      <a:r>
                        <a:rPr lang="en-US" sz="1800" u="none" strike="noStrike" dirty="0">
                          <a:effectLst/>
                        </a:rPr>
                        <a:t>TERM_DESC</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3585" marR="3585" marT="3585" marB="0" anchor="b"/>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l" fontAlgn="b"/>
                      <a:r>
                        <a:rPr lang="en-US" sz="1800" u="none" strike="noStrike">
                          <a:effectLst/>
                        </a:rPr>
                        <a:t>CRN_KEY</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3585" marR="3585" marT="3585" marB="0" anchor="b"/>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l" fontAlgn="b"/>
                      <a:r>
                        <a:rPr lang="en-US" sz="1800" u="none" strike="noStrike" dirty="0" err="1">
                          <a:effectLst/>
                        </a:rPr>
                        <a:t>sgbstdn_rate_code</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3585" marR="3585" marT="3585" marB="0" anchor="b"/>
                </a:tc>
              </a:tr>
              <a:tr h="106451">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l" fontAlgn="b"/>
                      <a:r>
                        <a:rPr lang="en-US" sz="1800" u="none" strike="noStrike" dirty="0">
                          <a:effectLst/>
                        </a:rPr>
                        <a:t>TERM_CODE_LAST_ATTENDED</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3585" marR="3585" marT="3585" marB="0" anchor="b"/>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l" fontAlgn="b"/>
                      <a:r>
                        <a:rPr lang="en-US" sz="1800" u="none" strike="noStrike" dirty="0">
                          <a:effectLst/>
                        </a:rPr>
                        <a:t>SEQ_NUMBER_KEY</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3585" marR="3585" marT="3585" marB="0" anchor="b"/>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l" fontAlgn="b"/>
                      <a:r>
                        <a:rPr lang="en-US" sz="1800" u="none" strike="noStrike" dirty="0" err="1">
                          <a:effectLst/>
                        </a:rPr>
                        <a:t>receivable_account.detail_code</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3585" marR="3585" marT="3585" marB="0" anchor="b"/>
                </a:tc>
              </a:tr>
              <a:tr h="106451">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l" fontAlgn="b"/>
                      <a:r>
                        <a:rPr lang="en-US" sz="1800" u="none" strike="noStrike" dirty="0">
                          <a:effectLst/>
                        </a:rPr>
                        <a:t>APPLIED_FOR_DEGREE_IND</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3585" marR="3585" marT="3585" marB="0" anchor="b"/>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l" fontAlgn="b"/>
                      <a:r>
                        <a:rPr lang="en-US" sz="1800" u="none" strike="noStrike">
                          <a:effectLst/>
                        </a:rPr>
                        <a:t>COLL_CODE</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3585" marR="3585" marT="3585" marB="0" anchor="b"/>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l" fontAlgn="b"/>
                      <a:r>
                        <a:rPr lang="en-US" sz="1800" u="none" strike="noStrike" dirty="0" err="1" smtClean="0">
                          <a:effectLst/>
                        </a:rPr>
                        <a:t>receivable_account.detail_code_desc</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3585" marR="3585" marT="3585" marB="0" anchor="b"/>
                </a:tc>
              </a:tr>
              <a:tr h="106451">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l" fontAlgn="b"/>
                      <a:r>
                        <a:rPr lang="en-US" sz="1800" u="none" strike="noStrike" dirty="0">
                          <a:effectLst/>
                        </a:rPr>
                        <a:t>GRADUATED_IND</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3585" marR="3585" marT="3585" marB="0" anchor="b"/>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l" fontAlgn="b"/>
                      <a:r>
                        <a:rPr lang="en-US" sz="1800" u="none" strike="noStrike">
                          <a:effectLst/>
                        </a:rPr>
                        <a:t>DEPT_CODE</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3585" marR="3585" marT="3585" marB="0" anchor="b"/>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l" fontAlgn="b"/>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3585" marR="3585" marT="3585" marB="0" anchor="b"/>
                </a:tc>
              </a:tr>
              <a:tr h="106451">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l" fontAlgn="b"/>
                      <a:r>
                        <a:rPr lang="en-US" sz="1800" u="none" strike="noStrike">
                          <a:effectLst/>
                        </a:rPr>
                        <a:t>ID</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3585" marR="3585" marT="3585" marB="0" anchor="b"/>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l" fontAlgn="b"/>
                      <a:r>
                        <a:rPr lang="en-US" sz="1800" u="none" strike="noStrike">
                          <a:effectLst/>
                        </a:rPr>
                        <a:t>SUBJ_CODE</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3585" marR="3585" marT="3585" marB="0" anchor="b"/>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l" fontAlgn="b"/>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3585" marR="3585" marT="3585" marB="0" anchor="b"/>
                </a:tc>
              </a:tr>
              <a:tr h="106451">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l" fontAlgn="b"/>
                      <a:r>
                        <a:rPr lang="en-US" sz="1800" u="none" strike="noStrike" dirty="0">
                          <a:effectLst/>
                        </a:rPr>
                        <a:t>AGE</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3585" marR="3585" marT="3585" marB="0" anchor="b"/>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l" fontAlgn="b"/>
                      <a:r>
                        <a:rPr lang="en-US" sz="1800" u="none" strike="noStrike">
                          <a:effectLst/>
                        </a:rPr>
                        <a:t>CRSE_NUMBER</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3585" marR="3585" marT="3585" marB="0" anchor="b"/>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ctr" fontAlgn="b"/>
                      <a:r>
                        <a:rPr lang="en-US" sz="1800" u="none" strike="noStrike" dirty="0">
                          <a:effectLst/>
                        </a:rPr>
                        <a:t>SHRDGMR (Graduation Information)</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3585" marR="3585" marT="3585" marB="0" anchor="b"/>
                </a:tc>
              </a:tr>
              <a:tr h="106451">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l" fontAlgn="b"/>
                      <a:r>
                        <a:rPr lang="en-US" sz="1800" u="none" strike="noStrike" dirty="0">
                          <a:effectLst/>
                        </a:rPr>
                        <a:t>ETCT_CODE</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3585" marR="3585" marT="3585" marB="0" anchor="b"/>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l" fontAlgn="b"/>
                      <a:r>
                        <a:rPr lang="en-US" sz="1800" u="none" strike="noStrike">
                          <a:effectLst/>
                        </a:rPr>
                        <a:t>CREDIT_HOURS</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3585" marR="3585" marT="3585" marB="0" anchor="b"/>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l" fontAlgn="b"/>
                      <a:r>
                        <a:rPr lang="en-US" sz="1800" u="none" strike="noStrike" dirty="0" err="1">
                          <a:effectLst/>
                        </a:rPr>
                        <a:t>Term_Code_Grad</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3585" marR="3585" marT="3585" marB="0" anchor="b"/>
                </a:tc>
              </a:tr>
              <a:tr h="106451">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l" fontAlgn="b"/>
                      <a:r>
                        <a:rPr lang="en-US" sz="1800" u="none" strike="noStrike" dirty="0">
                          <a:effectLst/>
                        </a:rPr>
                        <a:t>ETHN_CODE</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3585" marR="3585" marT="3585" marB="0" anchor="b"/>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l" fontAlgn="b"/>
                      <a:r>
                        <a:rPr lang="en-US" sz="1800" u="none" strike="noStrike">
                          <a:effectLst/>
                        </a:rPr>
                        <a:t>CREDIT_HOURS_LOW</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3585" marR="3585" marT="3585" marB="0" anchor="b"/>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l" fontAlgn="b"/>
                      <a:r>
                        <a:rPr lang="en-US" sz="1800" u="none" strike="noStrike" dirty="0" err="1">
                          <a:effectLst/>
                        </a:rPr>
                        <a:t>Grad_Date</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3585" marR="3585" marT="3585" marB="0" anchor="b"/>
                </a:tc>
              </a:tr>
              <a:tr h="106451">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l" fontAlgn="b"/>
                      <a:r>
                        <a:rPr lang="en-US" sz="1800" u="none" strike="noStrike" dirty="0">
                          <a:effectLst/>
                        </a:rPr>
                        <a:t>ETHN_DESC</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3585" marR="3585" marT="3585" marB="0" anchor="b"/>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l" fontAlgn="b"/>
                      <a:r>
                        <a:rPr lang="en-US" sz="1800" u="none" strike="noStrike">
                          <a:effectLst/>
                        </a:rPr>
                        <a:t>CREDIT_HOURS_HIGH</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3585" marR="3585" marT="3585" marB="0" anchor="b"/>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l" fontAlgn="b"/>
                      <a:r>
                        <a:rPr lang="en-US" sz="1800" u="none" strike="noStrike" dirty="0">
                          <a:effectLst/>
                        </a:rPr>
                        <a:t>Coll_Code_1</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3585" marR="3585" marT="3585" marB="0" anchor="b"/>
                </a:tc>
              </a:tr>
              <a:tr h="106451">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l" fontAlgn="b"/>
                      <a:r>
                        <a:rPr lang="en-US" sz="1800" u="none" strike="noStrike" dirty="0">
                          <a:effectLst/>
                        </a:rPr>
                        <a:t>STREET1_LINE1</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3585" marR="3585" marT="3585" marB="0" anchor="b"/>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l" fontAlgn="b"/>
                      <a:r>
                        <a:rPr lang="en-US" sz="1800" u="none" strike="noStrike">
                          <a:effectLst/>
                        </a:rPr>
                        <a:t>CAMP_CODE</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3585" marR="3585" marT="3585" marB="0" anchor="b"/>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l" fontAlgn="b"/>
                      <a:r>
                        <a:rPr lang="en-US" sz="1800" u="none" strike="noStrike" dirty="0">
                          <a:effectLst/>
                        </a:rPr>
                        <a:t>MAJR_Code_1</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3585" marR="3585" marT="3585" marB="0" anchor="b"/>
                </a:tc>
              </a:tr>
              <a:tr h="106451">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l" fontAlgn="b"/>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3585" marR="3585" marT="3585" marB="0" anchor="b"/>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l" fontAlgn="b"/>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3585" marR="3585" marT="3585" marB="0" anchor="b"/>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l" fontAlgn="b"/>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3585" marR="3585" marT="3585" marB="0" anchor="b"/>
                </a:tc>
              </a:tr>
            </a:tbl>
          </a:graphicData>
        </a:graphic>
      </p:graphicFrame>
    </p:spTree>
    <p:extLst>
      <p:ext uri="{BB962C8B-B14F-4D97-AF65-F5344CB8AC3E}">
        <p14:creationId xmlns:p14="http://schemas.microsoft.com/office/powerpoint/2010/main" val="17170355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267128" y="328773"/>
            <a:ext cx="10294706" cy="707886"/>
          </a:xfrm>
          <a:prstGeom prst="rect">
            <a:avLst/>
          </a:prstGeom>
          <a:noFill/>
        </p:spPr>
        <p:txBody>
          <a:bodyPr wrap="square" rtlCol="0">
            <a:spAutoFit/>
          </a:bodyPr>
          <a:lstStyle/>
          <a:p>
            <a:r>
              <a:rPr lang="en-US" sz="4000" dirty="0" smtClean="0">
                <a:solidFill>
                  <a:schemeClr val="bg1"/>
                </a:solidFill>
                <a:latin typeface="Arial Black" charset="0"/>
                <a:ea typeface="Arial Black" charset="0"/>
                <a:cs typeface="Arial Black" charset="0"/>
              </a:rPr>
              <a:t>Line up Data to CBM</a:t>
            </a:r>
            <a:endParaRPr lang="en-US" sz="4000" dirty="0">
              <a:solidFill>
                <a:schemeClr val="bg1"/>
              </a:solidFill>
              <a:latin typeface="Arial Black" charset="0"/>
              <a:ea typeface="Arial Black" charset="0"/>
              <a:cs typeface="Arial Black" charset="0"/>
            </a:endParaRPr>
          </a:p>
        </p:txBody>
      </p:sp>
      <p:sp>
        <p:nvSpPr>
          <p:cNvPr id="9" name="Text Placeholder 2"/>
          <p:cNvSpPr txBox="1">
            <a:spLocks/>
          </p:cNvSpPr>
          <p:nvPr/>
        </p:nvSpPr>
        <p:spPr>
          <a:xfrm>
            <a:off x="647170" y="1447806"/>
            <a:ext cx="3997853" cy="491913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smtClean="0"/>
          </a:p>
          <a:p>
            <a:r>
              <a:rPr lang="en-US" dirty="0" smtClean="0"/>
              <a:t>We focused in on:</a:t>
            </a:r>
          </a:p>
          <a:p>
            <a:pPr lvl="1"/>
            <a:r>
              <a:rPr lang="en-US" dirty="0" smtClean="0"/>
              <a:t>CBM001</a:t>
            </a:r>
          </a:p>
          <a:p>
            <a:pPr lvl="1"/>
            <a:r>
              <a:rPr lang="en-US" dirty="0" smtClean="0"/>
              <a:t>CBM004</a:t>
            </a:r>
          </a:p>
          <a:p>
            <a:pPr lvl="1"/>
            <a:r>
              <a:rPr lang="en-US" dirty="0" smtClean="0"/>
              <a:t>CBM008</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383215"/>
              </p:ext>
            </p:extLst>
          </p:nvPr>
        </p:nvGraphicFramePr>
        <p:xfrm>
          <a:off x="4645023" y="4143635"/>
          <a:ext cx="6900373" cy="2524167"/>
        </p:xfrm>
        <a:graphic>
          <a:graphicData uri="http://schemas.openxmlformats.org/drawingml/2006/table">
            <a:tbl>
              <a:tblPr>
                <a:tableStyleId>{5C22544A-7EE6-4342-B048-85BDC9FD1C3A}</a:tableStyleId>
              </a:tblPr>
              <a:tblGrid>
                <a:gridCol w="3616342"/>
                <a:gridCol w="1094677"/>
                <a:gridCol w="1094677"/>
                <a:gridCol w="1094677"/>
              </a:tblGrid>
              <a:tr h="265683">
                <a:tc>
                  <a:txBody>
                    <a:bodyPr/>
                    <a:lstStyle/>
                    <a:p>
                      <a:pPr algn="ctr" fontAlgn="b"/>
                      <a:r>
                        <a:rPr lang="en-US" sz="1800" u="none" strike="noStrike" dirty="0">
                          <a:effectLst/>
                        </a:rPr>
                        <a:t>ODSMGR.AS_CATALOG_SCHEDULE</a:t>
                      </a:r>
                      <a:endParaRPr lang="en-US" sz="1800" b="1" i="0" u="none" strike="noStrike" dirty="0">
                        <a:solidFill>
                          <a:srgbClr val="000000"/>
                        </a:solidFill>
                        <a:effectLst/>
                        <a:latin typeface="Calibri" panose="020F0502020204030204" pitchFamily="34" charset="0"/>
                      </a:endParaRPr>
                    </a:p>
                  </a:txBody>
                  <a:tcPr marL="6143" marR="6143" marT="61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dirty="0">
                          <a:effectLst/>
                        </a:rPr>
                        <a:t>CBM004</a:t>
                      </a:r>
                      <a:endParaRPr lang="en-US" sz="1800" b="1" i="0" u="none" strike="noStrike" dirty="0">
                        <a:solidFill>
                          <a:srgbClr val="000000"/>
                        </a:solidFill>
                        <a:effectLst/>
                        <a:latin typeface="Calibri" panose="020F0502020204030204" pitchFamily="34" charset="0"/>
                      </a:endParaRPr>
                    </a:p>
                  </a:txBody>
                  <a:tcPr marL="6143" marR="6143" marT="61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a:effectLst/>
                        </a:rPr>
                        <a:t>CBM008</a:t>
                      </a:r>
                      <a:endParaRPr lang="en-US" sz="1800" b="1" i="0" u="none" strike="noStrike">
                        <a:solidFill>
                          <a:srgbClr val="000000"/>
                        </a:solidFill>
                        <a:effectLst/>
                        <a:latin typeface="Calibri" panose="020F0502020204030204" pitchFamily="34" charset="0"/>
                      </a:endParaRPr>
                    </a:p>
                  </a:txBody>
                  <a:tcPr marL="6143" marR="6143" marT="61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a:effectLst/>
                        </a:rPr>
                        <a:t>CBM005</a:t>
                      </a:r>
                      <a:endParaRPr lang="en-US" sz="1800" b="1" i="0" u="none" strike="noStrike">
                        <a:solidFill>
                          <a:srgbClr val="000000"/>
                        </a:solidFill>
                        <a:effectLst/>
                        <a:latin typeface="Calibri" panose="020F0502020204030204" pitchFamily="34" charset="0"/>
                      </a:endParaRPr>
                    </a:p>
                  </a:txBody>
                  <a:tcPr marL="6143" marR="6143" marT="61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5683">
                <a:tc>
                  <a:txBody>
                    <a:bodyPr/>
                    <a:lstStyle/>
                    <a:p>
                      <a:pPr algn="l" fontAlgn="b"/>
                      <a:r>
                        <a:rPr lang="en-US" sz="1800" u="none" strike="noStrike" dirty="0">
                          <a:effectLst/>
                        </a:rPr>
                        <a:t>TERM_CODE_KEY</a:t>
                      </a:r>
                      <a:endParaRPr lang="en-US" sz="1800" b="0" i="0" u="none" strike="noStrike" dirty="0">
                        <a:solidFill>
                          <a:srgbClr val="000000"/>
                        </a:solidFill>
                        <a:effectLst/>
                        <a:latin typeface="Calibri" panose="020F0502020204030204" pitchFamily="34" charset="0"/>
                      </a:endParaRPr>
                    </a:p>
                  </a:txBody>
                  <a:tcPr marL="6143" marR="6143" marT="61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dirty="0">
                          <a:effectLst/>
                        </a:rPr>
                        <a:t>X</a:t>
                      </a:r>
                      <a:endParaRPr lang="en-US" sz="1800" b="0" i="0" u="none" strike="noStrike" dirty="0">
                        <a:solidFill>
                          <a:srgbClr val="000000"/>
                        </a:solidFill>
                        <a:effectLst/>
                        <a:latin typeface="Calibri" panose="020F0502020204030204" pitchFamily="34" charset="0"/>
                      </a:endParaRPr>
                    </a:p>
                  </a:txBody>
                  <a:tcPr marL="6143" marR="6143" marT="61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a:effectLst/>
                        </a:rPr>
                        <a:t>X</a:t>
                      </a:r>
                      <a:endParaRPr lang="en-US" sz="1800" b="0" i="0" u="none" strike="noStrike">
                        <a:solidFill>
                          <a:srgbClr val="000000"/>
                        </a:solidFill>
                        <a:effectLst/>
                        <a:latin typeface="Calibri" panose="020F0502020204030204" pitchFamily="34" charset="0"/>
                      </a:endParaRPr>
                    </a:p>
                  </a:txBody>
                  <a:tcPr marL="6143" marR="6143" marT="61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143" marR="6143" marT="61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5683">
                <a:tc>
                  <a:txBody>
                    <a:bodyPr/>
                    <a:lstStyle/>
                    <a:p>
                      <a:pPr algn="l" fontAlgn="b"/>
                      <a:r>
                        <a:rPr lang="en-US" sz="1800" u="none" strike="noStrike" dirty="0">
                          <a:effectLst/>
                        </a:rPr>
                        <a:t>TERM_DESC</a:t>
                      </a:r>
                      <a:endParaRPr lang="en-US" sz="1800" b="0" i="0" u="none" strike="noStrike" dirty="0">
                        <a:solidFill>
                          <a:srgbClr val="000000"/>
                        </a:solidFill>
                        <a:effectLst/>
                        <a:latin typeface="Calibri" panose="020F0502020204030204" pitchFamily="34" charset="0"/>
                      </a:endParaRPr>
                    </a:p>
                  </a:txBody>
                  <a:tcPr marL="6143" marR="6143" marT="61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a:effectLst/>
                        </a:rPr>
                        <a:t>X</a:t>
                      </a:r>
                      <a:endParaRPr lang="en-US" sz="1800" b="0" i="0" u="none" strike="noStrike">
                        <a:solidFill>
                          <a:srgbClr val="000000"/>
                        </a:solidFill>
                        <a:effectLst/>
                        <a:latin typeface="Calibri" panose="020F0502020204030204" pitchFamily="34" charset="0"/>
                      </a:endParaRPr>
                    </a:p>
                  </a:txBody>
                  <a:tcPr marL="6143" marR="6143" marT="61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a:effectLst/>
                        </a:rPr>
                        <a:t>X</a:t>
                      </a:r>
                      <a:endParaRPr lang="en-US" sz="1800" b="0" i="0" u="none" strike="noStrike">
                        <a:solidFill>
                          <a:srgbClr val="000000"/>
                        </a:solidFill>
                        <a:effectLst/>
                        <a:latin typeface="Calibri" panose="020F0502020204030204" pitchFamily="34" charset="0"/>
                      </a:endParaRPr>
                    </a:p>
                  </a:txBody>
                  <a:tcPr marL="6143" marR="6143" marT="61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143" marR="6143" marT="61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5683">
                <a:tc>
                  <a:txBody>
                    <a:bodyPr/>
                    <a:lstStyle/>
                    <a:p>
                      <a:pPr algn="l" fontAlgn="b"/>
                      <a:r>
                        <a:rPr lang="en-US" sz="1800" u="none" strike="noStrike" dirty="0">
                          <a:effectLst/>
                        </a:rPr>
                        <a:t>CRN_KEY</a:t>
                      </a:r>
                      <a:endParaRPr lang="en-US" sz="1800" b="0" i="0" u="none" strike="noStrike" dirty="0">
                        <a:solidFill>
                          <a:srgbClr val="000000"/>
                        </a:solidFill>
                        <a:effectLst/>
                        <a:latin typeface="Calibri" panose="020F0502020204030204" pitchFamily="34" charset="0"/>
                      </a:endParaRPr>
                    </a:p>
                  </a:txBody>
                  <a:tcPr marL="6143" marR="6143" marT="61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a:effectLst/>
                        </a:rPr>
                        <a:t>X</a:t>
                      </a:r>
                      <a:endParaRPr lang="en-US" sz="1800" b="0" i="0" u="none" strike="noStrike">
                        <a:solidFill>
                          <a:srgbClr val="000000"/>
                        </a:solidFill>
                        <a:effectLst/>
                        <a:latin typeface="Calibri" panose="020F0502020204030204" pitchFamily="34" charset="0"/>
                      </a:endParaRPr>
                    </a:p>
                  </a:txBody>
                  <a:tcPr marL="6143" marR="6143" marT="61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a:effectLst/>
                        </a:rPr>
                        <a:t>X</a:t>
                      </a:r>
                      <a:endParaRPr lang="en-US" sz="1800" b="0" i="0" u="none" strike="noStrike">
                        <a:solidFill>
                          <a:srgbClr val="000000"/>
                        </a:solidFill>
                        <a:effectLst/>
                        <a:latin typeface="Calibri" panose="020F0502020204030204" pitchFamily="34" charset="0"/>
                      </a:endParaRPr>
                    </a:p>
                  </a:txBody>
                  <a:tcPr marL="6143" marR="6143" marT="61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a:effectLst/>
                        </a:rPr>
                        <a:t>X</a:t>
                      </a:r>
                      <a:endParaRPr lang="en-US" sz="1800" b="0" i="0" u="none" strike="noStrike">
                        <a:solidFill>
                          <a:srgbClr val="000000"/>
                        </a:solidFill>
                        <a:effectLst/>
                        <a:latin typeface="Calibri" panose="020F0502020204030204" pitchFamily="34" charset="0"/>
                      </a:endParaRPr>
                    </a:p>
                  </a:txBody>
                  <a:tcPr marL="6143" marR="6143" marT="61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5683">
                <a:tc>
                  <a:txBody>
                    <a:bodyPr/>
                    <a:lstStyle/>
                    <a:p>
                      <a:pPr algn="l" fontAlgn="b"/>
                      <a:r>
                        <a:rPr lang="en-US" sz="1800" u="none" strike="noStrike" dirty="0">
                          <a:effectLst/>
                        </a:rPr>
                        <a:t>SEQ_NUMBER_KEY</a:t>
                      </a:r>
                      <a:endParaRPr lang="en-US" sz="1800" b="0" i="0" u="none" strike="noStrike" dirty="0">
                        <a:solidFill>
                          <a:srgbClr val="000000"/>
                        </a:solidFill>
                        <a:effectLst/>
                        <a:latin typeface="Calibri" panose="020F0502020204030204" pitchFamily="34" charset="0"/>
                      </a:endParaRPr>
                    </a:p>
                  </a:txBody>
                  <a:tcPr marL="6143" marR="6143" marT="61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a:effectLst/>
                        </a:rPr>
                        <a:t>X</a:t>
                      </a:r>
                      <a:endParaRPr lang="en-US" sz="1800" b="0" i="0" u="none" strike="noStrike">
                        <a:solidFill>
                          <a:srgbClr val="000000"/>
                        </a:solidFill>
                        <a:effectLst/>
                        <a:latin typeface="Calibri" panose="020F0502020204030204" pitchFamily="34" charset="0"/>
                      </a:endParaRPr>
                    </a:p>
                  </a:txBody>
                  <a:tcPr marL="6143" marR="6143" marT="61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a:effectLst/>
                        </a:rPr>
                        <a:t>X</a:t>
                      </a:r>
                      <a:endParaRPr lang="en-US" sz="1800" b="0" i="0" u="none" strike="noStrike">
                        <a:solidFill>
                          <a:srgbClr val="000000"/>
                        </a:solidFill>
                        <a:effectLst/>
                        <a:latin typeface="Calibri" panose="020F0502020204030204" pitchFamily="34" charset="0"/>
                      </a:endParaRPr>
                    </a:p>
                  </a:txBody>
                  <a:tcPr marL="6143" marR="6143" marT="61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a:effectLst/>
                        </a:rPr>
                        <a:t>X</a:t>
                      </a:r>
                      <a:endParaRPr lang="en-US" sz="1800" b="0" i="0" u="none" strike="noStrike">
                        <a:solidFill>
                          <a:srgbClr val="000000"/>
                        </a:solidFill>
                        <a:effectLst/>
                        <a:latin typeface="Calibri" panose="020F0502020204030204" pitchFamily="34" charset="0"/>
                      </a:endParaRPr>
                    </a:p>
                  </a:txBody>
                  <a:tcPr marL="6143" marR="6143" marT="61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5683">
                <a:tc>
                  <a:txBody>
                    <a:bodyPr/>
                    <a:lstStyle/>
                    <a:p>
                      <a:pPr algn="l" fontAlgn="b"/>
                      <a:r>
                        <a:rPr lang="en-US" sz="1800" u="none" strike="noStrike" dirty="0">
                          <a:effectLst/>
                        </a:rPr>
                        <a:t>COLL_CODE</a:t>
                      </a:r>
                      <a:endParaRPr lang="en-US" sz="1800" b="0" i="0" u="none" strike="noStrike" dirty="0">
                        <a:solidFill>
                          <a:srgbClr val="000000"/>
                        </a:solidFill>
                        <a:effectLst/>
                        <a:latin typeface="Calibri" panose="020F0502020204030204" pitchFamily="34" charset="0"/>
                      </a:endParaRPr>
                    </a:p>
                  </a:txBody>
                  <a:tcPr marL="6143" marR="6143" marT="61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dirty="0">
                          <a:effectLst/>
                        </a:rPr>
                        <a:t>X</a:t>
                      </a:r>
                      <a:endParaRPr lang="en-US" sz="1800" b="0" i="0" u="none" strike="noStrike" dirty="0">
                        <a:solidFill>
                          <a:srgbClr val="000000"/>
                        </a:solidFill>
                        <a:effectLst/>
                        <a:latin typeface="Calibri" panose="020F0502020204030204" pitchFamily="34" charset="0"/>
                      </a:endParaRPr>
                    </a:p>
                  </a:txBody>
                  <a:tcPr marL="6143" marR="6143" marT="61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a:effectLst/>
                        </a:rPr>
                        <a:t>X</a:t>
                      </a:r>
                      <a:endParaRPr lang="en-US" sz="1800" b="0" i="0" u="none" strike="noStrike">
                        <a:solidFill>
                          <a:srgbClr val="000000"/>
                        </a:solidFill>
                        <a:effectLst/>
                        <a:latin typeface="Calibri" panose="020F0502020204030204" pitchFamily="34" charset="0"/>
                      </a:endParaRPr>
                    </a:p>
                  </a:txBody>
                  <a:tcPr marL="6143" marR="6143" marT="61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a:effectLst/>
                        </a:rPr>
                        <a:t>X</a:t>
                      </a:r>
                      <a:endParaRPr lang="en-US" sz="1800" b="0" i="0" u="none" strike="noStrike">
                        <a:solidFill>
                          <a:srgbClr val="000000"/>
                        </a:solidFill>
                        <a:effectLst/>
                        <a:latin typeface="Calibri" panose="020F0502020204030204" pitchFamily="34" charset="0"/>
                      </a:endParaRPr>
                    </a:p>
                  </a:txBody>
                  <a:tcPr marL="6143" marR="6143" marT="61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5683">
                <a:tc>
                  <a:txBody>
                    <a:bodyPr/>
                    <a:lstStyle/>
                    <a:p>
                      <a:pPr algn="l" fontAlgn="b"/>
                      <a:r>
                        <a:rPr lang="en-US" sz="1800" u="none" strike="noStrike">
                          <a:effectLst/>
                        </a:rPr>
                        <a:t>DEPT_CODE</a:t>
                      </a:r>
                      <a:endParaRPr lang="en-US" sz="1800" b="0" i="0" u="none" strike="noStrike">
                        <a:solidFill>
                          <a:srgbClr val="000000"/>
                        </a:solidFill>
                        <a:effectLst/>
                        <a:latin typeface="Calibri" panose="020F0502020204030204" pitchFamily="34" charset="0"/>
                      </a:endParaRPr>
                    </a:p>
                  </a:txBody>
                  <a:tcPr marL="6143" marR="6143" marT="61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dirty="0">
                          <a:effectLst/>
                        </a:rPr>
                        <a:t>X</a:t>
                      </a:r>
                      <a:endParaRPr lang="en-US" sz="1800" b="0" i="0" u="none" strike="noStrike" dirty="0">
                        <a:solidFill>
                          <a:srgbClr val="000000"/>
                        </a:solidFill>
                        <a:effectLst/>
                        <a:latin typeface="Calibri" panose="020F0502020204030204" pitchFamily="34" charset="0"/>
                      </a:endParaRPr>
                    </a:p>
                  </a:txBody>
                  <a:tcPr marL="6143" marR="6143" marT="61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dirty="0">
                          <a:effectLst/>
                        </a:rPr>
                        <a:t>X</a:t>
                      </a:r>
                      <a:endParaRPr lang="en-US" sz="1800" b="0" i="0" u="none" strike="noStrike" dirty="0">
                        <a:solidFill>
                          <a:srgbClr val="000000"/>
                        </a:solidFill>
                        <a:effectLst/>
                        <a:latin typeface="Calibri" panose="020F0502020204030204" pitchFamily="34" charset="0"/>
                      </a:endParaRPr>
                    </a:p>
                  </a:txBody>
                  <a:tcPr marL="6143" marR="6143" marT="61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dirty="0">
                          <a:effectLst/>
                        </a:rPr>
                        <a:t>X</a:t>
                      </a:r>
                      <a:endParaRPr lang="en-US" sz="1800" b="0" i="0" u="none" strike="noStrike" dirty="0">
                        <a:solidFill>
                          <a:srgbClr val="000000"/>
                        </a:solidFill>
                        <a:effectLst/>
                        <a:latin typeface="Calibri" panose="020F0502020204030204" pitchFamily="34" charset="0"/>
                      </a:endParaRPr>
                    </a:p>
                  </a:txBody>
                  <a:tcPr marL="6143" marR="6143" marT="61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5683">
                <a:tc>
                  <a:txBody>
                    <a:bodyPr/>
                    <a:lstStyle/>
                    <a:p>
                      <a:pPr algn="l" fontAlgn="b"/>
                      <a:r>
                        <a:rPr lang="en-US" sz="1800" u="none" strike="noStrike" dirty="0">
                          <a:effectLst/>
                        </a:rPr>
                        <a:t>SUBJ_CODE</a:t>
                      </a:r>
                      <a:endParaRPr lang="en-US" sz="1800" b="0" i="0" u="none" strike="noStrike" dirty="0">
                        <a:solidFill>
                          <a:srgbClr val="000000"/>
                        </a:solidFill>
                        <a:effectLst/>
                        <a:latin typeface="Calibri" panose="020F0502020204030204" pitchFamily="34" charset="0"/>
                      </a:endParaRPr>
                    </a:p>
                  </a:txBody>
                  <a:tcPr marL="6143" marR="6143" marT="61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a:effectLst/>
                        </a:rPr>
                        <a:t>X</a:t>
                      </a:r>
                      <a:endParaRPr lang="en-US" sz="1800" b="0" i="0" u="none" strike="noStrike">
                        <a:solidFill>
                          <a:srgbClr val="000000"/>
                        </a:solidFill>
                        <a:effectLst/>
                        <a:latin typeface="Calibri" panose="020F0502020204030204" pitchFamily="34" charset="0"/>
                      </a:endParaRPr>
                    </a:p>
                  </a:txBody>
                  <a:tcPr marL="6143" marR="6143" marT="61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dirty="0">
                          <a:effectLst/>
                        </a:rPr>
                        <a:t>X</a:t>
                      </a:r>
                      <a:endParaRPr lang="en-US" sz="1800" b="0" i="0" u="none" strike="noStrike" dirty="0">
                        <a:solidFill>
                          <a:srgbClr val="000000"/>
                        </a:solidFill>
                        <a:effectLst/>
                        <a:latin typeface="Calibri" panose="020F0502020204030204" pitchFamily="34" charset="0"/>
                      </a:endParaRPr>
                    </a:p>
                  </a:txBody>
                  <a:tcPr marL="6143" marR="6143" marT="61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dirty="0">
                          <a:effectLst/>
                        </a:rPr>
                        <a:t>X</a:t>
                      </a:r>
                      <a:endParaRPr lang="en-US" sz="1800" b="0" i="0" u="none" strike="noStrike" dirty="0">
                        <a:solidFill>
                          <a:srgbClr val="000000"/>
                        </a:solidFill>
                        <a:effectLst/>
                        <a:latin typeface="Calibri" panose="020F0502020204030204" pitchFamily="34" charset="0"/>
                      </a:endParaRPr>
                    </a:p>
                  </a:txBody>
                  <a:tcPr marL="6143" marR="6143" marT="61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5683">
                <a:tc>
                  <a:txBody>
                    <a:bodyPr/>
                    <a:lstStyle/>
                    <a:p>
                      <a:pPr algn="l" fontAlgn="b"/>
                      <a:r>
                        <a:rPr lang="en-US" sz="1800" u="none" strike="noStrike" dirty="0">
                          <a:effectLst/>
                        </a:rPr>
                        <a:t>CRSE_NUMBER</a:t>
                      </a:r>
                      <a:endParaRPr lang="en-US" sz="1800" b="0" i="0" u="none" strike="noStrike" dirty="0">
                        <a:solidFill>
                          <a:srgbClr val="000000"/>
                        </a:solidFill>
                        <a:effectLst/>
                        <a:latin typeface="Calibri" panose="020F0502020204030204" pitchFamily="34" charset="0"/>
                      </a:endParaRPr>
                    </a:p>
                  </a:txBody>
                  <a:tcPr marL="6143" marR="6143" marT="61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dirty="0">
                          <a:effectLst/>
                        </a:rPr>
                        <a:t>X</a:t>
                      </a:r>
                      <a:endParaRPr lang="en-US" sz="1800" b="0" i="0" u="none" strike="noStrike" dirty="0">
                        <a:solidFill>
                          <a:srgbClr val="000000"/>
                        </a:solidFill>
                        <a:effectLst/>
                        <a:latin typeface="Calibri" panose="020F0502020204030204" pitchFamily="34" charset="0"/>
                      </a:endParaRPr>
                    </a:p>
                  </a:txBody>
                  <a:tcPr marL="6143" marR="6143" marT="61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dirty="0">
                          <a:effectLst/>
                        </a:rPr>
                        <a:t>X</a:t>
                      </a:r>
                      <a:endParaRPr lang="en-US" sz="1800" b="0" i="0" u="none" strike="noStrike" dirty="0">
                        <a:solidFill>
                          <a:srgbClr val="000000"/>
                        </a:solidFill>
                        <a:effectLst/>
                        <a:latin typeface="Calibri" panose="020F0502020204030204" pitchFamily="34" charset="0"/>
                      </a:endParaRPr>
                    </a:p>
                  </a:txBody>
                  <a:tcPr marL="6143" marR="6143" marT="61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dirty="0">
                          <a:effectLst/>
                        </a:rPr>
                        <a:t>X</a:t>
                      </a:r>
                      <a:endParaRPr lang="en-US" sz="1800" b="0" i="0" u="none" strike="noStrike" dirty="0">
                        <a:solidFill>
                          <a:srgbClr val="000000"/>
                        </a:solidFill>
                        <a:effectLst/>
                        <a:latin typeface="Calibri" panose="020F0502020204030204" pitchFamily="34" charset="0"/>
                      </a:endParaRPr>
                    </a:p>
                  </a:txBody>
                  <a:tcPr marL="6143" marR="6143" marT="61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692145183"/>
              </p:ext>
            </p:extLst>
          </p:nvPr>
        </p:nvGraphicFramePr>
        <p:xfrm>
          <a:off x="4629665" y="1365432"/>
          <a:ext cx="6915731" cy="2537460"/>
        </p:xfrm>
        <a:graphic>
          <a:graphicData uri="http://schemas.openxmlformats.org/drawingml/2006/table">
            <a:tbl>
              <a:tblPr>
                <a:tableStyleId>{5C22544A-7EE6-4342-B048-85BDC9FD1C3A}</a:tableStyleId>
              </a:tblPr>
              <a:tblGrid>
                <a:gridCol w="3605795"/>
                <a:gridCol w="1103312"/>
                <a:gridCol w="1103312"/>
                <a:gridCol w="1103312"/>
              </a:tblGrid>
              <a:tr h="182880">
                <a:tc>
                  <a:txBody>
                    <a:bodyPr/>
                    <a:lstStyle/>
                    <a:p>
                      <a:pPr algn="ctr" fontAlgn="b"/>
                      <a:r>
                        <a:rPr lang="en-US" sz="1800" u="none" strike="noStrike" dirty="0">
                          <a:effectLst/>
                        </a:rPr>
                        <a:t>ODSMGR.AS_STUDENT_DATA</a:t>
                      </a:r>
                      <a:endParaRPr lang="en-US" sz="18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a:effectLst/>
                        </a:rPr>
                        <a:t>CBM001</a:t>
                      </a:r>
                      <a:endParaRPr lang="en-US" sz="1800" b="1"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a:effectLst/>
                        </a:rPr>
                        <a:t>CBM002</a:t>
                      </a:r>
                      <a:endParaRPr lang="en-US" sz="1800" b="1"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a:effectLst/>
                        </a:rPr>
                        <a:t>CBM009</a:t>
                      </a:r>
                      <a:endParaRPr lang="en-US" sz="1800" b="1"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2880">
                <a:tc>
                  <a:txBody>
                    <a:bodyPr/>
                    <a:lstStyle/>
                    <a:p>
                      <a:pPr algn="l" fontAlgn="b"/>
                      <a:r>
                        <a:rPr lang="en-US" sz="1800" u="none" strike="noStrike" dirty="0">
                          <a:effectLst/>
                        </a:rPr>
                        <a:t>PIDM_KEY</a:t>
                      </a:r>
                      <a:endParaRPr lang="en-US" sz="18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a:effectLst/>
                        </a:rPr>
                        <a:t>X</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a:effectLst/>
                        </a:rPr>
                        <a:t>X</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a:effectLst/>
                        </a:rPr>
                        <a:t>X</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2880">
                <a:tc>
                  <a:txBody>
                    <a:bodyPr/>
                    <a:lstStyle/>
                    <a:p>
                      <a:pPr algn="l" fontAlgn="b"/>
                      <a:r>
                        <a:rPr lang="en-US" sz="1800" u="none" strike="noStrike" dirty="0">
                          <a:effectLst/>
                        </a:rPr>
                        <a:t>TERM_CODE_KEY</a:t>
                      </a:r>
                      <a:endParaRPr lang="en-US" sz="18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a:effectLst/>
                        </a:rPr>
                        <a:t>X</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a:effectLst/>
                        </a:rPr>
                        <a:t>X</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2880">
                <a:tc>
                  <a:txBody>
                    <a:bodyPr/>
                    <a:lstStyle/>
                    <a:p>
                      <a:pPr algn="l" fontAlgn="b"/>
                      <a:r>
                        <a:rPr lang="en-US" sz="1800" u="none" strike="noStrike" dirty="0">
                          <a:effectLst/>
                        </a:rPr>
                        <a:t>TERM_DESC</a:t>
                      </a:r>
                      <a:endParaRPr lang="en-US" sz="18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a:effectLst/>
                        </a:rPr>
                        <a:t>X</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a:effectLst/>
                        </a:rPr>
                        <a:t>X</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2880">
                <a:tc>
                  <a:txBody>
                    <a:bodyPr/>
                    <a:lstStyle/>
                    <a:p>
                      <a:pPr algn="l" fontAlgn="b"/>
                      <a:r>
                        <a:rPr lang="en-US" sz="1800" u="none" strike="noStrike" dirty="0">
                          <a:effectLst/>
                        </a:rPr>
                        <a:t>TERM_CODE_LAST_ATTENDED</a:t>
                      </a:r>
                      <a:endParaRPr lang="en-US" sz="18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a:effectLst/>
                        </a:rPr>
                        <a:t>X</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a:effectLst/>
                        </a:rPr>
                        <a:t>X</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2880">
                <a:tc>
                  <a:txBody>
                    <a:bodyPr/>
                    <a:lstStyle/>
                    <a:p>
                      <a:pPr algn="l" fontAlgn="b"/>
                      <a:r>
                        <a:rPr lang="en-US" sz="1800" u="none" strike="noStrike" dirty="0">
                          <a:effectLst/>
                        </a:rPr>
                        <a:t>APPLIED_FOR_DEGREE_IND</a:t>
                      </a:r>
                      <a:endParaRPr lang="en-US" sz="18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a:effectLst/>
                        </a:rPr>
                        <a:t>X</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2880">
                <a:tc>
                  <a:txBody>
                    <a:bodyPr/>
                    <a:lstStyle/>
                    <a:p>
                      <a:pPr algn="l" fontAlgn="b"/>
                      <a:r>
                        <a:rPr lang="en-US" sz="1800" u="none" strike="noStrike" dirty="0">
                          <a:effectLst/>
                        </a:rPr>
                        <a:t>GRADUATED_IND</a:t>
                      </a:r>
                      <a:endParaRPr lang="en-US" sz="18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a:effectLst/>
                        </a:rPr>
                        <a:t>X</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2880">
                <a:tc>
                  <a:txBody>
                    <a:bodyPr/>
                    <a:lstStyle/>
                    <a:p>
                      <a:pPr algn="l" fontAlgn="b"/>
                      <a:r>
                        <a:rPr lang="en-US" sz="1800" u="none" strike="noStrike" dirty="0">
                          <a:effectLst/>
                        </a:rPr>
                        <a:t>ID</a:t>
                      </a:r>
                      <a:endParaRPr lang="en-US" sz="18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a:effectLst/>
                        </a:rPr>
                        <a:t>X</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a:effectLst/>
                        </a:rPr>
                        <a:t>X</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a:effectLst/>
                        </a:rPr>
                        <a:t>X</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2880">
                <a:tc>
                  <a:txBody>
                    <a:bodyPr/>
                    <a:lstStyle/>
                    <a:p>
                      <a:pPr algn="l" fontAlgn="b"/>
                      <a:r>
                        <a:rPr lang="en-US" sz="1800" u="none" strike="noStrike">
                          <a:effectLst/>
                        </a:rPr>
                        <a:t>AGE</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dirty="0">
                          <a:effectLst/>
                        </a:rPr>
                        <a:t>X</a:t>
                      </a:r>
                      <a:endParaRPr lang="en-US" sz="18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a:effectLst/>
                        </a:rPr>
                        <a:t>X</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dirty="0">
                          <a:effectLst/>
                        </a:rPr>
                        <a:t>X</a:t>
                      </a:r>
                      <a:endParaRPr lang="en-US" sz="18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1133517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267128" y="387575"/>
            <a:ext cx="10294706" cy="523220"/>
          </a:xfrm>
          <a:prstGeom prst="rect">
            <a:avLst/>
          </a:prstGeom>
          <a:noFill/>
        </p:spPr>
        <p:txBody>
          <a:bodyPr wrap="square" rtlCol="0">
            <a:spAutoFit/>
          </a:bodyPr>
          <a:lstStyle/>
          <a:p>
            <a:r>
              <a:rPr lang="en-US" sz="2800" dirty="0" smtClean="0">
                <a:solidFill>
                  <a:schemeClr val="bg1"/>
                </a:solidFill>
                <a:latin typeface="Arial Black" charset="0"/>
                <a:ea typeface="Arial Black" charset="0"/>
                <a:cs typeface="Arial Black" charset="0"/>
              </a:rPr>
              <a:t>Extract, Transform and Load into data warehouse</a:t>
            </a:r>
            <a:endParaRPr lang="en-US" sz="2800" dirty="0">
              <a:solidFill>
                <a:schemeClr val="bg1"/>
              </a:solidFill>
              <a:latin typeface="Arial Black" charset="0"/>
              <a:ea typeface="Arial Black" charset="0"/>
              <a:cs typeface="Arial Black" charset="0"/>
            </a:endParaRPr>
          </a:p>
        </p:txBody>
      </p:sp>
      <p:pic>
        <p:nvPicPr>
          <p:cNvPr id="3" name="Content Placeholder 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63827" y="1298370"/>
            <a:ext cx="9803027" cy="5162035"/>
          </a:xfrm>
        </p:spPr>
      </p:pic>
      <p:sp>
        <p:nvSpPr>
          <p:cNvPr id="5" name="Rectangle 4"/>
          <p:cNvSpPr/>
          <p:nvPr/>
        </p:nvSpPr>
        <p:spPr>
          <a:xfrm>
            <a:off x="708454" y="1298370"/>
            <a:ext cx="6631460" cy="51620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3136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199751" y="328773"/>
            <a:ext cx="10294706" cy="646331"/>
          </a:xfrm>
          <a:prstGeom prst="rect">
            <a:avLst/>
          </a:prstGeom>
          <a:noFill/>
        </p:spPr>
        <p:txBody>
          <a:bodyPr wrap="square" rtlCol="0">
            <a:spAutoFit/>
          </a:bodyPr>
          <a:lstStyle/>
          <a:p>
            <a:r>
              <a:rPr lang="en-US" sz="3600" dirty="0" smtClean="0">
                <a:solidFill>
                  <a:schemeClr val="bg1"/>
                </a:solidFill>
                <a:latin typeface="Arial Black" charset="0"/>
                <a:ea typeface="Arial Black" charset="0"/>
                <a:cs typeface="Arial Black" charset="0"/>
              </a:rPr>
              <a:t>Reporting Categories</a:t>
            </a:r>
            <a:endParaRPr lang="en-US" sz="3600" dirty="0">
              <a:solidFill>
                <a:schemeClr val="bg1"/>
              </a:solidFill>
              <a:latin typeface="Arial Black" charset="0"/>
              <a:ea typeface="Arial Black" charset="0"/>
              <a:cs typeface="Arial Black" charset="0"/>
            </a:endParaRPr>
          </a:p>
        </p:txBody>
      </p:sp>
      <p:sp>
        <p:nvSpPr>
          <p:cNvPr id="7" name="Content Placeholder 3"/>
          <p:cNvSpPr>
            <a:spLocks noGrp="1"/>
          </p:cNvSpPr>
          <p:nvPr>
            <p:ph idx="1"/>
          </p:nvPr>
        </p:nvSpPr>
        <p:spPr>
          <a:xfrm>
            <a:off x="6545119" y="1771660"/>
            <a:ext cx="4715933" cy="4351338"/>
          </a:xfrm>
        </p:spPr>
        <p:txBody>
          <a:bodyPr/>
          <a:lstStyle/>
          <a:p>
            <a:r>
              <a:rPr lang="en-US" dirty="0" smtClean="0"/>
              <a:t>Student Demographics</a:t>
            </a:r>
          </a:p>
          <a:p>
            <a:r>
              <a:rPr lang="en-US" dirty="0" smtClean="0"/>
              <a:t>Enrollment Trends</a:t>
            </a:r>
          </a:p>
          <a:p>
            <a:r>
              <a:rPr lang="en-US" dirty="0" smtClean="0"/>
              <a:t>Retention</a:t>
            </a:r>
          </a:p>
          <a:p>
            <a:r>
              <a:rPr lang="en-US" dirty="0" smtClean="0"/>
              <a:t>Class Offerings and Utilization</a:t>
            </a:r>
          </a:p>
          <a:p>
            <a:r>
              <a:rPr lang="en-US" dirty="0" smtClean="0"/>
              <a:t>Student Class Enrollments</a:t>
            </a:r>
          </a:p>
          <a:p>
            <a:r>
              <a:rPr lang="en-US" dirty="0" smtClean="0"/>
              <a:t>Graduations</a:t>
            </a:r>
          </a:p>
          <a:p>
            <a:r>
              <a:rPr lang="en-US" dirty="0" smtClean="0"/>
              <a:t>Faculty Information</a:t>
            </a:r>
            <a:endParaRPr lang="en-US" dirty="0"/>
          </a:p>
        </p:txBody>
      </p:sp>
      <p:pic>
        <p:nvPicPr>
          <p:cNvPr id="3" name="Picture 2"/>
          <p:cNvPicPr>
            <a:picLocks noChangeAspect="1"/>
          </p:cNvPicPr>
          <p:nvPr/>
        </p:nvPicPr>
        <p:blipFill>
          <a:blip r:embed="rId4"/>
          <a:stretch>
            <a:fillRect/>
          </a:stretch>
        </p:blipFill>
        <p:spPr>
          <a:xfrm>
            <a:off x="1018645" y="1570312"/>
            <a:ext cx="4121747" cy="4754033"/>
          </a:xfrm>
          <a:prstGeom prst="rect">
            <a:avLst/>
          </a:prstGeom>
        </p:spPr>
      </p:pic>
    </p:spTree>
    <p:extLst>
      <p:ext uri="{BB962C8B-B14F-4D97-AF65-F5344CB8AC3E}">
        <p14:creationId xmlns:p14="http://schemas.microsoft.com/office/powerpoint/2010/main" val="21629138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267128" y="328773"/>
            <a:ext cx="10294706" cy="707886"/>
          </a:xfrm>
          <a:prstGeom prst="rect">
            <a:avLst/>
          </a:prstGeom>
          <a:noFill/>
        </p:spPr>
        <p:txBody>
          <a:bodyPr wrap="square" rtlCol="0">
            <a:spAutoFit/>
          </a:bodyPr>
          <a:lstStyle/>
          <a:p>
            <a:r>
              <a:rPr lang="en-US" sz="4000" dirty="0" smtClean="0">
                <a:solidFill>
                  <a:schemeClr val="bg1"/>
                </a:solidFill>
                <a:latin typeface="Arial Black" charset="0"/>
                <a:ea typeface="Arial Black" charset="0"/>
                <a:cs typeface="Arial Black" charset="0"/>
              </a:rPr>
              <a:t>Reporting Process</a:t>
            </a:r>
            <a:endParaRPr lang="en-US" sz="4000" dirty="0">
              <a:solidFill>
                <a:schemeClr val="bg1"/>
              </a:solidFill>
              <a:latin typeface="Arial Black" charset="0"/>
              <a:ea typeface="Arial Black" charset="0"/>
              <a:cs typeface="Arial Black"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2195" y="1365432"/>
            <a:ext cx="9349946" cy="5259345"/>
          </a:xfrm>
          <a:prstGeom prst="rect">
            <a:avLst/>
          </a:prstGeom>
        </p:spPr>
      </p:pic>
    </p:spTree>
    <p:extLst>
      <p:ext uri="{BB962C8B-B14F-4D97-AF65-F5344CB8AC3E}">
        <p14:creationId xmlns:p14="http://schemas.microsoft.com/office/powerpoint/2010/main" val="5448292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6349" t="6744" r="19882" b="45386"/>
          <a:stretch/>
        </p:blipFill>
        <p:spPr>
          <a:xfrm>
            <a:off x="463644" y="1764101"/>
            <a:ext cx="5831360" cy="4897034"/>
          </a:xfrm>
          <a:prstGeom prst="rect">
            <a:avLst/>
          </a:prstGeom>
          <a:ln w="25400">
            <a:solidFill>
              <a:schemeClr val="tx1"/>
            </a:solidFill>
          </a:ln>
        </p:spPr>
      </p:pic>
      <p:sp>
        <p:nvSpPr>
          <p:cNvPr id="8" name="TextBox 7"/>
          <p:cNvSpPr txBox="1"/>
          <p:nvPr/>
        </p:nvSpPr>
        <p:spPr>
          <a:xfrm>
            <a:off x="267128" y="328773"/>
            <a:ext cx="10294706" cy="707886"/>
          </a:xfrm>
          <a:prstGeom prst="rect">
            <a:avLst/>
          </a:prstGeom>
          <a:noFill/>
        </p:spPr>
        <p:txBody>
          <a:bodyPr wrap="square" rtlCol="0">
            <a:spAutoFit/>
          </a:bodyPr>
          <a:lstStyle/>
          <a:p>
            <a:r>
              <a:rPr lang="en-US" sz="4000" dirty="0" smtClean="0">
                <a:solidFill>
                  <a:schemeClr val="bg1"/>
                </a:solidFill>
                <a:latin typeface="Arial Black" charset="0"/>
                <a:ea typeface="Arial Black" charset="0"/>
                <a:cs typeface="Arial Black" charset="0"/>
              </a:rPr>
              <a:t>Consistent Reporting</a:t>
            </a:r>
            <a:endParaRPr lang="en-US" sz="4000" dirty="0">
              <a:solidFill>
                <a:schemeClr val="bg1"/>
              </a:solidFill>
              <a:latin typeface="Arial Black" charset="0"/>
              <a:ea typeface="Arial Black" charset="0"/>
              <a:cs typeface="Arial Black" charset="0"/>
            </a:endParaRPr>
          </a:p>
        </p:txBody>
      </p:sp>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5966" t="6921" r="20041" b="39505"/>
          <a:stretch/>
        </p:blipFill>
        <p:spPr>
          <a:xfrm>
            <a:off x="6562132" y="1764101"/>
            <a:ext cx="4665648" cy="4917219"/>
          </a:xfrm>
          <a:prstGeom prst="rect">
            <a:avLst/>
          </a:prstGeom>
          <a:ln w="25400">
            <a:solidFill>
              <a:schemeClr val="tx1"/>
            </a:solidFill>
          </a:ln>
        </p:spPr>
      </p:pic>
      <p:sp>
        <p:nvSpPr>
          <p:cNvPr id="9" name="Rectangle 8"/>
          <p:cNvSpPr/>
          <p:nvPr/>
        </p:nvSpPr>
        <p:spPr>
          <a:xfrm>
            <a:off x="267128" y="1302435"/>
            <a:ext cx="11273418" cy="461665"/>
          </a:xfrm>
          <a:prstGeom prst="rect">
            <a:avLst/>
          </a:prstGeom>
        </p:spPr>
        <p:txBody>
          <a:bodyPr wrap="square">
            <a:spAutoFit/>
          </a:bodyPr>
          <a:lstStyle/>
          <a:p>
            <a:r>
              <a:rPr lang="en-US" sz="2400" dirty="0"/>
              <a:t>SAS datasets can easily be used in Tableau, Access, and Excel for reporting</a:t>
            </a:r>
            <a:r>
              <a:rPr lang="en-US" dirty="0"/>
              <a:t>.</a:t>
            </a:r>
          </a:p>
        </p:txBody>
      </p:sp>
    </p:spTree>
    <p:extLst>
      <p:ext uri="{BB962C8B-B14F-4D97-AF65-F5344CB8AC3E}">
        <p14:creationId xmlns:p14="http://schemas.microsoft.com/office/powerpoint/2010/main" val="13102696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189"/>
            <a:ext cx="12192000" cy="6858000"/>
          </a:xfrm>
          <a:prstGeom prst="rect">
            <a:avLst/>
          </a:prstGeom>
        </p:spPr>
      </p:pic>
      <p:sp>
        <p:nvSpPr>
          <p:cNvPr id="8" name="TextBox 7"/>
          <p:cNvSpPr txBox="1"/>
          <p:nvPr/>
        </p:nvSpPr>
        <p:spPr>
          <a:xfrm>
            <a:off x="267128" y="328773"/>
            <a:ext cx="10294706" cy="707886"/>
          </a:xfrm>
          <a:prstGeom prst="rect">
            <a:avLst/>
          </a:prstGeom>
          <a:noFill/>
        </p:spPr>
        <p:txBody>
          <a:bodyPr wrap="square" rtlCol="0">
            <a:spAutoFit/>
          </a:bodyPr>
          <a:lstStyle/>
          <a:p>
            <a:r>
              <a:rPr lang="en-US" sz="4000" dirty="0" smtClean="0">
                <a:solidFill>
                  <a:schemeClr val="bg1"/>
                </a:solidFill>
                <a:latin typeface="Arial Black" charset="0"/>
                <a:ea typeface="Arial Black" charset="0"/>
                <a:cs typeface="Arial Black" charset="0"/>
              </a:rPr>
              <a:t>Questions</a:t>
            </a:r>
            <a:endParaRPr lang="en-US" sz="4000" dirty="0">
              <a:solidFill>
                <a:schemeClr val="bg1"/>
              </a:solidFill>
              <a:latin typeface="Arial Black" charset="0"/>
              <a:ea typeface="Arial Black" charset="0"/>
              <a:cs typeface="Arial Black" charset="0"/>
            </a:endParaRPr>
          </a:p>
        </p:txBody>
      </p:sp>
      <p:pic>
        <p:nvPicPr>
          <p:cNvPr id="2" name="Picture 1"/>
          <p:cNvPicPr>
            <a:picLocks noChangeAspect="1"/>
          </p:cNvPicPr>
          <p:nvPr/>
        </p:nvPicPr>
        <p:blipFill>
          <a:blip r:embed="rId4"/>
          <a:stretch>
            <a:fillRect/>
          </a:stretch>
        </p:blipFill>
        <p:spPr>
          <a:xfrm>
            <a:off x="2067803" y="1743074"/>
            <a:ext cx="6590422" cy="4336449"/>
          </a:xfrm>
          <a:prstGeom prst="rect">
            <a:avLst/>
          </a:prstGeom>
        </p:spPr>
      </p:pic>
    </p:spTree>
    <p:extLst>
      <p:ext uri="{BB962C8B-B14F-4D97-AF65-F5344CB8AC3E}">
        <p14:creationId xmlns:p14="http://schemas.microsoft.com/office/powerpoint/2010/main" val="38353061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67128" y="328773"/>
            <a:ext cx="10553272" cy="707886"/>
          </a:xfrm>
          <a:prstGeom prst="rect">
            <a:avLst/>
          </a:prstGeom>
          <a:noFill/>
        </p:spPr>
        <p:txBody>
          <a:bodyPr wrap="square" rtlCol="0">
            <a:spAutoFit/>
          </a:bodyPr>
          <a:lstStyle/>
          <a:p>
            <a:r>
              <a:rPr lang="en-US" sz="4000" dirty="0" smtClean="0">
                <a:solidFill>
                  <a:schemeClr val="bg1"/>
                </a:solidFill>
                <a:latin typeface="Arial Black" charset="0"/>
                <a:ea typeface="Arial Black" charset="0"/>
                <a:cs typeface="Arial Black" charset="0"/>
              </a:rPr>
              <a:t>We all have limited resources!</a:t>
            </a:r>
            <a:endParaRPr lang="en-US" sz="4000" dirty="0">
              <a:solidFill>
                <a:schemeClr val="bg1"/>
              </a:solidFill>
              <a:latin typeface="Arial Black" charset="0"/>
              <a:ea typeface="Arial Black" charset="0"/>
              <a:cs typeface="Arial Black" charset="0"/>
            </a:endParaRPr>
          </a:p>
        </p:txBody>
      </p:sp>
      <p:sp>
        <p:nvSpPr>
          <p:cNvPr id="2" name="Content Placeholder 1"/>
          <p:cNvSpPr>
            <a:spLocks noGrp="1"/>
          </p:cNvSpPr>
          <p:nvPr>
            <p:ph idx="1"/>
          </p:nvPr>
        </p:nvSpPr>
        <p:spPr/>
        <p:txBody>
          <a:bodyPr/>
          <a:lstStyle/>
          <a:p>
            <a:r>
              <a:rPr lang="en-US" dirty="0" smtClean="0"/>
              <a:t>Small</a:t>
            </a:r>
          </a:p>
          <a:p>
            <a:pPr lvl="1"/>
            <a:r>
              <a:rPr lang="en-US" dirty="0" smtClean="0"/>
              <a:t>Shop of three</a:t>
            </a:r>
          </a:p>
          <a:p>
            <a:pPr lvl="1"/>
            <a:r>
              <a:rPr lang="en-US" dirty="0" smtClean="0"/>
              <a:t>Limited resources</a:t>
            </a:r>
          </a:p>
          <a:p>
            <a:pPr lvl="1"/>
            <a:r>
              <a:rPr lang="en-US" dirty="0" smtClean="0"/>
              <a:t>Limited time</a:t>
            </a:r>
          </a:p>
          <a:p>
            <a:r>
              <a:rPr lang="en-US" dirty="0" smtClean="0"/>
              <a:t>New</a:t>
            </a:r>
          </a:p>
          <a:p>
            <a:pPr lvl="1"/>
            <a:r>
              <a:rPr lang="en-US" dirty="0" smtClean="0"/>
              <a:t>Reporting since 2009</a:t>
            </a:r>
          </a:p>
          <a:p>
            <a:r>
              <a:rPr lang="en-US" dirty="0" smtClean="0"/>
              <a:t>Special</a:t>
            </a:r>
          </a:p>
          <a:p>
            <a:pPr lvl="1"/>
            <a:r>
              <a:rPr lang="en-US" dirty="0" smtClean="0"/>
              <a:t>Unique reporting requirements</a:t>
            </a:r>
          </a:p>
          <a:p>
            <a:pPr lvl="2"/>
            <a:r>
              <a:rPr lang="en-US" dirty="0" smtClean="0"/>
              <a:t>No First-time in College</a:t>
            </a:r>
          </a:p>
          <a:p>
            <a:pPr lvl="2"/>
            <a:r>
              <a:rPr lang="en-US" dirty="0" smtClean="0"/>
              <a:t>Upper-level only</a:t>
            </a:r>
          </a:p>
          <a:p>
            <a:pPr marL="0" indent="0">
              <a:buNone/>
            </a:pPr>
            <a:endParaRPr lang="en-US" dirty="0"/>
          </a:p>
        </p:txBody>
      </p:sp>
    </p:spTree>
    <p:extLst>
      <p:ext uri="{BB962C8B-B14F-4D97-AF65-F5344CB8AC3E}">
        <p14:creationId xmlns:p14="http://schemas.microsoft.com/office/powerpoint/2010/main" val="13075108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267128" y="328773"/>
            <a:ext cx="10294706" cy="707886"/>
          </a:xfrm>
          <a:prstGeom prst="rect">
            <a:avLst/>
          </a:prstGeom>
          <a:noFill/>
        </p:spPr>
        <p:txBody>
          <a:bodyPr wrap="square" rtlCol="0">
            <a:spAutoFit/>
          </a:bodyPr>
          <a:lstStyle/>
          <a:p>
            <a:r>
              <a:rPr lang="en-US" sz="4000" dirty="0" smtClean="0">
                <a:solidFill>
                  <a:schemeClr val="bg1"/>
                </a:solidFill>
                <a:latin typeface="Arial Black" charset="0"/>
                <a:ea typeface="Arial Black" charset="0"/>
                <a:cs typeface="Arial Black" charset="0"/>
              </a:rPr>
              <a:t>Reporting Challenges</a:t>
            </a:r>
            <a:endParaRPr lang="en-US" sz="4000" dirty="0">
              <a:solidFill>
                <a:schemeClr val="bg1"/>
              </a:solidFill>
              <a:latin typeface="Arial Black" charset="0"/>
              <a:ea typeface="Arial Black" charset="0"/>
              <a:cs typeface="Arial Black" charset="0"/>
            </a:endParaRPr>
          </a:p>
        </p:txBody>
      </p:sp>
      <p:sp>
        <p:nvSpPr>
          <p:cNvPr id="7" name="Content Placeholder 3"/>
          <p:cNvSpPr>
            <a:spLocks noGrp="1"/>
          </p:cNvSpPr>
          <p:nvPr>
            <p:ph idx="1"/>
          </p:nvPr>
        </p:nvSpPr>
        <p:spPr>
          <a:xfrm>
            <a:off x="4951414" y="1440872"/>
            <a:ext cx="6400800" cy="4578927"/>
          </a:xfrm>
        </p:spPr>
        <p:txBody>
          <a:bodyPr>
            <a:normAutofit lnSpcReduction="10000"/>
          </a:bodyPr>
          <a:lstStyle/>
          <a:p>
            <a:pPr lvl="2"/>
            <a:endParaRPr lang="en-US" sz="2000" dirty="0" smtClean="0"/>
          </a:p>
          <a:p>
            <a:pPr lvl="2"/>
            <a:r>
              <a:rPr lang="en-US" sz="2000" dirty="0" smtClean="0"/>
              <a:t>Time </a:t>
            </a:r>
            <a:r>
              <a:rPr lang="en-US" sz="2000" dirty="0"/>
              <a:t>consuming, manually intensive process to produce reports</a:t>
            </a:r>
            <a:r>
              <a:rPr lang="en-US" sz="2000" dirty="0" smtClean="0"/>
              <a:t>.</a:t>
            </a:r>
          </a:p>
          <a:p>
            <a:pPr lvl="2"/>
            <a:endParaRPr lang="en-US" sz="2000" dirty="0"/>
          </a:p>
          <a:p>
            <a:pPr lvl="2"/>
            <a:r>
              <a:rPr lang="en-US" sz="2000" dirty="0"/>
              <a:t>Different people produce reports with the same information but have different results.</a:t>
            </a:r>
          </a:p>
          <a:p>
            <a:pPr lvl="3"/>
            <a:r>
              <a:rPr lang="en-US" sz="1900" dirty="0"/>
              <a:t>What is the real answer?</a:t>
            </a:r>
          </a:p>
          <a:p>
            <a:pPr lvl="3"/>
            <a:r>
              <a:rPr lang="en-US" sz="1900" dirty="0"/>
              <a:t>How do you know if reported information is correct</a:t>
            </a:r>
            <a:r>
              <a:rPr lang="en-US" sz="1900" dirty="0" smtClean="0"/>
              <a:t>?</a:t>
            </a:r>
          </a:p>
          <a:p>
            <a:pPr lvl="3"/>
            <a:endParaRPr lang="en-US" sz="2000" dirty="0"/>
          </a:p>
          <a:p>
            <a:pPr lvl="2"/>
            <a:r>
              <a:rPr lang="en-US" sz="2000" dirty="0"/>
              <a:t>No time available for analysis because of the extensive time required to produce information</a:t>
            </a:r>
            <a:r>
              <a:rPr lang="en-US" sz="2000" dirty="0" smtClean="0"/>
              <a:t>.</a:t>
            </a:r>
          </a:p>
          <a:p>
            <a:pPr lvl="2"/>
            <a:endParaRPr lang="en-US" sz="2000" dirty="0"/>
          </a:p>
          <a:p>
            <a:pPr lvl="2"/>
            <a:r>
              <a:rPr lang="en-US" sz="2000" dirty="0" smtClean="0"/>
              <a:t>Transactional systems don’t provide sufficient reporting capabilities.</a:t>
            </a:r>
            <a:endParaRPr lang="en-US" sz="20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129" y="1440871"/>
            <a:ext cx="5371672" cy="4578927"/>
          </a:xfrm>
          <a:prstGeom prst="rect">
            <a:avLst/>
          </a:prstGeom>
        </p:spPr>
      </p:pic>
    </p:spTree>
    <p:extLst>
      <p:ext uri="{BB962C8B-B14F-4D97-AF65-F5344CB8AC3E}">
        <p14:creationId xmlns:p14="http://schemas.microsoft.com/office/powerpoint/2010/main" val="34599655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267128" y="328773"/>
            <a:ext cx="10294706" cy="707886"/>
          </a:xfrm>
          <a:prstGeom prst="rect">
            <a:avLst/>
          </a:prstGeom>
          <a:noFill/>
        </p:spPr>
        <p:txBody>
          <a:bodyPr wrap="square" rtlCol="0">
            <a:spAutoFit/>
          </a:bodyPr>
          <a:lstStyle/>
          <a:p>
            <a:r>
              <a:rPr lang="en-US" sz="4000" dirty="0" smtClean="0">
                <a:solidFill>
                  <a:schemeClr val="bg1"/>
                </a:solidFill>
                <a:latin typeface="Arial Black" charset="0"/>
                <a:ea typeface="Arial Black" charset="0"/>
                <a:cs typeface="Arial Black" charset="0"/>
              </a:rPr>
              <a:t>Reasons for Data Warehouse</a:t>
            </a:r>
            <a:endParaRPr lang="en-US" sz="4000" dirty="0">
              <a:solidFill>
                <a:schemeClr val="bg1"/>
              </a:solidFill>
              <a:latin typeface="Arial Black" charset="0"/>
              <a:ea typeface="Arial Black" charset="0"/>
              <a:cs typeface="Arial Black" charset="0"/>
            </a:endParaRPr>
          </a:p>
        </p:txBody>
      </p:sp>
      <p:pic>
        <p:nvPicPr>
          <p:cNvPr id="7" name="Content Placeholder 6"/>
          <p:cNvPicPr>
            <a:picLocks noGrp="1" noChangeAspect="1"/>
          </p:cNvPicPr>
          <p:nvPr>
            <p:ph sz="half" idx="4294967295"/>
          </p:nvPr>
        </p:nvPicPr>
        <p:blipFill>
          <a:blip r:embed="rId4"/>
          <a:stretch>
            <a:fillRect/>
          </a:stretch>
        </p:blipFill>
        <p:spPr>
          <a:xfrm>
            <a:off x="6720417" y="1659467"/>
            <a:ext cx="4856104" cy="4521200"/>
          </a:xfrm>
          <a:prstGeom prst="rect">
            <a:avLst/>
          </a:prstGeom>
        </p:spPr>
      </p:pic>
      <p:sp>
        <p:nvSpPr>
          <p:cNvPr id="9" name="Content Placeholder 2"/>
          <p:cNvSpPr>
            <a:spLocks noGrp="1"/>
          </p:cNvSpPr>
          <p:nvPr>
            <p:ph sz="half" idx="1"/>
          </p:nvPr>
        </p:nvSpPr>
        <p:spPr>
          <a:xfrm>
            <a:off x="1371601" y="1659467"/>
            <a:ext cx="4552780" cy="4521200"/>
          </a:xfrm>
        </p:spPr>
        <p:txBody>
          <a:bodyPr>
            <a:normAutofit/>
          </a:bodyPr>
          <a:lstStyle/>
          <a:p>
            <a:pPr lvl="1"/>
            <a:r>
              <a:rPr lang="en-US" dirty="0"/>
              <a:t>Banner database structures are very complex</a:t>
            </a:r>
          </a:p>
          <a:p>
            <a:pPr lvl="1"/>
            <a:r>
              <a:rPr lang="en-US" dirty="0" smtClean="0"/>
              <a:t>Reporting </a:t>
            </a:r>
            <a:r>
              <a:rPr lang="en-US" dirty="0"/>
              <a:t>results are subject to:</a:t>
            </a:r>
          </a:p>
          <a:p>
            <a:pPr lvl="2"/>
            <a:r>
              <a:rPr lang="en-US" dirty="0"/>
              <a:t>Users understanding of database structure.</a:t>
            </a:r>
          </a:p>
          <a:p>
            <a:pPr lvl="2"/>
            <a:r>
              <a:rPr lang="en-US" dirty="0"/>
              <a:t>Interpretation of variables.</a:t>
            </a:r>
          </a:p>
          <a:p>
            <a:pPr lvl="1"/>
            <a:r>
              <a:rPr lang="en-US" dirty="0"/>
              <a:t>No easy way to combine data across multiple systems and databases</a:t>
            </a:r>
            <a:r>
              <a:rPr lang="en-US" dirty="0" smtClean="0"/>
              <a:t>.</a:t>
            </a:r>
            <a:endParaRPr lang="en-US" dirty="0"/>
          </a:p>
        </p:txBody>
      </p:sp>
    </p:spTree>
    <p:extLst>
      <p:ext uri="{BB962C8B-B14F-4D97-AF65-F5344CB8AC3E}">
        <p14:creationId xmlns:p14="http://schemas.microsoft.com/office/powerpoint/2010/main" val="3277999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267128" y="328773"/>
            <a:ext cx="10294706" cy="584775"/>
          </a:xfrm>
          <a:prstGeom prst="rect">
            <a:avLst/>
          </a:prstGeom>
          <a:noFill/>
        </p:spPr>
        <p:txBody>
          <a:bodyPr wrap="square" rtlCol="0">
            <a:spAutoFit/>
          </a:bodyPr>
          <a:lstStyle/>
          <a:p>
            <a:r>
              <a:rPr lang="en-US" sz="3200" dirty="0" smtClean="0">
                <a:solidFill>
                  <a:schemeClr val="bg1"/>
                </a:solidFill>
                <a:latin typeface="Arial Black" charset="0"/>
                <a:ea typeface="Arial Black" charset="0"/>
                <a:cs typeface="Arial Black" charset="0"/>
              </a:rPr>
              <a:t>A data warehouse will maximize resources</a:t>
            </a:r>
            <a:endParaRPr lang="en-US" sz="3200" dirty="0">
              <a:solidFill>
                <a:schemeClr val="bg1"/>
              </a:solidFill>
              <a:latin typeface="Arial Black" charset="0"/>
              <a:ea typeface="Arial Black" charset="0"/>
              <a:cs typeface="Arial Black"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168" y="1365432"/>
            <a:ext cx="10486767" cy="5289368"/>
          </a:xfrm>
          <a:prstGeom prst="rect">
            <a:avLst/>
          </a:prstGeom>
        </p:spPr>
      </p:pic>
    </p:spTree>
    <p:extLst>
      <p:ext uri="{BB962C8B-B14F-4D97-AF65-F5344CB8AC3E}">
        <p14:creationId xmlns:p14="http://schemas.microsoft.com/office/powerpoint/2010/main" val="2718698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38"/>
            <a:ext cx="12192000" cy="6858000"/>
          </a:xfrm>
          <a:prstGeom prst="rect">
            <a:avLst/>
          </a:prstGeom>
        </p:spPr>
      </p:pic>
      <p:sp>
        <p:nvSpPr>
          <p:cNvPr id="8" name="TextBox 7"/>
          <p:cNvSpPr txBox="1"/>
          <p:nvPr/>
        </p:nvSpPr>
        <p:spPr>
          <a:xfrm>
            <a:off x="267128" y="328773"/>
            <a:ext cx="10294706" cy="707886"/>
          </a:xfrm>
          <a:prstGeom prst="rect">
            <a:avLst/>
          </a:prstGeom>
          <a:noFill/>
        </p:spPr>
        <p:txBody>
          <a:bodyPr wrap="square" rtlCol="0">
            <a:spAutoFit/>
          </a:bodyPr>
          <a:lstStyle/>
          <a:p>
            <a:r>
              <a:rPr lang="en-US" sz="4000" dirty="0" smtClean="0">
                <a:solidFill>
                  <a:schemeClr val="bg1"/>
                </a:solidFill>
                <a:latin typeface="Arial Black" charset="0"/>
                <a:ea typeface="Arial Black" charset="0"/>
                <a:cs typeface="Arial Black" charset="0"/>
              </a:rPr>
              <a:t>Categorize CBMs reports by focus</a:t>
            </a:r>
            <a:endParaRPr lang="en-US" sz="4000" dirty="0">
              <a:solidFill>
                <a:schemeClr val="bg1"/>
              </a:solidFill>
              <a:latin typeface="Arial Black" charset="0"/>
              <a:ea typeface="Arial Black" charset="0"/>
              <a:cs typeface="Arial Black" charset="0"/>
            </a:endParaRPr>
          </a:p>
        </p:txBody>
      </p:sp>
      <p:graphicFrame>
        <p:nvGraphicFramePr>
          <p:cNvPr id="7" name="Content Placeholder 4"/>
          <p:cNvGraphicFramePr>
            <a:graphicFrameLocks noGrp="1"/>
          </p:cNvGraphicFramePr>
          <p:nvPr>
            <p:ph idx="1"/>
            <p:extLst>
              <p:ext uri="{D42A27DB-BD31-4B8C-83A1-F6EECF244321}">
                <p14:modId xmlns:p14="http://schemas.microsoft.com/office/powerpoint/2010/main" val="1711882462"/>
              </p:ext>
            </p:extLst>
          </p:nvPr>
        </p:nvGraphicFramePr>
        <p:xfrm>
          <a:off x="387178" y="1426480"/>
          <a:ext cx="10610792" cy="4703227"/>
        </p:xfrm>
        <a:graphic>
          <a:graphicData uri="http://schemas.openxmlformats.org/drawingml/2006/table">
            <a:tbl>
              <a:tblPr>
                <a:tableStyleId>{793D81CF-94F2-401A-BA57-92F5A7B2D0C5}</a:tableStyleId>
              </a:tblPr>
              <a:tblGrid>
                <a:gridCol w="1360358"/>
                <a:gridCol w="6375251"/>
                <a:gridCol w="1757056"/>
                <a:gridCol w="1118127"/>
              </a:tblGrid>
              <a:tr h="302903">
                <a:tc>
                  <a:txBody>
                    <a:bodyPr/>
                    <a:lstStyle/>
                    <a:p>
                      <a:pPr algn="l" fontAlgn="b"/>
                      <a:r>
                        <a:rPr lang="en-US" sz="1800" u="none" strike="noStrike" dirty="0">
                          <a:effectLst/>
                          <a:latin typeface="Arial" panose="020B0604020202020204" pitchFamily="34" charset="0"/>
                          <a:cs typeface="Arial" panose="020B0604020202020204" pitchFamily="34" charset="0"/>
                        </a:rPr>
                        <a:t>Report</a:t>
                      </a:r>
                      <a:endParaRPr lang="en-US" sz="1800" b="1"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b"/>
                      <a:r>
                        <a:rPr lang="en-US" sz="1800" u="none" strike="noStrike" dirty="0" smtClean="0">
                          <a:effectLst/>
                          <a:latin typeface="Arial" panose="020B0604020202020204" pitchFamily="34" charset="0"/>
                          <a:cs typeface="Arial" panose="020B0604020202020204" pitchFamily="34" charset="0"/>
                        </a:rPr>
                        <a:t>Report Name</a:t>
                      </a:r>
                      <a:endParaRPr lang="en-US" sz="1800" b="1"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b"/>
                      <a:r>
                        <a:rPr lang="en-US" sz="1800" u="none" strike="noStrike">
                          <a:effectLst/>
                          <a:latin typeface="Arial" panose="020B0604020202020204" pitchFamily="34" charset="0"/>
                          <a:cs typeface="Arial" panose="020B0604020202020204" pitchFamily="34" charset="0"/>
                        </a:rPr>
                        <a:t>Schedule</a:t>
                      </a:r>
                      <a:endParaRPr lang="en-US" sz="1800" b="1" i="0" u="none" strike="noStrike">
                        <a:solidFill>
                          <a:schemeClr val="tx1"/>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b"/>
                      <a:r>
                        <a:rPr lang="en-US" sz="1800" u="none" strike="noStrike">
                          <a:effectLst/>
                          <a:latin typeface="Arial" panose="020B0604020202020204" pitchFamily="34" charset="0"/>
                          <a:cs typeface="Arial" panose="020B0604020202020204" pitchFamily="34" charset="0"/>
                        </a:rPr>
                        <a:t>Type</a:t>
                      </a:r>
                      <a:endParaRPr lang="en-US" sz="1800" b="1" i="0" u="none" strike="noStrike">
                        <a:solidFill>
                          <a:schemeClr val="tx1"/>
                        </a:solidFill>
                        <a:effectLst/>
                        <a:latin typeface="Arial" panose="020B0604020202020204" pitchFamily="34" charset="0"/>
                        <a:cs typeface="Arial" panose="020B0604020202020204" pitchFamily="34" charset="0"/>
                      </a:endParaRPr>
                    </a:p>
                  </a:txBody>
                  <a:tcPr marL="7620" marR="7620" marT="7620" marB="0" anchor="ctr"/>
                </a:tc>
              </a:tr>
              <a:tr h="290786">
                <a:tc>
                  <a:txBody>
                    <a:bodyPr/>
                    <a:lstStyle/>
                    <a:p>
                      <a:pPr algn="l" fontAlgn="b"/>
                      <a:r>
                        <a:rPr lang="en-US" sz="1800" u="none" strike="noStrike" dirty="0">
                          <a:effectLst/>
                          <a:latin typeface="Arial" panose="020B0604020202020204" pitchFamily="34" charset="0"/>
                          <a:cs typeface="Arial" panose="020B0604020202020204" pitchFamily="34" charset="0"/>
                        </a:rPr>
                        <a:t>CBM001</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b"/>
                      <a:r>
                        <a:rPr lang="en-US" sz="1800" u="none" strike="noStrike" dirty="0" smtClean="0">
                          <a:effectLst/>
                          <a:latin typeface="Arial" panose="020B0604020202020204" pitchFamily="34" charset="0"/>
                          <a:cs typeface="Arial" panose="020B0604020202020204" pitchFamily="34" charset="0"/>
                        </a:rPr>
                        <a:t>Student Report</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b"/>
                      <a:r>
                        <a:rPr lang="en-US" sz="1800" u="none" strike="noStrike">
                          <a:effectLst/>
                          <a:latin typeface="Arial" panose="020B0604020202020204" pitchFamily="34" charset="0"/>
                          <a:cs typeface="Arial" panose="020B0604020202020204" pitchFamily="34" charset="0"/>
                        </a:rPr>
                        <a:t>Semester I</a:t>
                      </a:r>
                      <a:endParaRPr lang="en-US" sz="1800" b="0" i="0" u="none" strike="noStrike">
                        <a:solidFill>
                          <a:schemeClr val="tx1"/>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b"/>
                      <a:r>
                        <a:rPr lang="en-US" sz="1800" u="none" strike="noStrike">
                          <a:effectLst/>
                          <a:latin typeface="Arial" panose="020B0604020202020204" pitchFamily="34" charset="0"/>
                          <a:cs typeface="Arial" panose="020B0604020202020204" pitchFamily="34" charset="0"/>
                        </a:rPr>
                        <a:t>Student</a:t>
                      </a:r>
                      <a:endParaRPr lang="en-US" sz="1800" b="0" i="0" u="none" strike="noStrike">
                        <a:solidFill>
                          <a:schemeClr val="tx1"/>
                        </a:solidFill>
                        <a:effectLst/>
                        <a:latin typeface="Arial" panose="020B0604020202020204" pitchFamily="34" charset="0"/>
                        <a:cs typeface="Arial" panose="020B0604020202020204" pitchFamily="34" charset="0"/>
                      </a:endParaRPr>
                    </a:p>
                  </a:txBody>
                  <a:tcPr marL="7620" marR="7620" marT="7620" marB="0" anchor="ctr"/>
                </a:tc>
              </a:tr>
              <a:tr h="290786">
                <a:tc>
                  <a:txBody>
                    <a:bodyPr/>
                    <a:lstStyle/>
                    <a:p>
                      <a:pPr algn="l" fontAlgn="b"/>
                      <a:r>
                        <a:rPr lang="en-US" sz="1800" u="none" strike="noStrike" dirty="0">
                          <a:effectLst/>
                          <a:latin typeface="Arial" panose="020B0604020202020204" pitchFamily="34" charset="0"/>
                          <a:cs typeface="Arial" panose="020B0604020202020204" pitchFamily="34" charset="0"/>
                        </a:rPr>
                        <a:t>CBM002</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b"/>
                      <a:r>
                        <a:rPr lang="en-US" sz="1800" u="none" strike="noStrike" dirty="0" smtClean="0">
                          <a:effectLst/>
                          <a:latin typeface="Arial" panose="020B0604020202020204" pitchFamily="34" charset="0"/>
                          <a:cs typeface="Arial" panose="020B0604020202020204" pitchFamily="34" charset="0"/>
                        </a:rPr>
                        <a:t>Texas Success Initiative Report</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b"/>
                      <a:r>
                        <a:rPr lang="en-US" sz="1800" u="none" strike="noStrike">
                          <a:effectLst/>
                          <a:latin typeface="Arial" panose="020B0604020202020204" pitchFamily="34" charset="0"/>
                          <a:cs typeface="Arial" panose="020B0604020202020204" pitchFamily="34" charset="0"/>
                        </a:rPr>
                        <a:t>Semester II</a:t>
                      </a:r>
                      <a:endParaRPr lang="en-US" sz="1800" b="0" i="0" u="none" strike="noStrike">
                        <a:solidFill>
                          <a:schemeClr val="tx1"/>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b"/>
                      <a:r>
                        <a:rPr lang="en-US" sz="1800" u="none" strike="noStrike">
                          <a:effectLst/>
                          <a:latin typeface="Arial" panose="020B0604020202020204" pitchFamily="34" charset="0"/>
                          <a:cs typeface="Arial" panose="020B0604020202020204" pitchFamily="34" charset="0"/>
                        </a:rPr>
                        <a:t>Student</a:t>
                      </a:r>
                      <a:endParaRPr lang="en-US" sz="1800" b="0" i="0" u="none" strike="noStrike">
                        <a:solidFill>
                          <a:schemeClr val="tx1"/>
                        </a:solidFill>
                        <a:effectLst/>
                        <a:latin typeface="Arial" panose="020B0604020202020204" pitchFamily="34" charset="0"/>
                        <a:cs typeface="Arial" panose="020B0604020202020204" pitchFamily="34" charset="0"/>
                      </a:endParaRPr>
                    </a:p>
                  </a:txBody>
                  <a:tcPr marL="7620" marR="7620" marT="7620" marB="0" anchor="ctr"/>
                </a:tc>
              </a:tr>
              <a:tr h="290786">
                <a:tc>
                  <a:txBody>
                    <a:bodyPr/>
                    <a:lstStyle/>
                    <a:p>
                      <a:pPr algn="l" fontAlgn="b"/>
                      <a:r>
                        <a:rPr lang="en-US" sz="1800" u="none" strike="noStrike">
                          <a:effectLst/>
                          <a:latin typeface="Arial" panose="020B0604020202020204" pitchFamily="34" charset="0"/>
                          <a:cs typeface="Arial" panose="020B0604020202020204" pitchFamily="34" charset="0"/>
                        </a:rPr>
                        <a:t>CBM009</a:t>
                      </a:r>
                      <a:endParaRPr lang="en-US" sz="1800" b="0" i="0" u="none" strike="noStrike">
                        <a:solidFill>
                          <a:schemeClr val="tx1"/>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b"/>
                      <a:r>
                        <a:rPr lang="en-US" sz="1800" u="none" strike="noStrike" dirty="0" smtClean="0">
                          <a:effectLst/>
                          <a:latin typeface="Arial" panose="020B0604020202020204" pitchFamily="34" charset="0"/>
                          <a:cs typeface="Arial" panose="020B0604020202020204" pitchFamily="34" charset="0"/>
                        </a:rPr>
                        <a:t>Graduation Report</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b"/>
                      <a:r>
                        <a:rPr lang="en-US" sz="1800" u="none" strike="noStrike">
                          <a:effectLst/>
                          <a:latin typeface="Arial" panose="020B0604020202020204" pitchFamily="34" charset="0"/>
                          <a:cs typeface="Arial" panose="020B0604020202020204" pitchFamily="34" charset="0"/>
                        </a:rPr>
                        <a:t>Annual</a:t>
                      </a:r>
                      <a:endParaRPr lang="en-US" sz="1800" b="0" i="0" u="none" strike="noStrike">
                        <a:solidFill>
                          <a:schemeClr val="tx1"/>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b"/>
                      <a:r>
                        <a:rPr lang="en-US" sz="1800" u="none" strike="noStrike">
                          <a:effectLst/>
                          <a:latin typeface="Arial" panose="020B0604020202020204" pitchFamily="34" charset="0"/>
                          <a:cs typeface="Arial" panose="020B0604020202020204" pitchFamily="34" charset="0"/>
                        </a:rPr>
                        <a:t>Student</a:t>
                      </a:r>
                      <a:endParaRPr lang="en-US" sz="1800" b="0" i="0" u="none" strike="noStrike">
                        <a:solidFill>
                          <a:schemeClr val="tx1"/>
                        </a:solidFill>
                        <a:effectLst/>
                        <a:latin typeface="Arial" panose="020B0604020202020204" pitchFamily="34" charset="0"/>
                        <a:cs typeface="Arial" panose="020B0604020202020204" pitchFamily="34" charset="0"/>
                      </a:endParaRPr>
                    </a:p>
                  </a:txBody>
                  <a:tcPr marL="7620" marR="7620" marT="7620" marB="0" anchor="ctr"/>
                </a:tc>
              </a:tr>
              <a:tr h="290786">
                <a:tc>
                  <a:txBody>
                    <a:bodyPr/>
                    <a:lstStyle/>
                    <a:p>
                      <a:pPr algn="l" fontAlgn="b"/>
                      <a:r>
                        <a:rPr lang="en-US" sz="1800" u="none" strike="noStrike">
                          <a:effectLst/>
                          <a:latin typeface="Arial" panose="020B0604020202020204" pitchFamily="34" charset="0"/>
                          <a:cs typeface="Arial" panose="020B0604020202020204" pitchFamily="34" charset="0"/>
                        </a:rPr>
                        <a:t>CBM00B</a:t>
                      </a:r>
                      <a:endParaRPr lang="en-US" sz="1800" b="0" i="0" u="none" strike="noStrike">
                        <a:solidFill>
                          <a:schemeClr val="tx1"/>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b"/>
                      <a:r>
                        <a:rPr lang="en-US" sz="1800" u="none" strike="noStrike" dirty="0" smtClean="0">
                          <a:effectLst/>
                          <a:latin typeface="Arial" panose="020B0604020202020204" pitchFamily="34" charset="0"/>
                          <a:cs typeface="Arial" panose="020B0604020202020204" pitchFamily="34" charset="0"/>
                        </a:rPr>
                        <a:t>Admissions Report</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b"/>
                      <a:r>
                        <a:rPr lang="en-US" sz="1800" u="none" strike="noStrike">
                          <a:effectLst/>
                          <a:latin typeface="Arial" panose="020B0604020202020204" pitchFamily="34" charset="0"/>
                          <a:cs typeface="Arial" panose="020B0604020202020204" pitchFamily="34" charset="0"/>
                        </a:rPr>
                        <a:t>Annual</a:t>
                      </a:r>
                      <a:endParaRPr lang="en-US" sz="1800" b="0" i="0" u="none" strike="noStrike">
                        <a:solidFill>
                          <a:schemeClr val="tx1"/>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b"/>
                      <a:r>
                        <a:rPr lang="en-US" sz="1800" u="none" strike="noStrike">
                          <a:effectLst/>
                          <a:latin typeface="Arial" panose="020B0604020202020204" pitchFamily="34" charset="0"/>
                          <a:cs typeface="Arial" panose="020B0604020202020204" pitchFamily="34" charset="0"/>
                        </a:rPr>
                        <a:t>Student</a:t>
                      </a:r>
                      <a:endParaRPr lang="en-US" sz="1800" b="0" i="0" u="none" strike="noStrike">
                        <a:solidFill>
                          <a:schemeClr val="tx1"/>
                        </a:solidFill>
                        <a:effectLst/>
                        <a:latin typeface="Arial" panose="020B0604020202020204" pitchFamily="34" charset="0"/>
                        <a:cs typeface="Arial" panose="020B0604020202020204" pitchFamily="34" charset="0"/>
                      </a:endParaRPr>
                    </a:p>
                  </a:txBody>
                  <a:tcPr marL="7620" marR="7620" marT="7620" marB="0" anchor="ctr"/>
                </a:tc>
              </a:tr>
              <a:tr h="290786">
                <a:tc>
                  <a:txBody>
                    <a:bodyPr/>
                    <a:lstStyle/>
                    <a:p>
                      <a:pPr algn="l" fontAlgn="b"/>
                      <a:r>
                        <a:rPr lang="en-US" sz="1800" u="none" strike="noStrike">
                          <a:effectLst/>
                          <a:latin typeface="Arial" panose="020B0604020202020204" pitchFamily="34" charset="0"/>
                          <a:cs typeface="Arial" panose="020B0604020202020204" pitchFamily="34" charset="0"/>
                        </a:rPr>
                        <a:t>CBM00E</a:t>
                      </a:r>
                      <a:endParaRPr lang="en-US" sz="1800" b="0" i="0" u="none" strike="noStrike">
                        <a:solidFill>
                          <a:schemeClr val="tx1"/>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b"/>
                      <a:r>
                        <a:rPr lang="en-US" sz="1800" u="none" strike="noStrike" dirty="0" smtClean="0">
                          <a:effectLst/>
                          <a:latin typeface="Arial" panose="020B0604020202020204" pitchFamily="34" charset="0"/>
                          <a:cs typeface="Arial" panose="020B0604020202020204" pitchFamily="34" charset="0"/>
                        </a:rPr>
                        <a:t>Doctoral Exception Report</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b"/>
                      <a:r>
                        <a:rPr lang="en-US" sz="1800" u="none" strike="noStrike">
                          <a:effectLst/>
                          <a:latin typeface="Arial" panose="020B0604020202020204" pitchFamily="34" charset="0"/>
                          <a:cs typeface="Arial" panose="020B0604020202020204" pitchFamily="34" charset="0"/>
                        </a:rPr>
                        <a:t>Annual X 2</a:t>
                      </a:r>
                      <a:endParaRPr lang="en-US" sz="1800" b="0" i="0" u="none" strike="noStrike">
                        <a:solidFill>
                          <a:schemeClr val="tx1"/>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b"/>
                      <a:r>
                        <a:rPr lang="en-US" sz="1800" u="none" strike="noStrike">
                          <a:effectLst/>
                          <a:latin typeface="Arial" panose="020B0604020202020204" pitchFamily="34" charset="0"/>
                          <a:cs typeface="Arial" panose="020B0604020202020204" pitchFamily="34" charset="0"/>
                        </a:rPr>
                        <a:t>Student</a:t>
                      </a:r>
                      <a:endParaRPr lang="en-US" sz="1800" b="0" i="0" u="none" strike="noStrike">
                        <a:solidFill>
                          <a:schemeClr val="tx1"/>
                        </a:solidFill>
                        <a:effectLst/>
                        <a:latin typeface="Arial" panose="020B0604020202020204" pitchFamily="34" charset="0"/>
                        <a:cs typeface="Arial" panose="020B0604020202020204" pitchFamily="34" charset="0"/>
                      </a:endParaRPr>
                    </a:p>
                  </a:txBody>
                  <a:tcPr marL="7620" marR="7620" marT="7620" marB="0" anchor="ctr"/>
                </a:tc>
              </a:tr>
              <a:tr h="290786">
                <a:tc>
                  <a:txBody>
                    <a:bodyPr/>
                    <a:lstStyle/>
                    <a:p>
                      <a:pPr algn="l" fontAlgn="b"/>
                      <a:r>
                        <a:rPr lang="en-US" sz="1800" u="none" strike="noStrike">
                          <a:effectLst/>
                          <a:latin typeface="Arial" panose="020B0604020202020204" pitchFamily="34" charset="0"/>
                          <a:cs typeface="Arial" panose="020B0604020202020204" pitchFamily="34" charset="0"/>
                        </a:rPr>
                        <a:t>CBM00N</a:t>
                      </a:r>
                      <a:endParaRPr lang="en-US" sz="1800" b="0" i="0" u="none" strike="noStrike">
                        <a:solidFill>
                          <a:schemeClr val="tx1"/>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b"/>
                      <a:r>
                        <a:rPr lang="en-US" sz="1800" u="none" strike="noStrike" dirty="0" smtClean="0">
                          <a:effectLst/>
                          <a:latin typeface="Arial" panose="020B0604020202020204" pitchFamily="34" charset="0"/>
                          <a:cs typeface="Arial" panose="020B0604020202020204" pitchFamily="34" charset="0"/>
                        </a:rPr>
                        <a:t>Student Number Change Report</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b"/>
                      <a:r>
                        <a:rPr lang="en-US" sz="1800" u="none" strike="noStrike">
                          <a:effectLst/>
                          <a:latin typeface="Arial" panose="020B0604020202020204" pitchFamily="34" charset="0"/>
                          <a:cs typeface="Arial" panose="020B0604020202020204" pitchFamily="34" charset="0"/>
                        </a:rPr>
                        <a:t>As Needed</a:t>
                      </a:r>
                      <a:endParaRPr lang="en-US" sz="1800" b="0" i="0" u="none" strike="noStrike">
                        <a:solidFill>
                          <a:schemeClr val="tx1"/>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b"/>
                      <a:r>
                        <a:rPr lang="en-US" sz="1800" u="none" strike="noStrike">
                          <a:effectLst/>
                          <a:latin typeface="Arial" panose="020B0604020202020204" pitchFamily="34" charset="0"/>
                          <a:cs typeface="Arial" panose="020B0604020202020204" pitchFamily="34" charset="0"/>
                        </a:rPr>
                        <a:t>Student</a:t>
                      </a:r>
                      <a:endParaRPr lang="en-US" sz="1800" b="0" i="0" u="none" strike="noStrike">
                        <a:solidFill>
                          <a:schemeClr val="tx1"/>
                        </a:solidFill>
                        <a:effectLst/>
                        <a:latin typeface="Arial" panose="020B0604020202020204" pitchFamily="34" charset="0"/>
                        <a:cs typeface="Arial" panose="020B0604020202020204" pitchFamily="34" charset="0"/>
                      </a:endParaRPr>
                    </a:p>
                  </a:txBody>
                  <a:tcPr marL="7620" marR="7620" marT="7620" marB="0" anchor="ctr"/>
                </a:tc>
              </a:tr>
              <a:tr h="290786">
                <a:tc>
                  <a:txBody>
                    <a:bodyPr/>
                    <a:lstStyle/>
                    <a:p>
                      <a:pPr algn="l" fontAlgn="b"/>
                      <a:r>
                        <a:rPr lang="en-US" sz="1800" u="none" strike="noStrike">
                          <a:effectLst/>
                          <a:latin typeface="Arial" panose="020B0604020202020204" pitchFamily="34" charset="0"/>
                          <a:cs typeface="Arial" panose="020B0604020202020204" pitchFamily="34" charset="0"/>
                        </a:rPr>
                        <a:t>CBM00S</a:t>
                      </a:r>
                      <a:endParaRPr lang="en-US" sz="1800" b="0" i="0" u="none" strike="noStrike">
                        <a:solidFill>
                          <a:schemeClr val="tx1"/>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b"/>
                      <a:r>
                        <a:rPr lang="en-US" sz="1800" u="none" strike="noStrike" dirty="0" smtClean="0">
                          <a:effectLst/>
                          <a:latin typeface="Arial" panose="020B0604020202020204" pitchFamily="34" charset="0"/>
                          <a:cs typeface="Arial" panose="020B0604020202020204" pitchFamily="34" charset="0"/>
                        </a:rPr>
                        <a:t>Student Schedule Report</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b"/>
                      <a:r>
                        <a:rPr lang="en-US" sz="1800" u="none" strike="noStrike">
                          <a:effectLst/>
                          <a:latin typeface="Arial" panose="020B0604020202020204" pitchFamily="34" charset="0"/>
                          <a:cs typeface="Arial" panose="020B0604020202020204" pitchFamily="34" charset="0"/>
                        </a:rPr>
                        <a:t>Semester II</a:t>
                      </a:r>
                      <a:endParaRPr lang="en-US" sz="1800" b="0" i="0" u="none" strike="noStrike">
                        <a:solidFill>
                          <a:schemeClr val="tx1"/>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b"/>
                      <a:r>
                        <a:rPr lang="en-US" sz="1800" u="none" strike="noStrike">
                          <a:effectLst/>
                          <a:latin typeface="Arial" panose="020B0604020202020204" pitchFamily="34" charset="0"/>
                          <a:cs typeface="Arial" panose="020B0604020202020204" pitchFamily="34" charset="0"/>
                        </a:rPr>
                        <a:t>Student</a:t>
                      </a:r>
                      <a:endParaRPr lang="en-US" sz="1800" b="0" i="0" u="none" strike="noStrike">
                        <a:solidFill>
                          <a:schemeClr val="tx1"/>
                        </a:solidFill>
                        <a:effectLst/>
                        <a:latin typeface="Arial" panose="020B0604020202020204" pitchFamily="34" charset="0"/>
                        <a:cs typeface="Arial" panose="020B0604020202020204" pitchFamily="34" charset="0"/>
                      </a:endParaRPr>
                    </a:p>
                  </a:txBody>
                  <a:tcPr marL="7620" marR="7620" marT="7620" marB="0" anchor="ctr"/>
                </a:tc>
              </a:tr>
              <a:tr h="329320">
                <a:tc>
                  <a:txBody>
                    <a:bodyPr/>
                    <a:lstStyle/>
                    <a:p>
                      <a:pPr algn="l" fontAlgn="b"/>
                      <a:r>
                        <a:rPr lang="en-US" sz="1800" u="none" strike="noStrike" dirty="0">
                          <a:effectLst/>
                          <a:latin typeface="Arial" panose="020B0604020202020204" pitchFamily="34" charset="0"/>
                          <a:cs typeface="Arial" panose="020B0604020202020204" pitchFamily="34" charset="0"/>
                        </a:rPr>
                        <a:t>CBM00X</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b"/>
                      <a:r>
                        <a:rPr lang="en-US" sz="1800" u="none" strike="noStrike" dirty="0" smtClean="0">
                          <a:effectLst/>
                          <a:latin typeface="Arial" panose="020B0604020202020204" pitchFamily="34" charset="0"/>
                          <a:cs typeface="Arial" panose="020B0604020202020204" pitchFamily="34" charset="0"/>
                        </a:rPr>
                        <a:t>Students in Self-supporting Courses and Programs</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b"/>
                      <a:r>
                        <a:rPr lang="en-US" sz="1800" u="none" strike="noStrike" dirty="0">
                          <a:effectLst/>
                          <a:latin typeface="Arial" panose="020B0604020202020204" pitchFamily="34" charset="0"/>
                          <a:cs typeface="Arial" panose="020B0604020202020204" pitchFamily="34" charset="0"/>
                        </a:rPr>
                        <a:t>Annual</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b"/>
                      <a:r>
                        <a:rPr lang="en-US" sz="1800" u="none" strike="noStrike">
                          <a:effectLst/>
                          <a:latin typeface="Arial" panose="020B0604020202020204" pitchFamily="34" charset="0"/>
                          <a:cs typeface="Arial" panose="020B0604020202020204" pitchFamily="34" charset="0"/>
                        </a:rPr>
                        <a:t>Student</a:t>
                      </a:r>
                      <a:endParaRPr lang="en-US" sz="1800" b="0" i="0" u="none" strike="noStrike">
                        <a:solidFill>
                          <a:schemeClr val="tx1"/>
                        </a:solidFill>
                        <a:effectLst/>
                        <a:latin typeface="Arial" panose="020B0604020202020204" pitchFamily="34" charset="0"/>
                        <a:cs typeface="Arial" panose="020B0604020202020204" pitchFamily="34" charset="0"/>
                      </a:endParaRPr>
                    </a:p>
                  </a:txBody>
                  <a:tcPr marL="7620" marR="7620" marT="7620" marB="0" anchor="ctr"/>
                </a:tc>
              </a:tr>
              <a:tr h="290786">
                <a:tc>
                  <a:txBody>
                    <a:bodyPr/>
                    <a:lstStyle/>
                    <a:p>
                      <a:pPr algn="l" fontAlgn="b"/>
                      <a:r>
                        <a:rPr lang="en-US" sz="1800" u="none" strike="noStrike">
                          <a:effectLst/>
                          <a:latin typeface="Arial" panose="020B0604020202020204" pitchFamily="34" charset="0"/>
                          <a:cs typeface="Arial" panose="020B0604020202020204" pitchFamily="34" charset="0"/>
                        </a:rPr>
                        <a:t>CBM0E1</a:t>
                      </a:r>
                      <a:endParaRPr lang="en-US" sz="1800" b="0" i="0" u="none" strike="noStrike">
                        <a:solidFill>
                          <a:schemeClr val="tx1"/>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b"/>
                      <a:r>
                        <a:rPr lang="en-US" sz="1800" u="none" strike="noStrike" dirty="0" smtClean="0">
                          <a:effectLst/>
                          <a:latin typeface="Arial" panose="020B0604020202020204" pitchFamily="34" charset="0"/>
                          <a:cs typeface="Arial" panose="020B0604020202020204" pitchFamily="34" charset="0"/>
                        </a:rPr>
                        <a:t>Student End of Semester Report</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b"/>
                      <a:r>
                        <a:rPr lang="en-US" sz="1800" u="none" strike="noStrike" dirty="0">
                          <a:effectLst/>
                          <a:latin typeface="Arial" panose="020B0604020202020204" pitchFamily="34" charset="0"/>
                          <a:cs typeface="Arial" panose="020B0604020202020204" pitchFamily="34" charset="0"/>
                        </a:rPr>
                        <a:t>Semester II</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b"/>
                      <a:r>
                        <a:rPr lang="en-US" sz="1800" u="none" strike="noStrike">
                          <a:effectLst/>
                          <a:latin typeface="Arial" panose="020B0604020202020204" pitchFamily="34" charset="0"/>
                          <a:cs typeface="Arial" panose="020B0604020202020204" pitchFamily="34" charset="0"/>
                        </a:rPr>
                        <a:t>Student</a:t>
                      </a:r>
                      <a:endParaRPr lang="en-US" sz="1800" b="0" i="0" u="none" strike="noStrike">
                        <a:solidFill>
                          <a:schemeClr val="tx1"/>
                        </a:solidFill>
                        <a:effectLst/>
                        <a:latin typeface="Arial" panose="020B0604020202020204" pitchFamily="34" charset="0"/>
                        <a:cs typeface="Arial" panose="020B0604020202020204" pitchFamily="34" charset="0"/>
                      </a:endParaRPr>
                    </a:p>
                  </a:txBody>
                  <a:tcPr marL="7620" marR="7620" marT="7620" marB="0" anchor="ctr"/>
                </a:tc>
              </a:tr>
              <a:tr h="290786">
                <a:tc>
                  <a:txBody>
                    <a:bodyPr/>
                    <a:lstStyle/>
                    <a:p>
                      <a:pPr algn="l" fontAlgn="b"/>
                      <a:r>
                        <a:rPr lang="en-US" sz="1800" u="none" strike="noStrike">
                          <a:effectLst/>
                          <a:latin typeface="Arial" panose="020B0604020202020204" pitchFamily="34" charset="0"/>
                          <a:cs typeface="Arial" panose="020B0604020202020204" pitchFamily="34" charset="0"/>
                        </a:rPr>
                        <a:t>CBM004</a:t>
                      </a:r>
                      <a:endParaRPr lang="en-US" sz="1800" b="0" i="0" u="none" strike="noStrike">
                        <a:solidFill>
                          <a:schemeClr val="tx1"/>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b"/>
                      <a:r>
                        <a:rPr lang="en-US" sz="1800" u="none" strike="noStrike" dirty="0" smtClean="0">
                          <a:effectLst/>
                          <a:latin typeface="Arial" panose="020B0604020202020204" pitchFamily="34" charset="0"/>
                          <a:cs typeface="Arial" panose="020B0604020202020204" pitchFamily="34" charset="0"/>
                        </a:rPr>
                        <a:t>Class Report</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b"/>
                      <a:r>
                        <a:rPr lang="en-US" sz="1800" u="none" strike="noStrike" dirty="0">
                          <a:effectLst/>
                          <a:latin typeface="Arial" panose="020B0604020202020204" pitchFamily="34" charset="0"/>
                          <a:cs typeface="Arial" panose="020B0604020202020204" pitchFamily="34" charset="0"/>
                        </a:rPr>
                        <a:t>Semester I</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b"/>
                      <a:r>
                        <a:rPr lang="en-US" sz="1800" u="none" strike="noStrike" dirty="0" smtClean="0">
                          <a:effectLst/>
                          <a:latin typeface="Arial" panose="020B0604020202020204" pitchFamily="34" charset="0"/>
                          <a:cs typeface="Arial" panose="020B0604020202020204" pitchFamily="34" charset="0"/>
                        </a:rPr>
                        <a:t>Instructor</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tc>
              </a:tr>
              <a:tr h="290786">
                <a:tc>
                  <a:txBody>
                    <a:bodyPr/>
                    <a:lstStyle/>
                    <a:p>
                      <a:pPr algn="l" fontAlgn="b"/>
                      <a:r>
                        <a:rPr lang="en-US" sz="1800" u="none" strike="noStrike">
                          <a:effectLst/>
                          <a:latin typeface="Arial" panose="020B0604020202020204" pitchFamily="34" charset="0"/>
                          <a:cs typeface="Arial" panose="020B0604020202020204" pitchFamily="34" charset="0"/>
                        </a:rPr>
                        <a:t>CBM008</a:t>
                      </a:r>
                      <a:endParaRPr lang="en-US" sz="1800" b="0" i="0" u="none" strike="noStrike">
                        <a:solidFill>
                          <a:schemeClr val="tx1"/>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b"/>
                      <a:r>
                        <a:rPr lang="en-US" sz="1800" u="none" strike="noStrike" dirty="0" smtClean="0">
                          <a:effectLst/>
                          <a:latin typeface="Arial" panose="020B0604020202020204" pitchFamily="34" charset="0"/>
                          <a:cs typeface="Arial" panose="020B0604020202020204" pitchFamily="34" charset="0"/>
                        </a:rPr>
                        <a:t>Faculty Report</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b"/>
                      <a:r>
                        <a:rPr lang="en-US" sz="1800" u="none" strike="noStrike">
                          <a:effectLst/>
                          <a:latin typeface="Arial" panose="020B0604020202020204" pitchFamily="34" charset="0"/>
                          <a:cs typeface="Arial" panose="020B0604020202020204" pitchFamily="34" charset="0"/>
                        </a:rPr>
                        <a:t>Semester II</a:t>
                      </a:r>
                      <a:endParaRPr lang="en-US" sz="1800" b="0" i="0" u="none" strike="noStrike">
                        <a:solidFill>
                          <a:schemeClr val="tx1"/>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b"/>
                      <a:r>
                        <a:rPr lang="en-US" sz="1800" u="none" strike="noStrike" dirty="0" smtClean="0">
                          <a:effectLst/>
                          <a:latin typeface="Arial" panose="020B0604020202020204" pitchFamily="34" charset="0"/>
                          <a:cs typeface="Arial" panose="020B0604020202020204" pitchFamily="34" charset="0"/>
                        </a:rPr>
                        <a:t>Instructor</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tc>
              </a:tr>
              <a:tr h="290786">
                <a:tc>
                  <a:txBody>
                    <a:bodyPr/>
                    <a:lstStyle/>
                    <a:p>
                      <a:pPr algn="l" fontAlgn="b"/>
                      <a:r>
                        <a:rPr lang="en-US" sz="1800" u="none" strike="noStrike">
                          <a:effectLst/>
                          <a:latin typeface="Arial" panose="020B0604020202020204" pitchFamily="34" charset="0"/>
                          <a:cs typeface="Arial" panose="020B0604020202020204" pitchFamily="34" charset="0"/>
                        </a:rPr>
                        <a:t>CBM005</a:t>
                      </a:r>
                      <a:endParaRPr lang="en-US" sz="1800" b="0" i="0" u="none" strike="noStrike">
                        <a:solidFill>
                          <a:schemeClr val="tx1"/>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b"/>
                      <a:r>
                        <a:rPr lang="en-US" sz="1800" u="none" strike="noStrike" dirty="0" smtClean="0">
                          <a:effectLst/>
                          <a:latin typeface="Arial" panose="020B0604020202020204" pitchFamily="34" charset="0"/>
                          <a:cs typeface="Arial" panose="020B0604020202020204" pitchFamily="34" charset="0"/>
                        </a:rPr>
                        <a:t>Building And Room Report</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b"/>
                      <a:r>
                        <a:rPr lang="en-US" sz="1800" u="none" strike="noStrike">
                          <a:effectLst/>
                          <a:latin typeface="Arial" panose="020B0604020202020204" pitchFamily="34" charset="0"/>
                          <a:cs typeface="Arial" panose="020B0604020202020204" pitchFamily="34" charset="0"/>
                        </a:rPr>
                        <a:t>Annual</a:t>
                      </a:r>
                      <a:endParaRPr lang="en-US" sz="1800" b="0" i="0" u="none" strike="noStrike">
                        <a:solidFill>
                          <a:schemeClr val="tx1"/>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b"/>
                      <a:r>
                        <a:rPr lang="en-US" sz="1800" u="none" strike="noStrike" dirty="0">
                          <a:effectLst/>
                          <a:latin typeface="Arial" panose="020B0604020202020204" pitchFamily="34" charset="0"/>
                          <a:cs typeface="Arial" panose="020B0604020202020204" pitchFamily="34" charset="0"/>
                        </a:rPr>
                        <a:t>Facilities</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tc>
              </a:tr>
              <a:tr h="290786">
                <a:tc>
                  <a:txBody>
                    <a:bodyPr/>
                    <a:lstStyle/>
                    <a:p>
                      <a:pPr algn="l" fontAlgn="b"/>
                      <a:r>
                        <a:rPr lang="en-US" sz="1800" u="none" strike="noStrike">
                          <a:effectLst/>
                          <a:latin typeface="Arial" panose="020B0604020202020204" pitchFamily="34" charset="0"/>
                          <a:cs typeface="Arial" panose="020B0604020202020204" pitchFamily="34" charset="0"/>
                        </a:rPr>
                        <a:t>CBM011</a:t>
                      </a:r>
                      <a:endParaRPr lang="en-US" sz="1800" b="0" i="0" u="none" strike="noStrike">
                        <a:solidFill>
                          <a:schemeClr val="tx1"/>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b"/>
                      <a:r>
                        <a:rPr lang="en-US" sz="1800" u="none" strike="noStrike" dirty="0" smtClean="0">
                          <a:effectLst/>
                          <a:latin typeface="Arial" panose="020B0604020202020204" pitchFamily="34" charset="0"/>
                          <a:cs typeface="Arial" panose="020B0604020202020204" pitchFamily="34" charset="0"/>
                        </a:rPr>
                        <a:t>Facilities Room Inventory Report</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b"/>
                      <a:r>
                        <a:rPr lang="en-US" sz="1800" u="none" strike="noStrike">
                          <a:effectLst/>
                          <a:latin typeface="Arial" panose="020B0604020202020204" pitchFamily="34" charset="0"/>
                          <a:cs typeface="Arial" panose="020B0604020202020204" pitchFamily="34" charset="0"/>
                        </a:rPr>
                        <a:t>As Needed</a:t>
                      </a:r>
                      <a:endParaRPr lang="en-US" sz="1800" b="0" i="0" u="none" strike="noStrike">
                        <a:solidFill>
                          <a:schemeClr val="tx1"/>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b"/>
                      <a:r>
                        <a:rPr lang="en-US" sz="1800" u="none" strike="noStrike" dirty="0">
                          <a:effectLst/>
                          <a:latin typeface="Arial" panose="020B0604020202020204" pitchFamily="34" charset="0"/>
                          <a:cs typeface="Arial" panose="020B0604020202020204" pitchFamily="34" charset="0"/>
                        </a:rPr>
                        <a:t>Facilities</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tc>
              </a:tr>
              <a:tr h="290786">
                <a:tc>
                  <a:txBody>
                    <a:bodyPr/>
                    <a:lstStyle/>
                    <a:p>
                      <a:pPr algn="l" fontAlgn="b"/>
                      <a:r>
                        <a:rPr lang="en-US" sz="1800" u="none" strike="noStrike">
                          <a:effectLst/>
                          <a:latin typeface="Arial" panose="020B0604020202020204" pitchFamily="34" charset="0"/>
                          <a:cs typeface="Arial" panose="020B0604020202020204" pitchFamily="34" charset="0"/>
                        </a:rPr>
                        <a:t>CBM014</a:t>
                      </a:r>
                      <a:endParaRPr lang="en-US" sz="1800" b="0" i="0" u="none" strike="noStrike">
                        <a:solidFill>
                          <a:schemeClr val="tx1"/>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b"/>
                      <a:r>
                        <a:rPr lang="en-US" sz="1800" u="none" strike="noStrike" dirty="0" smtClean="0">
                          <a:effectLst/>
                          <a:latin typeface="Arial" panose="020B0604020202020204" pitchFamily="34" charset="0"/>
                          <a:cs typeface="Arial" panose="020B0604020202020204" pitchFamily="34" charset="0"/>
                        </a:rPr>
                        <a:t>Facilities Building Inventory Report</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b"/>
                      <a:r>
                        <a:rPr lang="en-US" sz="1800" u="none" strike="noStrike">
                          <a:effectLst/>
                          <a:latin typeface="Arial" panose="020B0604020202020204" pitchFamily="34" charset="0"/>
                          <a:cs typeface="Arial" panose="020B0604020202020204" pitchFamily="34" charset="0"/>
                        </a:rPr>
                        <a:t>As Needed</a:t>
                      </a:r>
                      <a:endParaRPr lang="en-US" sz="1800" b="0" i="0" u="none" strike="noStrike">
                        <a:solidFill>
                          <a:schemeClr val="tx1"/>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b"/>
                      <a:r>
                        <a:rPr lang="en-US" sz="1800" u="none" strike="noStrike" dirty="0">
                          <a:effectLst/>
                          <a:latin typeface="Arial" panose="020B0604020202020204" pitchFamily="34" charset="0"/>
                          <a:cs typeface="Arial" panose="020B0604020202020204" pitchFamily="34" charset="0"/>
                        </a:rPr>
                        <a:t>Facilities</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tc>
              </a:tr>
              <a:tr h="290786">
                <a:tc>
                  <a:txBody>
                    <a:bodyPr/>
                    <a:lstStyle/>
                    <a:p>
                      <a:pPr algn="l" fontAlgn="b"/>
                      <a:r>
                        <a:rPr lang="en-US" sz="1800" u="none" strike="noStrike" dirty="0">
                          <a:effectLst/>
                          <a:latin typeface="Arial" panose="020B0604020202020204" pitchFamily="34" charset="0"/>
                          <a:cs typeface="Arial" panose="020B0604020202020204" pitchFamily="34" charset="0"/>
                        </a:rPr>
                        <a:t>CBM003</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b"/>
                      <a:r>
                        <a:rPr lang="en-US" sz="1800" u="none" strike="noStrike" dirty="0" smtClean="0">
                          <a:effectLst/>
                          <a:latin typeface="Arial" panose="020B0604020202020204" pitchFamily="34" charset="0"/>
                          <a:cs typeface="Arial" panose="020B0604020202020204" pitchFamily="34" charset="0"/>
                        </a:rPr>
                        <a:t>Course Inventory</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b"/>
                      <a:r>
                        <a:rPr lang="en-US" sz="1800" u="none" strike="noStrike" dirty="0">
                          <a:effectLst/>
                          <a:latin typeface="Arial" panose="020B0604020202020204" pitchFamily="34" charset="0"/>
                          <a:cs typeface="Arial" panose="020B0604020202020204" pitchFamily="34" charset="0"/>
                        </a:rPr>
                        <a:t>Annual</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l" fontAlgn="b"/>
                      <a:r>
                        <a:rPr lang="en-US" sz="1800" u="none" strike="noStrike" dirty="0">
                          <a:effectLst/>
                          <a:latin typeface="Arial" panose="020B0604020202020204" pitchFamily="34" charset="0"/>
                          <a:cs typeface="Arial" panose="020B0604020202020204" pitchFamily="34" charset="0"/>
                        </a:rPr>
                        <a:t>Course</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tc>
              </a:tr>
            </a:tbl>
          </a:graphicData>
        </a:graphic>
      </p:graphicFrame>
      <p:sp>
        <p:nvSpPr>
          <p:cNvPr id="9" name="Text Placeholder 2"/>
          <p:cNvSpPr txBox="1">
            <a:spLocks/>
          </p:cNvSpPr>
          <p:nvPr/>
        </p:nvSpPr>
        <p:spPr>
          <a:xfrm>
            <a:off x="1065213" y="1447806"/>
            <a:ext cx="3997853" cy="491913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smtClean="0"/>
          </a:p>
        </p:txBody>
      </p:sp>
    </p:spTree>
    <p:extLst>
      <p:ext uri="{BB962C8B-B14F-4D97-AF65-F5344CB8AC3E}">
        <p14:creationId xmlns:p14="http://schemas.microsoft.com/office/powerpoint/2010/main" val="33465489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267128" y="328773"/>
            <a:ext cx="10294706" cy="707886"/>
          </a:xfrm>
          <a:prstGeom prst="rect">
            <a:avLst/>
          </a:prstGeom>
          <a:noFill/>
        </p:spPr>
        <p:txBody>
          <a:bodyPr wrap="square" rtlCol="0">
            <a:spAutoFit/>
          </a:bodyPr>
          <a:lstStyle/>
          <a:p>
            <a:r>
              <a:rPr lang="en-US" sz="4000" dirty="0" smtClean="0">
                <a:solidFill>
                  <a:schemeClr val="bg1"/>
                </a:solidFill>
                <a:latin typeface="Arial Black" charset="0"/>
                <a:ea typeface="Arial Black" charset="0"/>
                <a:cs typeface="Arial Black" charset="0"/>
              </a:rPr>
              <a:t>Use descriptive field names</a:t>
            </a:r>
            <a:endParaRPr lang="en-US" sz="4000" dirty="0">
              <a:solidFill>
                <a:schemeClr val="bg1"/>
              </a:solidFill>
              <a:latin typeface="Arial Black" charset="0"/>
              <a:ea typeface="Arial Black" charset="0"/>
              <a:cs typeface="Arial Black" charset="0"/>
            </a:endParaRPr>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022888062"/>
              </p:ext>
            </p:extLst>
          </p:nvPr>
        </p:nvGraphicFramePr>
        <p:xfrm>
          <a:off x="5313406" y="1985875"/>
          <a:ext cx="6208140" cy="3842992"/>
        </p:xfrm>
        <a:graphic>
          <a:graphicData uri="http://schemas.openxmlformats.org/drawingml/2006/table">
            <a:tbl>
              <a:tblPr>
                <a:tableStyleId>{793D81CF-94F2-401A-BA57-92F5A7B2D0C5}</a:tableStyleId>
              </a:tblPr>
              <a:tblGrid>
                <a:gridCol w="881448"/>
                <a:gridCol w="2566884"/>
                <a:gridCol w="2759808"/>
              </a:tblGrid>
              <a:tr h="335048">
                <a:tc>
                  <a:txBody>
                    <a:bodyPr/>
                    <a:lstStyle/>
                    <a:p>
                      <a:pPr algn="ctr" fontAlgn="t"/>
                      <a:r>
                        <a:rPr lang="en-US" sz="1600" u="none" strike="noStrike" dirty="0">
                          <a:solidFill>
                            <a:schemeClr val="tx1">
                              <a:lumMod val="95000"/>
                            </a:schemeClr>
                          </a:solidFill>
                          <a:effectLst/>
                          <a:latin typeface="Arial" panose="020B0604020202020204" pitchFamily="34" charset="0"/>
                          <a:cs typeface="Arial" panose="020B0604020202020204" pitchFamily="34" charset="0"/>
                        </a:rPr>
                        <a:t>CBM Item</a:t>
                      </a:r>
                      <a:endParaRPr lang="en-US" sz="1600" b="1" i="0" u="none" strike="noStrike" dirty="0">
                        <a:solidFill>
                          <a:schemeClr val="tx1">
                            <a:lumMod val="95000"/>
                          </a:schemeClr>
                        </a:solidFill>
                        <a:effectLst/>
                        <a:latin typeface="Arial" panose="020B0604020202020204" pitchFamily="34" charset="0"/>
                        <a:cs typeface="Arial" panose="020B0604020202020204" pitchFamily="34" charset="0"/>
                      </a:endParaRPr>
                    </a:p>
                  </a:txBody>
                  <a:tcPr marL="4832" marR="4832" marT="4832" marB="0">
                    <a:solidFill>
                      <a:srgbClr val="C00000"/>
                    </a:solidFill>
                  </a:tcPr>
                </a:tc>
                <a:tc>
                  <a:txBody>
                    <a:bodyPr/>
                    <a:lstStyle/>
                    <a:p>
                      <a:pPr algn="ctr" fontAlgn="t"/>
                      <a:r>
                        <a:rPr lang="en-US" sz="1600" u="none" strike="noStrike" dirty="0">
                          <a:solidFill>
                            <a:schemeClr val="tx1">
                              <a:lumMod val="95000"/>
                            </a:schemeClr>
                          </a:solidFill>
                          <a:effectLst/>
                          <a:latin typeface="Arial" panose="020B0604020202020204" pitchFamily="34" charset="0"/>
                          <a:cs typeface="Arial" panose="020B0604020202020204" pitchFamily="34" charset="0"/>
                        </a:rPr>
                        <a:t>Variable</a:t>
                      </a:r>
                      <a:endParaRPr lang="en-US" sz="1600" b="1" i="0" u="none" strike="noStrike" dirty="0">
                        <a:solidFill>
                          <a:schemeClr val="tx1">
                            <a:lumMod val="95000"/>
                          </a:schemeClr>
                        </a:solidFill>
                        <a:effectLst/>
                        <a:latin typeface="Arial" panose="020B0604020202020204" pitchFamily="34" charset="0"/>
                        <a:cs typeface="Arial" panose="020B0604020202020204" pitchFamily="34" charset="0"/>
                      </a:endParaRPr>
                    </a:p>
                  </a:txBody>
                  <a:tcPr marL="4832" marR="4832" marT="4832" marB="0" anchor="ctr">
                    <a:solidFill>
                      <a:srgbClr val="C00000"/>
                    </a:solidFill>
                  </a:tcPr>
                </a:tc>
                <a:tc>
                  <a:txBody>
                    <a:bodyPr/>
                    <a:lstStyle/>
                    <a:p>
                      <a:pPr algn="ctr" fontAlgn="t"/>
                      <a:r>
                        <a:rPr lang="en-US" sz="1600" u="none" strike="noStrike" dirty="0">
                          <a:solidFill>
                            <a:schemeClr val="tx1">
                              <a:lumMod val="95000"/>
                            </a:schemeClr>
                          </a:solidFill>
                          <a:effectLst/>
                          <a:latin typeface="Arial" panose="020B0604020202020204" pitchFamily="34" charset="0"/>
                          <a:cs typeface="Arial" panose="020B0604020202020204" pitchFamily="34" charset="0"/>
                        </a:rPr>
                        <a:t>Label</a:t>
                      </a:r>
                      <a:endParaRPr lang="en-US" sz="1600" b="1" i="0" u="none" strike="noStrike" dirty="0">
                        <a:solidFill>
                          <a:schemeClr val="tx1">
                            <a:lumMod val="95000"/>
                          </a:schemeClr>
                        </a:solidFill>
                        <a:effectLst/>
                        <a:latin typeface="Arial" panose="020B0604020202020204" pitchFamily="34" charset="0"/>
                        <a:cs typeface="Arial" panose="020B0604020202020204" pitchFamily="34" charset="0"/>
                      </a:endParaRPr>
                    </a:p>
                  </a:txBody>
                  <a:tcPr marL="4832" marR="4832" marT="4832" marB="0" anchor="ctr">
                    <a:solidFill>
                      <a:srgbClr val="C00000"/>
                    </a:solidFill>
                  </a:tcPr>
                </a:tc>
              </a:tr>
              <a:tr h="335048">
                <a:tc>
                  <a:txBody>
                    <a:bodyPr/>
                    <a:lstStyle/>
                    <a:p>
                      <a:pPr algn="ctr" fontAlgn="t"/>
                      <a:r>
                        <a:rPr lang="en-US" sz="1600" u="none" strike="noStrike" dirty="0">
                          <a:effectLst/>
                          <a:latin typeface="Arial" panose="020B0604020202020204" pitchFamily="34" charset="0"/>
                          <a:cs typeface="Arial" panose="020B0604020202020204" pitchFamily="34" charset="0"/>
                        </a:rPr>
                        <a:t>Item_1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4832" marR="4832" marT="4832" marB="0" anchor="ctr"/>
                </a:tc>
                <a:tc>
                  <a:txBody>
                    <a:bodyPr/>
                    <a:lstStyle/>
                    <a:p>
                      <a:pPr algn="ctr" fontAlgn="t"/>
                      <a:r>
                        <a:rPr lang="en-US" sz="1600" u="none" strike="noStrike" dirty="0">
                          <a:effectLst/>
                          <a:latin typeface="Arial" panose="020B0604020202020204" pitchFamily="34" charset="0"/>
                          <a:cs typeface="Arial" panose="020B0604020202020204" pitchFamily="34" charset="0"/>
                        </a:rPr>
                        <a:t>STU_RC</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4832" marR="4832" marT="4832" marB="0" anchor="ctr"/>
                </a:tc>
                <a:tc>
                  <a:txBody>
                    <a:bodyPr/>
                    <a:lstStyle/>
                    <a:p>
                      <a:pPr algn="ctr" fontAlgn="t"/>
                      <a:r>
                        <a:rPr lang="en-US" sz="1600" u="none" strike="noStrike" dirty="0" smtClean="0">
                          <a:effectLst/>
                          <a:latin typeface="Arial" panose="020B0604020202020204" pitchFamily="34" charset="0"/>
                          <a:cs typeface="Arial" panose="020B0604020202020204" pitchFamily="34" charset="0"/>
                        </a:rPr>
                        <a:t>‘</a:t>
                      </a:r>
                      <a:r>
                        <a:rPr lang="en-US" sz="1600" u="none" strike="noStrike" dirty="0">
                          <a:effectLst/>
                          <a:latin typeface="Arial" panose="020B0604020202020204" pitchFamily="34" charset="0"/>
                          <a:cs typeface="Arial" panose="020B0604020202020204" pitchFamily="34" charset="0"/>
                        </a:rPr>
                        <a:t>Record Code’</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4832" marR="4832" marT="4832" marB="0" anchor="ctr"/>
                </a:tc>
              </a:tr>
              <a:tr h="335048">
                <a:tc>
                  <a:txBody>
                    <a:bodyPr/>
                    <a:lstStyle/>
                    <a:p>
                      <a:pPr algn="ctr" fontAlgn="t"/>
                      <a:r>
                        <a:rPr lang="en-US" sz="1600" u="none" strike="noStrike">
                          <a:effectLst/>
                          <a:latin typeface="Arial" panose="020B0604020202020204" pitchFamily="34" charset="0"/>
                          <a:cs typeface="Arial" panose="020B0604020202020204" pitchFamily="34" charset="0"/>
                        </a:rPr>
                        <a:t>Item_2</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4832" marR="4832" marT="4832" marB="0" anchor="ctr"/>
                </a:tc>
                <a:tc>
                  <a:txBody>
                    <a:bodyPr/>
                    <a:lstStyle/>
                    <a:p>
                      <a:pPr algn="ctr" fontAlgn="t"/>
                      <a:r>
                        <a:rPr lang="en-US" sz="1600" u="none" strike="noStrike" dirty="0">
                          <a:effectLst/>
                          <a:latin typeface="Arial" panose="020B0604020202020204" pitchFamily="34" charset="0"/>
                          <a:cs typeface="Arial" panose="020B0604020202020204" pitchFamily="34" charset="0"/>
                        </a:rPr>
                        <a:t>STU_IC</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4832" marR="4832" marT="4832" marB="0" anchor="ctr"/>
                </a:tc>
                <a:tc>
                  <a:txBody>
                    <a:bodyPr/>
                    <a:lstStyle/>
                    <a:p>
                      <a:pPr algn="ctr" fontAlgn="t"/>
                      <a:r>
                        <a:rPr lang="en-US" sz="1600" u="none" strike="noStrike" dirty="0" smtClean="0">
                          <a:effectLst/>
                          <a:latin typeface="Arial" panose="020B0604020202020204" pitchFamily="34" charset="0"/>
                          <a:cs typeface="Arial" panose="020B0604020202020204" pitchFamily="34" charset="0"/>
                        </a:rPr>
                        <a:t>‘</a:t>
                      </a:r>
                      <a:r>
                        <a:rPr lang="en-US" sz="1600" u="none" strike="noStrike" dirty="0">
                          <a:effectLst/>
                          <a:latin typeface="Arial" panose="020B0604020202020204" pitchFamily="34" charset="0"/>
                          <a:cs typeface="Arial" panose="020B0604020202020204" pitchFamily="34" charset="0"/>
                        </a:rPr>
                        <a:t>Institution Code’</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4832" marR="4832" marT="4832" marB="0" anchor="ctr"/>
                </a:tc>
              </a:tr>
              <a:tr h="335048">
                <a:tc>
                  <a:txBody>
                    <a:bodyPr/>
                    <a:lstStyle/>
                    <a:p>
                      <a:pPr algn="ctr" fontAlgn="t"/>
                      <a:r>
                        <a:rPr lang="en-US" sz="1600" u="none" strike="noStrike">
                          <a:effectLst/>
                          <a:latin typeface="Arial" panose="020B0604020202020204" pitchFamily="34" charset="0"/>
                          <a:cs typeface="Arial" panose="020B0604020202020204" pitchFamily="34" charset="0"/>
                        </a:rPr>
                        <a:t>Item_3</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4832" marR="4832" marT="4832" marB="0" anchor="ctr"/>
                </a:tc>
                <a:tc>
                  <a:txBody>
                    <a:bodyPr/>
                    <a:lstStyle/>
                    <a:p>
                      <a:pPr algn="ctr" fontAlgn="t"/>
                      <a:r>
                        <a:rPr lang="en-US" sz="1600" u="none" strike="noStrike" dirty="0">
                          <a:effectLst/>
                          <a:latin typeface="Arial" panose="020B0604020202020204" pitchFamily="34" charset="0"/>
                          <a:cs typeface="Arial" panose="020B0604020202020204" pitchFamily="34" charset="0"/>
                        </a:rPr>
                        <a:t>STU_CBMID</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4832" marR="4832" marT="4832" marB="0" anchor="ctr"/>
                </a:tc>
                <a:tc>
                  <a:txBody>
                    <a:bodyPr/>
                    <a:lstStyle/>
                    <a:p>
                      <a:pPr algn="ctr" fontAlgn="t"/>
                      <a:r>
                        <a:rPr lang="en-US" sz="1600" u="none" strike="noStrike" dirty="0" smtClean="0">
                          <a:effectLst/>
                          <a:latin typeface="Arial" panose="020B0604020202020204" pitchFamily="34" charset="0"/>
                          <a:cs typeface="Arial" panose="020B0604020202020204" pitchFamily="34" charset="0"/>
                        </a:rPr>
                        <a:t>‘</a:t>
                      </a:r>
                      <a:r>
                        <a:rPr lang="en-US" sz="1600" u="none" strike="noStrike" dirty="0">
                          <a:effectLst/>
                          <a:latin typeface="Arial" panose="020B0604020202020204" pitchFamily="34" charset="0"/>
                          <a:cs typeface="Arial" panose="020B0604020202020204" pitchFamily="34" charset="0"/>
                        </a:rPr>
                        <a:t>Student Identification Code’</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4832" marR="4832" marT="4832" marB="0" anchor="ctr"/>
                </a:tc>
              </a:tr>
              <a:tr h="335048">
                <a:tc>
                  <a:txBody>
                    <a:bodyPr/>
                    <a:lstStyle/>
                    <a:p>
                      <a:pPr algn="ctr" fontAlgn="t"/>
                      <a:r>
                        <a:rPr lang="en-US" sz="1600" u="none" strike="noStrike">
                          <a:effectLst/>
                          <a:latin typeface="Arial" panose="020B0604020202020204" pitchFamily="34" charset="0"/>
                          <a:cs typeface="Arial" panose="020B0604020202020204" pitchFamily="34" charset="0"/>
                        </a:rPr>
                        <a:t>Item_4</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4832" marR="4832" marT="4832" marB="0" anchor="ctr"/>
                </a:tc>
                <a:tc>
                  <a:txBody>
                    <a:bodyPr/>
                    <a:lstStyle/>
                    <a:p>
                      <a:pPr algn="ctr" fontAlgn="t"/>
                      <a:r>
                        <a:rPr lang="en-US" sz="1600" u="none" strike="noStrike" dirty="0">
                          <a:effectLst/>
                          <a:latin typeface="Arial" panose="020B0604020202020204" pitchFamily="34" charset="0"/>
                          <a:cs typeface="Arial" panose="020B0604020202020204" pitchFamily="34" charset="0"/>
                        </a:rPr>
                        <a:t>STU_GNDR</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4832" marR="4832" marT="4832" marB="0" anchor="ctr"/>
                </a:tc>
                <a:tc>
                  <a:txBody>
                    <a:bodyPr/>
                    <a:lstStyle/>
                    <a:p>
                      <a:pPr algn="ctr" fontAlgn="t"/>
                      <a:r>
                        <a:rPr lang="en-US" sz="1600" u="none" strike="noStrike" dirty="0" smtClean="0">
                          <a:effectLst/>
                          <a:latin typeface="Arial" panose="020B0604020202020204" pitchFamily="34" charset="0"/>
                          <a:cs typeface="Arial" panose="020B0604020202020204" pitchFamily="34" charset="0"/>
                        </a:rPr>
                        <a:t>‘Gender</a:t>
                      </a:r>
                      <a:r>
                        <a:rPr lang="en-US" sz="1600" u="none" strike="noStrike" dirty="0">
                          <a:effectLst/>
                          <a:latin typeface="Arial" panose="020B0604020202020204" pitchFamily="34" charset="0"/>
                          <a:cs typeface="Arial" panose="020B0604020202020204" pitchFamily="34" charset="0"/>
                        </a:rPr>
                        <a:t>’</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4832" marR="4832" marT="4832" marB="0" anchor="ctr"/>
                </a:tc>
              </a:tr>
              <a:tr h="335048">
                <a:tc>
                  <a:txBody>
                    <a:bodyPr/>
                    <a:lstStyle/>
                    <a:p>
                      <a:pPr algn="ctr" fontAlgn="t"/>
                      <a:r>
                        <a:rPr lang="en-US" sz="1600" u="none" strike="noStrike">
                          <a:effectLst/>
                          <a:latin typeface="Arial" panose="020B0604020202020204" pitchFamily="34" charset="0"/>
                          <a:cs typeface="Arial" panose="020B0604020202020204" pitchFamily="34" charset="0"/>
                        </a:rPr>
                        <a:t>Item_5</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4832" marR="4832" marT="4832" marB="0" anchor="ctr"/>
                </a:tc>
                <a:tc>
                  <a:txBody>
                    <a:bodyPr/>
                    <a:lstStyle/>
                    <a:p>
                      <a:pPr algn="ctr" fontAlgn="t"/>
                      <a:r>
                        <a:rPr lang="en-US" sz="1600" u="none" strike="noStrike" dirty="0">
                          <a:effectLst/>
                          <a:latin typeface="Arial" panose="020B0604020202020204" pitchFamily="34" charset="0"/>
                          <a:cs typeface="Arial" panose="020B0604020202020204" pitchFamily="34" charset="0"/>
                        </a:rPr>
                        <a:t>STU_CLASS</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4832" marR="4832" marT="4832" marB="0" anchor="ctr"/>
                </a:tc>
                <a:tc>
                  <a:txBody>
                    <a:bodyPr/>
                    <a:lstStyle/>
                    <a:p>
                      <a:pPr algn="ctr" fontAlgn="t"/>
                      <a:r>
                        <a:rPr lang="en-US" sz="1600" u="none" strike="noStrike" dirty="0" smtClean="0">
                          <a:effectLst/>
                          <a:latin typeface="Arial" panose="020B0604020202020204" pitchFamily="34" charset="0"/>
                          <a:cs typeface="Arial" panose="020B0604020202020204" pitchFamily="34" charset="0"/>
                        </a:rPr>
                        <a:t>‘</a:t>
                      </a:r>
                      <a:r>
                        <a:rPr lang="en-US" sz="1600" u="none" strike="noStrike" dirty="0">
                          <a:effectLst/>
                          <a:latin typeface="Arial" panose="020B0604020202020204" pitchFamily="34" charset="0"/>
                          <a:cs typeface="Arial" panose="020B0604020202020204" pitchFamily="34" charset="0"/>
                        </a:rPr>
                        <a:t>Classification’</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4832" marR="4832" marT="4832" marB="0" anchor="ctr"/>
                </a:tc>
              </a:tr>
              <a:tr h="335048">
                <a:tc>
                  <a:txBody>
                    <a:bodyPr/>
                    <a:lstStyle/>
                    <a:p>
                      <a:pPr algn="ctr" fontAlgn="t"/>
                      <a:r>
                        <a:rPr lang="en-US" sz="1600" u="none" strike="noStrike">
                          <a:effectLst/>
                          <a:latin typeface="Arial" panose="020B0604020202020204" pitchFamily="34" charset="0"/>
                          <a:cs typeface="Arial" panose="020B0604020202020204" pitchFamily="34" charset="0"/>
                        </a:rPr>
                        <a:t>Item_6</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4832" marR="4832" marT="4832" marB="0" anchor="ctr"/>
                </a:tc>
                <a:tc>
                  <a:txBody>
                    <a:bodyPr/>
                    <a:lstStyle/>
                    <a:p>
                      <a:pPr algn="ctr" fontAlgn="t"/>
                      <a:r>
                        <a:rPr lang="en-US" sz="1600" u="none" strike="noStrike" dirty="0">
                          <a:effectLst/>
                          <a:latin typeface="Arial" panose="020B0604020202020204" pitchFamily="34" charset="0"/>
                          <a:cs typeface="Arial" panose="020B0604020202020204" pitchFamily="34" charset="0"/>
                        </a:rPr>
                        <a:t>STU_DOBY</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4832" marR="4832" marT="4832" marB="0" anchor="ctr"/>
                </a:tc>
                <a:tc>
                  <a:txBody>
                    <a:bodyPr/>
                    <a:lstStyle/>
                    <a:p>
                      <a:pPr algn="ctr" fontAlgn="t"/>
                      <a:r>
                        <a:rPr lang="en-US" sz="1600" u="none" strike="noStrike" dirty="0" smtClean="0">
                          <a:effectLst/>
                          <a:latin typeface="Arial" panose="020B0604020202020204" pitchFamily="34" charset="0"/>
                          <a:cs typeface="Arial" panose="020B0604020202020204" pitchFamily="34" charset="0"/>
                        </a:rPr>
                        <a:t>‘</a:t>
                      </a:r>
                      <a:r>
                        <a:rPr lang="en-US" sz="1600" u="none" strike="noStrike" dirty="0">
                          <a:effectLst/>
                          <a:latin typeface="Arial" panose="020B0604020202020204" pitchFamily="34" charset="0"/>
                          <a:cs typeface="Arial" panose="020B0604020202020204" pitchFamily="34" charset="0"/>
                        </a:rPr>
                        <a:t>Birth Year’</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4832" marR="4832" marT="4832" marB="0" anchor="ctr"/>
                </a:tc>
              </a:tr>
              <a:tr h="335048">
                <a:tc>
                  <a:txBody>
                    <a:bodyPr/>
                    <a:lstStyle/>
                    <a:p>
                      <a:pPr algn="ctr" fontAlgn="t"/>
                      <a:r>
                        <a:rPr lang="en-US" sz="1600" u="none" strike="noStrike">
                          <a:effectLst/>
                          <a:latin typeface="Arial" panose="020B0604020202020204" pitchFamily="34" charset="0"/>
                          <a:cs typeface="Arial" panose="020B0604020202020204" pitchFamily="34" charset="0"/>
                        </a:rPr>
                        <a:t>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4832" marR="4832" marT="4832" marB="0" anchor="ctr"/>
                </a:tc>
                <a:tc>
                  <a:txBody>
                    <a:bodyPr/>
                    <a:lstStyle/>
                    <a:p>
                      <a:pPr algn="ctr" fontAlgn="t"/>
                      <a:r>
                        <a:rPr lang="en-US" sz="1600" u="none" strike="noStrike" dirty="0">
                          <a:effectLst/>
                          <a:latin typeface="Arial" panose="020B0604020202020204" pitchFamily="34" charset="0"/>
                          <a:cs typeface="Arial" panose="020B0604020202020204" pitchFamily="34" charset="0"/>
                        </a:rPr>
                        <a:t>STU_DOBM</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4832" marR="4832" marT="4832" marB="0" anchor="ctr"/>
                </a:tc>
                <a:tc>
                  <a:txBody>
                    <a:bodyPr/>
                    <a:lstStyle/>
                    <a:p>
                      <a:pPr algn="ctr" fontAlgn="t"/>
                      <a:r>
                        <a:rPr lang="en-US" sz="1600" u="none" strike="noStrike" dirty="0" smtClean="0">
                          <a:effectLst/>
                          <a:latin typeface="Arial" panose="020B0604020202020204" pitchFamily="34" charset="0"/>
                          <a:cs typeface="Arial" panose="020B0604020202020204" pitchFamily="34" charset="0"/>
                        </a:rPr>
                        <a:t>Birth </a:t>
                      </a:r>
                      <a:r>
                        <a:rPr lang="en-US" sz="1600" u="none" strike="noStrike" dirty="0">
                          <a:effectLst/>
                          <a:latin typeface="Arial" panose="020B0604020202020204" pitchFamily="34" charset="0"/>
                          <a:cs typeface="Arial" panose="020B0604020202020204" pitchFamily="34" charset="0"/>
                        </a:rPr>
                        <a:t>Month</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4832" marR="4832" marT="4832" marB="0" anchor="ctr"/>
                </a:tc>
              </a:tr>
              <a:tr h="335048">
                <a:tc>
                  <a:txBody>
                    <a:bodyPr/>
                    <a:lstStyle/>
                    <a:p>
                      <a:pPr algn="ctr" fontAlgn="t"/>
                      <a:r>
                        <a:rPr lang="en-US" sz="1600" u="none" strike="noStrike">
                          <a:effectLst/>
                          <a:latin typeface="Arial" panose="020B0604020202020204" pitchFamily="34" charset="0"/>
                          <a:cs typeface="Arial" panose="020B0604020202020204" pitchFamily="34" charset="0"/>
                        </a:rPr>
                        <a:t>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4832" marR="4832" marT="4832" marB="0" anchor="ctr"/>
                </a:tc>
                <a:tc>
                  <a:txBody>
                    <a:bodyPr/>
                    <a:lstStyle/>
                    <a:p>
                      <a:pPr algn="ctr" fontAlgn="t"/>
                      <a:r>
                        <a:rPr lang="en-US" sz="1600" u="none" strike="noStrike" dirty="0">
                          <a:effectLst/>
                          <a:latin typeface="Arial" panose="020B0604020202020204" pitchFamily="34" charset="0"/>
                          <a:cs typeface="Arial" panose="020B0604020202020204" pitchFamily="34" charset="0"/>
                        </a:rPr>
                        <a:t>STU_DOBD</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4832" marR="4832" marT="4832" marB="0" anchor="ctr"/>
                </a:tc>
                <a:tc>
                  <a:txBody>
                    <a:bodyPr/>
                    <a:lstStyle/>
                    <a:p>
                      <a:pPr algn="ctr" fontAlgn="t"/>
                      <a:r>
                        <a:rPr lang="en-US" sz="1600" u="none" strike="noStrike" dirty="0" smtClean="0">
                          <a:effectLst/>
                          <a:latin typeface="Arial" panose="020B0604020202020204" pitchFamily="34" charset="0"/>
                          <a:cs typeface="Arial" panose="020B0604020202020204" pitchFamily="34" charset="0"/>
                        </a:rPr>
                        <a:t>Birth </a:t>
                      </a:r>
                      <a:r>
                        <a:rPr lang="en-US" sz="1600" u="none" strike="noStrike" dirty="0">
                          <a:effectLst/>
                          <a:latin typeface="Arial" panose="020B0604020202020204" pitchFamily="34" charset="0"/>
                          <a:cs typeface="Arial" panose="020B0604020202020204" pitchFamily="34" charset="0"/>
                        </a:rPr>
                        <a:t>Day</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4832" marR="4832" marT="4832" marB="0" anchor="ctr"/>
                </a:tc>
              </a:tr>
              <a:tr h="335048">
                <a:tc>
                  <a:txBody>
                    <a:bodyPr/>
                    <a:lstStyle/>
                    <a:p>
                      <a:pPr algn="ctr" fontAlgn="t"/>
                      <a:r>
                        <a:rPr lang="en-US" sz="1600" u="none" strike="noStrike">
                          <a:effectLst/>
                          <a:latin typeface="Arial" panose="020B0604020202020204" pitchFamily="34" charset="0"/>
                          <a:cs typeface="Arial" panose="020B0604020202020204" pitchFamily="34" charset="0"/>
                        </a:rPr>
                        <a:t>Item_7</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4832" marR="4832" marT="4832" marB="0" anchor="ctr"/>
                </a:tc>
                <a:tc>
                  <a:txBody>
                    <a:bodyPr/>
                    <a:lstStyle/>
                    <a:p>
                      <a:pPr algn="ctr" fontAlgn="t"/>
                      <a:r>
                        <a:rPr lang="en-US" sz="1600" u="none" strike="noStrike" dirty="0">
                          <a:effectLst/>
                          <a:latin typeface="Arial" panose="020B0604020202020204" pitchFamily="34" charset="0"/>
                          <a:cs typeface="Arial" panose="020B0604020202020204" pitchFamily="34" charset="0"/>
                        </a:rPr>
                        <a:t>STU_TUT_STA</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4832" marR="4832" marT="4832" marB="0" anchor="ctr"/>
                </a:tc>
                <a:tc>
                  <a:txBody>
                    <a:bodyPr/>
                    <a:lstStyle/>
                    <a:p>
                      <a:pPr algn="ctr" fontAlgn="t"/>
                      <a:r>
                        <a:rPr lang="en-US" sz="1600" u="none" strike="noStrike" dirty="0" smtClean="0">
                          <a:effectLst/>
                          <a:latin typeface="Arial" panose="020B0604020202020204" pitchFamily="34" charset="0"/>
                          <a:cs typeface="Arial" panose="020B0604020202020204" pitchFamily="34" charset="0"/>
                        </a:rPr>
                        <a:t>‘</a:t>
                      </a:r>
                      <a:r>
                        <a:rPr lang="en-US" sz="1600" u="none" strike="noStrike" dirty="0">
                          <a:effectLst/>
                          <a:latin typeface="Arial" panose="020B0604020202020204" pitchFamily="34" charset="0"/>
                          <a:cs typeface="Arial" panose="020B0604020202020204" pitchFamily="34" charset="0"/>
                        </a:rPr>
                        <a:t>Tuition Status’</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4832" marR="4832" marT="4832" marB="0" anchor="ctr"/>
                </a:tc>
              </a:tr>
              <a:tr h="335048">
                <a:tc>
                  <a:txBody>
                    <a:bodyPr/>
                    <a:lstStyle/>
                    <a:p>
                      <a:pPr algn="ctr" fontAlgn="t"/>
                      <a:r>
                        <a:rPr lang="en-US" sz="1600" u="none" strike="noStrike">
                          <a:effectLst/>
                          <a:latin typeface="Arial" panose="020B0604020202020204" pitchFamily="34" charset="0"/>
                          <a:cs typeface="Arial" panose="020B0604020202020204" pitchFamily="34" charset="0"/>
                        </a:rPr>
                        <a:t>Item_8</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4832" marR="4832" marT="4832" marB="0" anchor="ctr"/>
                </a:tc>
                <a:tc>
                  <a:txBody>
                    <a:bodyPr/>
                    <a:lstStyle/>
                    <a:p>
                      <a:pPr algn="ctr" fontAlgn="t"/>
                      <a:r>
                        <a:rPr lang="en-US" sz="1600" u="none" strike="noStrike" dirty="0">
                          <a:effectLst/>
                          <a:latin typeface="Arial" panose="020B0604020202020204" pitchFamily="34" charset="0"/>
                          <a:cs typeface="Arial" panose="020B0604020202020204" pitchFamily="34" charset="0"/>
                        </a:rPr>
                        <a:t>STU_RES</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4832" marR="4832" marT="4832" marB="0" anchor="ctr"/>
                </a:tc>
                <a:tc>
                  <a:txBody>
                    <a:bodyPr/>
                    <a:lstStyle/>
                    <a:p>
                      <a:pPr algn="ctr" fontAlgn="t"/>
                      <a:r>
                        <a:rPr lang="en-US" sz="1600" u="none" strike="noStrike" dirty="0">
                          <a:effectLst/>
                          <a:latin typeface="Arial" panose="020B0604020202020204" pitchFamily="34" charset="0"/>
                          <a:cs typeface="Arial" panose="020B0604020202020204" pitchFamily="34" charset="0"/>
                        </a:rPr>
                        <a:t> </a:t>
                      </a:r>
                      <a:r>
                        <a:rPr lang="en-US" sz="1600" u="none" strike="noStrike" dirty="0" smtClean="0">
                          <a:effectLst/>
                          <a:latin typeface="Arial" panose="020B0604020202020204" pitchFamily="34" charset="0"/>
                          <a:cs typeface="Arial" panose="020B0604020202020204" pitchFamily="34" charset="0"/>
                        </a:rPr>
                        <a:t>‘</a:t>
                      </a:r>
                      <a:r>
                        <a:rPr lang="en-US" sz="1600" u="none" strike="noStrike" dirty="0">
                          <a:effectLst/>
                          <a:latin typeface="Arial" panose="020B0604020202020204" pitchFamily="34" charset="0"/>
                          <a:cs typeface="Arial" panose="020B0604020202020204" pitchFamily="34" charset="0"/>
                        </a:rPr>
                        <a:t>Residence’</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4832" marR="4832" marT="4832" marB="0" anchor="ctr"/>
                </a:tc>
              </a:tr>
            </a:tbl>
          </a:graphicData>
        </a:graphic>
      </p:graphicFrame>
      <p:sp>
        <p:nvSpPr>
          <p:cNvPr id="9" name="Text Placeholder 2"/>
          <p:cNvSpPr txBox="1">
            <a:spLocks/>
          </p:cNvSpPr>
          <p:nvPr/>
        </p:nvSpPr>
        <p:spPr>
          <a:xfrm>
            <a:off x="1065213" y="1447806"/>
            <a:ext cx="3997853" cy="491913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smtClean="0"/>
          </a:p>
          <a:p>
            <a:r>
              <a:rPr lang="en-US" dirty="0" smtClean="0"/>
              <a:t>Adopt a standardized naming convention</a:t>
            </a:r>
          </a:p>
          <a:p>
            <a:r>
              <a:rPr lang="en-US" dirty="0" smtClean="0"/>
              <a:t>Standardize across all CBMs</a:t>
            </a:r>
          </a:p>
          <a:p>
            <a:r>
              <a:rPr lang="en-US" dirty="0" smtClean="0"/>
              <a:t>Don’t use CBM item numbers </a:t>
            </a:r>
          </a:p>
          <a:p>
            <a:pPr lvl="1"/>
            <a:r>
              <a:rPr lang="en-US" dirty="0" smtClean="0"/>
              <a:t>Causes confusion</a:t>
            </a:r>
          </a:p>
          <a:p>
            <a:pPr lvl="1"/>
            <a:r>
              <a:rPr lang="en-US" dirty="0" smtClean="0"/>
              <a:t>What is Item_6?</a:t>
            </a:r>
          </a:p>
          <a:p>
            <a:pPr lvl="1"/>
            <a:r>
              <a:rPr lang="en-US" dirty="0" smtClean="0"/>
              <a:t>May not be the same across all CBMs?</a:t>
            </a:r>
          </a:p>
          <a:p>
            <a:endParaRPr lang="en-US" dirty="0" smtClean="0"/>
          </a:p>
        </p:txBody>
      </p:sp>
    </p:spTree>
    <p:extLst>
      <p:ext uri="{BB962C8B-B14F-4D97-AF65-F5344CB8AC3E}">
        <p14:creationId xmlns:p14="http://schemas.microsoft.com/office/powerpoint/2010/main" val="17621008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267128" y="328773"/>
            <a:ext cx="10294706" cy="707886"/>
          </a:xfrm>
          <a:prstGeom prst="rect">
            <a:avLst/>
          </a:prstGeom>
          <a:noFill/>
        </p:spPr>
        <p:txBody>
          <a:bodyPr wrap="square" rtlCol="0">
            <a:spAutoFit/>
          </a:bodyPr>
          <a:lstStyle/>
          <a:p>
            <a:r>
              <a:rPr lang="en-US" sz="4000" dirty="0" smtClean="0">
                <a:solidFill>
                  <a:schemeClr val="bg1"/>
                </a:solidFill>
                <a:latin typeface="Arial Black" charset="0"/>
                <a:ea typeface="Arial Black" charset="0"/>
                <a:cs typeface="Arial Black" charset="0"/>
              </a:rPr>
              <a:t>Identify common field names</a:t>
            </a:r>
            <a:endParaRPr lang="en-US" sz="4000" dirty="0">
              <a:solidFill>
                <a:schemeClr val="bg1"/>
              </a:solidFill>
              <a:latin typeface="Arial Black" charset="0"/>
              <a:ea typeface="Arial Black" charset="0"/>
              <a:cs typeface="Arial Black" charset="0"/>
            </a:endParaRPr>
          </a:p>
        </p:txBody>
      </p:sp>
      <p:graphicFrame>
        <p:nvGraphicFramePr>
          <p:cNvPr id="7" name="Content Placeholder 4"/>
          <p:cNvGraphicFramePr>
            <a:graphicFrameLocks noGrp="1"/>
          </p:cNvGraphicFramePr>
          <p:nvPr>
            <p:ph idx="1"/>
            <p:extLst>
              <p:ext uri="{D42A27DB-BD31-4B8C-83A1-F6EECF244321}">
                <p14:modId xmlns:p14="http://schemas.microsoft.com/office/powerpoint/2010/main" val="301093472"/>
              </p:ext>
            </p:extLst>
          </p:nvPr>
        </p:nvGraphicFramePr>
        <p:xfrm>
          <a:off x="267128" y="1308334"/>
          <a:ext cx="11581568" cy="5277990"/>
        </p:xfrm>
        <a:graphic>
          <a:graphicData uri="http://schemas.openxmlformats.org/drawingml/2006/table">
            <a:tbl>
              <a:tblPr>
                <a:tableStyleId>{D7AC3CCA-C797-4891-BE02-D94E43425B78}</a:tableStyleId>
              </a:tblPr>
              <a:tblGrid>
                <a:gridCol w="707288"/>
                <a:gridCol w="2204722"/>
                <a:gridCol w="1012088"/>
                <a:gridCol w="1012088"/>
                <a:gridCol w="1012088"/>
                <a:gridCol w="1012088"/>
                <a:gridCol w="986688"/>
                <a:gridCol w="1012088"/>
                <a:gridCol w="1012088"/>
                <a:gridCol w="1610342"/>
              </a:tblGrid>
              <a:tr h="183991">
                <a:tc>
                  <a:txBody>
                    <a:bodyPr/>
                    <a:lstStyle/>
                    <a:p>
                      <a:pPr algn="ctr" fontAlgn="b"/>
                      <a:r>
                        <a:rPr lang="en-US" sz="1800" u="none" strike="noStrike" dirty="0">
                          <a:solidFill>
                            <a:schemeClr val="bg1"/>
                          </a:solidFill>
                          <a:effectLst/>
                          <a:latin typeface="Arial" panose="020B0604020202020204" pitchFamily="34" charset="0"/>
                          <a:cs typeface="Arial" panose="020B0604020202020204" pitchFamily="34" charset="0"/>
                        </a:rPr>
                        <a:t>Item #</a:t>
                      </a:r>
                      <a:endParaRPr lang="en-US" sz="1800" b="0" i="0" u="none" strike="noStrike" dirty="0">
                        <a:solidFill>
                          <a:schemeClr val="bg1"/>
                        </a:solidFill>
                        <a:effectLst/>
                        <a:latin typeface="Arial" panose="020B0604020202020204" pitchFamily="34" charset="0"/>
                        <a:cs typeface="Arial" panose="020B0604020202020204" pitchFamily="34" charset="0"/>
                      </a:endParaRPr>
                    </a:p>
                  </a:txBody>
                  <a:tcPr marL="4394" marR="4394" marT="4394" marB="0" anchor="ctr">
                    <a:solidFill>
                      <a:srgbClr val="C00000"/>
                    </a:solidFill>
                  </a:tcPr>
                </a:tc>
                <a:tc>
                  <a:txBody>
                    <a:bodyPr/>
                    <a:lstStyle/>
                    <a:p>
                      <a:pPr algn="ctr" fontAlgn="b"/>
                      <a:r>
                        <a:rPr lang="en-US" sz="1800" u="none" strike="noStrike" dirty="0">
                          <a:solidFill>
                            <a:schemeClr val="bg1"/>
                          </a:solidFill>
                          <a:effectLst/>
                          <a:latin typeface="Arial" panose="020B0604020202020204" pitchFamily="34" charset="0"/>
                          <a:cs typeface="Arial" panose="020B0604020202020204" pitchFamily="34" charset="0"/>
                        </a:rPr>
                        <a:t>Item</a:t>
                      </a:r>
                      <a:endParaRPr lang="en-US" sz="1800" b="0" i="0" u="none" strike="noStrike" dirty="0">
                        <a:solidFill>
                          <a:schemeClr val="bg1"/>
                        </a:solidFill>
                        <a:effectLst/>
                        <a:latin typeface="Arial" panose="020B0604020202020204" pitchFamily="34" charset="0"/>
                        <a:cs typeface="Arial" panose="020B0604020202020204" pitchFamily="34" charset="0"/>
                      </a:endParaRPr>
                    </a:p>
                  </a:txBody>
                  <a:tcPr marL="4394" marR="4394" marT="4394" marB="0" anchor="ctr">
                    <a:solidFill>
                      <a:srgbClr val="C00000"/>
                    </a:solidFill>
                  </a:tcPr>
                </a:tc>
                <a:tc>
                  <a:txBody>
                    <a:bodyPr/>
                    <a:lstStyle/>
                    <a:p>
                      <a:pPr algn="ctr" fontAlgn="b"/>
                      <a:r>
                        <a:rPr lang="en-US" sz="1800" u="none" strike="noStrike" dirty="0">
                          <a:solidFill>
                            <a:schemeClr val="bg1"/>
                          </a:solidFill>
                          <a:effectLst/>
                          <a:latin typeface="Arial" panose="020B0604020202020204" pitchFamily="34" charset="0"/>
                          <a:cs typeface="Arial" panose="020B0604020202020204" pitchFamily="34" charset="0"/>
                        </a:rPr>
                        <a:t>CBM001</a:t>
                      </a:r>
                      <a:endParaRPr lang="en-US" sz="1800" b="1" i="0" u="none" strike="noStrike" dirty="0">
                        <a:solidFill>
                          <a:schemeClr val="bg1"/>
                        </a:solidFill>
                        <a:effectLst/>
                        <a:latin typeface="Arial" panose="020B0604020202020204" pitchFamily="34" charset="0"/>
                        <a:cs typeface="Arial" panose="020B0604020202020204" pitchFamily="34" charset="0"/>
                      </a:endParaRPr>
                    </a:p>
                  </a:txBody>
                  <a:tcPr marL="4394" marR="4394" marT="4394" marB="0" anchor="ctr">
                    <a:solidFill>
                      <a:srgbClr val="C00000"/>
                    </a:solidFill>
                  </a:tcPr>
                </a:tc>
                <a:tc>
                  <a:txBody>
                    <a:bodyPr/>
                    <a:lstStyle/>
                    <a:p>
                      <a:pPr algn="ctr" fontAlgn="b"/>
                      <a:r>
                        <a:rPr lang="en-US" sz="1800" u="none" strike="noStrike">
                          <a:solidFill>
                            <a:schemeClr val="bg1"/>
                          </a:solidFill>
                          <a:effectLst/>
                          <a:latin typeface="Arial" panose="020B0604020202020204" pitchFamily="34" charset="0"/>
                          <a:cs typeface="Arial" panose="020B0604020202020204" pitchFamily="34" charset="0"/>
                        </a:rPr>
                        <a:t>CBM002</a:t>
                      </a:r>
                      <a:endParaRPr lang="en-US" sz="1800" b="1" i="0" u="none" strike="noStrike">
                        <a:solidFill>
                          <a:schemeClr val="bg1"/>
                        </a:solidFill>
                        <a:effectLst/>
                        <a:latin typeface="Arial" panose="020B0604020202020204" pitchFamily="34" charset="0"/>
                        <a:cs typeface="Arial" panose="020B0604020202020204" pitchFamily="34" charset="0"/>
                      </a:endParaRPr>
                    </a:p>
                  </a:txBody>
                  <a:tcPr marL="4394" marR="4394" marT="4394" marB="0" anchor="ctr">
                    <a:solidFill>
                      <a:srgbClr val="C00000"/>
                    </a:solidFill>
                  </a:tcPr>
                </a:tc>
                <a:tc>
                  <a:txBody>
                    <a:bodyPr/>
                    <a:lstStyle/>
                    <a:p>
                      <a:pPr algn="ctr" fontAlgn="b"/>
                      <a:r>
                        <a:rPr lang="en-US" sz="1800" u="none" strike="noStrike">
                          <a:solidFill>
                            <a:schemeClr val="bg1"/>
                          </a:solidFill>
                          <a:effectLst/>
                          <a:latin typeface="Arial" panose="020B0604020202020204" pitchFamily="34" charset="0"/>
                          <a:cs typeface="Arial" panose="020B0604020202020204" pitchFamily="34" charset="0"/>
                        </a:rPr>
                        <a:t>CBM009</a:t>
                      </a:r>
                      <a:endParaRPr lang="en-US" sz="1800" b="1" i="0" u="none" strike="noStrike">
                        <a:solidFill>
                          <a:schemeClr val="bg1"/>
                        </a:solidFill>
                        <a:effectLst/>
                        <a:latin typeface="Arial" panose="020B0604020202020204" pitchFamily="34" charset="0"/>
                        <a:cs typeface="Arial" panose="020B0604020202020204" pitchFamily="34" charset="0"/>
                      </a:endParaRPr>
                    </a:p>
                  </a:txBody>
                  <a:tcPr marL="4394" marR="4394" marT="4394" marB="0" anchor="ctr">
                    <a:solidFill>
                      <a:srgbClr val="C00000"/>
                    </a:solidFill>
                  </a:tcPr>
                </a:tc>
                <a:tc>
                  <a:txBody>
                    <a:bodyPr/>
                    <a:lstStyle/>
                    <a:p>
                      <a:pPr algn="ctr" fontAlgn="b"/>
                      <a:r>
                        <a:rPr lang="en-US" sz="1800" u="none" strike="noStrike">
                          <a:solidFill>
                            <a:schemeClr val="bg1"/>
                          </a:solidFill>
                          <a:effectLst/>
                          <a:latin typeface="Arial" panose="020B0604020202020204" pitchFamily="34" charset="0"/>
                          <a:cs typeface="Arial" panose="020B0604020202020204" pitchFamily="34" charset="0"/>
                        </a:rPr>
                        <a:t>CBM00B</a:t>
                      </a:r>
                      <a:endParaRPr lang="en-US" sz="1800" b="1" i="0" u="none" strike="noStrike">
                        <a:solidFill>
                          <a:schemeClr val="bg1"/>
                        </a:solidFill>
                        <a:effectLst/>
                        <a:latin typeface="Arial" panose="020B0604020202020204" pitchFamily="34" charset="0"/>
                        <a:cs typeface="Arial" panose="020B0604020202020204" pitchFamily="34" charset="0"/>
                      </a:endParaRPr>
                    </a:p>
                  </a:txBody>
                  <a:tcPr marL="4394" marR="4394" marT="4394" marB="0" anchor="ctr">
                    <a:solidFill>
                      <a:srgbClr val="C00000"/>
                    </a:solidFill>
                  </a:tcPr>
                </a:tc>
                <a:tc>
                  <a:txBody>
                    <a:bodyPr/>
                    <a:lstStyle/>
                    <a:p>
                      <a:pPr algn="ctr" fontAlgn="b"/>
                      <a:r>
                        <a:rPr lang="en-US" sz="1800" u="none" strike="noStrike" dirty="0">
                          <a:solidFill>
                            <a:schemeClr val="bg1"/>
                          </a:solidFill>
                          <a:effectLst/>
                          <a:latin typeface="Arial" panose="020B0604020202020204" pitchFamily="34" charset="0"/>
                          <a:cs typeface="Arial" panose="020B0604020202020204" pitchFamily="34" charset="0"/>
                        </a:rPr>
                        <a:t>CBM00S</a:t>
                      </a:r>
                      <a:endParaRPr lang="en-US" sz="1800" b="1" i="0" u="none" strike="noStrike" dirty="0">
                        <a:solidFill>
                          <a:schemeClr val="bg1"/>
                        </a:solidFill>
                        <a:effectLst/>
                        <a:latin typeface="Arial" panose="020B0604020202020204" pitchFamily="34" charset="0"/>
                        <a:cs typeface="Arial" panose="020B0604020202020204" pitchFamily="34" charset="0"/>
                      </a:endParaRPr>
                    </a:p>
                  </a:txBody>
                  <a:tcPr marL="4394" marR="4394" marT="4394" marB="0" anchor="ctr">
                    <a:solidFill>
                      <a:srgbClr val="C00000"/>
                    </a:solidFill>
                  </a:tcPr>
                </a:tc>
                <a:tc>
                  <a:txBody>
                    <a:bodyPr/>
                    <a:lstStyle/>
                    <a:p>
                      <a:pPr algn="ctr" fontAlgn="b"/>
                      <a:r>
                        <a:rPr lang="en-US" sz="1800" u="none" strike="noStrike" dirty="0">
                          <a:solidFill>
                            <a:schemeClr val="bg1"/>
                          </a:solidFill>
                          <a:effectLst/>
                          <a:latin typeface="Arial" panose="020B0604020202020204" pitchFamily="34" charset="0"/>
                          <a:cs typeface="Arial" panose="020B0604020202020204" pitchFamily="34" charset="0"/>
                        </a:rPr>
                        <a:t>CBM00X</a:t>
                      </a:r>
                      <a:endParaRPr lang="en-US" sz="1800" b="1" i="0" u="none" strike="noStrike" dirty="0">
                        <a:solidFill>
                          <a:schemeClr val="bg1"/>
                        </a:solidFill>
                        <a:effectLst/>
                        <a:latin typeface="Arial" panose="020B0604020202020204" pitchFamily="34" charset="0"/>
                        <a:cs typeface="Arial" panose="020B0604020202020204" pitchFamily="34" charset="0"/>
                      </a:endParaRPr>
                    </a:p>
                  </a:txBody>
                  <a:tcPr marL="4394" marR="4394" marT="4394" marB="0" anchor="ctr">
                    <a:solidFill>
                      <a:srgbClr val="C00000"/>
                    </a:solidFill>
                  </a:tcPr>
                </a:tc>
                <a:tc>
                  <a:txBody>
                    <a:bodyPr/>
                    <a:lstStyle/>
                    <a:p>
                      <a:pPr algn="ctr" fontAlgn="b"/>
                      <a:r>
                        <a:rPr lang="en-US" sz="1800" u="none" strike="noStrike" dirty="0">
                          <a:solidFill>
                            <a:schemeClr val="bg1"/>
                          </a:solidFill>
                          <a:effectLst/>
                          <a:latin typeface="Arial" panose="020B0604020202020204" pitchFamily="34" charset="0"/>
                          <a:cs typeface="Arial" panose="020B0604020202020204" pitchFamily="34" charset="0"/>
                        </a:rPr>
                        <a:t>CBM0E1</a:t>
                      </a:r>
                      <a:endParaRPr lang="en-US" sz="1800" b="1" i="0" u="none" strike="noStrike" dirty="0">
                        <a:solidFill>
                          <a:schemeClr val="bg1"/>
                        </a:solidFill>
                        <a:effectLst/>
                        <a:latin typeface="Arial" panose="020B0604020202020204" pitchFamily="34" charset="0"/>
                        <a:cs typeface="Arial" panose="020B0604020202020204" pitchFamily="34" charset="0"/>
                      </a:endParaRPr>
                    </a:p>
                  </a:txBody>
                  <a:tcPr marL="4394" marR="4394" marT="4394" marB="0" anchor="ctr">
                    <a:solidFill>
                      <a:srgbClr val="C00000"/>
                    </a:solidFill>
                  </a:tcPr>
                </a:tc>
                <a:tc>
                  <a:txBody>
                    <a:bodyPr/>
                    <a:lstStyle/>
                    <a:p>
                      <a:pPr algn="ctr" fontAlgn="b"/>
                      <a:r>
                        <a:rPr lang="en-US" sz="1800" u="none" strike="noStrike" dirty="0">
                          <a:solidFill>
                            <a:schemeClr val="bg1"/>
                          </a:solidFill>
                          <a:effectLst/>
                          <a:latin typeface="Arial" panose="020B0604020202020204" pitchFamily="34" charset="0"/>
                          <a:cs typeface="Arial" panose="020B0604020202020204" pitchFamily="34" charset="0"/>
                        </a:rPr>
                        <a:t>Common SAS Name</a:t>
                      </a:r>
                      <a:endParaRPr lang="en-US" sz="1800" b="1" i="0" u="none" strike="noStrike" dirty="0">
                        <a:solidFill>
                          <a:schemeClr val="bg1"/>
                        </a:solidFill>
                        <a:effectLst/>
                        <a:latin typeface="Arial" panose="020B0604020202020204" pitchFamily="34" charset="0"/>
                        <a:cs typeface="Arial" panose="020B0604020202020204" pitchFamily="34" charset="0"/>
                      </a:endParaRPr>
                    </a:p>
                  </a:txBody>
                  <a:tcPr marL="4394" marR="4394" marT="4394" marB="0" anchor="ctr">
                    <a:solidFill>
                      <a:srgbClr val="C00000"/>
                    </a:solidFill>
                  </a:tcPr>
                </a:tc>
              </a:tr>
              <a:tr h="176630">
                <a:tc>
                  <a:txBody>
                    <a:bodyPr/>
                    <a:lstStyle/>
                    <a:p>
                      <a:pPr algn="ctr" fontAlgn="b"/>
                      <a:r>
                        <a:rPr lang="en-US" sz="1800" u="none" strike="noStrike" dirty="0">
                          <a:effectLst/>
                          <a:latin typeface="Arial" panose="020B0604020202020204" pitchFamily="34" charset="0"/>
                          <a:cs typeface="Arial" panose="020B0604020202020204" pitchFamily="34" charset="0"/>
                        </a:rPr>
                        <a:t>1</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l" fontAlgn="b"/>
                      <a:r>
                        <a:rPr lang="en-US" sz="1800" u="none" strike="noStrike" dirty="0">
                          <a:effectLst/>
                          <a:latin typeface="Arial" panose="020B0604020202020204" pitchFamily="34" charset="0"/>
                          <a:cs typeface="Arial" panose="020B0604020202020204" pitchFamily="34" charset="0"/>
                        </a:rPr>
                        <a:t>Record Code</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dirty="0">
                          <a:effectLst/>
                          <a:latin typeface="Arial" panose="020B0604020202020204" pitchFamily="34" charset="0"/>
                          <a:cs typeface="Arial" panose="020B0604020202020204" pitchFamily="34" charset="0"/>
                        </a:rPr>
                        <a:t>Item 01</a:t>
                      </a:r>
                      <a:endParaRPr lang="en-US" sz="1800" b="0" i="0" u="none" strike="noStrike" dirty="0">
                        <a:solidFill>
                          <a:srgbClr val="9C0006"/>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dirty="0">
                          <a:effectLst/>
                          <a:latin typeface="Arial" panose="020B0604020202020204" pitchFamily="34" charset="0"/>
                          <a:cs typeface="Arial" panose="020B0604020202020204" pitchFamily="34" charset="0"/>
                        </a:rPr>
                        <a:t>Item 01</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dirty="0">
                          <a:effectLst/>
                          <a:latin typeface="Arial" panose="020B0604020202020204" pitchFamily="34" charset="0"/>
                          <a:cs typeface="Arial" panose="020B0604020202020204" pitchFamily="34" charset="0"/>
                        </a:rPr>
                        <a:t>Item 01</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dirty="0">
                          <a:effectLst/>
                          <a:latin typeface="Arial" panose="020B0604020202020204" pitchFamily="34" charset="0"/>
                          <a:cs typeface="Arial" panose="020B0604020202020204" pitchFamily="34" charset="0"/>
                        </a:rPr>
                        <a:t>Item 01</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dirty="0">
                          <a:effectLst/>
                          <a:latin typeface="Arial" panose="020B0604020202020204" pitchFamily="34" charset="0"/>
                          <a:cs typeface="Arial" panose="020B0604020202020204" pitchFamily="34" charset="0"/>
                        </a:rPr>
                        <a:t>Item 01</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dirty="0">
                          <a:effectLst/>
                          <a:latin typeface="Arial" panose="020B0604020202020204" pitchFamily="34" charset="0"/>
                          <a:cs typeface="Arial" panose="020B0604020202020204" pitchFamily="34" charset="0"/>
                        </a:rPr>
                        <a:t>Item 01</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dirty="0">
                          <a:effectLst/>
                          <a:latin typeface="Arial" panose="020B0604020202020204" pitchFamily="34" charset="0"/>
                          <a:cs typeface="Arial" panose="020B0604020202020204" pitchFamily="34" charset="0"/>
                        </a:rPr>
                        <a:t>Item 01</a:t>
                      </a:r>
                      <a:endParaRPr lang="en-US" sz="1800" b="0" i="0" u="none" strike="noStrike" dirty="0">
                        <a:solidFill>
                          <a:srgbClr val="9C0006"/>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l" fontAlgn="b"/>
                      <a:r>
                        <a:rPr lang="en-US" sz="1800" u="none" strike="noStrike">
                          <a:effectLst/>
                          <a:latin typeface="Arial" panose="020B0604020202020204" pitchFamily="34" charset="0"/>
                          <a:cs typeface="Arial" panose="020B0604020202020204" pitchFamily="34" charset="0"/>
                        </a:rPr>
                        <a:t>STU_RC</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r>
              <a:tr h="176630">
                <a:tc>
                  <a:txBody>
                    <a:bodyPr/>
                    <a:lstStyle/>
                    <a:p>
                      <a:pPr algn="ctr" fontAlgn="b"/>
                      <a:r>
                        <a:rPr lang="en-US" sz="1800" u="none" strike="noStrike" dirty="0">
                          <a:effectLst/>
                          <a:latin typeface="Arial" panose="020B0604020202020204" pitchFamily="34" charset="0"/>
                          <a:cs typeface="Arial" panose="020B0604020202020204" pitchFamily="34" charset="0"/>
                        </a:rPr>
                        <a:t>30</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l" fontAlgn="b"/>
                      <a:r>
                        <a:rPr lang="en-US" sz="1800" u="none" strike="noStrike" dirty="0">
                          <a:effectLst/>
                          <a:latin typeface="Arial" panose="020B0604020202020204" pitchFamily="34" charset="0"/>
                          <a:cs typeface="Arial" panose="020B0604020202020204" pitchFamily="34" charset="0"/>
                        </a:rPr>
                        <a:t>Last Name</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a:effectLst/>
                          <a:latin typeface="Arial" panose="020B0604020202020204" pitchFamily="34" charset="0"/>
                          <a:cs typeface="Arial" panose="020B0604020202020204" pitchFamily="34" charset="0"/>
                        </a:rPr>
                        <a:t>Item 28</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a:effectLst/>
                          <a:latin typeface="Arial" panose="020B0604020202020204" pitchFamily="34" charset="0"/>
                          <a:cs typeface="Arial" panose="020B0604020202020204" pitchFamily="34" charset="0"/>
                        </a:rPr>
                        <a:t>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a:effectLst/>
                          <a:latin typeface="Arial" panose="020B0604020202020204" pitchFamily="34" charset="0"/>
                          <a:cs typeface="Arial" panose="020B0604020202020204" pitchFamily="34" charset="0"/>
                        </a:rPr>
                        <a:t>Item 14</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a:effectLst/>
                          <a:latin typeface="Arial" panose="020B0604020202020204" pitchFamily="34" charset="0"/>
                          <a:cs typeface="Arial" panose="020B0604020202020204" pitchFamily="34" charset="0"/>
                        </a:rPr>
                        <a:t>Item 04</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a:effectLst/>
                          <a:latin typeface="Arial" panose="020B0604020202020204" pitchFamily="34" charset="0"/>
                          <a:cs typeface="Arial" panose="020B0604020202020204" pitchFamily="34" charset="0"/>
                        </a:rPr>
                        <a:t>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a:effectLst/>
                          <a:latin typeface="Arial" panose="020B0604020202020204" pitchFamily="34" charset="0"/>
                          <a:cs typeface="Arial" panose="020B0604020202020204" pitchFamily="34" charset="0"/>
                        </a:rPr>
                        <a:t>Item 10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a:effectLst/>
                          <a:latin typeface="Arial" panose="020B0604020202020204" pitchFamily="34" charset="0"/>
                          <a:cs typeface="Arial" panose="020B0604020202020204" pitchFamily="34" charset="0"/>
                        </a:rPr>
                        <a:t>Item 28</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l" fontAlgn="b"/>
                      <a:r>
                        <a:rPr lang="en-US" sz="1800" u="none" strike="noStrike">
                          <a:effectLst/>
                          <a:latin typeface="Arial" panose="020B0604020202020204" pitchFamily="34" charset="0"/>
                          <a:cs typeface="Arial" panose="020B0604020202020204" pitchFamily="34" charset="0"/>
                        </a:rPr>
                        <a:t>STU_LNAME</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r>
              <a:tr h="176630">
                <a:tc>
                  <a:txBody>
                    <a:bodyPr/>
                    <a:lstStyle/>
                    <a:p>
                      <a:pPr algn="ctr" fontAlgn="b"/>
                      <a:r>
                        <a:rPr lang="en-US" sz="1800" u="none" strike="noStrike">
                          <a:effectLst/>
                          <a:latin typeface="Arial" panose="020B0604020202020204" pitchFamily="34" charset="0"/>
                          <a:cs typeface="Arial" panose="020B0604020202020204" pitchFamily="34" charset="0"/>
                        </a:rPr>
                        <a:t>31</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l" fontAlgn="b"/>
                      <a:r>
                        <a:rPr lang="en-US" sz="1800" u="none" strike="noStrike" dirty="0">
                          <a:effectLst/>
                          <a:latin typeface="Arial" panose="020B0604020202020204" pitchFamily="34" charset="0"/>
                          <a:cs typeface="Arial" panose="020B0604020202020204" pitchFamily="34" charset="0"/>
                        </a:rPr>
                        <a:t>First Name</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a:effectLst/>
                          <a:latin typeface="Arial" panose="020B0604020202020204" pitchFamily="34" charset="0"/>
                          <a:cs typeface="Arial" panose="020B0604020202020204" pitchFamily="34" charset="0"/>
                        </a:rPr>
                        <a:t>Item 29</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a:effectLst/>
                          <a:latin typeface="Arial" panose="020B0604020202020204" pitchFamily="34" charset="0"/>
                          <a:cs typeface="Arial" panose="020B0604020202020204" pitchFamily="34" charset="0"/>
                        </a:rPr>
                        <a:t>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a:effectLst/>
                          <a:latin typeface="Arial" panose="020B0604020202020204" pitchFamily="34" charset="0"/>
                          <a:cs typeface="Arial" panose="020B0604020202020204" pitchFamily="34" charset="0"/>
                        </a:rPr>
                        <a:t>Item 15</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a:effectLst/>
                          <a:latin typeface="Arial" panose="020B0604020202020204" pitchFamily="34" charset="0"/>
                          <a:cs typeface="Arial" panose="020B0604020202020204" pitchFamily="34" charset="0"/>
                        </a:rPr>
                        <a:t>Item 05</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a:effectLst/>
                          <a:latin typeface="Arial" panose="020B0604020202020204" pitchFamily="34" charset="0"/>
                          <a:cs typeface="Arial" panose="020B0604020202020204" pitchFamily="34" charset="0"/>
                        </a:rPr>
                        <a:t>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a:effectLst/>
                          <a:latin typeface="Arial" panose="020B0604020202020204" pitchFamily="34" charset="0"/>
                          <a:cs typeface="Arial" panose="020B0604020202020204" pitchFamily="34" charset="0"/>
                        </a:rPr>
                        <a:t>Item 11</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a:effectLst/>
                          <a:latin typeface="Arial" panose="020B0604020202020204" pitchFamily="34" charset="0"/>
                          <a:cs typeface="Arial" panose="020B0604020202020204" pitchFamily="34" charset="0"/>
                        </a:rPr>
                        <a:t>Item 29</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l" fontAlgn="b"/>
                      <a:r>
                        <a:rPr lang="en-US" sz="1800" u="none" strike="noStrike">
                          <a:effectLst/>
                          <a:latin typeface="Arial" panose="020B0604020202020204" pitchFamily="34" charset="0"/>
                          <a:cs typeface="Arial" panose="020B0604020202020204" pitchFamily="34" charset="0"/>
                        </a:rPr>
                        <a:t>STU_FNAME</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r>
              <a:tr h="176630">
                <a:tc>
                  <a:txBody>
                    <a:bodyPr/>
                    <a:lstStyle/>
                    <a:p>
                      <a:pPr algn="ctr" fontAlgn="b"/>
                      <a:r>
                        <a:rPr lang="en-US" sz="1800" u="none" strike="noStrike">
                          <a:effectLst/>
                          <a:latin typeface="Arial" panose="020B0604020202020204" pitchFamily="34" charset="0"/>
                          <a:cs typeface="Arial" panose="020B0604020202020204" pitchFamily="34" charset="0"/>
                        </a:rPr>
                        <a:t>32</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l" fontAlgn="b"/>
                      <a:r>
                        <a:rPr lang="en-US" sz="1800" u="none" strike="noStrike" dirty="0">
                          <a:effectLst/>
                          <a:latin typeface="Arial" panose="020B0604020202020204" pitchFamily="34" charset="0"/>
                          <a:cs typeface="Arial" panose="020B0604020202020204" pitchFamily="34" charset="0"/>
                        </a:rPr>
                        <a:t>Middle Initial</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dirty="0">
                          <a:effectLst/>
                          <a:latin typeface="Arial" panose="020B0604020202020204" pitchFamily="34" charset="0"/>
                          <a:cs typeface="Arial" panose="020B0604020202020204" pitchFamily="34" charset="0"/>
                        </a:rPr>
                        <a:t>Item 30</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a:effectLst/>
                          <a:latin typeface="Arial" panose="020B0604020202020204" pitchFamily="34" charset="0"/>
                          <a:cs typeface="Arial" panose="020B0604020202020204" pitchFamily="34" charset="0"/>
                        </a:rPr>
                        <a:t>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a:effectLst/>
                          <a:latin typeface="Arial" panose="020B0604020202020204" pitchFamily="34" charset="0"/>
                          <a:cs typeface="Arial" panose="020B0604020202020204" pitchFamily="34" charset="0"/>
                        </a:rPr>
                        <a:t>Item 16</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a:effectLst/>
                          <a:latin typeface="Arial" panose="020B0604020202020204" pitchFamily="34" charset="0"/>
                          <a:cs typeface="Arial" panose="020B0604020202020204" pitchFamily="34" charset="0"/>
                        </a:rPr>
                        <a:t>Item 06</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a:effectLst/>
                          <a:latin typeface="Arial" panose="020B0604020202020204" pitchFamily="34" charset="0"/>
                          <a:cs typeface="Arial" panose="020B0604020202020204" pitchFamily="34" charset="0"/>
                        </a:rPr>
                        <a:t>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a:effectLst/>
                          <a:latin typeface="Arial" panose="020B0604020202020204" pitchFamily="34" charset="0"/>
                          <a:cs typeface="Arial" panose="020B0604020202020204" pitchFamily="34" charset="0"/>
                        </a:rPr>
                        <a:t>Item 12</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a:effectLst/>
                          <a:latin typeface="Arial" panose="020B0604020202020204" pitchFamily="34" charset="0"/>
                          <a:cs typeface="Arial" panose="020B0604020202020204" pitchFamily="34" charset="0"/>
                        </a:rPr>
                        <a:t>Item 30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l" fontAlgn="b"/>
                      <a:r>
                        <a:rPr lang="en-US" sz="1800" u="none" strike="noStrike">
                          <a:effectLst/>
                          <a:latin typeface="Arial" panose="020B0604020202020204" pitchFamily="34" charset="0"/>
                          <a:cs typeface="Arial" panose="020B0604020202020204" pitchFamily="34" charset="0"/>
                        </a:rPr>
                        <a:t>STU_MI</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r>
              <a:tr h="176630">
                <a:tc>
                  <a:txBody>
                    <a:bodyPr/>
                    <a:lstStyle/>
                    <a:p>
                      <a:pPr algn="ctr" fontAlgn="b"/>
                      <a:r>
                        <a:rPr lang="en-US" sz="1800" u="none" strike="noStrike">
                          <a:effectLst/>
                          <a:latin typeface="Arial" panose="020B0604020202020204" pitchFamily="34" charset="0"/>
                          <a:cs typeface="Arial" panose="020B0604020202020204" pitchFamily="34" charset="0"/>
                        </a:rPr>
                        <a:t>33</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l" fontAlgn="b"/>
                      <a:r>
                        <a:rPr lang="en-US" sz="1800" u="none" strike="noStrike" dirty="0">
                          <a:effectLst/>
                          <a:latin typeface="Arial" panose="020B0604020202020204" pitchFamily="34" charset="0"/>
                          <a:cs typeface="Arial" panose="020B0604020202020204" pitchFamily="34" charset="0"/>
                        </a:rPr>
                        <a:t>Dual Credit SCH</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dirty="0">
                          <a:effectLst/>
                          <a:latin typeface="Arial" panose="020B0604020202020204" pitchFamily="34" charset="0"/>
                          <a:cs typeface="Arial" panose="020B0604020202020204" pitchFamily="34" charset="0"/>
                        </a:rPr>
                        <a:t>Item 31</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a:effectLst/>
                          <a:latin typeface="Arial" panose="020B0604020202020204" pitchFamily="34" charset="0"/>
                          <a:cs typeface="Arial" panose="020B0604020202020204" pitchFamily="34" charset="0"/>
                        </a:rPr>
                        <a:t>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a:effectLst/>
                          <a:latin typeface="Arial" panose="020B0604020202020204" pitchFamily="34" charset="0"/>
                          <a:cs typeface="Arial" panose="020B0604020202020204" pitchFamily="34" charset="0"/>
                        </a:rPr>
                        <a:t>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a:effectLst/>
                          <a:latin typeface="Arial" panose="020B0604020202020204" pitchFamily="34" charset="0"/>
                          <a:cs typeface="Arial" panose="020B0604020202020204" pitchFamily="34" charset="0"/>
                        </a:rPr>
                        <a:t>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a:effectLst/>
                          <a:latin typeface="Arial" panose="020B0604020202020204" pitchFamily="34" charset="0"/>
                          <a:cs typeface="Arial" panose="020B0604020202020204" pitchFamily="34" charset="0"/>
                        </a:rPr>
                        <a:t>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a:effectLst/>
                          <a:latin typeface="Arial" panose="020B0604020202020204" pitchFamily="34" charset="0"/>
                          <a:cs typeface="Arial" panose="020B0604020202020204" pitchFamily="34" charset="0"/>
                        </a:rPr>
                        <a:t>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a:effectLst/>
                          <a:latin typeface="Arial" panose="020B0604020202020204" pitchFamily="34" charset="0"/>
                          <a:cs typeface="Arial" panose="020B0604020202020204" pitchFamily="34" charset="0"/>
                        </a:rPr>
                        <a:t>Item 31</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l" fontAlgn="b"/>
                      <a:r>
                        <a:rPr lang="en-US" sz="1800" u="none" strike="noStrike">
                          <a:effectLst/>
                          <a:latin typeface="Arial" panose="020B0604020202020204" pitchFamily="34" charset="0"/>
                          <a:cs typeface="Arial" panose="020B0604020202020204" pitchFamily="34" charset="0"/>
                        </a:rPr>
                        <a:t>STU_DUAL</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r>
              <a:tr h="176630">
                <a:tc>
                  <a:txBody>
                    <a:bodyPr/>
                    <a:lstStyle/>
                    <a:p>
                      <a:pPr algn="ctr" fontAlgn="b"/>
                      <a:r>
                        <a:rPr lang="en-US" sz="1800" u="none" strike="noStrike">
                          <a:effectLst/>
                          <a:latin typeface="Arial" panose="020B0604020202020204" pitchFamily="34" charset="0"/>
                          <a:cs typeface="Arial" panose="020B0604020202020204" pitchFamily="34" charset="0"/>
                        </a:rPr>
                        <a:t>34</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l" fontAlgn="b"/>
                      <a:r>
                        <a:rPr lang="en-US" sz="1800" u="none" strike="noStrike" dirty="0">
                          <a:effectLst/>
                          <a:latin typeface="Arial" panose="020B0604020202020204" pitchFamily="34" charset="0"/>
                          <a:cs typeface="Arial" panose="020B0604020202020204" pitchFamily="34" charset="0"/>
                        </a:rPr>
                        <a:t>Restricted Program Admissions</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dirty="0">
                          <a:effectLst/>
                          <a:latin typeface="Arial" panose="020B0604020202020204" pitchFamily="34" charset="0"/>
                          <a:cs typeface="Arial" panose="020B0604020202020204" pitchFamily="34" charset="0"/>
                        </a:rPr>
                        <a:t>Item 32</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dirty="0">
                          <a:effectLst/>
                          <a:latin typeface="Arial" panose="020B0604020202020204" pitchFamily="34" charset="0"/>
                          <a:cs typeface="Arial" panose="020B0604020202020204" pitchFamily="34" charset="0"/>
                        </a:rPr>
                        <a:t> </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dirty="0">
                          <a:effectLst/>
                          <a:latin typeface="Arial" panose="020B0604020202020204" pitchFamily="34" charset="0"/>
                          <a:cs typeface="Arial" panose="020B0604020202020204" pitchFamily="34" charset="0"/>
                        </a:rPr>
                        <a:t> </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a:effectLst/>
                          <a:latin typeface="Arial" panose="020B0604020202020204" pitchFamily="34" charset="0"/>
                          <a:cs typeface="Arial" panose="020B0604020202020204" pitchFamily="34" charset="0"/>
                        </a:rPr>
                        <a:t>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a:effectLst/>
                          <a:latin typeface="Arial" panose="020B0604020202020204" pitchFamily="34" charset="0"/>
                          <a:cs typeface="Arial" panose="020B0604020202020204" pitchFamily="34" charset="0"/>
                        </a:rPr>
                        <a:t>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a:effectLst/>
                          <a:latin typeface="Arial" panose="020B0604020202020204" pitchFamily="34" charset="0"/>
                          <a:cs typeface="Arial" panose="020B0604020202020204" pitchFamily="34" charset="0"/>
                        </a:rPr>
                        <a:t>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a:effectLst/>
                          <a:latin typeface="Arial" panose="020B0604020202020204" pitchFamily="34" charset="0"/>
                          <a:cs typeface="Arial" panose="020B0604020202020204" pitchFamily="34" charset="0"/>
                        </a:rPr>
                        <a:t>Item 32</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l" fontAlgn="b"/>
                      <a:r>
                        <a:rPr lang="en-US" sz="1800" u="none" strike="noStrike">
                          <a:effectLst/>
                          <a:latin typeface="Arial" panose="020B0604020202020204" pitchFamily="34" charset="0"/>
                          <a:cs typeface="Arial" panose="020B0604020202020204" pitchFamily="34" charset="0"/>
                        </a:rPr>
                        <a:t>STU_RP</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r>
              <a:tr h="176630">
                <a:tc>
                  <a:txBody>
                    <a:bodyPr/>
                    <a:lstStyle/>
                    <a:p>
                      <a:pPr algn="ctr" fontAlgn="b"/>
                      <a:r>
                        <a:rPr lang="en-US" sz="1800" u="none" strike="noStrike">
                          <a:effectLst/>
                          <a:latin typeface="Arial" panose="020B0604020202020204" pitchFamily="34" charset="0"/>
                          <a:cs typeface="Arial" panose="020B0604020202020204" pitchFamily="34" charset="0"/>
                        </a:rPr>
                        <a:t>35</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l" fontAlgn="b"/>
                      <a:r>
                        <a:rPr lang="en-US" sz="1800" u="none" strike="noStrike" dirty="0">
                          <a:effectLst/>
                          <a:latin typeface="Arial" panose="020B0604020202020204" pitchFamily="34" charset="0"/>
                          <a:cs typeface="Arial" panose="020B0604020202020204" pitchFamily="34" charset="0"/>
                        </a:rPr>
                        <a:t>Non-Degree Seeking</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dirty="0">
                          <a:effectLst/>
                          <a:latin typeface="Arial" panose="020B0604020202020204" pitchFamily="34" charset="0"/>
                          <a:cs typeface="Arial" panose="020B0604020202020204" pitchFamily="34" charset="0"/>
                        </a:rPr>
                        <a:t>Item 33</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dirty="0">
                          <a:effectLst/>
                          <a:latin typeface="Arial" panose="020B0604020202020204" pitchFamily="34" charset="0"/>
                          <a:cs typeface="Arial" panose="020B0604020202020204" pitchFamily="34" charset="0"/>
                        </a:rPr>
                        <a:t> </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dirty="0">
                          <a:effectLst/>
                          <a:latin typeface="Arial" panose="020B0604020202020204" pitchFamily="34" charset="0"/>
                          <a:cs typeface="Arial" panose="020B0604020202020204" pitchFamily="34" charset="0"/>
                        </a:rPr>
                        <a:t> </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a:effectLst/>
                          <a:latin typeface="Arial" panose="020B0604020202020204" pitchFamily="34" charset="0"/>
                          <a:cs typeface="Arial" panose="020B0604020202020204" pitchFamily="34" charset="0"/>
                        </a:rPr>
                        <a:t>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a:effectLst/>
                          <a:latin typeface="Arial" panose="020B0604020202020204" pitchFamily="34" charset="0"/>
                          <a:cs typeface="Arial" panose="020B0604020202020204" pitchFamily="34" charset="0"/>
                        </a:rPr>
                        <a:t>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a:effectLst/>
                          <a:latin typeface="Arial" panose="020B0604020202020204" pitchFamily="34" charset="0"/>
                          <a:cs typeface="Arial" panose="020B0604020202020204" pitchFamily="34" charset="0"/>
                        </a:rPr>
                        <a:t>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a:effectLst/>
                          <a:latin typeface="Arial" panose="020B0604020202020204" pitchFamily="34" charset="0"/>
                          <a:cs typeface="Arial" panose="020B0604020202020204" pitchFamily="34" charset="0"/>
                        </a:rPr>
                        <a:t>Item 33</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l" fontAlgn="b"/>
                      <a:r>
                        <a:rPr lang="en-US" sz="1800" u="none" strike="noStrike">
                          <a:effectLst/>
                          <a:latin typeface="Arial" panose="020B0604020202020204" pitchFamily="34" charset="0"/>
                          <a:cs typeface="Arial" panose="020B0604020202020204" pitchFamily="34" charset="0"/>
                        </a:rPr>
                        <a:t>STU_NDS</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r>
              <a:tr h="176630">
                <a:tc>
                  <a:txBody>
                    <a:bodyPr/>
                    <a:lstStyle/>
                    <a:p>
                      <a:pPr algn="ctr" fontAlgn="b"/>
                      <a:r>
                        <a:rPr lang="en-US" sz="1800" u="none" strike="noStrike">
                          <a:effectLst/>
                          <a:latin typeface="Arial" panose="020B0604020202020204" pitchFamily="34" charset="0"/>
                          <a:cs typeface="Arial" panose="020B0604020202020204" pitchFamily="34" charset="0"/>
                        </a:rPr>
                        <a:t>36</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l" fontAlgn="b"/>
                      <a:r>
                        <a:rPr lang="en-US" sz="1800" u="none" strike="noStrike" dirty="0">
                          <a:effectLst/>
                          <a:latin typeface="Arial" panose="020B0604020202020204" pitchFamily="34" charset="0"/>
                          <a:cs typeface="Arial" panose="020B0604020202020204" pitchFamily="34" charset="0"/>
                        </a:rPr>
                        <a:t>Non-Disclosure</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dirty="0">
                          <a:effectLst/>
                          <a:latin typeface="Arial" panose="020B0604020202020204" pitchFamily="34" charset="0"/>
                          <a:cs typeface="Arial" panose="020B0604020202020204" pitchFamily="34" charset="0"/>
                        </a:rPr>
                        <a:t>Item 34</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dirty="0">
                          <a:effectLst/>
                          <a:latin typeface="Arial" panose="020B0604020202020204" pitchFamily="34" charset="0"/>
                          <a:cs typeface="Arial" panose="020B0604020202020204" pitchFamily="34" charset="0"/>
                        </a:rPr>
                        <a:t>Item 06</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dirty="0">
                          <a:effectLst/>
                          <a:latin typeface="Arial" panose="020B0604020202020204" pitchFamily="34" charset="0"/>
                          <a:cs typeface="Arial" panose="020B0604020202020204" pitchFamily="34" charset="0"/>
                        </a:rPr>
                        <a:t>Item 12</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dirty="0">
                          <a:effectLst/>
                          <a:latin typeface="Arial" panose="020B0604020202020204" pitchFamily="34" charset="0"/>
                          <a:cs typeface="Arial" panose="020B0604020202020204" pitchFamily="34" charset="0"/>
                        </a:rPr>
                        <a:t> </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a:effectLst/>
                          <a:latin typeface="Arial" panose="020B0604020202020204" pitchFamily="34" charset="0"/>
                          <a:cs typeface="Arial" panose="020B0604020202020204" pitchFamily="34" charset="0"/>
                        </a:rPr>
                        <a:t>Item 09</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a:effectLst/>
                          <a:latin typeface="Arial" panose="020B0604020202020204" pitchFamily="34" charset="0"/>
                          <a:cs typeface="Arial" panose="020B0604020202020204" pitchFamily="34" charset="0"/>
                        </a:rPr>
                        <a:t>Item 17</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a:effectLst/>
                          <a:latin typeface="Arial" panose="020B0604020202020204" pitchFamily="34" charset="0"/>
                          <a:cs typeface="Arial" panose="020B0604020202020204" pitchFamily="34" charset="0"/>
                        </a:rPr>
                        <a:t>Item 34</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l" fontAlgn="b"/>
                      <a:r>
                        <a:rPr lang="en-US" sz="1800" u="none" strike="noStrike">
                          <a:effectLst/>
                          <a:latin typeface="Arial" panose="020B0604020202020204" pitchFamily="34" charset="0"/>
                          <a:cs typeface="Arial" panose="020B0604020202020204" pitchFamily="34" charset="0"/>
                        </a:rPr>
                        <a:t>STU_ND</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r>
              <a:tr h="176630">
                <a:tc>
                  <a:txBody>
                    <a:bodyPr/>
                    <a:lstStyle/>
                    <a:p>
                      <a:pPr algn="ctr" fontAlgn="b"/>
                      <a:r>
                        <a:rPr lang="en-US" sz="1800" u="none" strike="noStrike">
                          <a:effectLst/>
                          <a:latin typeface="Arial" panose="020B0604020202020204" pitchFamily="34" charset="0"/>
                          <a:cs typeface="Arial" panose="020B0604020202020204" pitchFamily="34" charset="0"/>
                        </a:rPr>
                        <a:t>37</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l" fontAlgn="b"/>
                      <a:r>
                        <a:rPr lang="en-US" sz="1800" u="none" strike="noStrike">
                          <a:effectLst/>
                          <a:latin typeface="Arial" panose="020B0604020202020204" pitchFamily="34" charset="0"/>
                          <a:cs typeface="Arial" panose="020B0604020202020204" pitchFamily="34" charset="0"/>
                        </a:rPr>
                        <a:t>Grad SCH of Seniors</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dirty="0">
                          <a:effectLst/>
                          <a:latin typeface="Arial" panose="020B0604020202020204" pitchFamily="34" charset="0"/>
                          <a:cs typeface="Arial" panose="020B0604020202020204" pitchFamily="34" charset="0"/>
                        </a:rPr>
                        <a:t>Item 35</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dirty="0">
                          <a:effectLst/>
                          <a:latin typeface="Arial" panose="020B0604020202020204" pitchFamily="34" charset="0"/>
                          <a:cs typeface="Arial" panose="020B0604020202020204" pitchFamily="34" charset="0"/>
                        </a:rPr>
                        <a:t> </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dirty="0">
                          <a:effectLst/>
                          <a:latin typeface="Arial" panose="020B0604020202020204" pitchFamily="34" charset="0"/>
                          <a:cs typeface="Arial" panose="020B0604020202020204" pitchFamily="34" charset="0"/>
                        </a:rPr>
                        <a:t> </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dirty="0">
                          <a:effectLst/>
                          <a:latin typeface="Arial" panose="020B0604020202020204" pitchFamily="34" charset="0"/>
                          <a:cs typeface="Arial" panose="020B0604020202020204" pitchFamily="34" charset="0"/>
                        </a:rPr>
                        <a:t> </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dirty="0">
                          <a:effectLst/>
                          <a:latin typeface="Arial" panose="020B0604020202020204" pitchFamily="34" charset="0"/>
                          <a:cs typeface="Arial" panose="020B0604020202020204" pitchFamily="34" charset="0"/>
                        </a:rPr>
                        <a:t> </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a:effectLst/>
                          <a:latin typeface="Arial" panose="020B0604020202020204" pitchFamily="34" charset="0"/>
                          <a:cs typeface="Arial" panose="020B0604020202020204" pitchFamily="34" charset="0"/>
                        </a:rPr>
                        <a:t>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a:effectLst/>
                          <a:latin typeface="Arial" panose="020B0604020202020204" pitchFamily="34" charset="0"/>
                          <a:cs typeface="Arial" panose="020B0604020202020204" pitchFamily="34" charset="0"/>
                        </a:rPr>
                        <a:t>Item 35</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l" fontAlgn="b"/>
                      <a:r>
                        <a:rPr lang="en-US" sz="1800" u="none" strike="noStrike" dirty="0">
                          <a:effectLst/>
                          <a:latin typeface="Arial" panose="020B0604020202020204" pitchFamily="34" charset="0"/>
                          <a:cs typeface="Arial" panose="020B0604020202020204" pitchFamily="34" charset="0"/>
                        </a:rPr>
                        <a:t>STU_GSCH_SENIOR</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r>
              <a:tr h="176630">
                <a:tc>
                  <a:txBody>
                    <a:bodyPr/>
                    <a:lstStyle/>
                    <a:p>
                      <a:pPr algn="ctr" fontAlgn="b"/>
                      <a:r>
                        <a:rPr lang="en-US" sz="1800" u="none" strike="noStrike" dirty="0">
                          <a:effectLst/>
                          <a:latin typeface="Arial" panose="020B0604020202020204" pitchFamily="34" charset="0"/>
                          <a:cs typeface="Arial" panose="020B0604020202020204" pitchFamily="34" charset="0"/>
                        </a:rPr>
                        <a:t>38</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l" fontAlgn="b"/>
                      <a:r>
                        <a:rPr lang="en-US" sz="1800" u="none" strike="noStrike">
                          <a:effectLst/>
                          <a:latin typeface="Arial" panose="020B0604020202020204" pitchFamily="34" charset="0"/>
                          <a:cs typeface="Arial" panose="020B0604020202020204" pitchFamily="34" charset="0"/>
                        </a:rPr>
                        <a:t>High School Code</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dirty="0">
                          <a:effectLst/>
                          <a:latin typeface="Arial" panose="020B0604020202020204" pitchFamily="34" charset="0"/>
                          <a:cs typeface="Arial" panose="020B0604020202020204" pitchFamily="34" charset="0"/>
                        </a:rPr>
                        <a:t>Item 36</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a:effectLst/>
                          <a:latin typeface="Arial" panose="020B0604020202020204" pitchFamily="34" charset="0"/>
                          <a:cs typeface="Arial" panose="020B0604020202020204" pitchFamily="34" charset="0"/>
                        </a:rPr>
                        <a:t>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dirty="0">
                          <a:effectLst/>
                          <a:latin typeface="Arial" panose="020B0604020202020204" pitchFamily="34" charset="0"/>
                          <a:cs typeface="Arial" panose="020B0604020202020204" pitchFamily="34" charset="0"/>
                        </a:rPr>
                        <a:t> </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dirty="0">
                          <a:effectLst/>
                          <a:latin typeface="Arial" panose="020B0604020202020204" pitchFamily="34" charset="0"/>
                          <a:cs typeface="Arial" panose="020B0604020202020204" pitchFamily="34" charset="0"/>
                        </a:rPr>
                        <a:t> </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dirty="0">
                          <a:effectLst/>
                          <a:latin typeface="Arial" panose="020B0604020202020204" pitchFamily="34" charset="0"/>
                          <a:cs typeface="Arial" panose="020B0604020202020204" pitchFamily="34" charset="0"/>
                        </a:rPr>
                        <a:t> </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a:effectLst/>
                          <a:latin typeface="Arial" panose="020B0604020202020204" pitchFamily="34" charset="0"/>
                          <a:cs typeface="Arial" panose="020B0604020202020204" pitchFamily="34" charset="0"/>
                        </a:rPr>
                        <a:t>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a:effectLst/>
                          <a:latin typeface="Arial" panose="020B0604020202020204" pitchFamily="34" charset="0"/>
                          <a:cs typeface="Arial" panose="020B0604020202020204" pitchFamily="34" charset="0"/>
                        </a:rPr>
                        <a:t>Item 36</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l" fontAlgn="b"/>
                      <a:r>
                        <a:rPr lang="en-US" sz="1800" u="none" strike="noStrike">
                          <a:effectLst/>
                          <a:latin typeface="Arial" panose="020B0604020202020204" pitchFamily="34" charset="0"/>
                          <a:cs typeface="Arial" panose="020B0604020202020204" pitchFamily="34" charset="0"/>
                        </a:rPr>
                        <a:t>STU_HS_CDE</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r>
              <a:tr h="176630">
                <a:tc>
                  <a:txBody>
                    <a:bodyPr/>
                    <a:lstStyle/>
                    <a:p>
                      <a:pPr algn="ctr" fontAlgn="b"/>
                      <a:r>
                        <a:rPr lang="en-US" sz="1800" u="none" strike="noStrike" dirty="0">
                          <a:effectLst/>
                          <a:latin typeface="Arial" panose="020B0604020202020204" pitchFamily="34" charset="0"/>
                          <a:cs typeface="Arial" panose="020B0604020202020204" pitchFamily="34" charset="0"/>
                        </a:rPr>
                        <a:t>39</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l" fontAlgn="b"/>
                      <a:r>
                        <a:rPr lang="en-US" sz="1800" u="none" strike="noStrike">
                          <a:effectLst/>
                          <a:latin typeface="Arial" panose="020B0604020202020204" pitchFamily="34" charset="0"/>
                          <a:cs typeface="Arial" panose="020B0604020202020204" pitchFamily="34" charset="0"/>
                        </a:rPr>
                        <a:t>PEIMS Identification Code</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a:effectLst/>
                          <a:latin typeface="Arial" panose="020B0604020202020204" pitchFamily="34" charset="0"/>
                          <a:cs typeface="Arial" panose="020B0604020202020204" pitchFamily="34" charset="0"/>
                        </a:rPr>
                        <a:t>Item 37</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dirty="0">
                          <a:effectLst/>
                          <a:latin typeface="Arial" panose="020B0604020202020204" pitchFamily="34" charset="0"/>
                          <a:cs typeface="Arial" panose="020B0604020202020204" pitchFamily="34" charset="0"/>
                        </a:rPr>
                        <a:t> </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dirty="0">
                          <a:effectLst/>
                          <a:latin typeface="Arial" panose="020B0604020202020204" pitchFamily="34" charset="0"/>
                          <a:cs typeface="Arial" panose="020B0604020202020204" pitchFamily="34" charset="0"/>
                        </a:rPr>
                        <a:t> </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dirty="0">
                          <a:effectLst/>
                          <a:latin typeface="Arial" panose="020B0604020202020204" pitchFamily="34" charset="0"/>
                          <a:cs typeface="Arial" panose="020B0604020202020204" pitchFamily="34" charset="0"/>
                        </a:rPr>
                        <a:t> </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dirty="0">
                          <a:effectLst/>
                          <a:latin typeface="Arial" panose="020B0604020202020204" pitchFamily="34" charset="0"/>
                          <a:cs typeface="Arial" panose="020B0604020202020204" pitchFamily="34" charset="0"/>
                        </a:rPr>
                        <a:t> </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dirty="0">
                          <a:effectLst/>
                          <a:latin typeface="Arial" panose="020B0604020202020204" pitchFamily="34" charset="0"/>
                          <a:cs typeface="Arial" panose="020B0604020202020204" pitchFamily="34" charset="0"/>
                        </a:rPr>
                        <a:t> </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dirty="0">
                          <a:effectLst/>
                          <a:latin typeface="Arial" panose="020B0604020202020204" pitchFamily="34" charset="0"/>
                          <a:cs typeface="Arial" panose="020B0604020202020204" pitchFamily="34" charset="0"/>
                        </a:rPr>
                        <a:t>Item 37</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l" fontAlgn="b"/>
                      <a:r>
                        <a:rPr lang="en-US" sz="1800" u="none" strike="noStrike" dirty="0">
                          <a:effectLst/>
                          <a:latin typeface="Arial" panose="020B0604020202020204" pitchFamily="34" charset="0"/>
                          <a:cs typeface="Arial" panose="020B0604020202020204" pitchFamily="34" charset="0"/>
                        </a:rPr>
                        <a:t>STU_PEIMS</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r>
              <a:tr h="176630">
                <a:tc>
                  <a:txBody>
                    <a:bodyPr/>
                    <a:lstStyle/>
                    <a:p>
                      <a:pPr algn="ctr" fontAlgn="b"/>
                      <a:r>
                        <a:rPr lang="en-US" sz="1800" u="none" strike="noStrike">
                          <a:effectLst/>
                          <a:latin typeface="Arial" panose="020B0604020202020204" pitchFamily="34" charset="0"/>
                          <a:cs typeface="Arial" panose="020B0604020202020204" pitchFamily="34" charset="0"/>
                        </a:rPr>
                        <a:t>40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l" fontAlgn="b"/>
                      <a:r>
                        <a:rPr lang="en-US" sz="1800" u="none" strike="noStrike" dirty="0">
                          <a:effectLst/>
                          <a:latin typeface="Arial" panose="020B0604020202020204" pitchFamily="34" charset="0"/>
                          <a:cs typeface="Arial" panose="020B0604020202020204" pitchFamily="34" charset="0"/>
                        </a:rPr>
                        <a:t>Ethnic Origin</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dirty="0">
                          <a:effectLst/>
                          <a:latin typeface="Arial" panose="020B0604020202020204" pitchFamily="34" charset="0"/>
                          <a:cs typeface="Arial" panose="020B0604020202020204" pitchFamily="34" charset="0"/>
                        </a:rPr>
                        <a:t>Item 38</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dirty="0">
                          <a:effectLst/>
                          <a:latin typeface="Arial" panose="020B0604020202020204" pitchFamily="34" charset="0"/>
                          <a:cs typeface="Arial" panose="020B0604020202020204" pitchFamily="34" charset="0"/>
                        </a:rPr>
                        <a:t>Item 11</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dirty="0">
                          <a:effectLst/>
                          <a:latin typeface="Arial" panose="020B0604020202020204" pitchFamily="34" charset="0"/>
                          <a:cs typeface="Arial" panose="020B0604020202020204" pitchFamily="34" charset="0"/>
                        </a:rPr>
                        <a:t>Item 18</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dirty="0">
                          <a:effectLst/>
                          <a:latin typeface="Arial" panose="020B0604020202020204" pitchFamily="34" charset="0"/>
                          <a:cs typeface="Arial" panose="020B0604020202020204" pitchFamily="34" charset="0"/>
                        </a:rPr>
                        <a:t>Item 27</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a:effectLst/>
                          <a:latin typeface="Arial" panose="020B0604020202020204" pitchFamily="34" charset="0"/>
                          <a:cs typeface="Arial" panose="020B0604020202020204" pitchFamily="34" charset="0"/>
                        </a:rPr>
                        <a:t>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a:effectLst/>
                          <a:latin typeface="Arial" panose="020B0604020202020204" pitchFamily="34" charset="0"/>
                          <a:cs typeface="Arial" panose="020B0604020202020204" pitchFamily="34" charset="0"/>
                        </a:rPr>
                        <a:t>Item 20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dirty="0">
                          <a:effectLst/>
                          <a:latin typeface="Arial" panose="020B0604020202020204" pitchFamily="34" charset="0"/>
                          <a:cs typeface="Arial" panose="020B0604020202020204" pitchFamily="34" charset="0"/>
                        </a:rPr>
                        <a:t>Item 38</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l" fontAlgn="b"/>
                      <a:r>
                        <a:rPr lang="en-US" sz="1800" u="none" strike="noStrike" dirty="0">
                          <a:effectLst/>
                          <a:latin typeface="Arial" panose="020B0604020202020204" pitchFamily="34" charset="0"/>
                          <a:cs typeface="Arial" panose="020B0604020202020204" pitchFamily="34" charset="0"/>
                        </a:rPr>
                        <a:t>STU_ETHN</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r>
              <a:tr h="176630">
                <a:tc>
                  <a:txBody>
                    <a:bodyPr/>
                    <a:lstStyle/>
                    <a:p>
                      <a:pPr algn="ctr" fontAlgn="b"/>
                      <a:r>
                        <a:rPr lang="en-US" sz="1800" u="none" strike="noStrike">
                          <a:effectLst/>
                          <a:latin typeface="Arial" panose="020B0604020202020204" pitchFamily="34" charset="0"/>
                          <a:cs typeface="Arial" panose="020B0604020202020204" pitchFamily="34" charset="0"/>
                        </a:rPr>
                        <a:t>41</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l" fontAlgn="b"/>
                      <a:r>
                        <a:rPr lang="en-US" sz="1800" u="none" strike="noStrike">
                          <a:effectLst/>
                          <a:latin typeface="Arial" panose="020B0604020202020204" pitchFamily="34" charset="0"/>
                          <a:cs typeface="Arial" panose="020B0604020202020204" pitchFamily="34" charset="0"/>
                        </a:rPr>
                        <a:t>White</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dirty="0">
                          <a:effectLst/>
                          <a:latin typeface="Arial" panose="020B0604020202020204" pitchFamily="34" charset="0"/>
                          <a:cs typeface="Arial" panose="020B0604020202020204" pitchFamily="34" charset="0"/>
                        </a:rPr>
                        <a:t>Item 39A</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dirty="0">
                          <a:effectLst/>
                          <a:latin typeface="Arial" panose="020B0604020202020204" pitchFamily="34" charset="0"/>
                          <a:cs typeface="Arial" panose="020B0604020202020204" pitchFamily="34" charset="0"/>
                        </a:rPr>
                        <a:t>Item 12A</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dirty="0">
                          <a:effectLst/>
                          <a:latin typeface="Arial" panose="020B0604020202020204" pitchFamily="34" charset="0"/>
                          <a:cs typeface="Arial" panose="020B0604020202020204" pitchFamily="34" charset="0"/>
                        </a:rPr>
                        <a:t>Item 19A</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dirty="0">
                          <a:effectLst/>
                          <a:latin typeface="Arial" panose="020B0604020202020204" pitchFamily="34" charset="0"/>
                          <a:cs typeface="Arial" panose="020B0604020202020204" pitchFamily="34" charset="0"/>
                        </a:rPr>
                        <a:t>Item 28A</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a:effectLst/>
                          <a:latin typeface="Arial" panose="020B0604020202020204" pitchFamily="34" charset="0"/>
                          <a:cs typeface="Arial" panose="020B0604020202020204" pitchFamily="34" charset="0"/>
                        </a:rPr>
                        <a:t>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a:effectLst/>
                          <a:latin typeface="Arial" panose="020B0604020202020204" pitchFamily="34" charset="0"/>
                          <a:cs typeface="Arial" panose="020B0604020202020204" pitchFamily="34" charset="0"/>
                        </a:rPr>
                        <a:t>Item 21A</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dirty="0">
                          <a:effectLst/>
                          <a:latin typeface="Arial" panose="020B0604020202020204" pitchFamily="34" charset="0"/>
                          <a:cs typeface="Arial" panose="020B0604020202020204" pitchFamily="34" charset="0"/>
                        </a:rPr>
                        <a:t>Item 39A</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l" fontAlgn="b"/>
                      <a:r>
                        <a:rPr lang="en-US" sz="1800" u="none" strike="noStrike" dirty="0">
                          <a:effectLst/>
                          <a:latin typeface="Arial" panose="020B0604020202020204" pitchFamily="34" charset="0"/>
                          <a:cs typeface="Arial" panose="020B0604020202020204" pitchFamily="34" charset="0"/>
                        </a:rPr>
                        <a:t>STU_WH</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r>
              <a:tr h="176630">
                <a:tc>
                  <a:txBody>
                    <a:bodyPr/>
                    <a:lstStyle/>
                    <a:p>
                      <a:pPr algn="ctr" fontAlgn="b"/>
                      <a:r>
                        <a:rPr lang="en-US" sz="1800" u="none" strike="noStrike">
                          <a:effectLst/>
                          <a:latin typeface="Arial" panose="020B0604020202020204" pitchFamily="34" charset="0"/>
                          <a:cs typeface="Arial" panose="020B0604020202020204" pitchFamily="34" charset="0"/>
                        </a:rPr>
                        <a:t>42</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l" fontAlgn="b"/>
                      <a:r>
                        <a:rPr lang="en-US" sz="1800" u="none" strike="noStrike">
                          <a:effectLst/>
                          <a:latin typeface="Arial" panose="020B0604020202020204" pitchFamily="34" charset="0"/>
                          <a:cs typeface="Arial" panose="020B0604020202020204" pitchFamily="34" charset="0"/>
                        </a:rPr>
                        <a:t>African American</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a:effectLst/>
                          <a:latin typeface="Arial" panose="020B0604020202020204" pitchFamily="34" charset="0"/>
                          <a:cs typeface="Arial" panose="020B0604020202020204" pitchFamily="34" charset="0"/>
                        </a:rPr>
                        <a:t>Item 39B</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a:effectLst/>
                          <a:latin typeface="Arial" panose="020B0604020202020204" pitchFamily="34" charset="0"/>
                          <a:cs typeface="Arial" panose="020B0604020202020204" pitchFamily="34" charset="0"/>
                        </a:rPr>
                        <a:t>Item 12B</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a:effectLst/>
                          <a:latin typeface="Arial" panose="020B0604020202020204" pitchFamily="34" charset="0"/>
                          <a:cs typeface="Arial" panose="020B0604020202020204" pitchFamily="34" charset="0"/>
                        </a:rPr>
                        <a:t>Item 19B</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dirty="0">
                          <a:effectLst/>
                          <a:latin typeface="Arial" panose="020B0604020202020204" pitchFamily="34" charset="0"/>
                          <a:cs typeface="Arial" panose="020B0604020202020204" pitchFamily="34" charset="0"/>
                        </a:rPr>
                        <a:t>Item 28B</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dirty="0">
                          <a:effectLst/>
                          <a:latin typeface="Arial" panose="020B0604020202020204" pitchFamily="34" charset="0"/>
                          <a:cs typeface="Arial" panose="020B0604020202020204" pitchFamily="34" charset="0"/>
                        </a:rPr>
                        <a:t> </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a:effectLst/>
                          <a:latin typeface="Arial" panose="020B0604020202020204" pitchFamily="34" charset="0"/>
                          <a:cs typeface="Arial" panose="020B0604020202020204" pitchFamily="34" charset="0"/>
                        </a:rPr>
                        <a:t>Item 21B</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ctr" fontAlgn="b"/>
                      <a:r>
                        <a:rPr lang="en-US" sz="1800" u="none" strike="noStrike">
                          <a:effectLst/>
                          <a:latin typeface="Arial" panose="020B0604020202020204" pitchFamily="34" charset="0"/>
                          <a:cs typeface="Arial" panose="020B0604020202020204" pitchFamily="34" charset="0"/>
                        </a:rPr>
                        <a:t>Item 39B</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c>
                  <a:txBody>
                    <a:bodyPr/>
                    <a:lstStyle/>
                    <a:p>
                      <a:pPr algn="l" fontAlgn="b"/>
                      <a:r>
                        <a:rPr lang="en-US" sz="1800" u="none" strike="noStrike" dirty="0">
                          <a:effectLst/>
                          <a:latin typeface="Arial" panose="020B0604020202020204" pitchFamily="34" charset="0"/>
                          <a:cs typeface="Arial" panose="020B0604020202020204" pitchFamily="34" charset="0"/>
                        </a:rPr>
                        <a:t>STU_BL</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394" marR="4394" marT="4394" marB="0" anchor="ctr">
                    <a:solidFill>
                      <a:schemeClr val="bg1"/>
                    </a:solidFill>
                  </a:tcPr>
                </a:tc>
              </a:tr>
            </a:tbl>
          </a:graphicData>
        </a:graphic>
      </p:graphicFrame>
    </p:spTree>
    <p:extLst>
      <p:ext uri="{BB962C8B-B14F-4D97-AF65-F5344CB8AC3E}">
        <p14:creationId xmlns:p14="http://schemas.microsoft.com/office/powerpoint/2010/main" val="5810622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267128" y="328773"/>
            <a:ext cx="10294706" cy="707886"/>
          </a:xfrm>
          <a:prstGeom prst="rect">
            <a:avLst/>
          </a:prstGeom>
          <a:noFill/>
        </p:spPr>
        <p:txBody>
          <a:bodyPr wrap="square" rtlCol="0">
            <a:spAutoFit/>
          </a:bodyPr>
          <a:lstStyle/>
          <a:p>
            <a:r>
              <a:rPr lang="en-US" sz="4000" dirty="0" smtClean="0">
                <a:solidFill>
                  <a:schemeClr val="bg1"/>
                </a:solidFill>
                <a:latin typeface="Arial Black" charset="0"/>
                <a:ea typeface="Arial Black" charset="0"/>
                <a:cs typeface="Arial Black" charset="0"/>
              </a:rPr>
              <a:t>Inputting CBM’s</a:t>
            </a:r>
            <a:endParaRPr lang="en-US" sz="4000" dirty="0">
              <a:solidFill>
                <a:schemeClr val="bg1"/>
              </a:solidFill>
              <a:latin typeface="Arial Black" charset="0"/>
              <a:ea typeface="Arial Black" charset="0"/>
              <a:cs typeface="Arial Black" charset="0"/>
            </a:endParaRPr>
          </a:p>
        </p:txBody>
      </p:sp>
      <p:sp>
        <p:nvSpPr>
          <p:cNvPr id="10" name="Content Placeholder 4"/>
          <p:cNvSpPr>
            <a:spLocks noGrp="1"/>
          </p:cNvSpPr>
          <p:nvPr>
            <p:ph sz="half" idx="1"/>
          </p:nvPr>
        </p:nvSpPr>
        <p:spPr>
          <a:xfrm>
            <a:off x="1261534" y="1810205"/>
            <a:ext cx="4419599" cy="4114800"/>
          </a:xfrm>
        </p:spPr>
        <p:txBody>
          <a:bodyPr/>
          <a:lstStyle/>
          <a:p>
            <a:r>
              <a:rPr lang="en-US" dirty="0" smtClean="0"/>
              <a:t>Pull in data from DAT file</a:t>
            </a:r>
          </a:p>
          <a:p>
            <a:pPr lvl="1"/>
            <a:r>
              <a:rPr lang="en-US" dirty="0" smtClean="0"/>
              <a:t>First table is header only</a:t>
            </a:r>
          </a:p>
          <a:p>
            <a:pPr lvl="1"/>
            <a:r>
              <a:rPr lang="en-US" dirty="0" smtClean="0"/>
              <a:t>Second table is CBM data</a:t>
            </a:r>
          </a:p>
          <a:p>
            <a:pPr lvl="1"/>
            <a:r>
              <a:rPr lang="en-US" dirty="0" smtClean="0"/>
              <a:t>Third table is end of file</a:t>
            </a:r>
          </a:p>
          <a:p>
            <a:pPr lvl="1"/>
            <a:endParaRPr lang="en-US" dirty="0"/>
          </a:p>
          <a:p>
            <a:r>
              <a:rPr lang="en-US" dirty="0" smtClean="0"/>
              <a:t>If checking CBMs, leave variables set as “Item_”# for ease of checking and referencing. </a:t>
            </a:r>
            <a:endParaRPr lang="en-US" dirty="0"/>
          </a:p>
        </p:txBody>
      </p:sp>
      <p:sp>
        <p:nvSpPr>
          <p:cNvPr id="2" name="Rectangle 1"/>
          <p:cNvSpPr/>
          <p:nvPr/>
        </p:nvSpPr>
        <p:spPr>
          <a:xfrm>
            <a:off x="5404022" y="1217749"/>
            <a:ext cx="5966416" cy="5355312"/>
          </a:xfrm>
          <a:prstGeom prst="rect">
            <a:avLst/>
          </a:prstGeom>
        </p:spPr>
        <p:txBody>
          <a:bodyPr wrap="square">
            <a:spAutoFit/>
          </a:bodyPr>
          <a:lstStyle/>
          <a:p>
            <a:r>
              <a:rPr lang="en-US" dirty="0"/>
              <a:t>Data Work.&amp;</a:t>
            </a:r>
            <a:r>
              <a:rPr lang="en-US" dirty="0" err="1"/>
              <a:t>cbm</a:t>
            </a:r>
            <a:r>
              <a:rPr lang="en-US" dirty="0"/>
              <a:t>;</a:t>
            </a:r>
          </a:p>
          <a:p>
            <a:r>
              <a:rPr lang="en-US" dirty="0"/>
              <a:t>	INFILE "&amp;</a:t>
            </a:r>
            <a:r>
              <a:rPr lang="en-US" dirty="0" err="1"/>
              <a:t>Input_File</a:t>
            </a:r>
            <a:r>
              <a:rPr lang="en-US" dirty="0"/>
              <a:t>" </a:t>
            </a:r>
            <a:r>
              <a:rPr lang="en-US" dirty="0" err="1"/>
              <a:t>missover</a:t>
            </a:r>
            <a:r>
              <a:rPr lang="en-US" dirty="0"/>
              <a:t> FIRSTOBS = 2;</a:t>
            </a:r>
          </a:p>
          <a:p>
            <a:r>
              <a:rPr lang="en-US" dirty="0"/>
              <a:t>	Input 	INST_RC 1. </a:t>
            </a:r>
          </a:p>
          <a:p>
            <a:r>
              <a:rPr lang="en-US" dirty="0"/>
              <a:t>			INST_IC 6. </a:t>
            </a:r>
          </a:p>
          <a:p>
            <a:r>
              <a:rPr lang="en-US" dirty="0"/>
              <a:t>			INST_SUBJ $7. </a:t>
            </a:r>
          </a:p>
          <a:p>
            <a:r>
              <a:rPr lang="en-US" dirty="0"/>
              <a:t>			INST_CRSE 7. </a:t>
            </a:r>
          </a:p>
          <a:p>
            <a:r>
              <a:rPr lang="en-US" dirty="0"/>
              <a:t>			INST_CRN $7. </a:t>
            </a:r>
          </a:p>
          <a:p>
            <a:r>
              <a:rPr lang="en-US" dirty="0"/>
              <a:t>			INST_INST_TYP $1. </a:t>
            </a:r>
          </a:p>
          <a:p>
            <a:r>
              <a:rPr lang="en-US" dirty="0" smtClean="0"/>
              <a:t>			INST_SCH_VAL 4. </a:t>
            </a:r>
          </a:p>
          <a:p>
            <a:r>
              <a:rPr lang="en-US" dirty="0" smtClean="0"/>
              <a:t>			INST_LOC_CDE $1. </a:t>
            </a:r>
          </a:p>
          <a:p>
            <a:r>
              <a:rPr lang="en-US" dirty="0" smtClean="0"/>
              <a:t>			INST_HED_SITE $6. </a:t>
            </a:r>
          </a:p>
          <a:p>
            <a:r>
              <a:rPr lang="en-US" dirty="0" smtClean="0"/>
              <a:t>			Item_8B 1. </a:t>
            </a:r>
          </a:p>
          <a:p>
            <a:r>
              <a:rPr lang="en-US" dirty="0" smtClean="0"/>
              <a:t>			</a:t>
            </a:r>
            <a:endParaRPr lang="en-US" dirty="0"/>
          </a:p>
          <a:p>
            <a:r>
              <a:rPr lang="en-US" dirty="0"/>
              <a:t>*Create CRN Variable from INST_CRN;</a:t>
            </a:r>
          </a:p>
          <a:p>
            <a:r>
              <a:rPr lang="en-US" dirty="0"/>
              <a:t>	Length CRN $5;</a:t>
            </a:r>
          </a:p>
          <a:p>
            <a:r>
              <a:rPr lang="en-US" dirty="0"/>
              <a:t>	CRN = INST_CRN;</a:t>
            </a:r>
          </a:p>
          <a:p>
            <a:r>
              <a:rPr lang="en-US" dirty="0"/>
              <a:t>	Format CRN $5.;</a:t>
            </a:r>
          </a:p>
          <a:p>
            <a:endParaRPr lang="en-US" dirty="0"/>
          </a:p>
          <a:p>
            <a:r>
              <a:rPr lang="en-US" dirty="0"/>
              <a:t>run;</a:t>
            </a:r>
          </a:p>
        </p:txBody>
      </p:sp>
    </p:spTree>
    <p:extLst>
      <p:ext uri="{BB962C8B-B14F-4D97-AF65-F5344CB8AC3E}">
        <p14:creationId xmlns:p14="http://schemas.microsoft.com/office/powerpoint/2010/main" val="32849685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mtClean="0">
            <a:solidFill>
              <a:schemeClr val="tx1">
                <a:lumMod val="85000"/>
                <a:lumOff val="15000"/>
              </a:schemeClr>
            </a:solidFill>
            <a:latin typeface="Times New Roman" charset="0"/>
            <a:ea typeface="Times New Roman" charset="0"/>
            <a:cs typeface="Times New Roman" charset="0"/>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518</TotalTime>
  <Words>1429</Words>
  <Application>Microsoft Office PowerPoint</Application>
  <PresentationFormat>Custom</PresentationFormat>
  <Paragraphs>536</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Michael J. Albert</cp:lastModifiedBy>
  <cp:revision>48</cp:revision>
  <cp:lastPrinted>2017-01-29T16:44:11Z</cp:lastPrinted>
  <dcterms:created xsi:type="dcterms:W3CDTF">2016-11-17T14:43:49Z</dcterms:created>
  <dcterms:modified xsi:type="dcterms:W3CDTF">2017-03-09T14:48:59Z</dcterms:modified>
</cp:coreProperties>
</file>